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9A5DB2-E7D0-4057-BC42-52EDC071B9D4}"/>
              </a:ext>
            </a:extLst>
          </p:cNvPr>
          <p:cNvSpPr>
            <a:spLocks noGrp="1"/>
          </p:cNvSpPr>
          <p:nvPr>
            <p:ph type="ctrTitle"/>
          </p:nvPr>
        </p:nvSpPr>
        <p:spPr/>
        <p:txBody>
          <a:bodyPr/>
          <a:lstStyle/>
          <a:p>
            <a:r>
              <a:rPr lang="pt-BR" dirty="0"/>
              <a:t>Representação da informação</a:t>
            </a:r>
          </a:p>
        </p:txBody>
      </p:sp>
      <p:sp>
        <p:nvSpPr>
          <p:cNvPr id="3" name="Subtítulo 2">
            <a:extLst>
              <a:ext uri="{FF2B5EF4-FFF2-40B4-BE49-F238E27FC236}">
                <a16:creationId xmlns:a16="http://schemas.microsoft.com/office/drawing/2014/main" xmlns="" id="{B9082768-DAF2-4D74-A250-05AB6AE7BEA7}"/>
              </a:ext>
            </a:extLst>
          </p:cNvPr>
          <p:cNvSpPr>
            <a:spLocks noGrp="1"/>
          </p:cNvSpPr>
          <p:nvPr>
            <p:ph type="subTitle" idx="1"/>
          </p:nvPr>
        </p:nvSpPr>
        <p:spPr/>
        <p:txBody>
          <a:bodyPr/>
          <a:lstStyle/>
          <a:p>
            <a:r>
              <a:rPr lang="pt-BR" dirty="0"/>
              <a:t>Arquitetura e Organização de computadores</a:t>
            </a:r>
          </a:p>
          <a:p>
            <a:r>
              <a:rPr lang="pt-BR" dirty="0"/>
              <a:t>Prof. Rodolfo Menardi</a:t>
            </a:r>
          </a:p>
          <a:p>
            <a:endParaRPr lang="pt-BR" dirty="0"/>
          </a:p>
        </p:txBody>
      </p:sp>
    </p:spTree>
    <p:extLst>
      <p:ext uri="{BB962C8B-B14F-4D97-AF65-F5344CB8AC3E}">
        <p14:creationId xmlns:p14="http://schemas.microsoft.com/office/powerpoint/2010/main" xmlns="" val="2788860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A1B2795-DB0D-4BA5-B44E-4F9130E2B41D}"/>
              </a:ext>
            </a:extLst>
          </p:cNvPr>
          <p:cNvSpPr>
            <a:spLocks noGrp="1"/>
          </p:cNvSpPr>
          <p:nvPr>
            <p:ph type="title"/>
          </p:nvPr>
        </p:nvSpPr>
        <p:spPr/>
        <p:txBody>
          <a:bodyPr/>
          <a:lstStyle/>
          <a:p>
            <a:r>
              <a:rPr lang="pt-BR" dirty="0"/>
              <a:t>Texto</a:t>
            </a:r>
          </a:p>
        </p:txBody>
      </p:sp>
      <p:sp>
        <p:nvSpPr>
          <p:cNvPr id="3" name="Espaço Reservado para Conteúdo 2">
            <a:extLst>
              <a:ext uri="{FF2B5EF4-FFF2-40B4-BE49-F238E27FC236}">
                <a16:creationId xmlns:a16="http://schemas.microsoft.com/office/drawing/2014/main" xmlns="" id="{2FFA62E1-2560-46DA-963F-E2C43B56643C}"/>
              </a:ext>
            </a:extLst>
          </p:cNvPr>
          <p:cNvSpPr>
            <a:spLocks noGrp="1"/>
          </p:cNvSpPr>
          <p:nvPr>
            <p:ph idx="1"/>
          </p:nvPr>
        </p:nvSpPr>
        <p:spPr/>
        <p:txBody>
          <a:bodyPr/>
          <a:lstStyle/>
          <a:p>
            <a:r>
              <a:rPr lang="pt-BR" dirty="0"/>
              <a:t>Talvez você tenha percebido a ausência dos caracteres especiais, como o "ç“, além dos caracteres acentuados como "ã", "ô", "é", etc. Isto porque o padrão ASCII foi criado por americanos para codificar as mensagens escritas no idioma inglês, que não possuem tais caracteres. Por esta razão, existem vários outros sistemas de codificação para melhor representar as mensagens do idioma que se deseja utilizar, alguns exemplos são: Unicode, UTF-8 e ISO 8859-1 (padrão latino-americano).</a:t>
            </a:r>
          </a:p>
          <a:p>
            <a:endParaRPr lang="pt-BR" dirty="0"/>
          </a:p>
        </p:txBody>
      </p:sp>
    </p:spTree>
    <p:extLst>
      <p:ext uri="{BB962C8B-B14F-4D97-AF65-F5344CB8AC3E}">
        <p14:creationId xmlns:p14="http://schemas.microsoft.com/office/powerpoint/2010/main" xmlns="" val="1555696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A45B2CB-B7DE-4E23-918E-017FBF59C7CB}"/>
              </a:ext>
            </a:extLst>
          </p:cNvPr>
          <p:cNvSpPr>
            <a:spLocks noGrp="1"/>
          </p:cNvSpPr>
          <p:nvPr>
            <p:ph type="title"/>
          </p:nvPr>
        </p:nvSpPr>
        <p:spPr/>
        <p:txBody>
          <a:bodyPr/>
          <a:lstStyle/>
          <a:p>
            <a:r>
              <a:rPr lang="pt-BR" dirty="0"/>
              <a:t>Imagem</a:t>
            </a:r>
          </a:p>
        </p:txBody>
      </p:sp>
      <p:sp>
        <p:nvSpPr>
          <p:cNvPr id="3" name="Espaço Reservado para Conteúdo 2">
            <a:extLst>
              <a:ext uri="{FF2B5EF4-FFF2-40B4-BE49-F238E27FC236}">
                <a16:creationId xmlns:a16="http://schemas.microsoft.com/office/drawing/2014/main" xmlns="" id="{7BC7918D-A07C-4753-B25B-9A321C018EB9}"/>
              </a:ext>
            </a:extLst>
          </p:cNvPr>
          <p:cNvSpPr>
            <a:spLocks noGrp="1"/>
          </p:cNvSpPr>
          <p:nvPr>
            <p:ph idx="1"/>
          </p:nvPr>
        </p:nvSpPr>
        <p:spPr/>
        <p:txBody>
          <a:bodyPr/>
          <a:lstStyle/>
          <a:p>
            <a:r>
              <a:rPr lang="pt-BR" dirty="0"/>
              <a:t>Uma das formas possíveis para representar imagens é tratá-las como grades de pontos (ou pixels).</a:t>
            </a:r>
          </a:p>
          <a:p>
            <a:r>
              <a:rPr lang="pt-BR" dirty="0"/>
              <a:t>Ao atribuir uma cor para cada ponto, podemos então pintar a imagem. Além das cores dos pontos também é necessário definir o tamanho da grade (quantos pontos teremos na horizontal e na vertical), também conhecida como resolução da imagem. Sem a resolução teríamos apenas uma linha de pontos coloridos.</a:t>
            </a:r>
          </a:p>
        </p:txBody>
      </p:sp>
    </p:spTree>
    <p:extLst>
      <p:ext uri="{BB962C8B-B14F-4D97-AF65-F5344CB8AC3E}">
        <p14:creationId xmlns:p14="http://schemas.microsoft.com/office/powerpoint/2010/main" xmlns="" val="181361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8E07B73-1EBE-49FD-BB88-E795F6138BA5}"/>
              </a:ext>
            </a:extLst>
          </p:cNvPr>
          <p:cNvSpPr>
            <a:spLocks noGrp="1"/>
          </p:cNvSpPr>
          <p:nvPr>
            <p:ph type="title"/>
          </p:nvPr>
        </p:nvSpPr>
        <p:spPr/>
        <p:txBody>
          <a:bodyPr/>
          <a:lstStyle/>
          <a:p>
            <a:r>
              <a:rPr lang="pt-BR" dirty="0"/>
              <a:t>Imagem</a:t>
            </a:r>
          </a:p>
        </p:txBody>
      </p:sp>
      <p:sp>
        <p:nvSpPr>
          <p:cNvPr id="3" name="Espaço Reservado para Conteúdo 2">
            <a:extLst>
              <a:ext uri="{FF2B5EF4-FFF2-40B4-BE49-F238E27FC236}">
                <a16:creationId xmlns:a16="http://schemas.microsoft.com/office/drawing/2014/main" xmlns="" id="{82ABE402-E2CD-4730-BE93-C0211F9DD551}"/>
              </a:ext>
            </a:extLst>
          </p:cNvPr>
          <p:cNvSpPr>
            <a:spLocks noGrp="1"/>
          </p:cNvSpPr>
          <p:nvPr>
            <p:ph idx="1"/>
          </p:nvPr>
        </p:nvSpPr>
        <p:spPr/>
        <p:txBody>
          <a:bodyPr/>
          <a:lstStyle/>
          <a:p>
            <a:r>
              <a:rPr lang="pt-BR" dirty="0"/>
              <a:t>Um sistema popular de representação de cores é o RGB, onde é reservado um byte para os tons de cada uma das cores primárias: vermelho, verde e azul. Como um byte permite representar 256 tons de uma cor, ao total são possíveis representar 16 milhões (256x256x256) de cores.</a:t>
            </a:r>
          </a:p>
          <a:p>
            <a:r>
              <a:rPr lang="pt-BR" dirty="0"/>
              <a:t>Através do sistema RGB podemos representar as três cores primárias e suas derivadas, que são as cores resultantes das misturas das cores primárias. Neste sistema, o branco é representado como sendo a união de todas as cores e o preto como a ausência de cor.</a:t>
            </a:r>
          </a:p>
        </p:txBody>
      </p:sp>
    </p:spTree>
    <p:extLst>
      <p:ext uri="{BB962C8B-B14F-4D97-AF65-F5344CB8AC3E}">
        <p14:creationId xmlns:p14="http://schemas.microsoft.com/office/powerpoint/2010/main" xmlns="" val="34204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0" name="Rectangle 82">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1" name="Group 84">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2" name="Rectangle 95">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m para pixel art">
            <a:extLst>
              <a:ext uri="{FF2B5EF4-FFF2-40B4-BE49-F238E27FC236}">
                <a16:creationId xmlns:a16="http://schemas.microsoft.com/office/drawing/2014/main" xmlns="" id="{87EA73C6-3CC2-4C90-BC9F-955D83AF812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436" y="1131994"/>
            <a:ext cx="9819005" cy="45903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5215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xmlns="" id="{75FA4FD9-D7B3-4A9E-8B7D-C8C3FB4CE30F}"/>
              </a:ext>
            </a:extLst>
          </p:cNvPr>
          <p:cNvSpPr>
            <a:spLocks noGrp="1"/>
          </p:cNvSpPr>
          <p:nvPr>
            <p:ph type="title"/>
          </p:nvPr>
        </p:nvSpPr>
        <p:spPr>
          <a:xfrm>
            <a:off x="673754" y="643467"/>
            <a:ext cx="4203045" cy="1375608"/>
          </a:xfrm>
        </p:spPr>
        <p:txBody>
          <a:bodyPr anchor="ctr">
            <a:normAutofit/>
          </a:bodyPr>
          <a:lstStyle/>
          <a:p>
            <a:r>
              <a:rPr lang="pt-BR">
                <a:solidFill>
                  <a:schemeClr val="bg1"/>
                </a:solidFill>
              </a:rPr>
              <a:t>Música</a:t>
            </a:r>
          </a:p>
        </p:txBody>
      </p:sp>
      <p:sp>
        <p:nvSpPr>
          <p:cNvPr id="3" name="Espaço Reservado para Conteúdo 2">
            <a:extLst>
              <a:ext uri="{FF2B5EF4-FFF2-40B4-BE49-F238E27FC236}">
                <a16:creationId xmlns:a16="http://schemas.microsoft.com/office/drawing/2014/main" xmlns="" id="{CD57597E-B260-49D0-93A4-ED9242B76673}"/>
              </a:ext>
            </a:extLst>
          </p:cNvPr>
          <p:cNvSpPr>
            <a:spLocks noGrp="1"/>
          </p:cNvSpPr>
          <p:nvPr>
            <p:ph idx="1"/>
          </p:nvPr>
        </p:nvSpPr>
        <p:spPr>
          <a:xfrm>
            <a:off x="673754" y="2160590"/>
            <a:ext cx="3973943" cy="3440110"/>
          </a:xfrm>
        </p:spPr>
        <p:txBody>
          <a:bodyPr>
            <a:normAutofit/>
          </a:bodyPr>
          <a:lstStyle/>
          <a:p>
            <a:r>
              <a:rPr lang="pt-BR">
                <a:solidFill>
                  <a:schemeClr val="bg1"/>
                </a:solidFill>
              </a:rPr>
              <a:t>Para representar uma música, podemos imaginá-la como sendo apenas uma partitura e salvar todas as informações contidas nela. Depois a música poderá ser ouvida tocando a partitura salva.</a:t>
            </a:r>
          </a:p>
        </p:txBody>
      </p:sp>
      <p:pic>
        <p:nvPicPr>
          <p:cNvPr id="4" name="Imagem 3">
            <a:extLst>
              <a:ext uri="{FF2B5EF4-FFF2-40B4-BE49-F238E27FC236}">
                <a16:creationId xmlns:a16="http://schemas.microsoft.com/office/drawing/2014/main" xmlns="" id="{DAC954CC-E6E5-44BF-940C-82B55D4D22C9}"/>
              </a:ext>
            </a:extLst>
          </p:cNvPr>
          <p:cNvPicPr>
            <a:picLocks noChangeAspect="1"/>
          </p:cNvPicPr>
          <p:nvPr/>
        </p:nvPicPr>
        <p:blipFill>
          <a:blip r:embed="rId2"/>
          <a:stretch>
            <a:fillRect/>
          </a:stretch>
        </p:blipFill>
        <p:spPr>
          <a:xfrm>
            <a:off x="6096001" y="2284743"/>
            <a:ext cx="5143500" cy="2275998"/>
          </a:xfrm>
          <a:prstGeom prst="rect">
            <a:avLst/>
          </a:prstGeom>
        </p:spPr>
      </p:pic>
      <p:sp>
        <p:nvSpPr>
          <p:cNvPr id="15" name="Isosceles Triangle 14">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xmlns="" val="1625011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xmlns="" id="{08BA4097-9032-409F-ADCC-876A30C30E27}"/>
              </a:ext>
            </a:extLst>
          </p:cNvPr>
          <p:cNvSpPr>
            <a:spLocks noGrp="1"/>
          </p:cNvSpPr>
          <p:nvPr>
            <p:ph type="title"/>
          </p:nvPr>
        </p:nvSpPr>
        <p:spPr>
          <a:xfrm>
            <a:off x="673754" y="643467"/>
            <a:ext cx="4203045" cy="1375608"/>
          </a:xfrm>
        </p:spPr>
        <p:txBody>
          <a:bodyPr anchor="ctr">
            <a:normAutofit/>
          </a:bodyPr>
          <a:lstStyle/>
          <a:p>
            <a:r>
              <a:rPr lang="pt-BR">
                <a:solidFill>
                  <a:schemeClr val="bg1"/>
                </a:solidFill>
              </a:rPr>
              <a:t>Música</a:t>
            </a:r>
          </a:p>
        </p:txBody>
      </p:sp>
      <p:sp>
        <p:nvSpPr>
          <p:cNvPr id="3" name="Espaço Reservado para Conteúdo 2">
            <a:extLst>
              <a:ext uri="{FF2B5EF4-FFF2-40B4-BE49-F238E27FC236}">
                <a16:creationId xmlns:a16="http://schemas.microsoft.com/office/drawing/2014/main" xmlns="" id="{9C441D65-0D0B-4650-9CE8-F8393DB0DAE4}"/>
              </a:ext>
            </a:extLst>
          </p:cNvPr>
          <p:cNvSpPr>
            <a:spLocks noGrp="1"/>
          </p:cNvSpPr>
          <p:nvPr>
            <p:ph idx="1"/>
          </p:nvPr>
        </p:nvSpPr>
        <p:spPr>
          <a:xfrm>
            <a:off x="673754" y="2160590"/>
            <a:ext cx="3973943" cy="3440110"/>
          </a:xfrm>
        </p:spPr>
        <p:txBody>
          <a:bodyPr>
            <a:normAutofit/>
          </a:bodyPr>
          <a:lstStyle/>
          <a:p>
            <a:r>
              <a:rPr lang="pt-BR">
                <a:solidFill>
                  <a:schemeClr val="bg1"/>
                </a:solidFill>
              </a:rPr>
              <a:t>Você deve está pensando, "Mas as músicas </a:t>
            </a:r>
            <a:r>
              <a:rPr lang="pt-BR" b="1">
                <a:solidFill>
                  <a:schemeClr val="bg1"/>
                </a:solidFill>
              </a:rPr>
              <a:t>MP3</a:t>
            </a:r>
            <a:r>
              <a:rPr lang="pt-BR">
                <a:solidFill>
                  <a:schemeClr val="bg1"/>
                </a:solidFill>
              </a:rPr>
              <a:t> que escuto também tem voz, como ela é representada?". Os sons também podem ser representados através das frequências de ondas que os caracterizam. Mais tarde, quando você desejar escutar as músicas, o computador será capaz de reproduzir os mesmos sons.</a:t>
            </a:r>
          </a:p>
        </p:txBody>
      </p:sp>
      <p:pic>
        <p:nvPicPr>
          <p:cNvPr id="4" name="Imagem 3" descr="Uma imagem contendo ao ar livre, céu, árvore&#10;&#10;Descrição gerada com muito alta confiança">
            <a:extLst>
              <a:ext uri="{FF2B5EF4-FFF2-40B4-BE49-F238E27FC236}">
                <a16:creationId xmlns:a16="http://schemas.microsoft.com/office/drawing/2014/main" xmlns="" id="{A681B85C-D3B8-4669-9BAA-2C64F0362484}"/>
              </a:ext>
            </a:extLst>
          </p:cNvPr>
          <p:cNvPicPr>
            <a:picLocks noChangeAspect="1"/>
          </p:cNvPicPr>
          <p:nvPr/>
        </p:nvPicPr>
        <p:blipFill>
          <a:blip r:embed="rId2"/>
          <a:stretch>
            <a:fillRect/>
          </a:stretch>
        </p:blipFill>
        <p:spPr>
          <a:xfrm>
            <a:off x="6096001" y="2850528"/>
            <a:ext cx="5143500" cy="1144429"/>
          </a:xfrm>
          <a:prstGeom prst="rect">
            <a:avLst/>
          </a:prstGeom>
        </p:spPr>
      </p:pic>
      <p:sp>
        <p:nvSpPr>
          <p:cNvPr id="15" name="Isosceles Triangle 14">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xmlns="" val="1106577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899BF3-373A-4E48-AB34-2F8D8326F053}"/>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xmlns="" id="{C94DF8E9-8E66-4FD4-AE57-68E5370AD56B}"/>
              </a:ext>
            </a:extLst>
          </p:cNvPr>
          <p:cNvSpPr>
            <a:spLocks noGrp="1"/>
          </p:cNvSpPr>
          <p:nvPr>
            <p:ph idx="1"/>
          </p:nvPr>
        </p:nvSpPr>
        <p:spPr/>
        <p:txBody>
          <a:bodyPr/>
          <a:lstStyle/>
          <a:p>
            <a:pPr>
              <a:buFont typeface="+mj-lt"/>
              <a:buAutoNum type="arabicPeriod"/>
            </a:pPr>
            <a:r>
              <a:rPr lang="pt-BR" dirty="0"/>
              <a:t>Utilizando o método de representação de números estudado uma tabela que represente os números de 0 a 15:</a:t>
            </a:r>
          </a:p>
          <a:p>
            <a:pPr>
              <a:buFont typeface="+mj-lt"/>
              <a:buAutoNum type="arabicPeriod"/>
            </a:pPr>
            <a:r>
              <a:rPr lang="pt-BR" dirty="0"/>
              <a:t>Como você representaria todos os dias da semana em bits?</a:t>
            </a:r>
          </a:p>
          <a:p>
            <a:pPr>
              <a:buFont typeface="+mj-lt"/>
              <a:buAutoNum type="arabicPeriod"/>
            </a:pPr>
            <a:r>
              <a:rPr lang="pt-BR" dirty="0"/>
              <a:t>Quantos bits são necessários para representar 150 possibilidades?</a:t>
            </a:r>
          </a:p>
          <a:p>
            <a:pPr>
              <a:buFont typeface="+mj-lt"/>
              <a:buAutoNum type="arabicPeriod"/>
            </a:pPr>
            <a:r>
              <a:rPr lang="pt-BR" dirty="0"/>
              <a:t>Quanto é 32 bits em byte?</a:t>
            </a:r>
          </a:p>
          <a:p>
            <a:pPr>
              <a:buFont typeface="+mj-lt"/>
              <a:buAutoNum type="arabicPeriod"/>
            </a:pPr>
            <a:r>
              <a:rPr lang="pt-BR" dirty="0"/>
              <a:t>Quantos bits existem em 16 bytes?</a:t>
            </a:r>
          </a:p>
        </p:txBody>
      </p:sp>
    </p:spTree>
    <p:extLst>
      <p:ext uri="{BB962C8B-B14F-4D97-AF65-F5344CB8AC3E}">
        <p14:creationId xmlns:p14="http://schemas.microsoft.com/office/powerpoint/2010/main" xmlns="" val="2763528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xmlns="" id="{C38640F8-3B88-4550-BAE1-EEC60232D107}"/>
              </a:ext>
            </a:extLst>
          </p:cNvPr>
          <p:cNvSpPr>
            <a:spLocks noGrp="1"/>
          </p:cNvSpPr>
          <p:nvPr>
            <p:ph type="title"/>
          </p:nvPr>
        </p:nvSpPr>
        <p:spPr>
          <a:xfrm>
            <a:off x="7181723" y="609600"/>
            <a:ext cx="4512989" cy="2227730"/>
          </a:xfrm>
        </p:spPr>
        <p:txBody>
          <a:bodyPr anchor="ctr">
            <a:normAutofit/>
          </a:bodyPr>
          <a:lstStyle/>
          <a:p>
            <a:r>
              <a:rPr lang="pt-BR" b="1">
                <a:solidFill>
                  <a:srgbClr val="FFFFFF"/>
                </a:solidFill>
              </a:rPr>
              <a:t>Representação da informação</a:t>
            </a:r>
            <a:endParaRPr lang="pt-BR">
              <a:solidFill>
                <a:srgbClr val="FFFFFF"/>
              </a:solidFill>
            </a:endParaRPr>
          </a:p>
        </p:txBody>
      </p:sp>
      <p:pic>
        <p:nvPicPr>
          <p:cNvPr id="4" name="Imagem 3">
            <a:extLst>
              <a:ext uri="{FF2B5EF4-FFF2-40B4-BE49-F238E27FC236}">
                <a16:creationId xmlns:a16="http://schemas.microsoft.com/office/drawing/2014/main" xmlns="" id="{ACDEB812-DF18-45A5-9CE7-3ABEAE5480B5}"/>
              </a:ext>
            </a:extLst>
          </p:cNvPr>
          <p:cNvPicPr>
            <a:picLocks noChangeAspect="1"/>
          </p:cNvPicPr>
          <p:nvPr/>
        </p:nvPicPr>
        <p:blipFill>
          <a:blip r:embed="rId2"/>
          <a:stretch>
            <a:fillRect/>
          </a:stretch>
        </p:blipFill>
        <p:spPr>
          <a:xfrm>
            <a:off x="757251" y="2053828"/>
            <a:ext cx="3856774" cy="2839242"/>
          </a:xfrm>
          <a:prstGeom prst="rect">
            <a:avLst/>
          </a:prstGeom>
        </p:spPr>
      </p:pic>
      <p:sp>
        <p:nvSpPr>
          <p:cNvPr id="3" name="Espaço Reservado para Conteúdo 2">
            <a:extLst>
              <a:ext uri="{FF2B5EF4-FFF2-40B4-BE49-F238E27FC236}">
                <a16:creationId xmlns:a16="http://schemas.microsoft.com/office/drawing/2014/main" xmlns="" id="{8A6EE4EC-E146-410D-97A1-117D79041E60}"/>
              </a:ext>
            </a:extLst>
          </p:cNvPr>
          <p:cNvSpPr>
            <a:spLocks noGrp="1"/>
          </p:cNvSpPr>
          <p:nvPr>
            <p:ph idx="1"/>
          </p:nvPr>
        </p:nvSpPr>
        <p:spPr>
          <a:xfrm>
            <a:off x="7181725" y="2837329"/>
            <a:ext cx="4512988" cy="3317938"/>
          </a:xfrm>
        </p:spPr>
        <p:txBody>
          <a:bodyPr anchor="t">
            <a:normAutofit/>
          </a:bodyPr>
          <a:lstStyle/>
          <a:p>
            <a:pPr marL="0" indent="0">
              <a:lnSpc>
                <a:spcPct val="90000"/>
              </a:lnSpc>
              <a:buNone/>
            </a:pPr>
            <a:r>
              <a:rPr lang="pt-BR">
                <a:solidFill>
                  <a:srgbClr val="FFFFFF"/>
                </a:solidFill>
              </a:rPr>
              <a:t>Os computadores trabalham internamente apenas com </a:t>
            </a:r>
            <a:r>
              <a:rPr lang="pt-BR" b="1">
                <a:solidFill>
                  <a:srgbClr val="FFFFFF"/>
                </a:solidFill>
              </a:rPr>
              <a:t>0</a:t>
            </a:r>
            <a:r>
              <a:rPr lang="pt-BR">
                <a:solidFill>
                  <a:srgbClr val="FFFFFF"/>
                </a:solidFill>
              </a:rPr>
              <a:t> e </a:t>
            </a:r>
            <a:r>
              <a:rPr lang="pt-BR" b="1">
                <a:solidFill>
                  <a:srgbClr val="FFFFFF"/>
                </a:solidFill>
              </a:rPr>
              <a:t>1</a:t>
            </a:r>
            <a:r>
              <a:rPr lang="pt-BR">
                <a:solidFill>
                  <a:srgbClr val="FFFFFF"/>
                </a:solidFill>
              </a:rPr>
              <a:t> (zero e um). Tudo o que você assiste, escuta ou cria no computador, é processado internamente através de sequências de zeros e uns. O computador ao ler estas sequências, consegue interpretá-las e em seguida apresentar as informações contidas nelas.</a:t>
            </a:r>
          </a:p>
          <a:p>
            <a:pPr marL="0" indent="0">
              <a:lnSpc>
                <a:spcPct val="90000"/>
              </a:lnSpc>
              <a:buNone/>
            </a:pPr>
            <a:r>
              <a:rPr lang="pt-BR">
                <a:solidFill>
                  <a:srgbClr val="FFFFFF"/>
                </a:solidFill>
              </a:rPr>
              <a:t>Nesta aula estudaremos o conceito e bit e byte e como eles podem ser utilizados para representar diversas informações.</a:t>
            </a:r>
          </a:p>
          <a:p>
            <a:pPr marL="0" indent="0">
              <a:lnSpc>
                <a:spcPct val="90000"/>
              </a:lnSpc>
              <a:buNone/>
            </a:pPr>
            <a:endParaRPr lang="pt-BR">
              <a:solidFill>
                <a:srgbClr val="FFFFFF"/>
              </a:solidFill>
            </a:endParaRPr>
          </a:p>
        </p:txBody>
      </p:sp>
    </p:spTree>
    <p:extLst>
      <p:ext uri="{BB962C8B-B14F-4D97-AF65-F5344CB8AC3E}">
        <p14:creationId xmlns:p14="http://schemas.microsoft.com/office/powerpoint/2010/main" xmlns="" val="326606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C81D29-5DF7-4FF2-BA3D-B3EDADB4DB22}"/>
              </a:ext>
            </a:extLst>
          </p:cNvPr>
          <p:cNvSpPr>
            <a:spLocks noGrp="1"/>
          </p:cNvSpPr>
          <p:nvPr>
            <p:ph type="title"/>
          </p:nvPr>
        </p:nvSpPr>
        <p:spPr>
          <a:xfrm>
            <a:off x="677334" y="609600"/>
            <a:ext cx="8596668" cy="1320800"/>
          </a:xfrm>
        </p:spPr>
        <p:txBody>
          <a:bodyPr/>
          <a:lstStyle/>
          <a:p>
            <a:r>
              <a:rPr lang="pt-BR" dirty="0"/>
              <a:t>Conceito: bit e byte</a:t>
            </a:r>
          </a:p>
        </p:txBody>
      </p:sp>
      <p:sp>
        <p:nvSpPr>
          <p:cNvPr id="3" name="Espaço Reservado para Conteúdo 2">
            <a:extLst>
              <a:ext uri="{FF2B5EF4-FFF2-40B4-BE49-F238E27FC236}">
                <a16:creationId xmlns:a16="http://schemas.microsoft.com/office/drawing/2014/main" xmlns="" id="{805BD0BC-B00B-4A2C-B992-44D832515DE1}"/>
              </a:ext>
            </a:extLst>
          </p:cNvPr>
          <p:cNvSpPr>
            <a:spLocks noGrp="1"/>
          </p:cNvSpPr>
          <p:nvPr>
            <p:ph idx="1"/>
          </p:nvPr>
        </p:nvSpPr>
        <p:spPr>
          <a:xfrm>
            <a:off x="677334" y="2160589"/>
            <a:ext cx="8596668" cy="3880773"/>
          </a:xfrm>
        </p:spPr>
        <p:txBody>
          <a:bodyPr/>
          <a:lstStyle/>
          <a:p>
            <a:r>
              <a:rPr lang="pt-BR"/>
              <a:t>Um bit ou dígito binário (binary digit), é a unidade básica que os computadores e sistemas digitais utilizam para trabalhar, ele pode assumir apenas dois valores, 0 ou 1. Um byte é uma sequência de 8 bits.</a:t>
            </a:r>
          </a:p>
          <a:p>
            <a:r>
              <a:rPr lang="pt-BR"/>
              <a:t>Fisicamente, um bit pode ser representado de várias formas: através de dois valores de voltagem aplicados num fio, diferentes direções de magnetização em uma fita magnética, entre outras. O importante é que seja possível identificar dois estados diferentes.</a:t>
            </a:r>
          </a:p>
          <a:p>
            <a:r>
              <a:rPr lang="pt-BR"/>
              <a:t>O byte é a menor unidade de armazenamento utilizada pelos computadores. Isto quer dizer que, nós nunca conseguiremos salvar menos do que 8 bits.</a:t>
            </a:r>
          </a:p>
          <a:p>
            <a:endParaRPr lang="pt-BR" dirty="0"/>
          </a:p>
        </p:txBody>
      </p:sp>
    </p:spTree>
    <p:extLst>
      <p:ext uri="{BB962C8B-B14F-4D97-AF65-F5344CB8AC3E}">
        <p14:creationId xmlns:p14="http://schemas.microsoft.com/office/powerpoint/2010/main" xmlns="" val="102701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D977FD-EB84-4C2E-B747-725E2F861543}"/>
              </a:ext>
            </a:extLst>
          </p:cNvPr>
          <p:cNvSpPr>
            <a:spLocks noGrp="1"/>
          </p:cNvSpPr>
          <p:nvPr>
            <p:ph type="title"/>
          </p:nvPr>
        </p:nvSpPr>
        <p:spPr>
          <a:xfrm>
            <a:off x="677334" y="609600"/>
            <a:ext cx="8596668" cy="1320800"/>
          </a:xfrm>
        </p:spPr>
        <p:txBody>
          <a:bodyPr anchor="t">
            <a:normAutofit/>
          </a:bodyPr>
          <a:lstStyle/>
          <a:p>
            <a:r>
              <a:rPr lang="pt-BR" b="1" dirty="0"/>
              <a:t>Possibilidades de representação</a:t>
            </a:r>
            <a:endParaRPr lang="pt-BR" dirty="0"/>
          </a:p>
        </p:txBody>
      </p:sp>
      <p:sp>
        <p:nvSpPr>
          <p:cNvPr id="3" name="Espaço Reservado para Conteúdo 2">
            <a:extLst>
              <a:ext uri="{FF2B5EF4-FFF2-40B4-BE49-F238E27FC236}">
                <a16:creationId xmlns:a16="http://schemas.microsoft.com/office/drawing/2014/main" xmlns="" id="{E188402F-4AF9-4E43-9388-3FCAE5DAAD2E}"/>
              </a:ext>
            </a:extLst>
          </p:cNvPr>
          <p:cNvSpPr>
            <a:spLocks noGrp="1"/>
          </p:cNvSpPr>
          <p:nvPr>
            <p:ph idx="1"/>
          </p:nvPr>
        </p:nvSpPr>
        <p:spPr>
          <a:xfrm>
            <a:off x="6416039" y="2160589"/>
            <a:ext cx="2927185" cy="3880773"/>
          </a:xfrm>
        </p:spPr>
        <p:txBody>
          <a:bodyPr>
            <a:normAutofit/>
          </a:bodyPr>
          <a:lstStyle/>
          <a:p>
            <a:r>
              <a:rPr lang="pt-BR" sz="1500"/>
              <a:t>Como um bit só pode assumir dois valores (</a:t>
            </a:r>
            <a:r>
              <a:rPr lang="pt-BR" sz="1500" b="1"/>
              <a:t>0</a:t>
            </a:r>
            <a:r>
              <a:rPr lang="pt-BR" sz="1500"/>
              <a:t> ou </a:t>
            </a:r>
            <a:r>
              <a:rPr lang="pt-BR" sz="1500" b="1"/>
              <a:t>1</a:t>
            </a:r>
            <a:r>
              <a:rPr lang="pt-BR" sz="1500"/>
              <a:t>), só será possível representar exatamente dois estados distintos. Na tabela a seguir nós temos exemplos de como podemos associar significados aos valores do bit.</a:t>
            </a:r>
          </a:p>
          <a:p>
            <a:endParaRPr lang="pt-BR" sz="1500"/>
          </a:p>
        </p:txBody>
      </p:sp>
      <p:graphicFrame>
        <p:nvGraphicFramePr>
          <p:cNvPr id="5" name="Tabela 4">
            <a:extLst>
              <a:ext uri="{FF2B5EF4-FFF2-40B4-BE49-F238E27FC236}">
                <a16:creationId xmlns:a16="http://schemas.microsoft.com/office/drawing/2014/main" xmlns="" id="{94CD4ABC-1F10-4074-9074-0C900D73750C}"/>
              </a:ext>
            </a:extLst>
          </p:cNvPr>
          <p:cNvGraphicFramePr>
            <a:graphicFrameLocks noGrp="1"/>
          </p:cNvGraphicFramePr>
          <p:nvPr>
            <p:extLst>
              <p:ext uri="{D42A27DB-BD31-4B8C-83A1-F6EECF244321}">
                <p14:modId xmlns:p14="http://schemas.microsoft.com/office/powerpoint/2010/main" xmlns="" val="1501348521"/>
              </p:ext>
            </p:extLst>
          </p:nvPr>
        </p:nvGraphicFramePr>
        <p:xfrm>
          <a:off x="677334" y="3385989"/>
          <a:ext cx="5889829" cy="1429971"/>
        </p:xfrm>
        <a:graphic>
          <a:graphicData uri="http://schemas.openxmlformats.org/drawingml/2006/table">
            <a:tbl>
              <a:tblPr firstRow="1" bandRow="1">
                <a:tableStyleId>{5C22544A-7EE6-4342-B048-85BDC9FD1C3A}</a:tableStyleId>
              </a:tblPr>
              <a:tblGrid>
                <a:gridCol w="398820">
                  <a:extLst>
                    <a:ext uri="{9D8B030D-6E8A-4147-A177-3AD203B41FA5}">
                      <a16:colId xmlns:a16="http://schemas.microsoft.com/office/drawing/2014/main" xmlns="" val="3887969516"/>
                    </a:ext>
                  </a:extLst>
                </a:gridCol>
                <a:gridCol w="802045">
                  <a:extLst>
                    <a:ext uri="{9D8B030D-6E8A-4147-A177-3AD203B41FA5}">
                      <a16:colId xmlns:a16="http://schemas.microsoft.com/office/drawing/2014/main" xmlns="" val="2237972795"/>
                    </a:ext>
                  </a:extLst>
                </a:gridCol>
                <a:gridCol w="890945">
                  <a:extLst>
                    <a:ext uri="{9D8B030D-6E8A-4147-A177-3AD203B41FA5}">
                      <a16:colId xmlns:a16="http://schemas.microsoft.com/office/drawing/2014/main" xmlns="" val="923177956"/>
                    </a:ext>
                  </a:extLst>
                </a:gridCol>
                <a:gridCol w="905232">
                  <a:extLst>
                    <a:ext uri="{9D8B030D-6E8A-4147-A177-3AD203B41FA5}">
                      <a16:colId xmlns:a16="http://schemas.microsoft.com/office/drawing/2014/main" xmlns="" val="247906837"/>
                    </a:ext>
                  </a:extLst>
                </a:gridCol>
                <a:gridCol w="2018451">
                  <a:extLst>
                    <a:ext uri="{9D8B030D-6E8A-4147-A177-3AD203B41FA5}">
                      <a16:colId xmlns:a16="http://schemas.microsoft.com/office/drawing/2014/main" xmlns="" val="3089593025"/>
                    </a:ext>
                  </a:extLst>
                </a:gridCol>
                <a:gridCol w="874336">
                  <a:extLst>
                    <a:ext uri="{9D8B030D-6E8A-4147-A177-3AD203B41FA5}">
                      <a16:colId xmlns:a16="http://schemas.microsoft.com/office/drawing/2014/main" xmlns="" val="1031140276"/>
                    </a:ext>
                  </a:extLst>
                </a:gridCol>
              </a:tblGrid>
              <a:tr h="476657">
                <a:tc>
                  <a:txBody>
                    <a:bodyPr/>
                    <a:lstStyle/>
                    <a:p>
                      <a:r>
                        <a:rPr lang="pt-BR" sz="1300"/>
                        <a:t>Bit</a:t>
                      </a:r>
                    </a:p>
                  </a:txBody>
                  <a:tcPr marL="68441" marR="68441" marT="34221" marB="34221"/>
                </a:tc>
                <a:tc>
                  <a:txBody>
                    <a:bodyPr/>
                    <a:lstStyle/>
                    <a:p>
                      <a:r>
                        <a:rPr lang="pt-BR" sz="1300"/>
                        <a:t>Porta</a:t>
                      </a:r>
                    </a:p>
                  </a:txBody>
                  <a:tcPr marL="68441" marR="68441" marT="34221" marB="34221"/>
                </a:tc>
                <a:tc>
                  <a:txBody>
                    <a:bodyPr/>
                    <a:lstStyle/>
                    <a:p>
                      <a:r>
                        <a:rPr lang="pt-BR" sz="1300"/>
                        <a:t>Lâmpada</a:t>
                      </a:r>
                    </a:p>
                  </a:txBody>
                  <a:tcPr marL="68441" marR="68441" marT="34221" marB="34221"/>
                </a:tc>
                <a:tc>
                  <a:txBody>
                    <a:bodyPr/>
                    <a:lstStyle/>
                    <a:p>
                      <a:r>
                        <a:rPr lang="pt-BR" sz="1300" dirty="0"/>
                        <a:t>Sexo</a:t>
                      </a:r>
                    </a:p>
                  </a:txBody>
                  <a:tcPr marL="68441" marR="68441" marT="34221" marB="34221"/>
                </a:tc>
                <a:tc>
                  <a:txBody>
                    <a:bodyPr/>
                    <a:lstStyle/>
                    <a:p>
                      <a:r>
                        <a:rPr lang="pt-BR" sz="1300"/>
                        <a:t>Detector de movimento</a:t>
                      </a:r>
                    </a:p>
                  </a:txBody>
                  <a:tcPr marL="68441" marR="68441" marT="34221" marB="34221"/>
                </a:tc>
                <a:tc>
                  <a:txBody>
                    <a:bodyPr/>
                    <a:lstStyle/>
                    <a:p>
                      <a:r>
                        <a:rPr lang="pt-BR" sz="1300"/>
                        <a:t>Estado civil</a:t>
                      </a:r>
                    </a:p>
                  </a:txBody>
                  <a:tcPr marL="68441" marR="68441" marT="34221" marB="34221"/>
                </a:tc>
                <a:extLst>
                  <a:ext uri="{0D108BD9-81ED-4DB2-BD59-A6C34878D82A}">
                    <a16:rowId xmlns:a16="http://schemas.microsoft.com/office/drawing/2014/main" xmlns="" val="881753580"/>
                  </a:ext>
                </a:extLst>
              </a:tr>
              <a:tr h="476657">
                <a:tc>
                  <a:txBody>
                    <a:bodyPr/>
                    <a:lstStyle/>
                    <a:p>
                      <a:r>
                        <a:rPr lang="pt-BR" sz="1300"/>
                        <a:t>0</a:t>
                      </a:r>
                    </a:p>
                  </a:txBody>
                  <a:tcPr marL="68441" marR="68441" marT="34221" marB="34221"/>
                </a:tc>
                <a:tc>
                  <a:txBody>
                    <a:bodyPr/>
                    <a:lstStyle/>
                    <a:p>
                      <a:r>
                        <a:rPr lang="pt-BR" sz="1300"/>
                        <a:t>Fechada</a:t>
                      </a:r>
                    </a:p>
                  </a:txBody>
                  <a:tcPr marL="68441" marR="68441" marT="34221" marB="34221"/>
                </a:tc>
                <a:tc>
                  <a:txBody>
                    <a:bodyPr/>
                    <a:lstStyle/>
                    <a:p>
                      <a:r>
                        <a:rPr lang="pt-BR" sz="1300"/>
                        <a:t>Desligada</a:t>
                      </a:r>
                    </a:p>
                  </a:txBody>
                  <a:tcPr marL="68441" marR="68441" marT="34221" marB="34221"/>
                </a:tc>
                <a:tc>
                  <a:txBody>
                    <a:bodyPr/>
                    <a:lstStyle/>
                    <a:p>
                      <a:r>
                        <a:rPr lang="pt-BR" sz="1300"/>
                        <a:t>Masculino</a:t>
                      </a:r>
                    </a:p>
                  </a:txBody>
                  <a:tcPr marL="68441" marR="68441" marT="34221" marB="34221"/>
                </a:tc>
                <a:tc>
                  <a:txBody>
                    <a:bodyPr/>
                    <a:lstStyle/>
                    <a:p>
                      <a:r>
                        <a:rPr lang="pt-BR" sz="1300"/>
                        <a:t>Sem movimento</a:t>
                      </a:r>
                    </a:p>
                  </a:txBody>
                  <a:tcPr marL="68441" marR="68441" marT="34221" marB="34221"/>
                </a:tc>
                <a:tc>
                  <a:txBody>
                    <a:bodyPr/>
                    <a:lstStyle/>
                    <a:p>
                      <a:r>
                        <a:rPr lang="pt-BR" sz="1300"/>
                        <a:t>Solteiro</a:t>
                      </a:r>
                    </a:p>
                  </a:txBody>
                  <a:tcPr marL="68441" marR="68441" marT="34221" marB="34221"/>
                </a:tc>
                <a:extLst>
                  <a:ext uri="{0D108BD9-81ED-4DB2-BD59-A6C34878D82A}">
                    <a16:rowId xmlns:a16="http://schemas.microsoft.com/office/drawing/2014/main" xmlns="" val="857331431"/>
                  </a:ext>
                </a:extLst>
              </a:tr>
              <a:tr h="476657">
                <a:tc>
                  <a:txBody>
                    <a:bodyPr/>
                    <a:lstStyle/>
                    <a:p>
                      <a:r>
                        <a:rPr lang="pt-BR" sz="1300"/>
                        <a:t>1</a:t>
                      </a:r>
                    </a:p>
                  </a:txBody>
                  <a:tcPr marL="68441" marR="68441" marT="34221" marB="34221"/>
                </a:tc>
                <a:tc>
                  <a:txBody>
                    <a:bodyPr/>
                    <a:lstStyle/>
                    <a:p>
                      <a:r>
                        <a:rPr lang="pt-BR" sz="1300"/>
                        <a:t>Aberta</a:t>
                      </a:r>
                    </a:p>
                  </a:txBody>
                  <a:tcPr marL="68441" marR="68441" marT="34221" marB="34221"/>
                </a:tc>
                <a:tc>
                  <a:txBody>
                    <a:bodyPr/>
                    <a:lstStyle/>
                    <a:p>
                      <a:r>
                        <a:rPr lang="pt-BR" sz="1300"/>
                        <a:t>Ligada</a:t>
                      </a:r>
                    </a:p>
                  </a:txBody>
                  <a:tcPr marL="68441" marR="68441" marT="34221" marB="34221"/>
                </a:tc>
                <a:tc>
                  <a:txBody>
                    <a:bodyPr/>
                    <a:lstStyle/>
                    <a:p>
                      <a:r>
                        <a:rPr lang="pt-BR" sz="1300"/>
                        <a:t>Feminino</a:t>
                      </a:r>
                    </a:p>
                  </a:txBody>
                  <a:tcPr marL="68441" marR="68441" marT="34221" marB="34221"/>
                </a:tc>
                <a:tc>
                  <a:txBody>
                    <a:bodyPr/>
                    <a:lstStyle/>
                    <a:p>
                      <a:r>
                        <a:rPr lang="pt-BR" sz="1300"/>
                        <a:t>Com movimento</a:t>
                      </a:r>
                    </a:p>
                  </a:txBody>
                  <a:tcPr marL="68441" marR="68441" marT="34221" marB="34221"/>
                </a:tc>
                <a:tc>
                  <a:txBody>
                    <a:bodyPr/>
                    <a:lstStyle/>
                    <a:p>
                      <a:r>
                        <a:rPr lang="pt-BR" sz="1300" dirty="0"/>
                        <a:t>Casado</a:t>
                      </a:r>
                    </a:p>
                  </a:txBody>
                  <a:tcPr marL="68441" marR="68441" marT="34221" marB="34221"/>
                </a:tc>
                <a:extLst>
                  <a:ext uri="{0D108BD9-81ED-4DB2-BD59-A6C34878D82A}">
                    <a16:rowId xmlns:a16="http://schemas.microsoft.com/office/drawing/2014/main" xmlns="" val="565169913"/>
                  </a:ext>
                </a:extLst>
              </a:tr>
            </a:tbl>
          </a:graphicData>
        </a:graphic>
      </p:graphicFrame>
    </p:spTree>
    <p:extLst>
      <p:ext uri="{BB962C8B-B14F-4D97-AF65-F5344CB8AC3E}">
        <p14:creationId xmlns:p14="http://schemas.microsoft.com/office/powerpoint/2010/main" xmlns="" val="179171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C9554D-4587-410E-8BEC-572A1B99384A}"/>
              </a:ext>
            </a:extLst>
          </p:cNvPr>
          <p:cNvSpPr>
            <a:spLocks noGrp="1"/>
          </p:cNvSpPr>
          <p:nvPr>
            <p:ph type="title"/>
          </p:nvPr>
        </p:nvSpPr>
        <p:spPr>
          <a:xfrm>
            <a:off x="677334" y="609600"/>
            <a:ext cx="8596668" cy="1320800"/>
          </a:xfrm>
        </p:spPr>
        <p:txBody>
          <a:bodyPr anchor="t">
            <a:normAutofit/>
          </a:bodyPr>
          <a:lstStyle/>
          <a:p>
            <a:r>
              <a:rPr lang="pt-BR" b="1"/>
              <a:t>Possibilidades de representação</a:t>
            </a:r>
            <a:endParaRPr lang="pt-BR" dirty="0"/>
          </a:p>
        </p:txBody>
      </p:sp>
      <p:sp>
        <p:nvSpPr>
          <p:cNvPr id="3" name="Espaço Reservado para Conteúdo 2">
            <a:extLst>
              <a:ext uri="{FF2B5EF4-FFF2-40B4-BE49-F238E27FC236}">
                <a16:creationId xmlns:a16="http://schemas.microsoft.com/office/drawing/2014/main" xmlns="" id="{77B0A5A7-F7D8-4640-8C04-1A568853682B}"/>
              </a:ext>
            </a:extLst>
          </p:cNvPr>
          <p:cNvSpPr>
            <a:spLocks noGrp="1"/>
          </p:cNvSpPr>
          <p:nvPr>
            <p:ph idx="1"/>
          </p:nvPr>
        </p:nvSpPr>
        <p:spPr>
          <a:xfrm>
            <a:off x="677334" y="2160589"/>
            <a:ext cx="3957349" cy="3749323"/>
          </a:xfrm>
        </p:spPr>
        <p:txBody>
          <a:bodyPr>
            <a:normAutofit/>
          </a:bodyPr>
          <a:lstStyle/>
          <a:p>
            <a:r>
              <a:rPr lang="pt-BR"/>
              <a:t>Para representar mais de dois valores distintos nós precisamos de uma sequencia de bits maior. Na tabela abaixo nós temos exemplos de representações utilizando sequencias com 2 bits, obtendo 4 possibilidades. Neste caso, o estado civil casado passou a ser representado 01.</a:t>
            </a:r>
          </a:p>
          <a:p>
            <a:endParaRPr lang="pt-BR" dirty="0"/>
          </a:p>
        </p:txBody>
      </p:sp>
      <p:graphicFrame>
        <p:nvGraphicFramePr>
          <p:cNvPr id="5" name="Tabela 4">
            <a:extLst>
              <a:ext uri="{FF2B5EF4-FFF2-40B4-BE49-F238E27FC236}">
                <a16:creationId xmlns:a16="http://schemas.microsoft.com/office/drawing/2014/main" xmlns="" id="{1F63526B-6E67-41FC-9093-C24EE74D8FD3}"/>
              </a:ext>
            </a:extLst>
          </p:cNvPr>
          <p:cNvGraphicFramePr>
            <a:graphicFrameLocks noGrp="1"/>
          </p:cNvGraphicFramePr>
          <p:nvPr>
            <p:extLst>
              <p:ext uri="{D42A27DB-BD31-4B8C-83A1-F6EECF244321}">
                <p14:modId xmlns:p14="http://schemas.microsoft.com/office/powerpoint/2010/main" xmlns="" val="2649538032"/>
              </p:ext>
            </p:extLst>
          </p:nvPr>
        </p:nvGraphicFramePr>
        <p:xfrm>
          <a:off x="4987137" y="2813818"/>
          <a:ext cx="4204990" cy="2441610"/>
        </p:xfrm>
        <a:graphic>
          <a:graphicData uri="http://schemas.openxmlformats.org/drawingml/2006/table">
            <a:tbl>
              <a:tblPr firstRow="1" bandRow="1">
                <a:tableStyleId>{5C22544A-7EE6-4342-B048-85BDC9FD1C3A}</a:tableStyleId>
              </a:tblPr>
              <a:tblGrid>
                <a:gridCol w="1201113">
                  <a:extLst>
                    <a:ext uri="{9D8B030D-6E8A-4147-A177-3AD203B41FA5}">
                      <a16:colId xmlns:a16="http://schemas.microsoft.com/office/drawing/2014/main" xmlns="" val="994021830"/>
                    </a:ext>
                  </a:extLst>
                </a:gridCol>
                <a:gridCol w="1802764">
                  <a:extLst>
                    <a:ext uri="{9D8B030D-6E8A-4147-A177-3AD203B41FA5}">
                      <a16:colId xmlns:a16="http://schemas.microsoft.com/office/drawing/2014/main" xmlns="" val="408171831"/>
                    </a:ext>
                  </a:extLst>
                </a:gridCol>
                <a:gridCol w="1201113">
                  <a:extLst>
                    <a:ext uri="{9D8B030D-6E8A-4147-A177-3AD203B41FA5}">
                      <a16:colId xmlns:a16="http://schemas.microsoft.com/office/drawing/2014/main" xmlns="" val="3436339000"/>
                    </a:ext>
                  </a:extLst>
                </a:gridCol>
              </a:tblGrid>
              <a:tr h="582836">
                <a:tc>
                  <a:txBody>
                    <a:bodyPr/>
                    <a:lstStyle/>
                    <a:p>
                      <a:r>
                        <a:rPr lang="pt-BR" sz="1600"/>
                        <a:t>Sequencia de Bits</a:t>
                      </a:r>
                    </a:p>
                  </a:txBody>
                  <a:tcPr marL="78761" marR="78761" marT="39381" marB="39381"/>
                </a:tc>
                <a:tc>
                  <a:txBody>
                    <a:bodyPr/>
                    <a:lstStyle/>
                    <a:p>
                      <a:r>
                        <a:rPr lang="pt-BR" sz="1600"/>
                        <a:t>Lâmpada</a:t>
                      </a:r>
                    </a:p>
                  </a:txBody>
                  <a:tcPr marL="78761" marR="78761" marT="39381" marB="39381"/>
                </a:tc>
                <a:tc>
                  <a:txBody>
                    <a:bodyPr/>
                    <a:lstStyle/>
                    <a:p>
                      <a:r>
                        <a:rPr lang="pt-BR" sz="1600"/>
                        <a:t>Estado civil</a:t>
                      </a:r>
                    </a:p>
                  </a:txBody>
                  <a:tcPr marL="78761" marR="78761" marT="39381" marB="39381"/>
                </a:tc>
                <a:extLst>
                  <a:ext uri="{0D108BD9-81ED-4DB2-BD59-A6C34878D82A}">
                    <a16:rowId xmlns:a16="http://schemas.microsoft.com/office/drawing/2014/main" xmlns="" val="410876405"/>
                  </a:ext>
                </a:extLst>
              </a:tr>
              <a:tr h="346551">
                <a:tc>
                  <a:txBody>
                    <a:bodyPr/>
                    <a:lstStyle/>
                    <a:p>
                      <a:r>
                        <a:rPr lang="pt-BR" sz="1600"/>
                        <a:t>00</a:t>
                      </a:r>
                    </a:p>
                  </a:txBody>
                  <a:tcPr marL="78761" marR="78761" marT="39381" marB="39381"/>
                </a:tc>
                <a:tc>
                  <a:txBody>
                    <a:bodyPr/>
                    <a:lstStyle/>
                    <a:p>
                      <a:r>
                        <a:rPr lang="pt-BR" sz="1600"/>
                        <a:t>Desligada</a:t>
                      </a:r>
                    </a:p>
                  </a:txBody>
                  <a:tcPr marL="78761" marR="78761" marT="39381" marB="39381"/>
                </a:tc>
                <a:tc>
                  <a:txBody>
                    <a:bodyPr/>
                    <a:lstStyle/>
                    <a:p>
                      <a:r>
                        <a:rPr lang="pt-BR" sz="1600"/>
                        <a:t>Solteiro</a:t>
                      </a:r>
                    </a:p>
                  </a:txBody>
                  <a:tcPr marL="78761" marR="78761" marT="39381" marB="39381"/>
                </a:tc>
                <a:extLst>
                  <a:ext uri="{0D108BD9-81ED-4DB2-BD59-A6C34878D82A}">
                    <a16:rowId xmlns:a16="http://schemas.microsoft.com/office/drawing/2014/main" xmlns="" val="3507829390"/>
                  </a:ext>
                </a:extLst>
              </a:tr>
              <a:tr h="582836">
                <a:tc>
                  <a:txBody>
                    <a:bodyPr/>
                    <a:lstStyle/>
                    <a:p>
                      <a:r>
                        <a:rPr lang="pt-BR" sz="1600"/>
                        <a:t>01</a:t>
                      </a:r>
                    </a:p>
                  </a:txBody>
                  <a:tcPr marL="78761" marR="78761" marT="39381" marB="39381"/>
                </a:tc>
                <a:tc>
                  <a:txBody>
                    <a:bodyPr/>
                    <a:lstStyle/>
                    <a:p>
                      <a:r>
                        <a:rPr lang="pt-BR" sz="1600"/>
                        <a:t>Ligada com intensidade baixa</a:t>
                      </a:r>
                    </a:p>
                  </a:txBody>
                  <a:tcPr marL="78761" marR="78761" marT="39381" marB="39381"/>
                </a:tc>
                <a:tc>
                  <a:txBody>
                    <a:bodyPr/>
                    <a:lstStyle/>
                    <a:p>
                      <a:r>
                        <a:rPr lang="pt-BR" sz="1600"/>
                        <a:t>Casado</a:t>
                      </a:r>
                    </a:p>
                  </a:txBody>
                  <a:tcPr marL="78761" marR="78761" marT="39381" marB="39381"/>
                </a:tc>
                <a:extLst>
                  <a:ext uri="{0D108BD9-81ED-4DB2-BD59-A6C34878D82A}">
                    <a16:rowId xmlns:a16="http://schemas.microsoft.com/office/drawing/2014/main" xmlns="" val="2397929423"/>
                  </a:ext>
                </a:extLst>
              </a:tr>
              <a:tr h="582836">
                <a:tc>
                  <a:txBody>
                    <a:bodyPr/>
                    <a:lstStyle/>
                    <a:p>
                      <a:r>
                        <a:rPr lang="pt-BR" sz="1600"/>
                        <a:t>10</a:t>
                      </a:r>
                    </a:p>
                  </a:txBody>
                  <a:tcPr marL="78761" marR="78761" marT="39381" marB="39381"/>
                </a:tc>
                <a:tc>
                  <a:txBody>
                    <a:bodyPr/>
                    <a:lstStyle/>
                    <a:p>
                      <a:r>
                        <a:rPr lang="pt-BR" sz="1600"/>
                        <a:t>Ligada com intensidade alta</a:t>
                      </a:r>
                    </a:p>
                  </a:txBody>
                  <a:tcPr marL="78761" marR="78761" marT="39381" marB="39381"/>
                </a:tc>
                <a:tc>
                  <a:txBody>
                    <a:bodyPr/>
                    <a:lstStyle/>
                    <a:p>
                      <a:r>
                        <a:rPr lang="pt-BR" sz="1600"/>
                        <a:t>Divorciado</a:t>
                      </a:r>
                    </a:p>
                  </a:txBody>
                  <a:tcPr marL="78761" marR="78761" marT="39381" marB="39381"/>
                </a:tc>
                <a:extLst>
                  <a:ext uri="{0D108BD9-81ED-4DB2-BD59-A6C34878D82A}">
                    <a16:rowId xmlns:a16="http://schemas.microsoft.com/office/drawing/2014/main" xmlns="" val="1692744279"/>
                  </a:ext>
                </a:extLst>
              </a:tr>
              <a:tr h="346551">
                <a:tc>
                  <a:txBody>
                    <a:bodyPr/>
                    <a:lstStyle/>
                    <a:p>
                      <a:r>
                        <a:rPr lang="pt-BR" sz="1600"/>
                        <a:t>11</a:t>
                      </a:r>
                    </a:p>
                  </a:txBody>
                  <a:tcPr marL="78761" marR="78761" marT="39381" marB="39381"/>
                </a:tc>
                <a:tc>
                  <a:txBody>
                    <a:bodyPr/>
                    <a:lstStyle/>
                    <a:p>
                      <a:r>
                        <a:rPr lang="pt-BR" sz="1600"/>
                        <a:t>Piscando</a:t>
                      </a:r>
                    </a:p>
                  </a:txBody>
                  <a:tcPr marL="78761" marR="78761" marT="39381" marB="39381"/>
                </a:tc>
                <a:tc>
                  <a:txBody>
                    <a:bodyPr/>
                    <a:lstStyle/>
                    <a:p>
                      <a:r>
                        <a:rPr lang="pt-BR" sz="1600" dirty="0"/>
                        <a:t>Viúvo</a:t>
                      </a:r>
                    </a:p>
                  </a:txBody>
                  <a:tcPr marL="78761" marR="78761" marT="39381" marB="39381"/>
                </a:tc>
                <a:extLst>
                  <a:ext uri="{0D108BD9-81ED-4DB2-BD59-A6C34878D82A}">
                    <a16:rowId xmlns:a16="http://schemas.microsoft.com/office/drawing/2014/main" xmlns="" val="3962127399"/>
                  </a:ext>
                </a:extLst>
              </a:tr>
            </a:tbl>
          </a:graphicData>
        </a:graphic>
      </p:graphicFrame>
    </p:spTree>
    <p:extLst>
      <p:ext uri="{BB962C8B-B14F-4D97-AF65-F5344CB8AC3E}">
        <p14:creationId xmlns:p14="http://schemas.microsoft.com/office/powerpoint/2010/main" xmlns="" val="576150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53948A-3C67-4348-9637-61BF84B2B213}"/>
              </a:ext>
            </a:extLst>
          </p:cNvPr>
          <p:cNvSpPr>
            <a:spLocks noGrp="1"/>
          </p:cNvSpPr>
          <p:nvPr>
            <p:ph type="title"/>
          </p:nvPr>
        </p:nvSpPr>
        <p:spPr/>
        <p:txBody>
          <a:bodyPr/>
          <a:lstStyle/>
          <a:p>
            <a:r>
              <a:rPr lang="pt-BR" dirty="0"/>
              <a:t>Números</a:t>
            </a:r>
          </a:p>
        </p:txBody>
      </p:sp>
      <p:sp>
        <p:nvSpPr>
          <p:cNvPr id="3" name="Espaço Reservado para Conteúdo 2">
            <a:extLst>
              <a:ext uri="{FF2B5EF4-FFF2-40B4-BE49-F238E27FC236}">
                <a16:creationId xmlns:a16="http://schemas.microsoft.com/office/drawing/2014/main" xmlns="" id="{B75BD9AC-AB2F-4983-9341-5EFA58635BBA}"/>
              </a:ext>
            </a:extLst>
          </p:cNvPr>
          <p:cNvSpPr>
            <a:spLocks noGrp="1"/>
          </p:cNvSpPr>
          <p:nvPr>
            <p:ph idx="1"/>
          </p:nvPr>
        </p:nvSpPr>
        <p:spPr/>
        <p:txBody>
          <a:bodyPr/>
          <a:lstStyle/>
          <a:p>
            <a:r>
              <a:rPr lang="pt-BR" dirty="0"/>
              <a:t>Independente do que desejamos representar, o primeiro passo é verificar quantas informações diferentes iremos utilizar e, com base nestas informações podemos calcular quantos bits serão necessários para representar todas as possibilidades.</a:t>
            </a:r>
          </a:p>
          <a:p>
            <a:r>
              <a:rPr lang="pt-BR" dirty="0"/>
              <a:t>Para representar números é necessário estabelecer o intervalo que desejamos utilizar, pois precisamos definir quantas possibilidades diferentes queremos representar. Já vimos que com 8 bits podemos representar 256 possibilidades (números) diferentes. Para representar números inteiros e positivos podemos construir uma tabela com todas estas possibilidades. Na tabela a seguir temos exemplos de como alguns desses números são representados.</a:t>
            </a:r>
          </a:p>
          <a:p>
            <a:endParaRPr lang="pt-BR" dirty="0"/>
          </a:p>
          <a:p>
            <a:endParaRPr lang="pt-BR" dirty="0"/>
          </a:p>
        </p:txBody>
      </p:sp>
    </p:spTree>
    <p:extLst>
      <p:ext uri="{BB962C8B-B14F-4D97-AF65-F5344CB8AC3E}">
        <p14:creationId xmlns:p14="http://schemas.microsoft.com/office/powerpoint/2010/main" xmlns="" val="1632569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DAF8575-DDD0-43E3-95E0-CF812F06AFE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xmlns="" id="{5CCA1792-C598-45A3-82EC-60F305DCB11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484F3208-0F93-4217-AB03-C74E5657299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F862CE08-0EF8-4D30-9F34-5CEF2E35C9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CF707B85-7DC9-4931-8C39-C2802F1F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39409EB7-9549-43B7-9597-771D971CA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995D6453-5D14-445F-B965-BA2F9177D0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562F0BDF-F752-4F9D-826C-376BA43AF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019CD532-CC2D-41A0-B2E5-1A177CC060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751829B1-B54D-428F-B99F-234847A0C3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C8483DED-5995-47C7-9E6E-3340224B34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 name="Rectangle 20">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2" name="Rectangle 33">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a 3">
            <a:extLst>
              <a:ext uri="{FF2B5EF4-FFF2-40B4-BE49-F238E27FC236}">
                <a16:creationId xmlns:a16="http://schemas.microsoft.com/office/drawing/2014/main" xmlns="" id="{E9F67A37-BA3F-4503-B2A6-E8127C395628}"/>
              </a:ext>
            </a:extLst>
          </p:cNvPr>
          <p:cNvGraphicFramePr>
            <a:graphicFrameLocks noGrp="1"/>
          </p:cNvGraphicFramePr>
          <p:nvPr>
            <p:extLst>
              <p:ext uri="{D42A27DB-BD31-4B8C-83A1-F6EECF244321}">
                <p14:modId xmlns:p14="http://schemas.microsoft.com/office/powerpoint/2010/main" xmlns="" val="338414058"/>
              </p:ext>
            </p:extLst>
          </p:nvPr>
        </p:nvGraphicFramePr>
        <p:xfrm>
          <a:off x="806943" y="1681222"/>
          <a:ext cx="10575065" cy="3493818"/>
        </p:xfrm>
        <a:graphic>
          <a:graphicData uri="http://schemas.openxmlformats.org/drawingml/2006/table">
            <a:tbl>
              <a:tblPr firstRow="1" bandRow="1">
                <a:tableStyleId>{5C22544A-7EE6-4342-B048-85BDC9FD1C3A}</a:tableStyleId>
              </a:tblPr>
              <a:tblGrid>
                <a:gridCol w="830810">
                  <a:extLst>
                    <a:ext uri="{9D8B030D-6E8A-4147-A177-3AD203B41FA5}">
                      <a16:colId xmlns:a16="http://schemas.microsoft.com/office/drawing/2014/main" xmlns="" val="1202710795"/>
                    </a:ext>
                  </a:extLst>
                </a:gridCol>
                <a:gridCol w="1284203">
                  <a:extLst>
                    <a:ext uri="{9D8B030D-6E8A-4147-A177-3AD203B41FA5}">
                      <a16:colId xmlns:a16="http://schemas.microsoft.com/office/drawing/2014/main" xmlns="" val="2908542163"/>
                    </a:ext>
                  </a:extLst>
                </a:gridCol>
                <a:gridCol w="830810">
                  <a:extLst>
                    <a:ext uri="{9D8B030D-6E8A-4147-A177-3AD203B41FA5}">
                      <a16:colId xmlns:a16="http://schemas.microsoft.com/office/drawing/2014/main" xmlns="" val="1580974943"/>
                    </a:ext>
                  </a:extLst>
                </a:gridCol>
                <a:gridCol w="1284203">
                  <a:extLst>
                    <a:ext uri="{9D8B030D-6E8A-4147-A177-3AD203B41FA5}">
                      <a16:colId xmlns:a16="http://schemas.microsoft.com/office/drawing/2014/main" xmlns="" val="3144215601"/>
                    </a:ext>
                  </a:extLst>
                </a:gridCol>
                <a:gridCol w="830810">
                  <a:extLst>
                    <a:ext uri="{9D8B030D-6E8A-4147-A177-3AD203B41FA5}">
                      <a16:colId xmlns:a16="http://schemas.microsoft.com/office/drawing/2014/main" xmlns="" val="2721083919"/>
                    </a:ext>
                  </a:extLst>
                </a:gridCol>
                <a:gridCol w="1284203">
                  <a:extLst>
                    <a:ext uri="{9D8B030D-6E8A-4147-A177-3AD203B41FA5}">
                      <a16:colId xmlns:a16="http://schemas.microsoft.com/office/drawing/2014/main" xmlns="" val="3262269386"/>
                    </a:ext>
                  </a:extLst>
                </a:gridCol>
                <a:gridCol w="830810">
                  <a:extLst>
                    <a:ext uri="{9D8B030D-6E8A-4147-A177-3AD203B41FA5}">
                      <a16:colId xmlns:a16="http://schemas.microsoft.com/office/drawing/2014/main" xmlns="" val="1656739357"/>
                    </a:ext>
                  </a:extLst>
                </a:gridCol>
                <a:gridCol w="1284203">
                  <a:extLst>
                    <a:ext uri="{9D8B030D-6E8A-4147-A177-3AD203B41FA5}">
                      <a16:colId xmlns:a16="http://schemas.microsoft.com/office/drawing/2014/main" xmlns="" val="1328764251"/>
                    </a:ext>
                  </a:extLst>
                </a:gridCol>
                <a:gridCol w="830810">
                  <a:extLst>
                    <a:ext uri="{9D8B030D-6E8A-4147-A177-3AD203B41FA5}">
                      <a16:colId xmlns:a16="http://schemas.microsoft.com/office/drawing/2014/main" xmlns="" val="619519011"/>
                    </a:ext>
                  </a:extLst>
                </a:gridCol>
                <a:gridCol w="1284203">
                  <a:extLst>
                    <a:ext uri="{9D8B030D-6E8A-4147-A177-3AD203B41FA5}">
                      <a16:colId xmlns:a16="http://schemas.microsoft.com/office/drawing/2014/main" xmlns="" val="1592031925"/>
                    </a:ext>
                  </a:extLst>
                </a:gridCol>
              </a:tblGrid>
              <a:tr h="388202">
                <a:tc>
                  <a:txBody>
                    <a:bodyPr/>
                    <a:lstStyle/>
                    <a:p>
                      <a:pPr algn="l"/>
                      <a:r>
                        <a:rPr lang="pt-BR" sz="1700"/>
                        <a:t>Núm.</a:t>
                      </a:r>
                    </a:p>
                  </a:txBody>
                  <a:tcPr marL="88228" marR="88228" marT="44114" marB="44114"/>
                </a:tc>
                <a:tc>
                  <a:txBody>
                    <a:bodyPr/>
                    <a:lstStyle/>
                    <a:p>
                      <a:pPr algn="l"/>
                      <a:r>
                        <a:rPr lang="pt-BR" sz="1700"/>
                        <a:t>Byte</a:t>
                      </a:r>
                    </a:p>
                  </a:txBody>
                  <a:tcPr marL="88228" marR="88228" marT="44114" marB="44114"/>
                </a:tc>
                <a:tc>
                  <a:txBody>
                    <a:bodyPr/>
                    <a:lstStyle/>
                    <a:p>
                      <a:pPr algn="l"/>
                      <a:r>
                        <a:rPr lang="pt-BR" sz="1700"/>
                        <a:t>Núm.</a:t>
                      </a:r>
                    </a:p>
                  </a:txBody>
                  <a:tcPr marL="88228" marR="88228" marT="44114" marB="44114"/>
                </a:tc>
                <a:tc>
                  <a:txBody>
                    <a:bodyPr/>
                    <a:lstStyle/>
                    <a:p>
                      <a:pPr algn="l"/>
                      <a:r>
                        <a:rPr lang="pt-BR" sz="1700"/>
                        <a:t>Byte</a:t>
                      </a:r>
                    </a:p>
                  </a:txBody>
                  <a:tcPr marL="88228" marR="88228" marT="44114" marB="44114"/>
                </a:tc>
                <a:tc>
                  <a:txBody>
                    <a:bodyPr/>
                    <a:lstStyle/>
                    <a:p>
                      <a:pPr algn="l"/>
                      <a:r>
                        <a:rPr lang="pt-BR" sz="1700"/>
                        <a:t>Núm.</a:t>
                      </a:r>
                    </a:p>
                  </a:txBody>
                  <a:tcPr marL="88228" marR="88228" marT="44114" marB="44114"/>
                </a:tc>
                <a:tc>
                  <a:txBody>
                    <a:bodyPr/>
                    <a:lstStyle/>
                    <a:p>
                      <a:pPr algn="l"/>
                      <a:r>
                        <a:rPr lang="pt-BR" sz="1700"/>
                        <a:t>Byte</a:t>
                      </a:r>
                    </a:p>
                  </a:txBody>
                  <a:tcPr marL="88228" marR="88228" marT="44114" marB="44114"/>
                </a:tc>
                <a:tc>
                  <a:txBody>
                    <a:bodyPr/>
                    <a:lstStyle/>
                    <a:p>
                      <a:pPr algn="l"/>
                      <a:r>
                        <a:rPr lang="pt-BR" sz="1700"/>
                        <a:t>Núm.</a:t>
                      </a:r>
                    </a:p>
                  </a:txBody>
                  <a:tcPr marL="88228" marR="88228" marT="44114" marB="44114"/>
                </a:tc>
                <a:tc>
                  <a:txBody>
                    <a:bodyPr/>
                    <a:lstStyle/>
                    <a:p>
                      <a:pPr algn="l"/>
                      <a:r>
                        <a:rPr lang="pt-BR" sz="1700"/>
                        <a:t>Byte</a:t>
                      </a:r>
                    </a:p>
                  </a:txBody>
                  <a:tcPr marL="88228" marR="88228" marT="44114" marB="44114"/>
                </a:tc>
                <a:tc>
                  <a:txBody>
                    <a:bodyPr/>
                    <a:lstStyle/>
                    <a:p>
                      <a:pPr algn="l"/>
                      <a:r>
                        <a:rPr lang="pt-BR" sz="1700"/>
                        <a:t>Núm.</a:t>
                      </a:r>
                    </a:p>
                  </a:txBody>
                  <a:tcPr marL="88228" marR="88228" marT="44114" marB="44114"/>
                </a:tc>
                <a:tc>
                  <a:txBody>
                    <a:bodyPr/>
                    <a:lstStyle/>
                    <a:p>
                      <a:pPr algn="l"/>
                      <a:r>
                        <a:rPr lang="pt-BR" sz="1700"/>
                        <a:t>Byte</a:t>
                      </a:r>
                    </a:p>
                  </a:txBody>
                  <a:tcPr marL="88228" marR="88228" marT="44114" marB="44114"/>
                </a:tc>
                <a:extLst>
                  <a:ext uri="{0D108BD9-81ED-4DB2-BD59-A6C34878D82A}">
                    <a16:rowId xmlns:a16="http://schemas.microsoft.com/office/drawing/2014/main" xmlns="" val="4135647286"/>
                  </a:ext>
                </a:extLst>
              </a:tr>
              <a:tr h="388202">
                <a:tc>
                  <a:txBody>
                    <a:bodyPr/>
                    <a:lstStyle/>
                    <a:p>
                      <a:r>
                        <a:rPr lang="pt-BR" sz="1700"/>
                        <a:t>0</a:t>
                      </a:r>
                    </a:p>
                  </a:txBody>
                  <a:tcPr marL="88228" marR="88228" marT="44114" marB="44114"/>
                </a:tc>
                <a:tc>
                  <a:txBody>
                    <a:bodyPr/>
                    <a:lstStyle/>
                    <a:p>
                      <a:r>
                        <a:rPr lang="pt-BR" sz="1700"/>
                        <a:t>00000000</a:t>
                      </a:r>
                    </a:p>
                  </a:txBody>
                  <a:tcPr marL="88228" marR="88228" marT="44114" marB="44114"/>
                </a:tc>
                <a:tc>
                  <a:txBody>
                    <a:bodyPr/>
                    <a:lstStyle/>
                    <a:p>
                      <a:r>
                        <a:rPr lang="pt-BR" sz="1700"/>
                        <a:t>8</a:t>
                      </a:r>
                    </a:p>
                  </a:txBody>
                  <a:tcPr marL="88228" marR="88228" marT="44114" marB="44114"/>
                </a:tc>
                <a:tc>
                  <a:txBody>
                    <a:bodyPr/>
                    <a:lstStyle/>
                    <a:p>
                      <a:r>
                        <a:rPr lang="pt-BR" sz="1700"/>
                        <a:t>00001000</a:t>
                      </a:r>
                    </a:p>
                  </a:txBody>
                  <a:tcPr marL="88228" marR="88228" marT="44114" marB="44114"/>
                </a:tc>
                <a:tc>
                  <a:txBody>
                    <a:bodyPr/>
                    <a:lstStyle/>
                    <a:p>
                      <a:r>
                        <a:rPr lang="pt-BR" sz="1700"/>
                        <a:t>16</a:t>
                      </a:r>
                    </a:p>
                  </a:txBody>
                  <a:tcPr marL="88228" marR="88228" marT="44114" marB="44114"/>
                </a:tc>
                <a:tc>
                  <a:txBody>
                    <a:bodyPr/>
                    <a:lstStyle/>
                    <a:p>
                      <a:r>
                        <a:rPr lang="pt-BR" sz="1700"/>
                        <a:t>00010000</a:t>
                      </a:r>
                    </a:p>
                  </a:txBody>
                  <a:tcPr marL="88228" marR="88228" marT="44114" marB="44114"/>
                </a:tc>
                <a:tc>
                  <a:txBody>
                    <a:bodyPr/>
                    <a:lstStyle/>
                    <a:p>
                      <a:r>
                        <a:rPr lang="pt-BR" sz="1700"/>
                        <a:t>24</a:t>
                      </a:r>
                    </a:p>
                  </a:txBody>
                  <a:tcPr marL="88228" marR="88228" marT="44114" marB="44114"/>
                </a:tc>
                <a:tc>
                  <a:txBody>
                    <a:bodyPr/>
                    <a:lstStyle/>
                    <a:p>
                      <a:r>
                        <a:rPr lang="pt-BR" sz="1700"/>
                        <a:t>00011000</a:t>
                      </a:r>
                    </a:p>
                  </a:txBody>
                  <a:tcPr marL="88228" marR="88228" marT="44114" marB="44114"/>
                </a:tc>
                <a:tc>
                  <a:txBody>
                    <a:bodyPr/>
                    <a:lstStyle/>
                    <a:p>
                      <a:r>
                        <a:rPr lang="pt-BR" sz="1700"/>
                        <a:t>248</a:t>
                      </a:r>
                    </a:p>
                  </a:txBody>
                  <a:tcPr marL="88228" marR="88228" marT="44114" marB="44114"/>
                </a:tc>
                <a:tc>
                  <a:txBody>
                    <a:bodyPr/>
                    <a:lstStyle/>
                    <a:p>
                      <a:r>
                        <a:rPr lang="pt-BR" sz="1700"/>
                        <a:t>11111000</a:t>
                      </a:r>
                    </a:p>
                  </a:txBody>
                  <a:tcPr marL="88228" marR="88228" marT="44114" marB="44114"/>
                </a:tc>
                <a:extLst>
                  <a:ext uri="{0D108BD9-81ED-4DB2-BD59-A6C34878D82A}">
                    <a16:rowId xmlns:a16="http://schemas.microsoft.com/office/drawing/2014/main" xmlns="" val="468339502"/>
                  </a:ext>
                </a:extLst>
              </a:tr>
              <a:tr h="388202">
                <a:tc>
                  <a:txBody>
                    <a:bodyPr/>
                    <a:lstStyle/>
                    <a:p>
                      <a:r>
                        <a:rPr lang="pt-BR" sz="1700"/>
                        <a:t>1</a:t>
                      </a:r>
                    </a:p>
                  </a:txBody>
                  <a:tcPr marL="88228" marR="88228" marT="44114" marB="44114"/>
                </a:tc>
                <a:tc>
                  <a:txBody>
                    <a:bodyPr/>
                    <a:lstStyle/>
                    <a:p>
                      <a:r>
                        <a:rPr lang="pt-BR" sz="1700"/>
                        <a:t>00000001</a:t>
                      </a:r>
                    </a:p>
                  </a:txBody>
                  <a:tcPr marL="88228" marR="88228" marT="44114" marB="44114"/>
                </a:tc>
                <a:tc>
                  <a:txBody>
                    <a:bodyPr/>
                    <a:lstStyle/>
                    <a:p>
                      <a:r>
                        <a:rPr lang="pt-BR" sz="1700"/>
                        <a:t>9</a:t>
                      </a:r>
                    </a:p>
                  </a:txBody>
                  <a:tcPr marL="88228" marR="88228" marT="44114" marB="44114"/>
                </a:tc>
                <a:tc>
                  <a:txBody>
                    <a:bodyPr/>
                    <a:lstStyle/>
                    <a:p>
                      <a:r>
                        <a:rPr lang="pt-BR" sz="1700"/>
                        <a:t>00001001</a:t>
                      </a:r>
                    </a:p>
                  </a:txBody>
                  <a:tcPr marL="88228" marR="88228" marT="44114" marB="44114"/>
                </a:tc>
                <a:tc>
                  <a:txBody>
                    <a:bodyPr/>
                    <a:lstStyle/>
                    <a:p>
                      <a:r>
                        <a:rPr lang="pt-BR" sz="1700"/>
                        <a:t>17</a:t>
                      </a:r>
                    </a:p>
                  </a:txBody>
                  <a:tcPr marL="88228" marR="88228" marT="44114" marB="44114"/>
                </a:tc>
                <a:tc>
                  <a:txBody>
                    <a:bodyPr/>
                    <a:lstStyle/>
                    <a:p>
                      <a:r>
                        <a:rPr lang="pt-BR" sz="1700"/>
                        <a:t>00010001</a:t>
                      </a:r>
                    </a:p>
                  </a:txBody>
                  <a:tcPr marL="88228" marR="88228" marT="44114" marB="44114"/>
                </a:tc>
                <a:tc>
                  <a:txBody>
                    <a:bodyPr/>
                    <a:lstStyle/>
                    <a:p>
                      <a:r>
                        <a:rPr lang="pt-BR" sz="1700"/>
                        <a:t>25</a:t>
                      </a:r>
                    </a:p>
                  </a:txBody>
                  <a:tcPr marL="88228" marR="88228" marT="44114" marB="44114"/>
                </a:tc>
                <a:tc>
                  <a:txBody>
                    <a:bodyPr/>
                    <a:lstStyle/>
                    <a:p>
                      <a:r>
                        <a:rPr lang="pt-BR" sz="1700"/>
                        <a:t>00011001</a:t>
                      </a:r>
                    </a:p>
                  </a:txBody>
                  <a:tcPr marL="88228" marR="88228" marT="44114" marB="44114"/>
                </a:tc>
                <a:tc>
                  <a:txBody>
                    <a:bodyPr/>
                    <a:lstStyle/>
                    <a:p>
                      <a:r>
                        <a:rPr lang="pt-BR" sz="1700"/>
                        <a:t>249</a:t>
                      </a:r>
                    </a:p>
                  </a:txBody>
                  <a:tcPr marL="88228" marR="88228" marT="44114" marB="44114"/>
                </a:tc>
                <a:tc>
                  <a:txBody>
                    <a:bodyPr/>
                    <a:lstStyle/>
                    <a:p>
                      <a:r>
                        <a:rPr lang="pt-BR" sz="1700"/>
                        <a:t>11111001</a:t>
                      </a:r>
                    </a:p>
                  </a:txBody>
                  <a:tcPr marL="88228" marR="88228" marT="44114" marB="44114"/>
                </a:tc>
                <a:extLst>
                  <a:ext uri="{0D108BD9-81ED-4DB2-BD59-A6C34878D82A}">
                    <a16:rowId xmlns:a16="http://schemas.microsoft.com/office/drawing/2014/main" xmlns="" val="1352545829"/>
                  </a:ext>
                </a:extLst>
              </a:tr>
              <a:tr h="388202">
                <a:tc>
                  <a:txBody>
                    <a:bodyPr/>
                    <a:lstStyle/>
                    <a:p>
                      <a:r>
                        <a:rPr lang="pt-BR" sz="1700"/>
                        <a:t>2</a:t>
                      </a:r>
                    </a:p>
                  </a:txBody>
                  <a:tcPr marL="88228" marR="88228" marT="44114" marB="44114"/>
                </a:tc>
                <a:tc>
                  <a:txBody>
                    <a:bodyPr/>
                    <a:lstStyle/>
                    <a:p>
                      <a:r>
                        <a:rPr lang="pt-BR" sz="1700"/>
                        <a:t>00000010</a:t>
                      </a:r>
                    </a:p>
                  </a:txBody>
                  <a:tcPr marL="88228" marR="88228" marT="44114" marB="44114"/>
                </a:tc>
                <a:tc>
                  <a:txBody>
                    <a:bodyPr/>
                    <a:lstStyle/>
                    <a:p>
                      <a:r>
                        <a:rPr lang="pt-BR" sz="1700"/>
                        <a:t>10</a:t>
                      </a:r>
                    </a:p>
                  </a:txBody>
                  <a:tcPr marL="88228" marR="88228" marT="44114" marB="44114"/>
                </a:tc>
                <a:tc>
                  <a:txBody>
                    <a:bodyPr/>
                    <a:lstStyle/>
                    <a:p>
                      <a:r>
                        <a:rPr lang="pt-BR" sz="1700"/>
                        <a:t>00001010</a:t>
                      </a:r>
                    </a:p>
                  </a:txBody>
                  <a:tcPr marL="88228" marR="88228" marT="44114" marB="44114"/>
                </a:tc>
                <a:tc>
                  <a:txBody>
                    <a:bodyPr/>
                    <a:lstStyle/>
                    <a:p>
                      <a:r>
                        <a:rPr lang="pt-BR" sz="1700"/>
                        <a:t>18</a:t>
                      </a:r>
                    </a:p>
                  </a:txBody>
                  <a:tcPr marL="88228" marR="88228" marT="44114" marB="44114"/>
                </a:tc>
                <a:tc>
                  <a:txBody>
                    <a:bodyPr/>
                    <a:lstStyle/>
                    <a:p>
                      <a:r>
                        <a:rPr lang="pt-BR" sz="1700"/>
                        <a:t>00010010</a:t>
                      </a:r>
                    </a:p>
                  </a:txBody>
                  <a:tcPr marL="88228" marR="88228" marT="44114" marB="44114"/>
                </a:tc>
                <a:tc>
                  <a:txBody>
                    <a:bodyPr/>
                    <a:lstStyle/>
                    <a:p>
                      <a:r>
                        <a:rPr lang="pt-BR" sz="1700"/>
                        <a:t>26</a:t>
                      </a:r>
                    </a:p>
                  </a:txBody>
                  <a:tcPr marL="88228" marR="88228" marT="44114" marB="44114"/>
                </a:tc>
                <a:tc>
                  <a:txBody>
                    <a:bodyPr/>
                    <a:lstStyle/>
                    <a:p>
                      <a:r>
                        <a:rPr lang="pt-BR" sz="1700"/>
                        <a:t>00011010</a:t>
                      </a:r>
                    </a:p>
                  </a:txBody>
                  <a:tcPr marL="88228" marR="88228" marT="44114" marB="44114"/>
                </a:tc>
                <a:tc>
                  <a:txBody>
                    <a:bodyPr/>
                    <a:lstStyle/>
                    <a:p>
                      <a:r>
                        <a:rPr lang="pt-BR" sz="1700"/>
                        <a:t>250</a:t>
                      </a:r>
                    </a:p>
                  </a:txBody>
                  <a:tcPr marL="88228" marR="88228" marT="44114" marB="44114"/>
                </a:tc>
                <a:tc>
                  <a:txBody>
                    <a:bodyPr/>
                    <a:lstStyle/>
                    <a:p>
                      <a:r>
                        <a:rPr lang="pt-BR" sz="1700"/>
                        <a:t>11111010</a:t>
                      </a:r>
                    </a:p>
                  </a:txBody>
                  <a:tcPr marL="88228" marR="88228" marT="44114" marB="44114"/>
                </a:tc>
                <a:extLst>
                  <a:ext uri="{0D108BD9-81ED-4DB2-BD59-A6C34878D82A}">
                    <a16:rowId xmlns:a16="http://schemas.microsoft.com/office/drawing/2014/main" xmlns="" val="3658480527"/>
                  </a:ext>
                </a:extLst>
              </a:tr>
              <a:tr h="388202">
                <a:tc>
                  <a:txBody>
                    <a:bodyPr/>
                    <a:lstStyle/>
                    <a:p>
                      <a:r>
                        <a:rPr lang="pt-BR" sz="1700"/>
                        <a:t>3</a:t>
                      </a:r>
                    </a:p>
                  </a:txBody>
                  <a:tcPr marL="88228" marR="88228" marT="44114" marB="44114"/>
                </a:tc>
                <a:tc>
                  <a:txBody>
                    <a:bodyPr/>
                    <a:lstStyle/>
                    <a:p>
                      <a:r>
                        <a:rPr lang="pt-BR" sz="1700"/>
                        <a:t>00000011</a:t>
                      </a:r>
                    </a:p>
                  </a:txBody>
                  <a:tcPr marL="88228" marR="88228" marT="44114" marB="44114"/>
                </a:tc>
                <a:tc>
                  <a:txBody>
                    <a:bodyPr/>
                    <a:lstStyle/>
                    <a:p>
                      <a:r>
                        <a:rPr lang="pt-BR" sz="1700"/>
                        <a:t>11</a:t>
                      </a:r>
                    </a:p>
                  </a:txBody>
                  <a:tcPr marL="88228" marR="88228" marT="44114" marB="44114"/>
                </a:tc>
                <a:tc>
                  <a:txBody>
                    <a:bodyPr/>
                    <a:lstStyle/>
                    <a:p>
                      <a:r>
                        <a:rPr lang="pt-BR" sz="1700"/>
                        <a:t>00001011</a:t>
                      </a:r>
                    </a:p>
                  </a:txBody>
                  <a:tcPr marL="88228" marR="88228" marT="44114" marB="44114"/>
                </a:tc>
                <a:tc>
                  <a:txBody>
                    <a:bodyPr/>
                    <a:lstStyle/>
                    <a:p>
                      <a:r>
                        <a:rPr lang="pt-BR" sz="1700" dirty="0"/>
                        <a:t>19</a:t>
                      </a:r>
                    </a:p>
                  </a:txBody>
                  <a:tcPr marL="88228" marR="88228" marT="44114" marB="44114"/>
                </a:tc>
                <a:tc>
                  <a:txBody>
                    <a:bodyPr/>
                    <a:lstStyle/>
                    <a:p>
                      <a:r>
                        <a:rPr lang="pt-BR" sz="1700"/>
                        <a:t>00010011</a:t>
                      </a:r>
                    </a:p>
                  </a:txBody>
                  <a:tcPr marL="88228" marR="88228" marT="44114" marB="44114"/>
                </a:tc>
                <a:tc>
                  <a:txBody>
                    <a:bodyPr/>
                    <a:lstStyle/>
                    <a:p>
                      <a:r>
                        <a:rPr lang="pt-BR" sz="1700"/>
                        <a:t>27</a:t>
                      </a:r>
                    </a:p>
                  </a:txBody>
                  <a:tcPr marL="88228" marR="88228" marT="44114" marB="44114"/>
                </a:tc>
                <a:tc>
                  <a:txBody>
                    <a:bodyPr/>
                    <a:lstStyle/>
                    <a:p>
                      <a:r>
                        <a:rPr lang="pt-BR" sz="1700"/>
                        <a:t>00011011</a:t>
                      </a:r>
                    </a:p>
                  </a:txBody>
                  <a:tcPr marL="88228" marR="88228" marT="44114" marB="44114"/>
                </a:tc>
                <a:tc>
                  <a:txBody>
                    <a:bodyPr/>
                    <a:lstStyle/>
                    <a:p>
                      <a:r>
                        <a:rPr lang="pt-BR" sz="1700"/>
                        <a:t>251</a:t>
                      </a:r>
                    </a:p>
                  </a:txBody>
                  <a:tcPr marL="88228" marR="88228" marT="44114" marB="44114"/>
                </a:tc>
                <a:tc>
                  <a:txBody>
                    <a:bodyPr/>
                    <a:lstStyle/>
                    <a:p>
                      <a:r>
                        <a:rPr lang="pt-BR" sz="1700"/>
                        <a:t>11111011</a:t>
                      </a:r>
                    </a:p>
                  </a:txBody>
                  <a:tcPr marL="88228" marR="88228" marT="44114" marB="44114"/>
                </a:tc>
                <a:extLst>
                  <a:ext uri="{0D108BD9-81ED-4DB2-BD59-A6C34878D82A}">
                    <a16:rowId xmlns:a16="http://schemas.microsoft.com/office/drawing/2014/main" xmlns="" val="2617222957"/>
                  </a:ext>
                </a:extLst>
              </a:tr>
              <a:tr h="388202">
                <a:tc>
                  <a:txBody>
                    <a:bodyPr/>
                    <a:lstStyle/>
                    <a:p>
                      <a:r>
                        <a:rPr lang="pt-BR" sz="1700"/>
                        <a:t>4</a:t>
                      </a:r>
                    </a:p>
                  </a:txBody>
                  <a:tcPr marL="88228" marR="88228" marT="44114" marB="44114"/>
                </a:tc>
                <a:tc>
                  <a:txBody>
                    <a:bodyPr/>
                    <a:lstStyle/>
                    <a:p>
                      <a:r>
                        <a:rPr lang="pt-BR" sz="1700" dirty="0"/>
                        <a:t>00000100</a:t>
                      </a:r>
                    </a:p>
                  </a:txBody>
                  <a:tcPr marL="88228" marR="88228" marT="44114" marB="44114"/>
                </a:tc>
                <a:tc>
                  <a:txBody>
                    <a:bodyPr/>
                    <a:lstStyle/>
                    <a:p>
                      <a:r>
                        <a:rPr lang="pt-BR" sz="1700"/>
                        <a:t>12</a:t>
                      </a:r>
                    </a:p>
                  </a:txBody>
                  <a:tcPr marL="88228" marR="88228" marT="44114" marB="44114"/>
                </a:tc>
                <a:tc>
                  <a:txBody>
                    <a:bodyPr/>
                    <a:lstStyle/>
                    <a:p>
                      <a:r>
                        <a:rPr lang="pt-BR" sz="1700"/>
                        <a:t>00001100</a:t>
                      </a:r>
                    </a:p>
                  </a:txBody>
                  <a:tcPr marL="88228" marR="88228" marT="44114" marB="44114"/>
                </a:tc>
                <a:tc>
                  <a:txBody>
                    <a:bodyPr/>
                    <a:lstStyle/>
                    <a:p>
                      <a:r>
                        <a:rPr lang="pt-BR" sz="1700"/>
                        <a:t>20</a:t>
                      </a:r>
                    </a:p>
                  </a:txBody>
                  <a:tcPr marL="88228" marR="88228" marT="44114" marB="44114"/>
                </a:tc>
                <a:tc>
                  <a:txBody>
                    <a:bodyPr/>
                    <a:lstStyle/>
                    <a:p>
                      <a:r>
                        <a:rPr lang="pt-BR" sz="1700"/>
                        <a:t>00010100</a:t>
                      </a:r>
                    </a:p>
                  </a:txBody>
                  <a:tcPr marL="88228" marR="88228" marT="44114" marB="44114"/>
                </a:tc>
                <a:tc>
                  <a:txBody>
                    <a:bodyPr/>
                    <a:lstStyle/>
                    <a:p>
                      <a:r>
                        <a:rPr lang="pt-BR" sz="1700"/>
                        <a:t>28</a:t>
                      </a:r>
                    </a:p>
                  </a:txBody>
                  <a:tcPr marL="88228" marR="88228" marT="44114" marB="44114"/>
                </a:tc>
                <a:tc>
                  <a:txBody>
                    <a:bodyPr/>
                    <a:lstStyle/>
                    <a:p>
                      <a:r>
                        <a:rPr lang="pt-BR" sz="1700"/>
                        <a:t>00011100</a:t>
                      </a:r>
                    </a:p>
                  </a:txBody>
                  <a:tcPr marL="88228" marR="88228" marT="44114" marB="44114"/>
                </a:tc>
                <a:tc>
                  <a:txBody>
                    <a:bodyPr/>
                    <a:lstStyle/>
                    <a:p>
                      <a:r>
                        <a:rPr lang="pt-BR" sz="1700"/>
                        <a:t>252</a:t>
                      </a:r>
                    </a:p>
                  </a:txBody>
                  <a:tcPr marL="88228" marR="88228" marT="44114" marB="44114"/>
                </a:tc>
                <a:tc>
                  <a:txBody>
                    <a:bodyPr/>
                    <a:lstStyle/>
                    <a:p>
                      <a:r>
                        <a:rPr lang="pt-BR" sz="1700"/>
                        <a:t>11111100</a:t>
                      </a:r>
                    </a:p>
                  </a:txBody>
                  <a:tcPr marL="88228" marR="88228" marT="44114" marB="44114"/>
                </a:tc>
                <a:extLst>
                  <a:ext uri="{0D108BD9-81ED-4DB2-BD59-A6C34878D82A}">
                    <a16:rowId xmlns:a16="http://schemas.microsoft.com/office/drawing/2014/main" xmlns="" val="2284489262"/>
                  </a:ext>
                </a:extLst>
              </a:tr>
              <a:tr h="388202">
                <a:tc>
                  <a:txBody>
                    <a:bodyPr/>
                    <a:lstStyle/>
                    <a:p>
                      <a:r>
                        <a:rPr lang="pt-BR" sz="1700"/>
                        <a:t>5</a:t>
                      </a:r>
                    </a:p>
                  </a:txBody>
                  <a:tcPr marL="88228" marR="88228" marT="44114" marB="44114"/>
                </a:tc>
                <a:tc>
                  <a:txBody>
                    <a:bodyPr/>
                    <a:lstStyle/>
                    <a:p>
                      <a:r>
                        <a:rPr lang="pt-BR" sz="1700"/>
                        <a:t>00000101</a:t>
                      </a:r>
                    </a:p>
                  </a:txBody>
                  <a:tcPr marL="88228" marR="88228" marT="44114" marB="44114"/>
                </a:tc>
                <a:tc>
                  <a:txBody>
                    <a:bodyPr/>
                    <a:lstStyle/>
                    <a:p>
                      <a:r>
                        <a:rPr lang="pt-BR" sz="1700"/>
                        <a:t>13</a:t>
                      </a:r>
                    </a:p>
                  </a:txBody>
                  <a:tcPr marL="88228" marR="88228" marT="44114" marB="44114"/>
                </a:tc>
                <a:tc>
                  <a:txBody>
                    <a:bodyPr/>
                    <a:lstStyle/>
                    <a:p>
                      <a:r>
                        <a:rPr lang="pt-BR" sz="1700"/>
                        <a:t>00001101</a:t>
                      </a:r>
                    </a:p>
                  </a:txBody>
                  <a:tcPr marL="88228" marR="88228" marT="44114" marB="44114"/>
                </a:tc>
                <a:tc>
                  <a:txBody>
                    <a:bodyPr/>
                    <a:lstStyle/>
                    <a:p>
                      <a:r>
                        <a:rPr lang="pt-BR" sz="1700"/>
                        <a:t>21</a:t>
                      </a:r>
                    </a:p>
                  </a:txBody>
                  <a:tcPr marL="88228" marR="88228" marT="44114" marB="44114"/>
                </a:tc>
                <a:tc>
                  <a:txBody>
                    <a:bodyPr/>
                    <a:lstStyle/>
                    <a:p>
                      <a:r>
                        <a:rPr lang="pt-BR" sz="1700"/>
                        <a:t>00010101</a:t>
                      </a:r>
                    </a:p>
                  </a:txBody>
                  <a:tcPr marL="88228" marR="88228" marT="44114" marB="44114"/>
                </a:tc>
                <a:tc>
                  <a:txBody>
                    <a:bodyPr/>
                    <a:lstStyle/>
                    <a:p>
                      <a:r>
                        <a:rPr lang="pt-BR" sz="1700"/>
                        <a:t>29</a:t>
                      </a:r>
                    </a:p>
                  </a:txBody>
                  <a:tcPr marL="88228" marR="88228" marT="44114" marB="44114"/>
                </a:tc>
                <a:tc>
                  <a:txBody>
                    <a:bodyPr/>
                    <a:lstStyle/>
                    <a:p>
                      <a:r>
                        <a:rPr lang="pt-BR" sz="1700"/>
                        <a:t>00011101</a:t>
                      </a:r>
                    </a:p>
                  </a:txBody>
                  <a:tcPr marL="88228" marR="88228" marT="44114" marB="44114"/>
                </a:tc>
                <a:tc>
                  <a:txBody>
                    <a:bodyPr/>
                    <a:lstStyle/>
                    <a:p>
                      <a:r>
                        <a:rPr lang="pt-BR" sz="1700"/>
                        <a:t>253</a:t>
                      </a:r>
                    </a:p>
                  </a:txBody>
                  <a:tcPr marL="88228" marR="88228" marT="44114" marB="44114"/>
                </a:tc>
                <a:tc>
                  <a:txBody>
                    <a:bodyPr/>
                    <a:lstStyle/>
                    <a:p>
                      <a:r>
                        <a:rPr lang="pt-BR" sz="1700"/>
                        <a:t>11111101</a:t>
                      </a:r>
                    </a:p>
                  </a:txBody>
                  <a:tcPr marL="88228" marR="88228" marT="44114" marB="44114"/>
                </a:tc>
                <a:extLst>
                  <a:ext uri="{0D108BD9-81ED-4DB2-BD59-A6C34878D82A}">
                    <a16:rowId xmlns:a16="http://schemas.microsoft.com/office/drawing/2014/main" xmlns="" val="2789029398"/>
                  </a:ext>
                </a:extLst>
              </a:tr>
              <a:tr h="388202">
                <a:tc>
                  <a:txBody>
                    <a:bodyPr/>
                    <a:lstStyle/>
                    <a:p>
                      <a:r>
                        <a:rPr lang="pt-BR" sz="1700"/>
                        <a:t>6</a:t>
                      </a:r>
                    </a:p>
                  </a:txBody>
                  <a:tcPr marL="88228" marR="88228" marT="44114" marB="44114"/>
                </a:tc>
                <a:tc>
                  <a:txBody>
                    <a:bodyPr/>
                    <a:lstStyle/>
                    <a:p>
                      <a:r>
                        <a:rPr lang="pt-BR" sz="1700"/>
                        <a:t>00000110</a:t>
                      </a:r>
                    </a:p>
                  </a:txBody>
                  <a:tcPr marL="88228" marR="88228" marT="44114" marB="44114"/>
                </a:tc>
                <a:tc>
                  <a:txBody>
                    <a:bodyPr/>
                    <a:lstStyle/>
                    <a:p>
                      <a:r>
                        <a:rPr lang="pt-BR" sz="1700"/>
                        <a:t>14</a:t>
                      </a:r>
                    </a:p>
                  </a:txBody>
                  <a:tcPr marL="88228" marR="88228" marT="44114" marB="44114"/>
                </a:tc>
                <a:tc>
                  <a:txBody>
                    <a:bodyPr/>
                    <a:lstStyle/>
                    <a:p>
                      <a:r>
                        <a:rPr lang="pt-BR" sz="1700"/>
                        <a:t>00001110</a:t>
                      </a:r>
                    </a:p>
                  </a:txBody>
                  <a:tcPr marL="88228" marR="88228" marT="44114" marB="44114"/>
                </a:tc>
                <a:tc>
                  <a:txBody>
                    <a:bodyPr/>
                    <a:lstStyle/>
                    <a:p>
                      <a:r>
                        <a:rPr lang="pt-BR" sz="1700"/>
                        <a:t>22</a:t>
                      </a:r>
                    </a:p>
                  </a:txBody>
                  <a:tcPr marL="88228" marR="88228" marT="44114" marB="44114"/>
                </a:tc>
                <a:tc>
                  <a:txBody>
                    <a:bodyPr/>
                    <a:lstStyle/>
                    <a:p>
                      <a:r>
                        <a:rPr lang="pt-BR" sz="1700"/>
                        <a:t>00010110</a:t>
                      </a:r>
                    </a:p>
                  </a:txBody>
                  <a:tcPr marL="88228" marR="88228" marT="44114" marB="44114"/>
                </a:tc>
                <a:tc>
                  <a:txBody>
                    <a:bodyPr/>
                    <a:lstStyle/>
                    <a:p>
                      <a:r>
                        <a:rPr lang="pt-BR" sz="1700"/>
                        <a:t>30</a:t>
                      </a:r>
                    </a:p>
                  </a:txBody>
                  <a:tcPr marL="88228" marR="88228" marT="44114" marB="44114"/>
                </a:tc>
                <a:tc>
                  <a:txBody>
                    <a:bodyPr/>
                    <a:lstStyle/>
                    <a:p>
                      <a:r>
                        <a:rPr lang="pt-BR" sz="1700"/>
                        <a:t>00011110</a:t>
                      </a:r>
                    </a:p>
                  </a:txBody>
                  <a:tcPr marL="88228" marR="88228" marT="44114" marB="44114"/>
                </a:tc>
                <a:tc>
                  <a:txBody>
                    <a:bodyPr/>
                    <a:lstStyle/>
                    <a:p>
                      <a:r>
                        <a:rPr lang="pt-BR" sz="1700"/>
                        <a:t>254</a:t>
                      </a:r>
                    </a:p>
                  </a:txBody>
                  <a:tcPr marL="88228" marR="88228" marT="44114" marB="44114"/>
                </a:tc>
                <a:tc>
                  <a:txBody>
                    <a:bodyPr/>
                    <a:lstStyle/>
                    <a:p>
                      <a:r>
                        <a:rPr lang="pt-BR" sz="1700"/>
                        <a:t>11111110</a:t>
                      </a:r>
                    </a:p>
                  </a:txBody>
                  <a:tcPr marL="88228" marR="88228" marT="44114" marB="44114"/>
                </a:tc>
                <a:extLst>
                  <a:ext uri="{0D108BD9-81ED-4DB2-BD59-A6C34878D82A}">
                    <a16:rowId xmlns:a16="http://schemas.microsoft.com/office/drawing/2014/main" xmlns="" val="799304334"/>
                  </a:ext>
                </a:extLst>
              </a:tr>
              <a:tr h="388202">
                <a:tc>
                  <a:txBody>
                    <a:bodyPr/>
                    <a:lstStyle/>
                    <a:p>
                      <a:r>
                        <a:rPr lang="pt-BR" sz="1700"/>
                        <a:t>7</a:t>
                      </a:r>
                    </a:p>
                  </a:txBody>
                  <a:tcPr marL="88228" marR="88228" marT="44114" marB="44114"/>
                </a:tc>
                <a:tc>
                  <a:txBody>
                    <a:bodyPr/>
                    <a:lstStyle/>
                    <a:p>
                      <a:r>
                        <a:rPr lang="pt-BR" sz="1700"/>
                        <a:t>00000111</a:t>
                      </a:r>
                    </a:p>
                  </a:txBody>
                  <a:tcPr marL="88228" marR="88228" marT="44114" marB="44114"/>
                </a:tc>
                <a:tc>
                  <a:txBody>
                    <a:bodyPr/>
                    <a:lstStyle/>
                    <a:p>
                      <a:r>
                        <a:rPr lang="pt-BR" sz="1700"/>
                        <a:t>15</a:t>
                      </a:r>
                    </a:p>
                  </a:txBody>
                  <a:tcPr marL="88228" marR="88228" marT="44114" marB="44114"/>
                </a:tc>
                <a:tc>
                  <a:txBody>
                    <a:bodyPr/>
                    <a:lstStyle/>
                    <a:p>
                      <a:r>
                        <a:rPr lang="pt-BR" sz="1700" dirty="0"/>
                        <a:t>00001111</a:t>
                      </a:r>
                    </a:p>
                  </a:txBody>
                  <a:tcPr marL="88228" marR="88228" marT="44114" marB="44114"/>
                </a:tc>
                <a:tc>
                  <a:txBody>
                    <a:bodyPr/>
                    <a:lstStyle/>
                    <a:p>
                      <a:r>
                        <a:rPr lang="pt-BR" sz="1700" dirty="0"/>
                        <a:t>23</a:t>
                      </a:r>
                    </a:p>
                  </a:txBody>
                  <a:tcPr marL="88228" marR="88228" marT="44114" marB="44114"/>
                </a:tc>
                <a:tc>
                  <a:txBody>
                    <a:bodyPr/>
                    <a:lstStyle/>
                    <a:p>
                      <a:r>
                        <a:rPr lang="pt-BR" sz="1700"/>
                        <a:t>00010111</a:t>
                      </a:r>
                    </a:p>
                  </a:txBody>
                  <a:tcPr marL="88228" marR="88228" marT="44114" marB="44114"/>
                </a:tc>
                <a:tc>
                  <a:txBody>
                    <a:bodyPr/>
                    <a:lstStyle/>
                    <a:p>
                      <a:r>
                        <a:rPr lang="pt-BR" sz="1700"/>
                        <a:t>31</a:t>
                      </a:r>
                    </a:p>
                  </a:txBody>
                  <a:tcPr marL="88228" marR="88228" marT="44114" marB="44114"/>
                </a:tc>
                <a:tc>
                  <a:txBody>
                    <a:bodyPr/>
                    <a:lstStyle/>
                    <a:p>
                      <a:r>
                        <a:rPr lang="pt-BR" sz="1700"/>
                        <a:t>00011111</a:t>
                      </a:r>
                    </a:p>
                  </a:txBody>
                  <a:tcPr marL="88228" marR="88228" marT="44114" marB="44114"/>
                </a:tc>
                <a:tc>
                  <a:txBody>
                    <a:bodyPr/>
                    <a:lstStyle/>
                    <a:p>
                      <a:r>
                        <a:rPr lang="pt-BR" sz="1700"/>
                        <a:t>255</a:t>
                      </a:r>
                    </a:p>
                  </a:txBody>
                  <a:tcPr marL="88228" marR="88228" marT="44114" marB="44114"/>
                </a:tc>
                <a:tc>
                  <a:txBody>
                    <a:bodyPr/>
                    <a:lstStyle/>
                    <a:p>
                      <a:r>
                        <a:rPr lang="pt-BR" sz="1700" dirty="0"/>
                        <a:t>11111111</a:t>
                      </a:r>
                    </a:p>
                  </a:txBody>
                  <a:tcPr marL="88228" marR="88228" marT="44114" marB="44114"/>
                </a:tc>
                <a:extLst>
                  <a:ext uri="{0D108BD9-81ED-4DB2-BD59-A6C34878D82A}">
                    <a16:rowId xmlns:a16="http://schemas.microsoft.com/office/drawing/2014/main" xmlns="" val="1619403870"/>
                  </a:ext>
                </a:extLst>
              </a:tr>
            </a:tbl>
          </a:graphicData>
        </a:graphic>
      </p:graphicFrame>
    </p:spTree>
    <p:extLst>
      <p:ext uri="{BB962C8B-B14F-4D97-AF65-F5344CB8AC3E}">
        <p14:creationId xmlns:p14="http://schemas.microsoft.com/office/powerpoint/2010/main" xmlns="" val="308014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508E23-7715-46CA-A66E-76B869C3A7CB}"/>
              </a:ext>
            </a:extLst>
          </p:cNvPr>
          <p:cNvSpPr>
            <a:spLocks noGrp="1"/>
          </p:cNvSpPr>
          <p:nvPr>
            <p:ph type="title"/>
          </p:nvPr>
        </p:nvSpPr>
        <p:spPr/>
        <p:txBody>
          <a:bodyPr/>
          <a:lstStyle/>
          <a:p>
            <a:r>
              <a:rPr lang="pt-BR" dirty="0"/>
              <a:t>Texto</a:t>
            </a:r>
          </a:p>
        </p:txBody>
      </p:sp>
      <p:sp>
        <p:nvSpPr>
          <p:cNvPr id="3" name="Espaço Reservado para Conteúdo 2">
            <a:extLst>
              <a:ext uri="{FF2B5EF4-FFF2-40B4-BE49-F238E27FC236}">
                <a16:creationId xmlns:a16="http://schemas.microsoft.com/office/drawing/2014/main" xmlns="" id="{F7B9604E-1CDB-4B4B-A2DF-80CBE5642395}"/>
              </a:ext>
            </a:extLst>
          </p:cNvPr>
          <p:cNvSpPr>
            <a:spLocks noGrp="1"/>
          </p:cNvSpPr>
          <p:nvPr>
            <p:ph idx="1"/>
          </p:nvPr>
        </p:nvSpPr>
        <p:spPr/>
        <p:txBody>
          <a:bodyPr/>
          <a:lstStyle/>
          <a:p>
            <a:r>
              <a:rPr lang="pt-BR" dirty="0"/>
              <a:t>Nesta seção nós iremos aprender como o computador representa texto. Novamente, podemos utilizar uma tabela definindo os caracteres que desejamos representar e suas correspondências binárias.</a:t>
            </a:r>
          </a:p>
          <a:p>
            <a:r>
              <a:rPr lang="pt-BR" dirty="0"/>
              <a:t>O ASCII é o padrão de representação de caracteres mais conhecido. Na  é apresentado um extrato da tabela ASCII, onde cada caractere possui sua representação em bits. Este padrão também inclui outros caracteres de controle, não apresentados na tabela, como fim de linha e final de arquivo. A composição de um texto é realizada informado a sequência de caracteres contidos nele.</a:t>
            </a:r>
          </a:p>
        </p:txBody>
      </p:sp>
    </p:spTree>
    <p:extLst>
      <p:ext uri="{BB962C8B-B14F-4D97-AF65-F5344CB8AC3E}">
        <p14:creationId xmlns:p14="http://schemas.microsoft.com/office/powerpoint/2010/main" xmlns="" val="1179659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8">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22">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Uma imagem contendo parede, céu, interior&#10;&#10;Descrição gerada com muito alta confiança">
            <a:extLst>
              <a:ext uri="{FF2B5EF4-FFF2-40B4-BE49-F238E27FC236}">
                <a16:creationId xmlns:a16="http://schemas.microsoft.com/office/drawing/2014/main" xmlns="" id="{19DC44BC-7B88-4E55-861E-5D45CA03A96D}"/>
              </a:ext>
            </a:extLst>
          </p:cNvPr>
          <p:cNvPicPr>
            <a:picLocks noChangeAspect="1"/>
          </p:cNvPicPr>
          <p:nvPr/>
        </p:nvPicPr>
        <p:blipFill>
          <a:blip r:embed="rId2"/>
          <a:stretch>
            <a:fillRect/>
          </a:stretch>
        </p:blipFill>
        <p:spPr>
          <a:xfrm>
            <a:off x="198719" y="323505"/>
            <a:ext cx="11794501" cy="6196565"/>
          </a:xfrm>
          <a:prstGeom prst="rect">
            <a:avLst/>
          </a:prstGeom>
        </p:spPr>
      </p:pic>
    </p:spTree>
    <p:extLst>
      <p:ext uri="{BB962C8B-B14F-4D97-AF65-F5344CB8AC3E}">
        <p14:creationId xmlns:p14="http://schemas.microsoft.com/office/powerpoint/2010/main" xmlns="" val="3498689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874</TotalTime>
  <Words>479</Words>
  <Application>Microsoft Office PowerPoint</Application>
  <PresentationFormat>Personalizar</PresentationFormat>
  <Paragraphs>161</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Facetado</vt:lpstr>
      <vt:lpstr>Representação da informação</vt:lpstr>
      <vt:lpstr>Representação da informação</vt:lpstr>
      <vt:lpstr>Conceito: bit e byte</vt:lpstr>
      <vt:lpstr>Possibilidades de representação</vt:lpstr>
      <vt:lpstr>Possibilidades de representação</vt:lpstr>
      <vt:lpstr>Números</vt:lpstr>
      <vt:lpstr>Slide 7</vt:lpstr>
      <vt:lpstr>Texto</vt:lpstr>
      <vt:lpstr>Slide 9</vt:lpstr>
      <vt:lpstr>Texto</vt:lpstr>
      <vt:lpstr>Imagem</vt:lpstr>
      <vt:lpstr>Imagem</vt:lpstr>
      <vt:lpstr>Slide 13</vt:lpstr>
      <vt:lpstr>Música</vt:lpstr>
      <vt:lpstr>Música</vt:lpstr>
      <vt:lpstr>Atividades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Representação da informação</dc:title>
  <dc:creator>Rodolfo R Menardi</dc:creator>
  <cp:lastModifiedBy>Leo</cp:lastModifiedBy>
  <cp:revision>5</cp:revision>
  <dcterms:created xsi:type="dcterms:W3CDTF">2019-02-14T21:21:00Z</dcterms:created>
  <dcterms:modified xsi:type="dcterms:W3CDTF">2019-08-23T12:41:13Z</dcterms:modified>
</cp:coreProperties>
</file>