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0" r:id="rId4"/>
    <p:sldId id="261" r:id="rId5"/>
    <p:sldId id="259"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5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dolfo R Menardi" initials="RRM" lastIdx="1" clrIdx="0">
    <p:extLst>
      <p:ext uri="{19B8F6BF-5375-455C-9EA6-DF929625EA0E}">
        <p15:presenceInfo xmlns:p15="http://schemas.microsoft.com/office/powerpoint/2012/main" userId="5598781b5bb317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dolfo R Menardi" userId="5598781b5bb31715" providerId="LiveId" clId="{3B69515A-52BF-4184-93A5-8C4D263DC88C}"/>
    <pc:docChg chg="undo custSel addSld delSld modSld sldOrd">
      <pc:chgData name="Rodolfo R Menardi" userId="5598781b5bb31715" providerId="LiveId" clId="{3B69515A-52BF-4184-93A5-8C4D263DC88C}" dt="2018-04-11T23:06:05.804" v="905" actId="2696"/>
      <pc:docMkLst>
        <pc:docMk/>
      </pc:docMkLst>
      <pc:sldChg chg="modSp add">
        <pc:chgData name="Rodolfo R Menardi" userId="5598781b5bb31715" providerId="LiveId" clId="{3B69515A-52BF-4184-93A5-8C4D263DC88C}" dt="2018-04-11T21:50:02.066" v="30" actId="20577"/>
        <pc:sldMkLst>
          <pc:docMk/>
          <pc:sldMk cId="2823368254" sldId="258"/>
        </pc:sldMkLst>
        <pc:spChg chg="mod">
          <ac:chgData name="Rodolfo R Menardi" userId="5598781b5bb31715" providerId="LiveId" clId="{3B69515A-52BF-4184-93A5-8C4D263DC88C}" dt="2018-04-11T21:50:02.066" v="30" actId="20577"/>
          <ac:spMkLst>
            <pc:docMk/>
            <pc:sldMk cId="2823368254" sldId="258"/>
            <ac:spMk id="2" creationId="{DDDC4746-3C31-4E08-ACF0-A30C5905FFAF}"/>
          </ac:spMkLst>
        </pc:spChg>
        <pc:spChg chg="mod">
          <ac:chgData name="Rodolfo R Menardi" userId="5598781b5bb31715" providerId="LiveId" clId="{3B69515A-52BF-4184-93A5-8C4D263DC88C}" dt="2018-04-11T21:49:47.364" v="21"/>
          <ac:spMkLst>
            <pc:docMk/>
            <pc:sldMk cId="2823368254" sldId="258"/>
            <ac:spMk id="3" creationId="{9C6177BA-02D7-488A-836C-97D37C24E8CA}"/>
          </ac:spMkLst>
        </pc:spChg>
      </pc:sldChg>
      <pc:sldChg chg="addSp delSp modSp add">
        <pc:chgData name="Rodolfo R Menardi" userId="5598781b5bb31715" providerId="LiveId" clId="{3B69515A-52BF-4184-93A5-8C4D263DC88C}" dt="2018-04-11T22:17:21.856" v="743" actId="20577"/>
        <pc:sldMkLst>
          <pc:docMk/>
          <pc:sldMk cId="1648889679" sldId="259"/>
        </pc:sldMkLst>
        <pc:spChg chg="mod">
          <ac:chgData name="Rodolfo R Menardi" userId="5598781b5bb31715" providerId="LiveId" clId="{3B69515A-52BF-4184-93A5-8C4D263DC88C}" dt="2018-04-11T22:17:21.856" v="743" actId="20577"/>
          <ac:spMkLst>
            <pc:docMk/>
            <pc:sldMk cId="1648889679" sldId="259"/>
            <ac:spMk id="3" creationId="{9C6177BA-02D7-488A-836C-97D37C24E8CA}"/>
          </ac:spMkLst>
        </pc:spChg>
        <pc:graphicFrameChg chg="add del mod modGraphic">
          <ac:chgData name="Rodolfo R Menardi" userId="5598781b5bb31715" providerId="LiveId" clId="{3B69515A-52BF-4184-93A5-8C4D263DC88C}" dt="2018-04-11T22:12:16.401" v="725" actId="478"/>
          <ac:graphicFrameMkLst>
            <pc:docMk/>
            <pc:sldMk cId="1648889679" sldId="259"/>
            <ac:graphicFrameMk id="4" creationId="{52ACD3D1-DDB9-4BD3-ABE9-26E61E29C8F7}"/>
          </ac:graphicFrameMkLst>
        </pc:graphicFrameChg>
      </pc:sldChg>
      <pc:sldChg chg="delSp modSp add ord">
        <pc:chgData name="Rodolfo R Menardi" userId="5598781b5bb31715" providerId="LiveId" clId="{3B69515A-52BF-4184-93A5-8C4D263DC88C}" dt="2018-04-11T22:16:04.423" v="732" actId="313"/>
        <pc:sldMkLst>
          <pc:docMk/>
          <pc:sldMk cId="365519186" sldId="260"/>
        </pc:sldMkLst>
        <pc:spChg chg="mod">
          <ac:chgData name="Rodolfo R Menardi" userId="5598781b5bb31715" providerId="LiveId" clId="{3B69515A-52BF-4184-93A5-8C4D263DC88C}" dt="2018-04-11T22:16:04.423" v="732" actId="313"/>
          <ac:spMkLst>
            <pc:docMk/>
            <pc:sldMk cId="365519186" sldId="260"/>
            <ac:spMk id="3" creationId="{9C6177BA-02D7-488A-836C-97D37C24E8CA}"/>
          </ac:spMkLst>
        </pc:spChg>
        <pc:graphicFrameChg chg="del">
          <ac:chgData name="Rodolfo R Menardi" userId="5598781b5bb31715" providerId="LiveId" clId="{3B69515A-52BF-4184-93A5-8C4D263DC88C}" dt="2018-04-11T22:15:07.799" v="728" actId="478"/>
          <ac:graphicFrameMkLst>
            <pc:docMk/>
            <pc:sldMk cId="365519186" sldId="260"/>
            <ac:graphicFrameMk id="4" creationId="{52ACD3D1-DDB9-4BD3-ABE9-26E61E29C8F7}"/>
          </ac:graphicFrameMkLst>
        </pc:graphicFrameChg>
      </pc:sldChg>
      <pc:sldChg chg="modSp add">
        <pc:chgData name="Rodolfo R Menardi" userId="5598781b5bb31715" providerId="LiveId" clId="{3B69515A-52BF-4184-93A5-8C4D263DC88C}" dt="2018-04-11T22:16:50.807" v="738" actId="1076"/>
        <pc:sldMkLst>
          <pc:docMk/>
          <pc:sldMk cId="1828988496" sldId="261"/>
        </pc:sldMkLst>
        <pc:spChg chg="mod">
          <ac:chgData name="Rodolfo R Menardi" userId="5598781b5bb31715" providerId="LiveId" clId="{3B69515A-52BF-4184-93A5-8C4D263DC88C}" dt="2018-04-11T22:16:42.621" v="737" actId="14100"/>
          <ac:spMkLst>
            <pc:docMk/>
            <pc:sldMk cId="1828988496" sldId="261"/>
            <ac:spMk id="3" creationId="{9C6177BA-02D7-488A-836C-97D37C24E8CA}"/>
          </ac:spMkLst>
        </pc:spChg>
        <pc:graphicFrameChg chg="mod">
          <ac:chgData name="Rodolfo R Menardi" userId="5598781b5bb31715" providerId="LiveId" clId="{3B69515A-52BF-4184-93A5-8C4D263DC88C}" dt="2018-04-11T22:16:50.807" v="738" actId="1076"/>
          <ac:graphicFrameMkLst>
            <pc:docMk/>
            <pc:sldMk cId="1828988496" sldId="261"/>
            <ac:graphicFrameMk id="4" creationId="{52ACD3D1-DDB9-4BD3-ABE9-26E61E29C8F7}"/>
          </ac:graphicFrameMkLst>
        </pc:graphicFrameChg>
      </pc:sldChg>
      <pc:sldChg chg="modSp add">
        <pc:chgData name="Rodolfo R Menardi" userId="5598781b5bb31715" providerId="LiveId" clId="{3B69515A-52BF-4184-93A5-8C4D263DC88C}" dt="2018-04-11T22:24:15.354" v="771"/>
        <pc:sldMkLst>
          <pc:docMk/>
          <pc:sldMk cId="2034315340" sldId="262"/>
        </pc:sldMkLst>
        <pc:spChg chg="mod">
          <ac:chgData name="Rodolfo R Menardi" userId="5598781b5bb31715" providerId="LiveId" clId="{3B69515A-52BF-4184-93A5-8C4D263DC88C}" dt="2018-04-11T22:23:20.459" v="770" actId="20577"/>
          <ac:spMkLst>
            <pc:docMk/>
            <pc:sldMk cId="2034315340" sldId="262"/>
            <ac:spMk id="2" creationId="{DDDC4746-3C31-4E08-ACF0-A30C5905FFAF}"/>
          </ac:spMkLst>
        </pc:spChg>
        <pc:spChg chg="mod">
          <ac:chgData name="Rodolfo R Menardi" userId="5598781b5bb31715" providerId="LiveId" clId="{3B69515A-52BF-4184-93A5-8C4D263DC88C}" dt="2018-04-11T22:24:15.354" v="771"/>
          <ac:spMkLst>
            <pc:docMk/>
            <pc:sldMk cId="2034315340" sldId="262"/>
            <ac:spMk id="3" creationId="{9C6177BA-02D7-488A-836C-97D37C24E8CA}"/>
          </ac:spMkLst>
        </pc:spChg>
      </pc:sldChg>
      <pc:sldChg chg="modSp add">
        <pc:chgData name="Rodolfo R Menardi" userId="5598781b5bb31715" providerId="LiveId" clId="{3B69515A-52BF-4184-93A5-8C4D263DC88C}" dt="2018-04-11T22:25:03.872" v="773"/>
        <pc:sldMkLst>
          <pc:docMk/>
          <pc:sldMk cId="2707342591" sldId="263"/>
        </pc:sldMkLst>
        <pc:spChg chg="mod">
          <ac:chgData name="Rodolfo R Menardi" userId="5598781b5bb31715" providerId="LiveId" clId="{3B69515A-52BF-4184-93A5-8C4D263DC88C}" dt="2018-04-11T22:25:03.872" v="773"/>
          <ac:spMkLst>
            <pc:docMk/>
            <pc:sldMk cId="2707342591" sldId="263"/>
            <ac:spMk id="3" creationId="{9C6177BA-02D7-488A-836C-97D37C24E8CA}"/>
          </ac:spMkLst>
        </pc:spChg>
      </pc:sldChg>
      <pc:sldChg chg="modSp add">
        <pc:chgData name="Rodolfo R Menardi" userId="5598781b5bb31715" providerId="LiveId" clId="{3B69515A-52BF-4184-93A5-8C4D263DC88C}" dt="2018-04-11T22:27:23.210" v="778" actId="20577"/>
        <pc:sldMkLst>
          <pc:docMk/>
          <pc:sldMk cId="562303508" sldId="264"/>
        </pc:sldMkLst>
        <pc:spChg chg="mod">
          <ac:chgData name="Rodolfo R Menardi" userId="5598781b5bb31715" providerId="LiveId" clId="{3B69515A-52BF-4184-93A5-8C4D263DC88C}" dt="2018-04-11T22:27:23.210" v="778" actId="20577"/>
          <ac:spMkLst>
            <pc:docMk/>
            <pc:sldMk cId="562303508" sldId="264"/>
            <ac:spMk id="3" creationId="{9C6177BA-02D7-488A-836C-97D37C24E8CA}"/>
          </ac:spMkLst>
        </pc:spChg>
      </pc:sldChg>
      <pc:sldChg chg="modSp add">
        <pc:chgData name="Rodolfo R Menardi" userId="5598781b5bb31715" providerId="LiveId" clId="{3B69515A-52BF-4184-93A5-8C4D263DC88C}" dt="2018-04-11T22:28:17.198" v="786"/>
        <pc:sldMkLst>
          <pc:docMk/>
          <pc:sldMk cId="1436017694" sldId="265"/>
        </pc:sldMkLst>
        <pc:spChg chg="mod">
          <ac:chgData name="Rodolfo R Menardi" userId="5598781b5bb31715" providerId="LiveId" clId="{3B69515A-52BF-4184-93A5-8C4D263DC88C}" dt="2018-04-11T22:27:39.821" v="783" actId="20577"/>
          <ac:spMkLst>
            <pc:docMk/>
            <pc:sldMk cId="1436017694" sldId="265"/>
            <ac:spMk id="2" creationId="{DDDC4746-3C31-4E08-ACF0-A30C5905FFAF}"/>
          </ac:spMkLst>
        </pc:spChg>
        <pc:spChg chg="mod">
          <ac:chgData name="Rodolfo R Menardi" userId="5598781b5bb31715" providerId="LiveId" clId="{3B69515A-52BF-4184-93A5-8C4D263DC88C}" dt="2018-04-11T22:28:17.198" v="786"/>
          <ac:spMkLst>
            <pc:docMk/>
            <pc:sldMk cId="1436017694" sldId="265"/>
            <ac:spMk id="3" creationId="{9C6177BA-02D7-488A-836C-97D37C24E8CA}"/>
          </ac:spMkLst>
        </pc:spChg>
      </pc:sldChg>
      <pc:sldChg chg="modSp add">
        <pc:chgData name="Rodolfo R Menardi" userId="5598781b5bb31715" providerId="LiveId" clId="{3B69515A-52BF-4184-93A5-8C4D263DC88C}" dt="2018-04-11T22:39:06.198" v="788"/>
        <pc:sldMkLst>
          <pc:docMk/>
          <pc:sldMk cId="2092098573" sldId="266"/>
        </pc:sldMkLst>
        <pc:spChg chg="mod">
          <ac:chgData name="Rodolfo R Menardi" userId="5598781b5bb31715" providerId="LiveId" clId="{3B69515A-52BF-4184-93A5-8C4D263DC88C}" dt="2018-04-11T22:39:06.198" v="788"/>
          <ac:spMkLst>
            <pc:docMk/>
            <pc:sldMk cId="2092098573" sldId="266"/>
            <ac:spMk id="3" creationId="{9C6177BA-02D7-488A-836C-97D37C24E8CA}"/>
          </ac:spMkLst>
        </pc:spChg>
      </pc:sldChg>
      <pc:sldChg chg="modSp add">
        <pc:chgData name="Rodolfo R Menardi" userId="5598781b5bb31715" providerId="LiveId" clId="{3B69515A-52BF-4184-93A5-8C4D263DC88C}" dt="2018-04-11T22:39:53.578" v="790"/>
        <pc:sldMkLst>
          <pc:docMk/>
          <pc:sldMk cId="1665017867" sldId="267"/>
        </pc:sldMkLst>
        <pc:spChg chg="mod">
          <ac:chgData name="Rodolfo R Menardi" userId="5598781b5bb31715" providerId="LiveId" clId="{3B69515A-52BF-4184-93A5-8C4D263DC88C}" dt="2018-04-11T22:39:53.578" v="790"/>
          <ac:spMkLst>
            <pc:docMk/>
            <pc:sldMk cId="1665017867" sldId="267"/>
            <ac:spMk id="3" creationId="{9C6177BA-02D7-488A-836C-97D37C24E8CA}"/>
          </ac:spMkLst>
        </pc:spChg>
      </pc:sldChg>
      <pc:sldChg chg="modSp add">
        <pc:chgData name="Rodolfo R Menardi" userId="5598781b5bb31715" providerId="LiveId" clId="{3B69515A-52BF-4184-93A5-8C4D263DC88C}" dt="2018-04-11T22:46:29.970" v="796"/>
        <pc:sldMkLst>
          <pc:docMk/>
          <pc:sldMk cId="2003592170" sldId="268"/>
        </pc:sldMkLst>
        <pc:spChg chg="mod">
          <ac:chgData name="Rodolfo R Menardi" userId="5598781b5bb31715" providerId="LiveId" clId="{3B69515A-52BF-4184-93A5-8C4D263DC88C}" dt="2018-04-11T22:46:29.970" v="796"/>
          <ac:spMkLst>
            <pc:docMk/>
            <pc:sldMk cId="2003592170" sldId="268"/>
            <ac:spMk id="3" creationId="{9C6177BA-02D7-488A-836C-97D37C24E8CA}"/>
          </ac:spMkLst>
        </pc:spChg>
      </pc:sldChg>
      <pc:sldChg chg="modSp add">
        <pc:chgData name="Rodolfo R Menardi" userId="5598781b5bb31715" providerId="LiveId" clId="{3B69515A-52BF-4184-93A5-8C4D263DC88C}" dt="2018-04-11T22:50:04.955" v="803" actId="20577"/>
        <pc:sldMkLst>
          <pc:docMk/>
          <pc:sldMk cId="788980573" sldId="269"/>
        </pc:sldMkLst>
        <pc:spChg chg="mod">
          <ac:chgData name="Rodolfo R Menardi" userId="5598781b5bb31715" providerId="LiveId" clId="{3B69515A-52BF-4184-93A5-8C4D263DC88C}" dt="2018-04-11T22:50:04.955" v="803" actId="20577"/>
          <ac:spMkLst>
            <pc:docMk/>
            <pc:sldMk cId="788980573" sldId="269"/>
            <ac:spMk id="3" creationId="{9C6177BA-02D7-488A-836C-97D37C24E8CA}"/>
          </ac:spMkLst>
        </pc:spChg>
      </pc:sldChg>
      <pc:sldChg chg="modSp add addCm modCm">
        <pc:chgData name="Rodolfo R Menardi" userId="5598781b5bb31715" providerId="LiveId" clId="{3B69515A-52BF-4184-93A5-8C4D263DC88C}" dt="2018-04-11T23:00:56.430" v="844"/>
        <pc:sldMkLst>
          <pc:docMk/>
          <pc:sldMk cId="508885338" sldId="270"/>
        </pc:sldMkLst>
        <pc:spChg chg="mod">
          <ac:chgData name="Rodolfo R Menardi" userId="5598781b5bb31715" providerId="LiveId" clId="{3B69515A-52BF-4184-93A5-8C4D263DC88C}" dt="2018-04-11T22:59:54.145" v="838" actId="20577"/>
          <ac:spMkLst>
            <pc:docMk/>
            <pc:sldMk cId="508885338" sldId="270"/>
            <ac:spMk id="2" creationId="{DDDC4746-3C31-4E08-ACF0-A30C5905FFAF}"/>
          </ac:spMkLst>
        </pc:spChg>
        <pc:spChg chg="mod">
          <ac:chgData name="Rodolfo R Menardi" userId="5598781b5bb31715" providerId="LiveId" clId="{3B69515A-52BF-4184-93A5-8C4D263DC88C}" dt="2018-04-11T23:00:44.479" v="842" actId="20577"/>
          <ac:spMkLst>
            <pc:docMk/>
            <pc:sldMk cId="508885338" sldId="270"/>
            <ac:spMk id="3" creationId="{9C6177BA-02D7-488A-836C-97D37C24E8CA}"/>
          </ac:spMkLst>
        </pc:spChg>
      </pc:sldChg>
      <pc:sldChg chg="modSp add">
        <pc:chgData name="Rodolfo R Menardi" userId="5598781b5bb31715" providerId="LiveId" clId="{3B69515A-52BF-4184-93A5-8C4D263DC88C}" dt="2018-04-11T23:01:30.244" v="848" actId="403"/>
        <pc:sldMkLst>
          <pc:docMk/>
          <pc:sldMk cId="4207992510" sldId="271"/>
        </pc:sldMkLst>
        <pc:spChg chg="mod">
          <ac:chgData name="Rodolfo R Menardi" userId="5598781b5bb31715" providerId="LiveId" clId="{3B69515A-52BF-4184-93A5-8C4D263DC88C}" dt="2018-04-11T23:01:30.244" v="848" actId="403"/>
          <ac:spMkLst>
            <pc:docMk/>
            <pc:sldMk cId="4207992510" sldId="271"/>
            <ac:spMk id="3" creationId="{9C6177BA-02D7-488A-836C-97D37C24E8CA}"/>
          </ac:spMkLst>
        </pc:spChg>
      </pc:sldChg>
      <pc:sldChg chg="modSp add">
        <pc:chgData name="Rodolfo R Menardi" userId="5598781b5bb31715" providerId="LiveId" clId="{3B69515A-52BF-4184-93A5-8C4D263DC88C}" dt="2018-04-11T23:02:49.392" v="851" actId="27636"/>
        <pc:sldMkLst>
          <pc:docMk/>
          <pc:sldMk cId="2996549735" sldId="272"/>
        </pc:sldMkLst>
        <pc:spChg chg="mod">
          <ac:chgData name="Rodolfo R Menardi" userId="5598781b5bb31715" providerId="LiveId" clId="{3B69515A-52BF-4184-93A5-8C4D263DC88C}" dt="2018-04-11T23:02:49.392" v="851" actId="27636"/>
          <ac:spMkLst>
            <pc:docMk/>
            <pc:sldMk cId="2996549735" sldId="272"/>
            <ac:spMk id="3" creationId="{9C6177BA-02D7-488A-836C-97D37C24E8CA}"/>
          </ac:spMkLst>
        </pc:spChg>
      </pc:sldChg>
      <pc:sldChg chg="modSp add">
        <pc:chgData name="Rodolfo R Menardi" userId="5598781b5bb31715" providerId="LiveId" clId="{3B69515A-52BF-4184-93A5-8C4D263DC88C}" dt="2018-04-11T23:03:13.800" v="855" actId="20577"/>
        <pc:sldMkLst>
          <pc:docMk/>
          <pc:sldMk cId="3634362106" sldId="273"/>
        </pc:sldMkLst>
        <pc:spChg chg="mod">
          <ac:chgData name="Rodolfo R Menardi" userId="5598781b5bb31715" providerId="LiveId" clId="{3B69515A-52BF-4184-93A5-8C4D263DC88C}" dt="2018-04-11T23:03:13.800" v="855" actId="20577"/>
          <ac:spMkLst>
            <pc:docMk/>
            <pc:sldMk cId="3634362106" sldId="273"/>
            <ac:spMk id="3" creationId="{9C6177BA-02D7-488A-836C-97D37C24E8CA}"/>
          </ac:spMkLst>
        </pc:spChg>
      </pc:sldChg>
      <pc:sldChg chg="add del">
        <pc:chgData name="Rodolfo R Menardi" userId="5598781b5bb31715" providerId="LiveId" clId="{3B69515A-52BF-4184-93A5-8C4D263DC88C}" dt="2018-04-11T23:05:32.624" v="857"/>
        <pc:sldMkLst>
          <pc:docMk/>
          <pc:sldMk cId="2253069900" sldId="274"/>
        </pc:sldMkLst>
      </pc:sldChg>
      <pc:sldChg chg="modSp add del">
        <pc:chgData name="Rodolfo R Menardi" userId="5598781b5bb31715" providerId="LiveId" clId="{3B69515A-52BF-4184-93A5-8C4D263DC88C}" dt="2018-04-11T23:05:53.278" v="874" actId="2696"/>
        <pc:sldMkLst>
          <pc:docMk/>
          <pc:sldMk cId="2927189843" sldId="274"/>
        </pc:sldMkLst>
        <pc:spChg chg="mod">
          <ac:chgData name="Rodolfo R Menardi" userId="5598781b5bb31715" providerId="LiveId" clId="{3B69515A-52BF-4184-93A5-8C4D263DC88C}" dt="2018-04-11T23:05:43.732" v="871" actId="20577"/>
          <ac:spMkLst>
            <pc:docMk/>
            <pc:sldMk cId="2927189843" sldId="274"/>
            <ac:spMk id="2" creationId="{DE027D8D-26D4-4283-81CA-C97351B960C8}"/>
          </ac:spMkLst>
        </pc:spChg>
      </pc:sldChg>
      <pc:sldChg chg="modSp add del ord">
        <pc:chgData name="Rodolfo R Menardi" userId="5598781b5bb31715" providerId="LiveId" clId="{3B69515A-52BF-4184-93A5-8C4D263DC88C}" dt="2018-04-11T23:06:05.804" v="905" actId="2696"/>
        <pc:sldMkLst>
          <pc:docMk/>
          <pc:sldMk cId="1883083615" sldId="275"/>
        </pc:sldMkLst>
        <pc:spChg chg="mod">
          <ac:chgData name="Rodolfo R Menardi" userId="5598781b5bb31715" providerId="LiveId" clId="{3B69515A-52BF-4184-93A5-8C4D263DC88C}" dt="2018-04-11T23:06:00.360" v="904" actId="20577"/>
          <ac:spMkLst>
            <pc:docMk/>
            <pc:sldMk cId="1883083615" sldId="275"/>
            <ac:spMk id="2" creationId="{DDDC4746-3C31-4E08-ACF0-A30C5905FFAF}"/>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8-04-11T20:00:53.957" idx="1">
    <p:pos x="10" y="10"/>
    <p:text>Por que ficar de um lado ou de outro, se é possível juntar o melhor dos dois mundos? A última coisa que os fabricantes de processadores são é teimosos, sempre que aparece uma solução melhor, a antiga e abandonada.</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4-11T20:00:53.957" idx="1">
    <p:pos x="10" y="10"/>
    <p:text>Por que ficar de um lado ou de outro, se é possível juntar o melhor dos dois mundos? A última coisa que os fabricantes de processadores são é teimosos, sempre que aparece uma solução melhor, a antiga e abandonada.</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4-11T20:00:53.957" idx="1">
    <p:pos x="10" y="10"/>
    <p:text>Por que ficar de um lado ou de outro, se é possível juntar o melhor dos dois mundos? A última coisa que os fabricantes de processadores são é teimosos, sempre que aparece uma solução melhor, a antiga e abandonada.</p:text>
    <p:extLst>
      <p:ext uri="{C676402C-5697-4E1C-873F-D02D1690AC5C}">
        <p15:threadingInfo xmlns:p15="http://schemas.microsoft.com/office/powerpoint/2012/main" timeZoneBias="1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4-11T20:00:53.957" idx="1">
    <p:pos x="10" y="10"/>
    <p:text>Por que ficar de um lado ou de outro, se é possível juntar o melhor dos dois mundos? A última coisa que os fabricantes de processadores são é teimosos, sempre que aparece uma solução melhor, a antiga e abandonada.</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pt-BR"/>
              <a:t>Clique para editar o título Mestre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4/11/2018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4/11/2018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pt-BR"/>
              <a:t>Clique para editar o título Mestre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pt-BR"/>
              <a:t>Clique para editar o título Mestre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4/11/2018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4/11/2018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4/11/2018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1C7B06-94A9-458A-9174-C60C2D84EB87}"/>
              </a:ext>
            </a:extLst>
          </p:cNvPr>
          <p:cNvSpPr>
            <a:spLocks noGrp="1"/>
          </p:cNvSpPr>
          <p:nvPr>
            <p:ph type="ctrTitle"/>
          </p:nvPr>
        </p:nvSpPr>
        <p:spPr/>
        <p:txBody>
          <a:bodyPr/>
          <a:lstStyle/>
          <a:p>
            <a:r>
              <a:rPr lang="pt-BR" dirty="0"/>
              <a:t>CISC e RISC</a:t>
            </a:r>
          </a:p>
        </p:txBody>
      </p:sp>
      <p:sp>
        <p:nvSpPr>
          <p:cNvPr id="3" name="Subtítulo 2">
            <a:extLst>
              <a:ext uri="{FF2B5EF4-FFF2-40B4-BE49-F238E27FC236}">
                <a16:creationId xmlns:a16="http://schemas.microsoft.com/office/drawing/2014/main" id="{CDF1395D-304A-45C6-B822-AF859E7863C6}"/>
              </a:ext>
            </a:extLst>
          </p:cNvPr>
          <p:cNvSpPr>
            <a:spLocks noGrp="1"/>
          </p:cNvSpPr>
          <p:nvPr>
            <p:ph type="subTitle" idx="1"/>
          </p:nvPr>
        </p:nvSpPr>
        <p:spPr/>
        <p:txBody>
          <a:bodyPr/>
          <a:lstStyle/>
          <a:p>
            <a:r>
              <a:rPr lang="pt-BR" dirty="0"/>
              <a:t>Arquitetura de Computadores</a:t>
            </a:r>
          </a:p>
          <a:p>
            <a:r>
              <a:rPr lang="pt-BR" dirty="0"/>
              <a:t>Prof. Rodolfo Menardi</a:t>
            </a:r>
          </a:p>
        </p:txBody>
      </p:sp>
    </p:spTree>
    <p:extLst>
      <p:ext uri="{BB962C8B-B14F-4D97-AF65-F5344CB8AC3E}">
        <p14:creationId xmlns:p14="http://schemas.microsoft.com/office/powerpoint/2010/main" val="163318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DC4746-3C31-4E08-ACF0-A30C5905FFAF}"/>
              </a:ext>
            </a:extLst>
          </p:cNvPr>
          <p:cNvSpPr>
            <a:spLocks noGrp="1"/>
          </p:cNvSpPr>
          <p:nvPr>
            <p:ph type="title"/>
          </p:nvPr>
        </p:nvSpPr>
        <p:spPr/>
        <p:txBody>
          <a:bodyPr/>
          <a:lstStyle/>
          <a:p>
            <a:r>
              <a:rPr lang="pt-BR" dirty="0"/>
              <a:t>Processadores RISC</a:t>
            </a:r>
          </a:p>
        </p:txBody>
      </p:sp>
      <p:sp>
        <p:nvSpPr>
          <p:cNvPr id="3" name="Espaço Reservado para Conteúdo 2">
            <a:extLst>
              <a:ext uri="{FF2B5EF4-FFF2-40B4-BE49-F238E27FC236}">
                <a16:creationId xmlns:a16="http://schemas.microsoft.com/office/drawing/2014/main" id="{9C6177BA-02D7-488A-836C-97D37C24E8CA}"/>
              </a:ext>
            </a:extLst>
          </p:cNvPr>
          <p:cNvSpPr>
            <a:spLocks noGrp="1"/>
          </p:cNvSpPr>
          <p:nvPr>
            <p:ph idx="1"/>
          </p:nvPr>
        </p:nvSpPr>
        <p:spPr/>
        <p:txBody>
          <a:bodyPr/>
          <a:lstStyle/>
          <a:p>
            <a:r>
              <a:rPr lang="pt-BR" dirty="0"/>
              <a:t>A ideia foi inspirada pela descoberta de que muitas das características incluídas na arquitetura tradicional de processadores para ganho de desempenho foram ignoradas pelos programas que foram executados neles. Mas o desempenho do processador em relação à memória que ele acessava era crescente. Isto resultou num número de técnicas para otimização do processo dentro do processador, enquanto ao mesmo tempo tentando reduzir o número total de acessos à memória. </a:t>
            </a:r>
          </a:p>
        </p:txBody>
      </p:sp>
    </p:spTree>
    <p:extLst>
      <p:ext uri="{BB962C8B-B14F-4D97-AF65-F5344CB8AC3E}">
        <p14:creationId xmlns:p14="http://schemas.microsoft.com/office/powerpoint/2010/main" val="2092098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DC4746-3C31-4E08-ACF0-A30C5905FFAF}"/>
              </a:ext>
            </a:extLst>
          </p:cNvPr>
          <p:cNvSpPr>
            <a:spLocks noGrp="1"/>
          </p:cNvSpPr>
          <p:nvPr>
            <p:ph type="title"/>
          </p:nvPr>
        </p:nvSpPr>
        <p:spPr/>
        <p:txBody>
          <a:bodyPr/>
          <a:lstStyle/>
          <a:p>
            <a:r>
              <a:rPr lang="pt-BR" dirty="0"/>
              <a:t>Processadores RISC</a:t>
            </a:r>
          </a:p>
        </p:txBody>
      </p:sp>
      <p:sp>
        <p:nvSpPr>
          <p:cNvPr id="3" name="Espaço Reservado para Conteúdo 2">
            <a:extLst>
              <a:ext uri="{FF2B5EF4-FFF2-40B4-BE49-F238E27FC236}">
                <a16:creationId xmlns:a16="http://schemas.microsoft.com/office/drawing/2014/main" id="{9C6177BA-02D7-488A-836C-97D37C24E8CA}"/>
              </a:ext>
            </a:extLst>
          </p:cNvPr>
          <p:cNvSpPr>
            <a:spLocks noGrp="1"/>
          </p:cNvSpPr>
          <p:nvPr>
            <p:ph idx="1"/>
          </p:nvPr>
        </p:nvSpPr>
        <p:spPr/>
        <p:txBody>
          <a:bodyPr/>
          <a:lstStyle/>
          <a:p>
            <a:r>
              <a:rPr lang="pt-BR" dirty="0"/>
              <a:t>RISC é também a arquitetura adotada para os processadores dos videogames modernos, que proporcionam um hardware extremamente dedicado somente à execução do jogo, tornando-o muito mais rápido em relação a micro computadores com mais recursos, embora com processador x86.</a:t>
            </a:r>
          </a:p>
        </p:txBody>
      </p:sp>
    </p:spTree>
    <p:extLst>
      <p:ext uri="{BB962C8B-B14F-4D97-AF65-F5344CB8AC3E}">
        <p14:creationId xmlns:p14="http://schemas.microsoft.com/office/powerpoint/2010/main" val="1665017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DC4746-3C31-4E08-ACF0-A30C5905FFAF}"/>
              </a:ext>
            </a:extLst>
          </p:cNvPr>
          <p:cNvSpPr>
            <a:spLocks noGrp="1"/>
          </p:cNvSpPr>
          <p:nvPr>
            <p:ph type="title"/>
          </p:nvPr>
        </p:nvSpPr>
        <p:spPr/>
        <p:txBody>
          <a:bodyPr/>
          <a:lstStyle/>
          <a:p>
            <a:r>
              <a:rPr lang="pt-BR" dirty="0"/>
              <a:t>Processadores RISC</a:t>
            </a:r>
          </a:p>
        </p:txBody>
      </p:sp>
      <p:sp>
        <p:nvSpPr>
          <p:cNvPr id="3" name="Espaço Reservado para Conteúdo 2">
            <a:extLst>
              <a:ext uri="{FF2B5EF4-FFF2-40B4-BE49-F238E27FC236}">
                <a16:creationId xmlns:a16="http://schemas.microsoft.com/office/drawing/2014/main" id="{9C6177BA-02D7-488A-836C-97D37C24E8CA}"/>
              </a:ext>
            </a:extLst>
          </p:cNvPr>
          <p:cNvSpPr>
            <a:spLocks noGrp="1"/>
          </p:cNvSpPr>
          <p:nvPr>
            <p:ph idx="1"/>
          </p:nvPr>
        </p:nvSpPr>
        <p:spPr/>
        <p:txBody>
          <a:bodyPr/>
          <a:lstStyle/>
          <a:p>
            <a:r>
              <a:rPr lang="pt-BR" dirty="0"/>
              <a:t>Outra evolução da arquitetura RISC para a arquitetura CISC tem relação com a chamada de retinas e passagem de parâmetros. Estudos indicam que as chamadas de funções consomem um tempo significativo de processador. Elas requerem poucos dados, mas demoram muito tempo nos acessos a memória. </a:t>
            </a:r>
          </a:p>
          <a:p>
            <a:r>
              <a:rPr lang="pt-BR" dirty="0"/>
              <a:t>Em virtude disso, na arquitetura RISC foram utilizados mais registradores. As chamadas de função que na arquitetura CISC ocorriam com acessos a memória, mas na RISC isso era feito dentro do processador mesmo, utilizando os registradores que foram colocados a mais.</a:t>
            </a:r>
          </a:p>
        </p:txBody>
      </p:sp>
    </p:spTree>
    <p:extLst>
      <p:ext uri="{BB962C8B-B14F-4D97-AF65-F5344CB8AC3E}">
        <p14:creationId xmlns:p14="http://schemas.microsoft.com/office/powerpoint/2010/main" val="2003592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DC4746-3C31-4E08-ACF0-A30C5905FFAF}"/>
              </a:ext>
            </a:extLst>
          </p:cNvPr>
          <p:cNvSpPr>
            <a:spLocks noGrp="1"/>
          </p:cNvSpPr>
          <p:nvPr>
            <p:ph type="title"/>
          </p:nvPr>
        </p:nvSpPr>
        <p:spPr/>
        <p:txBody>
          <a:bodyPr/>
          <a:lstStyle/>
          <a:p>
            <a:r>
              <a:rPr lang="pt-BR" dirty="0"/>
              <a:t>Processadores RISC</a:t>
            </a:r>
          </a:p>
        </p:txBody>
      </p:sp>
      <p:sp>
        <p:nvSpPr>
          <p:cNvPr id="3" name="Espaço Reservado para Conteúdo 2">
            <a:extLst>
              <a:ext uri="{FF2B5EF4-FFF2-40B4-BE49-F238E27FC236}">
                <a16:creationId xmlns:a16="http://schemas.microsoft.com/office/drawing/2014/main" id="{9C6177BA-02D7-488A-836C-97D37C24E8CA}"/>
              </a:ext>
            </a:extLst>
          </p:cNvPr>
          <p:cNvSpPr>
            <a:spLocks noGrp="1"/>
          </p:cNvSpPr>
          <p:nvPr>
            <p:ph idx="1"/>
          </p:nvPr>
        </p:nvSpPr>
        <p:spPr/>
        <p:txBody>
          <a:bodyPr/>
          <a:lstStyle/>
          <a:p>
            <a:r>
              <a:rPr lang="pt-BR" dirty="0"/>
              <a:t>Uma das características mais relevantes da arquitetura RISC é o uso de </a:t>
            </a:r>
            <a:r>
              <a:rPr lang="pt-BR" dirty="0" err="1"/>
              <a:t>pipelining</a:t>
            </a:r>
            <a:r>
              <a:rPr lang="pt-BR" dirty="0"/>
              <a:t>, mesmo sabendo que ela tem um funcionamento mais efetivo quando as instruções são todas bastante parecidas. </a:t>
            </a:r>
          </a:p>
          <a:p>
            <a:r>
              <a:rPr lang="pt-BR" dirty="0"/>
              <a:t>Imaginando estágios de uma linha de montagem, não é interessantes que um estágio termine antes do outro, pois nesse caso perde-se a vantagem da linha de montagem. O objetivo de cada instrução, é completar um estágio de pipeline em um ciclo de </a:t>
            </a:r>
            <a:r>
              <a:rPr lang="pt-BR" dirty="0" err="1"/>
              <a:t>clock</a:t>
            </a:r>
            <a:r>
              <a:rPr lang="pt-BR" dirty="0"/>
              <a:t>.</a:t>
            </a:r>
          </a:p>
        </p:txBody>
      </p:sp>
    </p:spTree>
    <p:extLst>
      <p:ext uri="{BB962C8B-B14F-4D97-AF65-F5344CB8AC3E}">
        <p14:creationId xmlns:p14="http://schemas.microsoft.com/office/powerpoint/2010/main" val="788980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DC4746-3C31-4E08-ACF0-A30C5905FFAF}"/>
              </a:ext>
            </a:extLst>
          </p:cNvPr>
          <p:cNvSpPr>
            <a:spLocks noGrp="1"/>
          </p:cNvSpPr>
          <p:nvPr>
            <p:ph type="title"/>
          </p:nvPr>
        </p:nvSpPr>
        <p:spPr/>
        <p:txBody>
          <a:bodyPr/>
          <a:lstStyle/>
          <a:p>
            <a:r>
              <a:rPr lang="pt-BR" dirty="0"/>
              <a:t>RISC e CISC</a:t>
            </a:r>
          </a:p>
        </p:txBody>
      </p:sp>
      <p:sp>
        <p:nvSpPr>
          <p:cNvPr id="3" name="Espaço Reservado para Conteúdo 2">
            <a:extLst>
              <a:ext uri="{FF2B5EF4-FFF2-40B4-BE49-F238E27FC236}">
                <a16:creationId xmlns:a16="http://schemas.microsoft.com/office/drawing/2014/main" id="{9C6177BA-02D7-488A-836C-97D37C24E8CA}"/>
              </a:ext>
            </a:extLst>
          </p:cNvPr>
          <p:cNvSpPr>
            <a:spLocks noGrp="1"/>
          </p:cNvSpPr>
          <p:nvPr>
            <p:ph idx="1"/>
          </p:nvPr>
        </p:nvSpPr>
        <p:spPr/>
        <p:txBody>
          <a:bodyPr/>
          <a:lstStyle/>
          <a:p>
            <a:r>
              <a:rPr lang="pt-BR" dirty="0"/>
              <a:t>Apesar de por questões de Marketing, muitos fabricantes ainda venderem seus chips, como sendo "Processadores RISC", não existe praticamente nenhum processador atualmente que siga estritamente uma das duas filosofias. Tanto processadores da família x86, como o Pentium II, Pentium III e AMD Athlon, quanto processadores supostamente RISC, como o MIPS R10000 e o HP PA-8000, ou mesmo o G4, utilizado nos </a:t>
            </a:r>
            <a:r>
              <a:rPr lang="pt-BR" dirty="0" err="1"/>
              <a:t>Macintoshs</a:t>
            </a:r>
            <a:r>
              <a:rPr lang="pt-BR" dirty="0"/>
              <a:t> misturam características das duas arquiteturas, por simples questão de performance.</a:t>
            </a:r>
          </a:p>
        </p:txBody>
      </p:sp>
    </p:spTree>
    <p:extLst>
      <p:ext uri="{BB962C8B-B14F-4D97-AF65-F5344CB8AC3E}">
        <p14:creationId xmlns:p14="http://schemas.microsoft.com/office/powerpoint/2010/main" val="508885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DC4746-3C31-4E08-ACF0-A30C5905FFAF}"/>
              </a:ext>
            </a:extLst>
          </p:cNvPr>
          <p:cNvSpPr>
            <a:spLocks noGrp="1"/>
          </p:cNvSpPr>
          <p:nvPr>
            <p:ph type="title"/>
          </p:nvPr>
        </p:nvSpPr>
        <p:spPr/>
        <p:txBody>
          <a:bodyPr/>
          <a:lstStyle/>
          <a:p>
            <a:r>
              <a:rPr lang="pt-BR" dirty="0"/>
              <a:t>RISC e CISC</a:t>
            </a:r>
          </a:p>
        </p:txBody>
      </p:sp>
      <p:sp>
        <p:nvSpPr>
          <p:cNvPr id="3" name="Espaço Reservado para Conteúdo 2">
            <a:extLst>
              <a:ext uri="{FF2B5EF4-FFF2-40B4-BE49-F238E27FC236}">
                <a16:creationId xmlns:a16="http://schemas.microsoft.com/office/drawing/2014/main" id="{9C6177BA-02D7-488A-836C-97D37C24E8CA}"/>
              </a:ext>
            </a:extLst>
          </p:cNvPr>
          <p:cNvSpPr>
            <a:spLocks noGrp="1"/>
          </p:cNvSpPr>
          <p:nvPr>
            <p:ph idx="1"/>
          </p:nvPr>
        </p:nvSpPr>
        <p:spPr/>
        <p:txBody>
          <a:bodyPr>
            <a:normAutofit fontScale="92500" lnSpcReduction="10000"/>
          </a:bodyPr>
          <a:lstStyle/>
          <a:p>
            <a:r>
              <a:rPr lang="pt-BR" dirty="0"/>
              <a:t>Examinando de um ponto de vista um pouco mais prático, a vantagem de uma arquitetura CISC é que já temos muitas das instruções guardadas no próprio processador, o que facilita o trabalho dos programadores, que já dispõe de praticamente todas as instruções que serão usadas em seus programas. No caso de um chip estritamente RISC, o programador já teria um pouco mais de trabalho, pois como disporia apenas de instruções simples, teria sempre que combinar várias instruções sempre que precisasse executar </a:t>
            </a:r>
            <a:r>
              <a:rPr lang="pt-BR" sz="2200" dirty="0"/>
              <a:t>alguma</a:t>
            </a:r>
            <a:r>
              <a:rPr lang="pt-BR" dirty="0"/>
              <a:t> tarefa mais complexa. Seria mais ou menos como se você tivesse duas pessoas, uma utilizando uma calculadora comum, e outra utilizando uma calculadora cientifica. Enquanto estivessem sendo resolvidos apenas cálculos simples, de soma, subtração, etc. quem estivesse com a calculadora simples poderia até se sair melhor, mas ao executar cálculos mais complicados, a pessoa com a calculadora científica disporia de mais recursos.</a:t>
            </a:r>
            <a:br>
              <a:rPr lang="pt-BR" dirty="0"/>
            </a:br>
            <a:endParaRPr lang="pt-BR" dirty="0"/>
          </a:p>
        </p:txBody>
      </p:sp>
    </p:spTree>
    <p:extLst>
      <p:ext uri="{BB962C8B-B14F-4D97-AF65-F5344CB8AC3E}">
        <p14:creationId xmlns:p14="http://schemas.microsoft.com/office/powerpoint/2010/main" val="4207992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DC4746-3C31-4E08-ACF0-A30C5905FFAF}"/>
              </a:ext>
            </a:extLst>
          </p:cNvPr>
          <p:cNvSpPr>
            <a:spLocks noGrp="1"/>
          </p:cNvSpPr>
          <p:nvPr>
            <p:ph type="title"/>
          </p:nvPr>
        </p:nvSpPr>
        <p:spPr/>
        <p:txBody>
          <a:bodyPr/>
          <a:lstStyle/>
          <a:p>
            <a:r>
              <a:rPr lang="pt-BR" dirty="0"/>
              <a:t>RISC e CISC</a:t>
            </a:r>
          </a:p>
        </p:txBody>
      </p:sp>
      <p:sp>
        <p:nvSpPr>
          <p:cNvPr id="3" name="Espaço Reservado para Conteúdo 2">
            <a:extLst>
              <a:ext uri="{FF2B5EF4-FFF2-40B4-BE49-F238E27FC236}">
                <a16:creationId xmlns:a16="http://schemas.microsoft.com/office/drawing/2014/main" id="{9C6177BA-02D7-488A-836C-97D37C24E8CA}"/>
              </a:ext>
            </a:extLst>
          </p:cNvPr>
          <p:cNvSpPr>
            <a:spLocks noGrp="1"/>
          </p:cNvSpPr>
          <p:nvPr>
            <p:ph idx="1"/>
          </p:nvPr>
        </p:nvSpPr>
        <p:spPr/>
        <p:txBody>
          <a:bodyPr>
            <a:normAutofit/>
          </a:bodyPr>
          <a:lstStyle/>
          <a:p>
            <a:r>
              <a:rPr lang="pt-BR" dirty="0"/>
              <a:t>Nos chips atuais, que são na verdade misturas das duas arquiteturas, juntamos as duas coisas. Internamente, o processador processa apenas instruções simples. Estas instruções internas, variam de processador para processador, são como uma luva, que se adapta ao projeto do chip. As instruções internas de um K6 são diferentes das de um Pentium por exemplo. Sobre estas instruções internas, temos um circuito decodificador, que converte as instruções complexas utilizadas pelos programas em várias instruções simples que podem ser entendidas pelo processador. Estas instruções complexas sim, são iguais em todos os processadores usados em micros PC. é isso que permite que um Athlon e um Pentium III sejam compatíveis entre </a:t>
            </a:r>
            <a:r>
              <a:rPr lang="pt-BR" dirty="0" err="1"/>
              <a:t>sí</a:t>
            </a:r>
            <a:r>
              <a:rPr lang="pt-BR" dirty="0"/>
              <a:t>.</a:t>
            </a:r>
            <a:br>
              <a:rPr lang="pt-BR" dirty="0"/>
            </a:br>
            <a:endParaRPr lang="pt-BR" dirty="0"/>
          </a:p>
        </p:txBody>
      </p:sp>
    </p:spTree>
    <p:extLst>
      <p:ext uri="{BB962C8B-B14F-4D97-AF65-F5344CB8AC3E}">
        <p14:creationId xmlns:p14="http://schemas.microsoft.com/office/powerpoint/2010/main" val="2996549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DC4746-3C31-4E08-ACF0-A30C5905FFAF}"/>
              </a:ext>
            </a:extLst>
          </p:cNvPr>
          <p:cNvSpPr>
            <a:spLocks noGrp="1"/>
          </p:cNvSpPr>
          <p:nvPr>
            <p:ph type="title"/>
          </p:nvPr>
        </p:nvSpPr>
        <p:spPr/>
        <p:txBody>
          <a:bodyPr/>
          <a:lstStyle/>
          <a:p>
            <a:r>
              <a:rPr lang="pt-BR" dirty="0"/>
              <a:t>RISC e CISC</a:t>
            </a:r>
          </a:p>
        </p:txBody>
      </p:sp>
      <p:sp>
        <p:nvSpPr>
          <p:cNvPr id="3" name="Espaço Reservado para Conteúdo 2">
            <a:extLst>
              <a:ext uri="{FF2B5EF4-FFF2-40B4-BE49-F238E27FC236}">
                <a16:creationId xmlns:a16="http://schemas.microsoft.com/office/drawing/2014/main" id="{9C6177BA-02D7-488A-836C-97D37C24E8CA}"/>
              </a:ext>
            </a:extLst>
          </p:cNvPr>
          <p:cNvSpPr>
            <a:spLocks noGrp="1"/>
          </p:cNvSpPr>
          <p:nvPr>
            <p:ph idx="1"/>
          </p:nvPr>
        </p:nvSpPr>
        <p:spPr/>
        <p:txBody>
          <a:bodyPr>
            <a:normAutofit/>
          </a:bodyPr>
          <a:lstStyle/>
          <a:p>
            <a:r>
              <a:rPr lang="pt-BR" dirty="0"/>
              <a:t>O conjunto básico de instruções usadas em micros PC é chamado de conjunto x86. Este conjunto é composto por um total de 187 instruções, que são as utilizadas por todos os programas. Além deste conjunto principal, alguns processadores trazem também instruções alternativas, que permitem aos programas executar algumas tarefas mais rapidamente do que seria possível usando as instruções x86 padrão. Alguns exemplos de conjuntos alternativos de instruções são o MMX (usado a partir do Pentium MMX), o 3D-NOW! (usado pelos processadores da AMD, a partir do K6-2), e o SSE (suportado pelo Pentium III).</a:t>
            </a:r>
            <a:br>
              <a:rPr lang="pt-BR" dirty="0"/>
            </a:br>
            <a:endParaRPr lang="pt-BR" dirty="0"/>
          </a:p>
        </p:txBody>
      </p:sp>
    </p:spTree>
    <p:extLst>
      <p:ext uri="{BB962C8B-B14F-4D97-AF65-F5344CB8AC3E}">
        <p14:creationId xmlns:p14="http://schemas.microsoft.com/office/powerpoint/2010/main" val="3634362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027D8D-26D4-4283-81CA-C97351B960C8}"/>
              </a:ext>
            </a:extLst>
          </p:cNvPr>
          <p:cNvSpPr>
            <a:spLocks noGrp="1"/>
          </p:cNvSpPr>
          <p:nvPr>
            <p:ph type="title"/>
          </p:nvPr>
        </p:nvSpPr>
        <p:spPr>
          <a:xfrm>
            <a:off x="1371600" y="390379"/>
            <a:ext cx="9601200" cy="1485900"/>
          </a:xfrm>
        </p:spPr>
        <p:txBody>
          <a:bodyPr>
            <a:normAutofit/>
          </a:bodyPr>
          <a:lstStyle/>
          <a:p>
            <a:r>
              <a:rPr lang="pt-BR" dirty="0"/>
              <a:t>Características: RISC x CISC</a:t>
            </a:r>
          </a:p>
        </p:txBody>
      </p:sp>
      <p:graphicFrame>
        <p:nvGraphicFramePr>
          <p:cNvPr id="4" name="Espaço Reservado para Conteúdo 3">
            <a:extLst>
              <a:ext uri="{FF2B5EF4-FFF2-40B4-BE49-F238E27FC236}">
                <a16:creationId xmlns:a16="http://schemas.microsoft.com/office/drawing/2014/main" id="{FC03EE9E-9471-4A56-9F74-E120122F4165}"/>
              </a:ext>
            </a:extLst>
          </p:cNvPr>
          <p:cNvGraphicFramePr>
            <a:graphicFrameLocks noGrp="1"/>
          </p:cNvGraphicFramePr>
          <p:nvPr>
            <p:ph idx="1"/>
            <p:extLst>
              <p:ext uri="{D42A27DB-BD31-4B8C-83A1-F6EECF244321}">
                <p14:modId xmlns:p14="http://schemas.microsoft.com/office/powerpoint/2010/main" val="1870908434"/>
              </p:ext>
            </p:extLst>
          </p:nvPr>
        </p:nvGraphicFramePr>
        <p:xfrm>
          <a:off x="1603716" y="1133329"/>
          <a:ext cx="9369084" cy="5521568"/>
        </p:xfrm>
        <a:graphic>
          <a:graphicData uri="http://schemas.openxmlformats.org/drawingml/2006/table">
            <a:tbl>
              <a:tblPr firstRow="1" bandRow="1">
                <a:tableStyleId>{5C22544A-7EE6-4342-B048-85BDC9FD1C3A}</a:tableStyleId>
              </a:tblPr>
              <a:tblGrid>
                <a:gridCol w="4684542">
                  <a:extLst>
                    <a:ext uri="{9D8B030D-6E8A-4147-A177-3AD203B41FA5}">
                      <a16:colId xmlns:a16="http://schemas.microsoft.com/office/drawing/2014/main" val="2333078086"/>
                    </a:ext>
                  </a:extLst>
                </a:gridCol>
                <a:gridCol w="4684542">
                  <a:extLst>
                    <a:ext uri="{9D8B030D-6E8A-4147-A177-3AD203B41FA5}">
                      <a16:colId xmlns:a16="http://schemas.microsoft.com/office/drawing/2014/main" val="2379056626"/>
                    </a:ext>
                  </a:extLst>
                </a:gridCol>
              </a:tblGrid>
              <a:tr h="400636">
                <a:tc>
                  <a:txBody>
                    <a:bodyPr/>
                    <a:lstStyle/>
                    <a:p>
                      <a:r>
                        <a:rPr lang="pt-BR" sz="1600"/>
                        <a:t>RISC</a:t>
                      </a:r>
                    </a:p>
                  </a:txBody>
                  <a:tcPr/>
                </a:tc>
                <a:tc>
                  <a:txBody>
                    <a:bodyPr/>
                    <a:lstStyle/>
                    <a:p>
                      <a:r>
                        <a:rPr lang="pt-BR" sz="1600"/>
                        <a:t>CISC</a:t>
                      </a:r>
                    </a:p>
                  </a:txBody>
                  <a:tcPr/>
                </a:tc>
                <a:extLst>
                  <a:ext uri="{0D108BD9-81ED-4DB2-BD59-A6C34878D82A}">
                    <a16:rowId xmlns:a16="http://schemas.microsoft.com/office/drawing/2014/main" val="252301690"/>
                  </a:ext>
                </a:extLst>
              </a:tr>
              <a:tr h="400636">
                <a:tc>
                  <a:txBody>
                    <a:bodyPr/>
                    <a:lstStyle/>
                    <a:p>
                      <a:r>
                        <a:rPr lang="pt-BR" sz="1600"/>
                        <a:t>Multiplos conjuntos de registradores, muitas vezes superando 256.</a:t>
                      </a:r>
                    </a:p>
                  </a:txBody>
                  <a:tcPr/>
                </a:tc>
                <a:tc>
                  <a:txBody>
                    <a:bodyPr/>
                    <a:lstStyle/>
                    <a:p>
                      <a:r>
                        <a:rPr lang="pt-BR" sz="1600"/>
                        <a:t>Único conjunto de registradores, tipicamente entre 6 e 16 registradores.</a:t>
                      </a:r>
                    </a:p>
                  </a:txBody>
                  <a:tcPr/>
                </a:tc>
                <a:extLst>
                  <a:ext uri="{0D108BD9-81ED-4DB2-BD59-A6C34878D82A}">
                    <a16:rowId xmlns:a16="http://schemas.microsoft.com/office/drawing/2014/main" val="201657711"/>
                  </a:ext>
                </a:extLst>
              </a:tr>
              <a:tr h="400636">
                <a:tc>
                  <a:txBody>
                    <a:bodyPr/>
                    <a:lstStyle/>
                    <a:p>
                      <a:r>
                        <a:rPr lang="pt-BR" sz="1600"/>
                        <a:t>Três operandos de registradores permitidos por instrução (por ex: add R1, R2, R3).</a:t>
                      </a:r>
                    </a:p>
                  </a:txBody>
                  <a:tcPr/>
                </a:tc>
                <a:tc>
                  <a:txBody>
                    <a:bodyPr/>
                    <a:lstStyle/>
                    <a:p>
                      <a:r>
                        <a:rPr lang="pt-BR" sz="1600"/>
                        <a:t>Um ou dois operandos de registradores permitidos por instruções( por ex: add R1, R2).</a:t>
                      </a:r>
                    </a:p>
                  </a:txBody>
                  <a:tcPr/>
                </a:tc>
                <a:extLst>
                  <a:ext uri="{0D108BD9-81ED-4DB2-BD59-A6C34878D82A}">
                    <a16:rowId xmlns:a16="http://schemas.microsoft.com/office/drawing/2014/main" val="973628506"/>
                  </a:ext>
                </a:extLst>
              </a:tr>
              <a:tr h="400636">
                <a:tc>
                  <a:txBody>
                    <a:bodyPr/>
                    <a:lstStyle/>
                    <a:p>
                      <a:r>
                        <a:rPr lang="pt-BR" sz="1600" dirty="0"/>
                        <a:t>Passagem eficiente de parâmetros por registradores no chip (processador).</a:t>
                      </a:r>
                    </a:p>
                  </a:txBody>
                  <a:tcPr/>
                </a:tc>
                <a:tc>
                  <a:txBody>
                    <a:bodyPr/>
                    <a:lstStyle/>
                    <a:p>
                      <a:r>
                        <a:rPr lang="pt-BR" sz="1600"/>
                        <a:t>Passagem de parâmetro ineficiente através da memória.</a:t>
                      </a:r>
                    </a:p>
                  </a:txBody>
                  <a:tcPr/>
                </a:tc>
                <a:extLst>
                  <a:ext uri="{0D108BD9-81ED-4DB2-BD59-A6C34878D82A}">
                    <a16:rowId xmlns:a16="http://schemas.microsoft.com/office/drawing/2014/main" val="3866765771"/>
                  </a:ext>
                </a:extLst>
              </a:tr>
              <a:tr h="400636">
                <a:tc>
                  <a:txBody>
                    <a:bodyPr/>
                    <a:lstStyle/>
                    <a:p>
                      <a:r>
                        <a:rPr lang="pt-BR" sz="1600"/>
                        <a:t>Instruções de um único ciclo (ex: load  e store).</a:t>
                      </a:r>
                    </a:p>
                  </a:txBody>
                  <a:tcPr/>
                </a:tc>
                <a:tc>
                  <a:txBody>
                    <a:bodyPr/>
                    <a:lstStyle/>
                    <a:p>
                      <a:r>
                        <a:rPr lang="pt-BR" sz="1600"/>
                        <a:t>Instruções e múltiplos ciclos.</a:t>
                      </a:r>
                    </a:p>
                  </a:txBody>
                  <a:tcPr/>
                </a:tc>
                <a:extLst>
                  <a:ext uri="{0D108BD9-81ED-4DB2-BD59-A6C34878D82A}">
                    <a16:rowId xmlns:a16="http://schemas.microsoft.com/office/drawing/2014/main" val="3818078871"/>
                  </a:ext>
                </a:extLst>
              </a:tr>
              <a:tr h="400636">
                <a:tc>
                  <a:txBody>
                    <a:bodyPr/>
                    <a:lstStyle/>
                    <a:p>
                      <a:r>
                        <a:rPr lang="pt-BR" sz="1600"/>
                        <a:t>Controle hardwired (embutido no hardware).</a:t>
                      </a:r>
                    </a:p>
                  </a:txBody>
                  <a:tcPr/>
                </a:tc>
                <a:tc>
                  <a:txBody>
                    <a:bodyPr/>
                    <a:lstStyle/>
                    <a:p>
                      <a:r>
                        <a:rPr lang="pt-BR" sz="1600"/>
                        <a:t>Controle microprogramado.</a:t>
                      </a:r>
                    </a:p>
                  </a:txBody>
                  <a:tcPr/>
                </a:tc>
                <a:extLst>
                  <a:ext uri="{0D108BD9-81ED-4DB2-BD59-A6C34878D82A}">
                    <a16:rowId xmlns:a16="http://schemas.microsoft.com/office/drawing/2014/main" val="764288256"/>
                  </a:ext>
                </a:extLst>
              </a:tr>
              <a:tr h="400636">
                <a:tc>
                  <a:txBody>
                    <a:bodyPr/>
                    <a:lstStyle/>
                    <a:p>
                      <a:r>
                        <a:rPr lang="pt-BR" sz="1600"/>
                        <a:t>Altamente paralelizado (pipelined).</a:t>
                      </a:r>
                    </a:p>
                  </a:txBody>
                  <a:tcPr/>
                </a:tc>
                <a:tc>
                  <a:txBody>
                    <a:bodyPr/>
                    <a:lstStyle/>
                    <a:p>
                      <a:r>
                        <a:rPr lang="pt-BR" sz="1600"/>
                        <a:t>Fracamente paralelizado.</a:t>
                      </a:r>
                    </a:p>
                  </a:txBody>
                  <a:tcPr/>
                </a:tc>
                <a:extLst>
                  <a:ext uri="{0D108BD9-81ED-4DB2-BD59-A6C34878D82A}">
                    <a16:rowId xmlns:a16="http://schemas.microsoft.com/office/drawing/2014/main" val="1075947102"/>
                  </a:ext>
                </a:extLst>
              </a:tr>
              <a:tr h="400636">
                <a:tc>
                  <a:txBody>
                    <a:bodyPr/>
                    <a:lstStyle/>
                    <a:p>
                      <a:r>
                        <a:rPr lang="pt-BR" sz="1600"/>
                        <a:t>Instruções simples e em número reduzido.</a:t>
                      </a:r>
                    </a:p>
                  </a:txBody>
                  <a:tcPr/>
                </a:tc>
                <a:tc>
                  <a:txBody>
                    <a:bodyPr/>
                    <a:lstStyle/>
                    <a:p>
                      <a:r>
                        <a:rPr lang="pt-BR" sz="1600"/>
                        <a:t>Muitas instruções complexas.</a:t>
                      </a:r>
                    </a:p>
                  </a:txBody>
                  <a:tcPr/>
                </a:tc>
                <a:extLst>
                  <a:ext uri="{0D108BD9-81ED-4DB2-BD59-A6C34878D82A}">
                    <a16:rowId xmlns:a16="http://schemas.microsoft.com/office/drawing/2014/main" val="3332449880"/>
                  </a:ext>
                </a:extLst>
              </a:tr>
              <a:tr h="400636">
                <a:tc>
                  <a:txBody>
                    <a:bodyPr/>
                    <a:lstStyle/>
                    <a:p>
                      <a:r>
                        <a:rPr lang="pt-BR" sz="1600"/>
                        <a:t>Instruções de tamanho fixo.</a:t>
                      </a:r>
                    </a:p>
                  </a:txBody>
                  <a:tcPr/>
                </a:tc>
                <a:tc>
                  <a:txBody>
                    <a:bodyPr/>
                    <a:lstStyle/>
                    <a:p>
                      <a:r>
                        <a:rPr lang="pt-BR" sz="1600"/>
                        <a:t>Instruções de tamanho variável.</a:t>
                      </a:r>
                    </a:p>
                  </a:txBody>
                  <a:tcPr/>
                </a:tc>
                <a:extLst>
                  <a:ext uri="{0D108BD9-81ED-4DB2-BD59-A6C34878D82A}">
                    <a16:rowId xmlns:a16="http://schemas.microsoft.com/office/drawing/2014/main" val="3767089244"/>
                  </a:ext>
                </a:extLst>
              </a:tr>
              <a:tr h="400636">
                <a:tc>
                  <a:txBody>
                    <a:bodyPr/>
                    <a:lstStyle/>
                    <a:p>
                      <a:r>
                        <a:rPr lang="pt-BR" sz="1600"/>
                        <a:t>Complexidade no compilador.</a:t>
                      </a:r>
                    </a:p>
                  </a:txBody>
                  <a:tcPr/>
                </a:tc>
                <a:tc>
                  <a:txBody>
                    <a:bodyPr/>
                    <a:lstStyle/>
                    <a:p>
                      <a:r>
                        <a:rPr lang="pt-BR" sz="1600" dirty="0"/>
                        <a:t>Complexidade no código.</a:t>
                      </a:r>
                    </a:p>
                  </a:txBody>
                  <a:tcPr/>
                </a:tc>
                <a:extLst>
                  <a:ext uri="{0D108BD9-81ED-4DB2-BD59-A6C34878D82A}">
                    <a16:rowId xmlns:a16="http://schemas.microsoft.com/office/drawing/2014/main" val="783365635"/>
                  </a:ext>
                </a:extLst>
              </a:tr>
              <a:tr h="400636">
                <a:tc>
                  <a:txBody>
                    <a:bodyPr/>
                    <a:lstStyle/>
                    <a:p>
                      <a:r>
                        <a:rPr lang="pt-BR" sz="1600"/>
                        <a:t>Apenas instruções load e store podem acessar a memória.</a:t>
                      </a:r>
                    </a:p>
                  </a:txBody>
                  <a:tcPr/>
                </a:tc>
                <a:tc>
                  <a:txBody>
                    <a:bodyPr/>
                    <a:lstStyle/>
                    <a:p>
                      <a:r>
                        <a:rPr lang="pt-BR" sz="1600"/>
                        <a:t>Muitas instruções podem acessar a memória.</a:t>
                      </a:r>
                    </a:p>
                  </a:txBody>
                  <a:tcPr/>
                </a:tc>
                <a:extLst>
                  <a:ext uri="{0D108BD9-81ED-4DB2-BD59-A6C34878D82A}">
                    <a16:rowId xmlns:a16="http://schemas.microsoft.com/office/drawing/2014/main" val="1080416302"/>
                  </a:ext>
                </a:extLst>
              </a:tr>
              <a:tr h="400636">
                <a:tc>
                  <a:txBody>
                    <a:bodyPr/>
                    <a:lstStyle/>
                    <a:p>
                      <a:r>
                        <a:rPr lang="pt-BR" sz="1600"/>
                        <a:t>Poucos modos de endereçamento</a:t>
                      </a:r>
                    </a:p>
                  </a:txBody>
                  <a:tcPr/>
                </a:tc>
                <a:tc>
                  <a:txBody>
                    <a:bodyPr/>
                    <a:lstStyle/>
                    <a:p>
                      <a:r>
                        <a:rPr lang="pt-BR" sz="1600" dirty="0"/>
                        <a:t>Muitos modos de endereçamento.</a:t>
                      </a:r>
                    </a:p>
                  </a:txBody>
                  <a:tcPr/>
                </a:tc>
                <a:extLst>
                  <a:ext uri="{0D108BD9-81ED-4DB2-BD59-A6C34878D82A}">
                    <a16:rowId xmlns:a16="http://schemas.microsoft.com/office/drawing/2014/main" val="1137523473"/>
                  </a:ext>
                </a:extLst>
              </a:tr>
            </a:tbl>
          </a:graphicData>
        </a:graphic>
      </p:graphicFrame>
    </p:spTree>
    <p:extLst>
      <p:ext uri="{BB962C8B-B14F-4D97-AF65-F5344CB8AC3E}">
        <p14:creationId xmlns:p14="http://schemas.microsoft.com/office/powerpoint/2010/main" val="3040732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DC4746-3C31-4E08-ACF0-A30C5905FFAF}"/>
              </a:ext>
            </a:extLst>
          </p:cNvPr>
          <p:cNvSpPr>
            <a:spLocks noGrp="1"/>
          </p:cNvSpPr>
          <p:nvPr>
            <p:ph type="title"/>
          </p:nvPr>
        </p:nvSpPr>
        <p:spPr/>
        <p:txBody>
          <a:bodyPr/>
          <a:lstStyle/>
          <a:p>
            <a:r>
              <a:rPr lang="pt-BR" dirty="0"/>
              <a:t>Um pouco de história...</a:t>
            </a:r>
          </a:p>
        </p:txBody>
      </p:sp>
      <p:sp>
        <p:nvSpPr>
          <p:cNvPr id="3" name="Espaço Reservado para Conteúdo 2">
            <a:extLst>
              <a:ext uri="{FF2B5EF4-FFF2-40B4-BE49-F238E27FC236}">
                <a16:creationId xmlns:a16="http://schemas.microsoft.com/office/drawing/2014/main" id="{9C6177BA-02D7-488A-836C-97D37C24E8CA}"/>
              </a:ext>
            </a:extLst>
          </p:cNvPr>
          <p:cNvSpPr>
            <a:spLocks noGrp="1"/>
          </p:cNvSpPr>
          <p:nvPr>
            <p:ph idx="1"/>
          </p:nvPr>
        </p:nvSpPr>
        <p:spPr/>
        <p:txBody>
          <a:bodyPr/>
          <a:lstStyle/>
          <a:p>
            <a:r>
              <a:rPr lang="pt-BR" dirty="0"/>
              <a:t>No começo da década de 80, a tendência era construir chips com conjuntos de instruções cada vez mais complexos. Alguns fabricantes porém, resolveram seguir o caminho oposto, criando o padrão RISC (</a:t>
            </a:r>
            <a:r>
              <a:rPr lang="pt-BR" dirty="0" err="1"/>
              <a:t>Reduced</a:t>
            </a:r>
            <a:r>
              <a:rPr lang="pt-BR" dirty="0"/>
              <a:t> </a:t>
            </a:r>
            <a:r>
              <a:rPr lang="pt-BR" dirty="0" err="1"/>
              <a:t>Instruction</a:t>
            </a:r>
            <a:r>
              <a:rPr lang="pt-BR" dirty="0"/>
              <a:t> Set Computer, ou "computador com um conjunto reduzido de instruções"). Ao contrário dos complexos CISC, os processadores RISC são capazes de executar apenas algumas poucas instruções simples. Justamente por isso, os chips baseados nesta arquitetura são mais simples e muito mais baratos. Outra vantagem dos processadores RISC, é que, por terem um menor número de circuitos internos, podem trabalhar a </a:t>
            </a:r>
            <a:r>
              <a:rPr lang="pt-BR" dirty="0" err="1"/>
              <a:t>freqüências</a:t>
            </a:r>
            <a:r>
              <a:rPr lang="pt-BR" dirty="0"/>
              <a:t> mais altas. Um exemplo são os processadores Alpha, que em 97 já operavam a 600 MHz.</a:t>
            </a:r>
          </a:p>
        </p:txBody>
      </p:sp>
    </p:spTree>
    <p:extLst>
      <p:ext uri="{BB962C8B-B14F-4D97-AF65-F5344CB8AC3E}">
        <p14:creationId xmlns:p14="http://schemas.microsoft.com/office/powerpoint/2010/main" val="2823368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DC4746-3C31-4E08-ACF0-A30C5905FFAF}"/>
              </a:ext>
            </a:extLst>
          </p:cNvPr>
          <p:cNvSpPr>
            <a:spLocks noGrp="1"/>
          </p:cNvSpPr>
          <p:nvPr>
            <p:ph type="title"/>
          </p:nvPr>
        </p:nvSpPr>
        <p:spPr/>
        <p:txBody>
          <a:bodyPr/>
          <a:lstStyle/>
          <a:p>
            <a:r>
              <a:rPr lang="pt-BR" dirty="0"/>
              <a:t>Um pouco de história...</a:t>
            </a:r>
          </a:p>
        </p:txBody>
      </p:sp>
      <p:sp>
        <p:nvSpPr>
          <p:cNvPr id="3" name="Espaço Reservado para Conteúdo 2">
            <a:extLst>
              <a:ext uri="{FF2B5EF4-FFF2-40B4-BE49-F238E27FC236}">
                <a16:creationId xmlns:a16="http://schemas.microsoft.com/office/drawing/2014/main" id="{9C6177BA-02D7-488A-836C-97D37C24E8CA}"/>
              </a:ext>
            </a:extLst>
          </p:cNvPr>
          <p:cNvSpPr>
            <a:spLocks noGrp="1"/>
          </p:cNvSpPr>
          <p:nvPr>
            <p:ph idx="1"/>
          </p:nvPr>
        </p:nvSpPr>
        <p:spPr/>
        <p:txBody>
          <a:bodyPr/>
          <a:lstStyle/>
          <a:p>
            <a:r>
              <a:rPr lang="pt-BR" dirty="0"/>
              <a:t>Pode parecer estranho que um chip que é capaz de executar algumas poucas instruções, possa ser considerado por muitos, mais rápido do que outro que executa centenas delas, seria como comparar um professor de matemática com alguém que sabe apenas as quatro operações. Mas o que acontece, é que um processador RISC é capaz de executar tais instruções muito mais rapidamente. A ideia principal, é que apesar de um processador CISC ser capaz de executar centenas de instruções diferentes, apenas algumas são usadas frequentemente. Poderíamos então criar um processador otimizado para executar apenas estas instruções simples que são usadas mais frequentemente. Em conjunto com um software adequado, este processador seria capaz de desempenhar quase todas as funções de um processador CISC, acabando por compensar suas limitações com uma maior velocidade de processamento.</a:t>
            </a:r>
          </a:p>
        </p:txBody>
      </p:sp>
    </p:spTree>
    <p:extLst>
      <p:ext uri="{BB962C8B-B14F-4D97-AF65-F5344CB8AC3E}">
        <p14:creationId xmlns:p14="http://schemas.microsoft.com/office/powerpoint/2010/main" val="365519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DC4746-3C31-4E08-ACF0-A30C5905FFAF}"/>
              </a:ext>
            </a:extLst>
          </p:cNvPr>
          <p:cNvSpPr>
            <a:spLocks noGrp="1"/>
          </p:cNvSpPr>
          <p:nvPr>
            <p:ph type="title"/>
          </p:nvPr>
        </p:nvSpPr>
        <p:spPr/>
        <p:txBody>
          <a:bodyPr/>
          <a:lstStyle/>
          <a:p>
            <a:r>
              <a:rPr lang="pt-BR" dirty="0"/>
              <a:t>Um pouco de história...</a:t>
            </a:r>
          </a:p>
        </p:txBody>
      </p:sp>
      <p:sp>
        <p:nvSpPr>
          <p:cNvPr id="3" name="Espaço Reservado para Conteúdo 2">
            <a:extLst>
              <a:ext uri="{FF2B5EF4-FFF2-40B4-BE49-F238E27FC236}">
                <a16:creationId xmlns:a16="http://schemas.microsoft.com/office/drawing/2014/main" id="{9C6177BA-02D7-488A-836C-97D37C24E8CA}"/>
              </a:ext>
            </a:extLst>
          </p:cNvPr>
          <p:cNvSpPr>
            <a:spLocks noGrp="1"/>
          </p:cNvSpPr>
          <p:nvPr>
            <p:ph idx="1"/>
          </p:nvPr>
        </p:nvSpPr>
        <p:spPr>
          <a:xfrm>
            <a:off x="1371600" y="2286000"/>
            <a:ext cx="9601200" cy="1013791"/>
          </a:xfrm>
        </p:spPr>
        <p:txBody>
          <a:bodyPr/>
          <a:lstStyle/>
          <a:p>
            <a:r>
              <a:rPr lang="pt-BR" dirty="0"/>
              <a:t>Foi feito um estudo que revelou que na grande maioria das vezes eram utilizados um pequeno conjunto de instruções.</a:t>
            </a:r>
          </a:p>
          <a:p>
            <a:endParaRPr lang="pt-BR" dirty="0"/>
          </a:p>
        </p:txBody>
      </p:sp>
      <p:graphicFrame>
        <p:nvGraphicFramePr>
          <p:cNvPr id="4" name="Tabela 3">
            <a:extLst>
              <a:ext uri="{FF2B5EF4-FFF2-40B4-BE49-F238E27FC236}">
                <a16:creationId xmlns:a16="http://schemas.microsoft.com/office/drawing/2014/main" id="{52ACD3D1-DDB9-4BD3-ABE9-26E61E29C8F7}"/>
              </a:ext>
            </a:extLst>
          </p:cNvPr>
          <p:cNvGraphicFramePr>
            <a:graphicFrameLocks noGrp="1"/>
          </p:cNvGraphicFramePr>
          <p:nvPr>
            <p:extLst>
              <p:ext uri="{D42A27DB-BD31-4B8C-83A1-F6EECF244321}">
                <p14:modId xmlns:p14="http://schemas.microsoft.com/office/powerpoint/2010/main" val="4129385340"/>
              </p:ext>
            </p:extLst>
          </p:nvPr>
        </p:nvGraphicFramePr>
        <p:xfrm>
          <a:off x="2032000" y="3414091"/>
          <a:ext cx="8128000" cy="23774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584581031"/>
                    </a:ext>
                  </a:extLst>
                </a:gridCol>
                <a:gridCol w="2032000">
                  <a:extLst>
                    <a:ext uri="{9D8B030D-6E8A-4147-A177-3AD203B41FA5}">
                      <a16:colId xmlns:a16="http://schemas.microsoft.com/office/drawing/2014/main" val="345929363"/>
                    </a:ext>
                  </a:extLst>
                </a:gridCol>
                <a:gridCol w="2032000">
                  <a:extLst>
                    <a:ext uri="{9D8B030D-6E8A-4147-A177-3AD203B41FA5}">
                      <a16:colId xmlns:a16="http://schemas.microsoft.com/office/drawing/2014/main" val="4204153440"/>
                    </a:ext>
                  </a:extLst>
                </a:gridCol>
                <a:gridCol w="2032000">
                  <a:extLst>
                    <a:ext uri="{9D8B030D-6E8A-4147-A177-3AD203B41FA5}">
                      <a16:colId xmlns:a16="http://schemas.microsoft.com/office/drawing/2014/main" val="935136553"/>
                    </a:ext>
                  </a:extLst>
                </a:gridCol>
              </a:tblGrid>
              <a:tr h="370840">
                <a:tc>
                  <a:txBody>
                    <a:bodyPr/>
                    <a:lstStyle/>
                    <a:p>
                      <a:r>
                        <a:rPr lang="pt-BR" sz="2000" dirty="0"/>
                        <a:t>Comando</a:t>
                      </a:r>
                    </a:p>
                  </a:txBody>
                  <a:tcPr/>
                </a:tc>
                <a:tc>
                  <a:txBody>
                    <a:bodyPr/>
                    <a:lstStyle/>
                    <a:p>
                      <a:r>
                        <a:rPr lang="pt-BR" sz="2000" dirty="0"/>
                        <a:t>Fortran</a:t>
                      </a:r>
                    </a:p>
                  </a:txBody>
                  <a:tcPr/>
                </a:tc>
                <a:tc>
                  <a:txBody>
                    <a:bodyPr/>
                    <a:lstStyle/>
                    <a:p>
                      <a:r>
                        <a:rPr lang="pt-BR" sz="2000" dirty="0"/>
                        <a:t>C</a:t>
                      </a:r>
                    </a:p>
                  </a:txBody>
                  <a:tcPr/>
                </a:tc>
                <a:tc>
                  <a:txBody>
                    <a:bodyPr/>
                    <a:lstStyle/>
                    <a:p>
                      <a:r>
                        <a:rPr lang="pt-BR" sz="2000" dirty="0"/>
                        <a:t>Pascal</a:t>
                      </a:r>
                    </a:p>
                  </a:txBody>
                  <a:tcPr/>
                </a:tc>
                <a:extLst>
                  <a:ext uri="{0D108BD9-81ED-4DB2-BD59-A6C34878D82A}">
                    <a16:rowId xmlns:a16="http://schemas.microsoft.com/office/drawing/2014/main" val="3140238415"/>
                  </a:ext>
                </a:extLst>
              </a:tr>
              <a:tr h="370840">
                <a:tc>
                  <a:txBody>
                    <a:bodyPr/>
                    <a:lstStyle/>
                    <a:p>
                      <a:r>
                        <a:rPr lang="pt-BR" sz="2000" dirty="0"/>
                        <a:t>Atribuição :=</a:t>
                      </a:r>
                    </a:p>
                  </a:txBody>
                  <a:tcPr/>
                </a:tc>
                <a:tc>
                  <a:txBody>
                    <a:bodyPr/>
                    <a:lstStyle/>
                    <a:p>
                      <a:r>
                        <a:rPr lang="pt-BR" sz="2000" dirty="0"/>
                        <a:t>51%</a:t>
                      </a:r>
                    </a:p>
                  </a:txBody>
                  <a:tcPr/>
                </a:tc>
                <a:tc>
                  <a:txBody>
                    <a:bodyPr/>
                    <a:lstStyle/>
                    <a:p>
                      <a:r>
                        <a:rPr lang="pt-BR" sz="2000" dirty="0"/>
                        <a:t>38%</a:t>
                      </a:r>
                    </a:p>
                  </a:txBody>
                  <a:tcPr/>
                </a:tc>
                <a:tc>
                  <a:txBody>
                    <a:bodyPr/>
                    <a:lstStyle/>
                    <a:p>
                      <a:r>
                        <a:rPr lang="pt-BR" sz="2000" dirty="0"/>
                        <a:t>45%</a:t>
                      </a:r>
                    </a:p>
                  </a:txBody>
                  <a:tcPr/>
                </a:tc>
                <a:extLst>
                  <a:ext uri="{0D108BD9-81ED-4DB2-BD59-A6C34878D82A}">
                    <a16:rowId xmlns:a16="http://schemas.microsoft.com/office/drawing/2014/main" val="1605906928"/>
                  </a:ext>
                </a:extLst>
              </a:tr>
              <a:tr h="370840">
                <a:tc>
                  <a:txBody>
                    <a:bodyPr/>
                    <a:lstStyle/>
                    <a:p>
                      <a:r>
                        <a:rPr lang="pt-BR" sz="2000" dirty="0" err="1"/>
                        <a:t>if</a:t>
                      </a:r>
                      <a:endParaRPr lang="pt-BR" sz="2000" dirty="0"/>
                    </a:p>
                  </a:txBody>
                  <a:tcPr/>
                </a:tc>
                <a:tc>
                  <a:txBody>
                    <a:bodyPr/>
                    <a:lstStyle/>
                    <a:p>
                      <a:r>
                        <a:rPr lang="pt-BR" sz="2000" dirty="0"/>
                        <a:t>10%</a:t>
                      </a:r>
                    </a:p>
                  </a:txBody>
                  <a:tcPr/>
                </a:tc>
                <a:tc>
                  <a:txBody>
                    <a:bodyPr/>
                    <a:lstStyle/>
                    <a:p>
                      <a:r>
                        <a:rPr lang="pt-BR" sz="2000" dirty="0"/>
                        <a:t>43%</a:t>
                      </a:r>
                    </a:p>
                  </a:txBody>
                  <a:tcPr/>
                </a:tc>
                <a:tc>
                  <a:txBody>
                    <a:bodyPr/>
                    <a:lstStyle/>
                    <a:p>
                      <a:r>
                        <a:rPr lang="pt-BR" sz="2000" dirty="0"/>
                        <a:t>29%</a:t>
                      </a:r>
                    </a:p>
                  </a:txBody>
                  <a:tcPr/>
                </a:tc>
                <a:extLst>
                  <a:ext uri="{0D108BD9-81ED-4DB2-BD59-A6C34878D82A}">
                    <a16:rowId xmlns:a16="http://schemas.microsoft.com/office/drawing/2014/main" val="836615314"/>
                  </a:ext>
                </a:extLst>
              </a:tr>
              <a:tr h="370840">
                <a:tc>
                  <a:txBody>
                    <a:bodyPr/>
                    <a:lstStyle/>
                    <a:p>
                      <a:r>
                        <a:rPr lang="pt-BR" sz="2000" dirty="0" err="1"/>
                        <a:t>call</a:t>
                      </a:r>
                      <a:endParaRPr lang="pt-BR" sz="2000" dirty="0"/>
                    </a:p>
                  </a:txBody>
                  <a:tcPr/>
                </a:tc>
                <a:tc>
                  <a:txBody>
                    <a:bodyPr/>
                    <a:lstStyle/>
                    <a:p>
                      <a:r>
                        <a:rPr lang="pt-BR" sz="2000" dirty="0"/>
                        <a:t>5%</a:t>
                      </a:r>
                    </a:p>
                  </a:txBody>
                  <a:tcPr/>
                </a:tc>
                <a:tc>
                  <a:txBody>
                    <a:bodyPr/>
                    <a:lstStyle/>
                    <a:p>
                      <a:r>
                        <a:rPr lang="pt-BR" sz="2000" dirty="0"/>
                        <a:t>12%</a:t>
                      </a:r>
                    </a:p>
                  </a:txBody>
                  <a:tcPr/>
                </a:tc>
                <a:tc>
                  <a:txBody>
                    <a:bodyPr/>
                    <a:lstStyle/>
                    <a:p>
                      <a:r>
                        <a:rPr lang="pt-BR" sz="2000" dirty="0"/>
                        <a:t>15%</a:t>
                      </a:r>
                    </a:p>
                  </a:txBody>
                  <a:tcPr/>
                </a:tc>
                <a:extLst>
                  <a:ext uri="{0D108BD9-81ED-4DB2-BD59-A6C34878D82A}">
                    <a16:rowId xmlns:a16="http://schemas.microsoft.com/office/drawing/2014/main" val="1729944796"/>
                  </a:ext>
                </a:extLst>
              </a:tr>
              <a:tr h="370840">
                <a:tc>
                  <a:txBody>
                    <a:bodyPr/>
                    <a:lstStyle/>
                    <a:p>
                      <a:r>
                        <a:rPr lang="pt-BR" sz="2000" dirty="0"/>
                        <a:t>goto</a:t>
                      </a:r>
                    </a:p>
                  </a:txBody>
                  <a:tcPr/>
                </a:tc>
                <a:tc>
                  <a:txBody>
                    <a:bodyPr/>
                    <a:lstStyle/>
                    <a:p>
                      <a:r>
                        <a:rPr lang="pt-BR" sz="2000" dirty="0"/>
                        <a:t>9%</a:t>
                      </a:r>
                    </a:p>
                  </a:txBody>
                  <a:tcPr/>
                </a:tc>
                <a:tc>
                  <a:txBody>
                    <a:bodyPr/>
                    <a:lstStyle/>
                    <a:p>
                      <a:r>
                        <a:rPr lang="pt-BR" sz="2000" dirty="0"/>
                        <a:t>3%</a:t>
                      </a:r>
                    </a:p>
                  </a:txBody>
                  <a:tcPr/>
                </a:tc>
                <a:tc>
                  <a:txBody>
                    <a:bodyPr/>
                    <a:lstStyle/>
                    <a:p>
                      <a:r>
                        <a:rPr lang="pt-BR" sz="2000" dirty="0"/>
                        <a:t>0%</a:t>
                      </a:r>
                    </a:p>
                  </a:txBody>
                  <a:tcPr/>
                </a:tc>
                <a:extLst>
                  <a:ext uri="{0D108BD9-81ED-4DB2-BD59-A6C34878D82A}">
                    <a16:rowId xmlns:a16="http://schemas.microsoft.com/office/drawing/2014/main" val="3618857239"/>
                  </a:ext>
                </a:extLst>
              </a:tr>
              <a:tr h="370840">
                <a:tc>
                  <a:txBody>
                    <a:bodyPr/>
                    <a:lstStyle/>
                    <a:p>
                      <a:r>
                        <a:rPr lang="pt-BR" sz="2000" dirty="0"/>
                        <a:t>outros</a:t>
                      </a:r>
                    </a:p>
                  </a:txBody>
                  <a:tcPr/>
                </a:tc>
                <a:tc>
                  <a:txBody>
                    <a:bodyPr/>
                    <a:lstStyle/>
                    <a:p>
                      <a:r>
                        <a:rPr lang="pt-BR" sz="2000" dirty="0"/>
                        <a:t>16%</a:t>
                      </a:r>
                    </a:p>
                  </a:txBody>
                  <a:tcPr/>
                </a:tc>
                <a:tc>
                  <a:txBody>
                    <a:bodyPr/>
                    <a:lstStyle/>
                    <a:p>
                      <a:r>
                        <a:rPr lang="pt-BR" sz="2000" dirty="0"/>
                        <a:t>1%</a:t>
                      </a:r>
                    </a:p>
                  </a:txBody>
                  <a:tcPr/>
                </a:tc>
                <a:tc>
                  <a:txBody>
                    <a:bodyPr/>
                    <a:lstStyle/>
                    <a:p>
                      <a:r>
                        <a:rPr lang="pt-BR" sz="2000" dirty="0"/>
                        <a:t>6%</a:t>
                      </a:r>
                    </a:p>
                  </a:txBody>
                  <a:tcPr/>
                </a:tc>
                <a:extLst>
                  <a:ext uri="{0D108BD9-81ED-4DB2-BD59-A6C34878D82A}">
                    <a16:rowId xmlns:a16="http://schemas.microsoft.com/office/drawing/2014/main" val="377541921"/>
                  </a:ext>
                </a:extLst>
              </a:tr>
            </a:tbl>
          </a:graphicData>
        </a:graphic>
      </p:graphicFrame>
    </p:spTree>
    <p:extLst>
      <p:ext uri="{BB962C8B-B14F-4D97-AF65-F5344CB8AC3E}">
        <p14:creationId xmlns:p14="http://schemas.microsoft.com/office/powerpoint/2010/main" val="1828988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DC4746-3C31-4E08-ACF0-A30C5905FFAF}"/>
              </a:ext>
            </a:extLst>
          </p:cNvPr>
          <p:cNvSpPr>
            <a:spLocks noGrp="1"/>
          </p:cNvSpPr>
          <p:nvPr>
            <p:ph type="title"/>
          </p:nvPr>
        </p:nvSpPr>
        <p:spPr/>
        <p:txBody>
          <a:bodyPr/>
          <a:lstStyle/>
          <a:p>
            <a:r>
              <a:rPr lang="pt-BR" dirty="0"/>
              <a:t>Um pouco de história...</a:t>
            </a:r>
          </a:p>
        </p:txBody>
      </p:sp>
      <p:sp>
        <p:nvSpPr>
          <p:cNvPr id="3" name="Espaço Reservado para Conteúdo 2">
            <a:extLst>
              <a:ext uri="{FF2B5EF4-FFF2-40B4-BE49-F238E27FC236}">
                <a16:creationId xmlns:a16="http://schemas.microsoft.com/office/drawing/2014/main" id="{9C6177BA-02D7-488A-836C-97D37C24E8CA}"/>
              </a:ext>
            </a:extLst>
          </p:cNvPr>
          <p:cNvSpPr>
            <a:spLocks noGrp="1"/>
          </p:cNvSpPr>
          <p:nvPr>
            <p:ph idx="1"/>
          </p:nvPr>
        </p:nvSpPr>
        <p:spPr/>
        <p:txBody>
          <a:bodyPr/>
          <a:lstStyle/>
          <a:p>
            <a:r>
              <a:rPr lang="pt-BR" dirty="0"/>
              <a:t>É indiscutível, porém, que em instruções complexas os processadores CISC saem-se melhor. Por isso, ao invés da vitória de uma das duas tecnologias, atualmente vemos processadores híbridos, que são essencialmente processadores CISC, mas incorporam muitos recursos encontrados nos processadores RISC (ou vice-versa).</a:t>
            </a:r>
            <a:br>
              <a:rPr lang="pt-BR" dirty="0"/>
            </a:br>
            <a:endParaRPr lang="pt-BR" dirty="0"/>
          </a:p>
        </p:txBody>
      </p:sp>
    </p:spTree>
    <p:extLst>
      <p:ext uri="{BB962C8B-B14F-4D97-AF65-F5344CB8AC3E}">
        <p14:creationId xmlns:p14="http://schemas.microsoft.com/office/powerpoint/2010/main" val="1648889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DC4746-3C31-4E08-ACF0-A30C5905FFAF}"/>
              </a:ext>
            </a:extLst>
          </p:cNvPr>
          <p:cNvSpPr>
            <a:spLocks noGrp="1"/>
          </p:cNvSpPr>
          <p:nvPr>
            <p:ph type="title"/>
          </p:nvPr>
        </p:nvSpPr>
        <p:spPr/>
        <p:txBody>
          <a:bodyPr/>
          <a:lstStyle/>
          <a:p>
            <a:r>
              <a:rPr lang="pt-BR" dirty="0"/>
              <a:t>Processadores CISC</a:t>
            </a:r>
          </a:p>
        </p:txBody>
      </p:sp>
      <p:sp>
        <p:nvSpPr>
          <p:cNvPr id="3" name="Espaço Reservado para Conteúdo 2">
            <a:extLst>
              <a:ext uri="{FF2B5EF4-FFF2-40B4-BE49-F238E27FC236}">
                <a16:creationId xmlns:a16="http://schemas.microsoft.com/office/drawing/2014/main" id="{9C6177BA-02D7-488A-836C-97D37C24E8CA}"/>
              </a:ext>
            </a:extLst>
          </p:cNvPr>
          <p:cNvSpPr>
            <a:spLocks noGrp="1"/>
          </p:cNvSpPr>
          <p:nvPr>
            <p:ph idx="1"/>
          </p:nvPr>
        </p:nvSpPr>
        <p:spPr/>
        <p:txBody>
          <a:bodyPr/>
          <a:lstStyle/>
          <a:p>
            <a:r>
              <a:rPr lang="pt-BR" dirty="0"/>
              <a:t>Examinando de um ponto de vista um pouco mais prático, a vantagem de uma arquitetura CISC é que já temos muitas das instruções guardadas no próprio processador, o que facilita o trabalho dos programadores, que já dispõe de praticamente todas as instruções que serão usadas em seus programas. Os processadores CISC têm a vantagem de reduzir o tamanho do código executável por já </a:t>
            </a:r>
            <a:r>
              <a:rPr lang="pt-BR" dirty="0" err="1"/>
              <a:t>possuirem</a:t>
            </a:r>
            <a:r>
              <a:rPr lang="pt-BR" dirty="0"/>
              <a:t> muito do código comum em vários programas, em forma de uma única instrução.</a:t>
            </a:r>
          </a:p>
        </p:txBody>
      </p:sp>
    </p:spTree>
    <p:extLst>
      <p:ext uri="{BB962C8B-B14F-4D97-AF65-F5344CB8AC3E}">
        <p14:creationId xmlns:p14="http://schemas.microsoft.com/office/powerpoint/2010/main" val="2034315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DC4746-3C31-4E08-ACF0-A30C5905FFAF}"/>
              </a:ext>
            </a:extLst>
          </p:cNvPr>
          <p:cNvSpPr>
            <a:spLocks noGrp="1"/>
          </p:cNvSpPr>
          <p:nvPr>
            <p:ph type="title"/>
          </p:nvPr>
        </p:nvSpPr>
        <p:spPr/>
        <p:txBody>
          <a:bodyPr/>
          <a:lstStyle/>
          <a:p>
            <a:r>
              <a:rPr lang="pt-BR" dirty="0"/>
              <a:t>Processadores CISC</a:t>
            </a:r>
          </a:p>
        </p:txBody>
      </p:sp>
      <p:sp>
        <p:nvSpPr>
          <p:cNvPr id="3" name="Espaço Reservado para Conteúdo 2">
            <a:extLst>
              <a:ext uri="{FF2B5EF4-FFF2-40B4-BE49-F238E27FC236}">
                <a16:creationId xmlns:a16="http://schemas.microsoft.com/office/drawing/2014/main" id="{9C6177BA-02D7-488A-836C-97D37C24E8CA}"/>
              </a:ext>
            </a:extLst>
          </p:cNvPr>
          <p:cNvSpPr>
            <a:spLocks noGrp="1"/>
          </p:cNvSpPr>
          <p:nvPr>
            <p:ph idx="1"/>
          </p:nvPr>
        </p:nvSpPr>
        <p:spPr/>
        <p:txBody>
          <a:bodyPr/>
          <a:lstStyle/>
          <a:p>
            <a:r>
              <a:rPr lang="pt-BR" dirty="0"/>
              <a:t>Os processadores baseados na computação de conjunto de instruções complexas contêm uma </a:t>
            </a:r>
            <a:r>
              <a:rPr lang="pt-BR" dirty="0" err="1"/>
              <a:t>microprogramação</a:t>
            </a:r>
            <a:r>
              <a:rPr lang="pt-BR" dirty="0"/>
              <a:t>, ou seja, um conjunto de códigos de instruções que são gravados no processador, permitindo-lhe receber as instruções dos programas e executá-las, utilizando as instruções contidas na sua </a:t>
            </a:r>
            <a:r>
              <a:rPr lang="pt-BR" dirty="0" err="1"/>
              <a:t>microprogramação</a:t>
            </a:r>
            <a:r>
              <a:rPr lang="pt-BR" dirty="0"/>
              <a:t>. Seria como quebrar estas instruções, já em baixo nível, em diversas instruções mais próximas do hardware (as instruções contidas no microcódigo do processador). Como característica marcante esta arquitetura contém um conjunto grande de instruções, a maioria deles em um elevado grau de complexidade.</a:t>
            </a:r>
          </a:p>
        </p:txBody>
      </p:sp>
    </p:spTree>
    <p:extLst>
      <p:ext uri="{BB962C8B-B14F-4D97-AF65-F5344CB8AC3E}">
        <p14:creationId xmlns:p14="http://schemas.microsoft.com/office/powerpoint/2010/main" val="2707342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DC4746-3C31-4E08-ACF0-A30C5905FFAF}"/>
              </a:ext>
            </a:extLst>
          </p:cNvPr>
          <p:cNvSpPr>
            <a:spLocks noGrp="1"/>
          </p:cNvSpPr>
          <p:nvPr>
            <p:ph type="title"/>
          </p:nvPr>
        </p:nvSpPr>
        <p:spPr/>
        <p:txBody>
          <a:bodyPr/>
          <a:lstStyle/>
          <a:p>
            <a:r>
              <a:rPr lang="pt-BR" dirty="0"/>
              <a:t>Processadores CISC</a:t>
            </a:r>
          </a:p>
        </p:txBody>
      </p:sp>
      <p:sp>
        <p:nvSpPr>
          <p:cNvPr id="3" name="Espaço Reservado para Conteúdo 2">
            <a:extLst>
              <a:ext uri="{FF2B5EF4-FFF2-40B4-BE49-F238E27FC236}">
                <a16:creationId xmlns:a16="http://schemas.microsoft.com/office/drawing/2014/main" id="{9C6177BA-02D7-488A-836C-97D37C24E8CA}"/>
              </a:ext>
            </a:extLst>
          </p:cNvPr>
          <p:cNvSpPr>
            <a:spLocks noGrp="1"/>
          </p:cNvSpPr>
          <p:nvPr>
            <p:ph idx="1"/>
          </p:nvPr>
        </p:nvSpPr>
        <p:spPr/>
        <p:txBody>
          <a:bodyPr/>
          <a:lstStyle/>
          <a:p>
            <a:r>
              <a:rPr lang="pt-BR" dirty="0"/>
              <a:t>Do ponto de vista da performance, os </a:t>
            </a:r>
            <a:r>
              <a:rPr lang="pt-BR" dirty="0" err="1"/>
              <a:t>CISC’s</a:t>
            </a:r>
            <a:r>
              <a:rPr lang="pt-BR" dirty="0"/>
              <a:t> têm algumas desvantagens em relação aos </a:t>
            </a:r>
            <a:r>
              <a:rPr lang="pt-BR" dirty="0" err="1"/>
              <a:t>RISC’s</a:t>
            </a:r>
            <a:r>
              <a:rPr lang="pt-BR" dirty="0"/>
              <a:t>, entre elas a impossibilidade de se alterar alguma instrução </a:t>
            </a:r>
            <a:r>
              <a:rPr lang="pt-BR" dirty="0" err="1"/>
              <a:t>compostapara</a:t>
            </a:r>
            <a:r>
              <a:rPr lang="pt-BR" dirty="0"/>
              <a:t> se melhorar a performance. O código equivalente às instruções compostas do CISC pode ser escrito nos </a:t>
            </a:r>
            <a:r>
              <a:rPr lang="pt-BR" dirty="0" err="1"/>
              <a:t>RISC’s</a:t>
            </a:r>
            <a:r>
              <a:rPr lang="pt-BR" dirty="0"/>
              <a:t> da forma desejada, usando um conjunto de instruções simples, da maneira que mais se adequar. Sendo assim, existe uma disputa entre tamanho do código X desempenho. </a:t>
            </a:r>
          </a:p>
        </p:txBody>
      </p:sp>
    </p:spTree>
    <p:extLst>
      <p:ext uri="{BB962C8B-B14F-4D97-AF65-F5344CB8AC3E}">
        <p14:creationId xmlns:p14="http://schemas.microsoft.com/office/powerpoint/2010/main" val="562303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DC4746-3C31-4E08-ACF0-A30C5905FFAF}"/>
              </a:ext>
            </a:extLst>
          </p:cNvPr>
          <p:cNvSpPr>
            <a:spLocks noGrp="1"/>
          </p:cNvSpPr>
          <p:nvPr>
            <p:ph type="title"/>
          </p:nvPr>
        </p:nvSpPr>
        <p:spPr/>
        <p:txBody>
          <a:bodyPr/>
          <a:lstStyle/>
          <a:p>
            <a:r>
              <a:rPr lang="pt-BR" dirty="0"/>
              <a:t>Processadores RISC</a:t>
            </a:r>
          </a:p>
        </p:txBody>
      </p:sp>
      <p:sp>
        <p:nvSpPr>
          <p:cNvPr id="3" name="Espaço Reservado para Conteúdo 2">
            <a:extLst>
              <a:ext uri="{FF2B5EF4-FFF2-40B4-BE49-F238E27FC236}">
                <a16:creationId xmlns:a16="http://schemas.microsoft.com/office/drawing/2014/main" id="{9C6177BA-02D7-488A-836C-97D37C24E8CA}"/>
              </a:ext>
            </a:extLst>
          </p:cNvPr>
          <p:cNvSpPr>
            <a:spLocks noGrp="1"/>
          </p:cNvSpPr>
          <p:nvPr>
            <p:ph idx="1"/>
          </p:nvPr>
        </p:nvSpPr>
        <p:spPr/>
        <p:txBody>
          <a:bodyPr/>
          <a:lstStyle/>
          <a:p>
            <a:r>
              <a:rPr lang="pt-BR" dirty="0"/>
              <a:t>No caso de um chip estritamente RISC, o programador já teria um pouco mais de trabalho, pois como disporia apenas de instruções simples, teria sempre que combinar várias instruções sempre que precisasse executar alguma tarefa mais complexa.</a:t>
            </a:r>
          </a:p>
          <a:p>
            <a:r>
              <a:rPr lang="pt-BR" dirty="0"/>
              <a:t>Os processadores baseados na computação de conjunto de instruções reduzido não têm </a:t>
            </a:r>
            <a:r>
              <a:rPr lang="pt-BR" dirty="0" err="1"/>
              <a:t>micro-programação</a:t>
            </a:r>
            <a:r>
              <a:rPr lang="pt-BR" dirty="0"/>
              <a:t>, as instruções são executadas diretamente pelo hardware. Como característica, esta arquitetura, além de não ter microcódigo, tem o conjunto de instruções reduzido, bem como baixo nível de complexidade.</a:t>
            </a:r>
          </a:p>
        </p:txBody>
      </p:sp>
    </p:spTree>
    <p:extLst>
      <p:ext uri="{BB962C8B-B14F-4D97-AF65-F5344CB8AC3E}">
        <p14:creationId xmlns:p14="http://schemas.microsoft.com/office/powerpoint/2010/main" val="1436017694"/>
      </p:ext>
    </p:extLst>
  </p:cSld>
  <p:clrMapOvr>
    <a:masterClrMapping/>
  </p:clrMapOvr>
</p:sld>
</file>

<file path=ppt/theme/theme1.xml><?xml version="1.0" encoding="utf-8"?>
<a:theme xmlns:a="http://schemas.openxmlformats.org/drawingml/2006/main" name="Cortar">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Corte</Template>
  <TotalTime>107</TotalTime>
  <Words>1730</Words>
  <Application>Microsoft Office PowerPoint</Application>
  <PresentationFormat>Widescreen</PresentationFormat>
  <Paragraphs>87</Paragraphs>
  <Slides>18</Slides>
  <Notes>0</Notes>
  <HiddenSlides>0</HiddenSlides>
  <MMClips>0</MMClips>
  <ScaleCrop>false</ScaleCrop>
  <HeadingPairs>
    <vt:vector size="6" baseType="variant">
      <vt:variant>
        <vt:lpstr>Fontes usadas</vt:lpstr>
      </vt:variant>
      <vt:variant>
        <vt:i4>1</vt:i4>
      </vt:variant>
      <vt:variant>
        <vt:lpstr>Tema</vt:lpstr>
      </vt:variant>
      <vt:variant>
        <vt:i4>1</vt:i4>
      </vt:variant>
      <vt:variant>
        <vt:lpstr>Títulos de slides</vt:lpstr>
      </vt:variant>
      <vt:variant>
        <vt:i4>18</vt:i4>
      </vt:variant>
    </vt:vector>
  </HeadingPairs>
  <TitlesOfParts>
    <vt:vector size="20" baseType="lpstr">
      <vt:lpstr>Franklin Gothic Book</vt:lpstr>
      <vt:lpstr>Cortar</vt:lpstr>
      <vt:lpstr>CISC e RISC</vt:lpstr>
      <vt:lpstr>Um pouco de história...</vt:lpstr>
      <vt:lpstr>Um pouco de história...</vt:lpstr>
      <vt:lpstr>Um pouco de história...</vt:lpstr>
      <vt:lpstr>Um pouco de história...</vt:lpstr>
      <vt:lpstr>Processadores CISC</vt:lpstr>
      <vt:lpstr>Processadores CISC</vt:lpstr>
      <vt:lpstr>Processadores CISC</vt:lpstr>
      <vt:lpstr>Processadores RISC</vt:lpstr>
      <vt:lpstr>Processadores RISC</vt:lpstr>
      <vt:lpstr>Processadores RISC</vt:lpstr>
      <vt:lpstr>Processadores RISC</vt:lpstr>
      <vt:lpstr>Processadores RISC</vt:lpstr>
      <vt:lpstr>RISC e CISC</vt:lpstr>
      <vt:lpstr>RISC e CISC</vt:lpstr>
      <vt:lpstr>RISC e CISC</vt:lpstr>
      <vt:lpstr>RISC e CISC</vt:lpstr>
      <vt:lpstr>Características: RISC x CISC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CISC e RISC</dc:title>
  <dc:creator>Rodolfo Menardi - Shift (Desenvolvimento)</dc:creator>
  <cp:lastModifiedBy>Rodolfo Menardi - Shift (Desenvolvimento)</cp:lastModifiedBy>
  <cp:revision>2</cp:revision>
  <dcterms:created xsi:type="dcterms:W3CDTF">2018-04-10T22:05:05Z</dcterms:created>
  <dcterms:modified xsi:type="dcterms:W3CDTF">2018-04-11T23:06:10Z</dcterms:modified>
</cp:coreProperties>
</file>