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86456" autoAdjust="0"/>
  </p:normalViewPr>
  <p:slideViewPr>
    <p:cSldViewPr snapToGrid="0">
      <p:cViewPr varScale="1">
        <p:scale>
          <a:sx n="62" d="100"/>
          <a:sy n="62"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5D780-E951-4228-9CB2-180F6B5EE5DB}" type="datetimeFigureOut">
              <a:rPr lang="pt-BR" smtClean="0"/>
              <a:t>10/04/2019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03691-F47D-4921-B3B6-31498E15AB28}" type="slidenum">
              <a:rPr lang="pt-BR" smtClean="0"/>
              <a:t>‹nº›</a:t>
            </a:fld>
            <a:endParaRPr lang="pt-BR"/>
          </a:p>
        </p:txBody>
      </p:sp>
    </p:spTree>
    <p:extLst>
      <p:ext uri="{BB962C8B-B14F-4D97-AF65-F5344CB8AC3E}">
        <p14:creationId xmlns:p14="http://schemas.microsoft.com/office/powerpoint/2010/main" val="285724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latin typeface="+mn-lt"/>
                <a:ea typeface="+mn-ea"/>
                <a:cs typeface="+mn-cs"/>
              </a:rPr>
              <a:t>Explicar sobre a velocidade do barramento, usando exemplo de um barramento de 32 bits com dados de 64 bits</a:t>
            </a: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12</a:t>
            </a:fld>
            <a:endParaRPr lang="pt-BR"/>
          </a:p>
        </p:txBody>
      </p:sp>
    </p:spTree>
    <p:extLst>
      <p:ext uri="{BB962C8B-B14F-4D97-AF65-F5344CB8AC3E}">
        <p14:creationId xmlns:p14="http://schemas.microsoft.com/office/powerpoint/2010/main" val="1976007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22</a:t>
            </a:fld>
            <a:endParaRPr lang="pt-BR"/>
          </a:p>
        </p:txBody>
      </p:sp>
    </p:spTree>
    <p:extLst>
      <p:ext uri="{BB962C8B-B14F-4D97-AF65-F5344CB8AC3E}">
        <p14:creationId xmlns:p14="http://schemas.microsoft.com/office/powerpoint/2010/main" val="344043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13</a:t>
            </a:fld>
            <a:endParaRPr lang="pt-BR"/>
          </a:p>
        </p:txBody>
      </p:sp>
    </p:spTree>
    <p:extLst>
      <p:ext uri="{BB962C8B-B14F-4D97-AF65-F5344CB8AC3E}">
        <p14:creationId xmlns:p14="http://schemas.microsoft.com/office/powerpoint/2010/main" val="372247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14</a:t>
            </a:fld>
            <a:endParaRPr lang="pt-BR"/>
          </a:p>
        </p:txBody>
      </p:sp>
    </p:spTree>
    <p:extLst>
      <p:ext uri="{BB962C8B-B14F-4D97-AF65-F5344CB8AC3E}">
        <p14:creationId xmlns:p14="http://schemas.microsoft.com/office/powerpoint/2010/main" val="399940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15</a:t>
            </a:fld>
            <a:endParaRPr lang="pt-BR"/>
          </a:p>
        </p:txBody>
      </p:sp>
    </p:spTree>
    <p:extLst>
      <p:ext uri="{BB962C8B-B14F-4D97-AF65-F5344CB8AC3E}">
        <p14:creationId xmlns:p14="http://schemas.microsoft.com/office/powerpoint/2010/main" val="4126068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16</a:t>
            </a:fld>
            <a:endParaRPr lang="pt-BR"/>
          </a:p>
        </p:txBody>
      </p:sp>
    </p:spTree>
    <p:extLst>
      <p:ext uri="{BB962C8B-B14F-4D97-AF65-F5344CB8AC3E}">
        <p14:creationId xmlns:p14="http://schemas.microsoft.com/office/powerpoint/2010/main" val="412819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17</a:t>
            </a:fld>
            <a:endParaRPr lang="pt-BR"/>
          </a:p>
        </p:txBody>
      </p:sp>
    </p:spTree>
    <p:extLst>
      <p:ext uri="{BB962C8B-B14F-4D97-AF65-F5344CB8AC3E}">
        <p14:creationId xmlns:p14="http://schemas.microsoft.com/office/powerpoint/2010/main" val="1943033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18</a:t>
            </a:fld>
            <a:endParaRPr lang="pt-BR"/>
          </a:p>
        </p:txBody>
      </p:sp>
    </p:spTree>
    <p:extLst>
      <p:ext uri="{BB962C8B-B14F-4D97-AF65-F5344CB8AC3E}">
        <p14:creationId xmlns:p14="http://schemas.microsoft.com/office/powerpoint/2010/main" val="35866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latin typeface="+mn-lt"/>
                <a:ea typeface="+mn-ea"/>
                <a:cs typeface="+mn-cs"/>
              </a:rPr>
              <a:t>Esse atraso determina o tempo gasto para os dispositivos coordenarem o uso do barramento. Quando o controle do barramento passa de um dispositivo para outro com frequência, esses atrasos de propagação podem afetar visivelmente o desempenho.</a:t>
            </a:r>
          </a:p>
          <a:p>
            <a:endParaRPr lang="pt-BR" dirty="0"/>
          </a:p>
          <a:p>
            <a:r>
              <a:rPr lang="pt-BR" sz="1200" kern="1200" dirty="0">
                <a:solidFill>
                  <a:schemeClr val="tx1"/>
                </a:solidFill>
                <a:latin typeface="+mn-lt"/>
                <a:ea typeface="+mn-ea"/>
                <a:cs typeface="+mn-cs"/>
              </a:rPr>
              <a:t>Esse problema pode ser combatido, até certo ponto, aumentando a taxa de dados que o barramento pode transportar e usando barramentos mais largos (por exemplo, aumentando o barramento de dados de 32 para 64 bits). Porém, como as taxas de dados geradas pelos dispositivos conectados (por exemplo, controladores de gráficos e vídeo, interfaces de rede) estão crescendo rapidamente, essa é uma corrida que um barramento único por fim está destinado a perder.</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kern="1200" dirty="0">
              <a:solidFill>
                <a:schemeClr val="tx1"/>
              </a:solidFill>
              <a:latin typeface="+mn-lt"/>
              <a:ea typeface="+mn-ea"/>
              <a:cs typeface="+mn-cs"/>
            </a:endParaRP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20</a:t>
            </a:fld>
            <a:endParaRPr lang="pt-BR"/>
          </a:p>
        </p:txBody>
      </p:sp>
    </p:spTree>
    <p:extLst>
      <p:ext uri="{BB962C8B-B14F-4D97-AF65-F5344CB8AC3E}">
        <p14:creationId xmlns:p14="http://schemas.microsoft.com/office/powerpoint/2010/main" val="53729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latin typeface="+mn-lt"/>
                <a:ea typeface="+mn-ea"/>
                <a:cs typeface="+mn-cs"/>
              </a:rPr>
              <a:t>Esse arranjo permite que o sistema aceite uma grande variedade de dispositivos de E/S e, ao mesmo tempo, isole o tráfego memória-para-processador do tráfego de E/S.</a:t>
            </a:r>
          </a:p>
        </p:txBody>
      </p:sp>
      <p:sp>
        <p:nvSpPr>
          <p:cNvPr id="4" name="Espaço Reservado para Número de Slide 3"/>
          <p:cNvSpPr>
            <a:spLocks noGrp="1"/>
          </p:cNvSpPr>
          <p:nvPr>
            <p:ph type="sldNum" sz="quarter" idx="5"/>
          </p:nvPr>
        </p:nvSpPr>
        <p:spPr/>
        <p:txBody>
          <a:bodyPr/>
          <a:lstStyle/>
          <a:p>
            <a:fld id="{1C703691-F47D-4921-B3B6-31498E15AB28}" type="slidenum">
              <a:rPr lang="pt-BR" smtClean="0"/>
              <a:t>21</a:t>
            </a:fld>
            <a:endParaRPr lang="pt-BR"/>
          </a:p>
        </p:txBody>
      </p:sp>
    </p:spTree>
    <p:extLst>
      <p:ext uri="{BB962C8B-B14F-4D97-AF65-F5344CB8AC3E}">
        <p14:creationId xmlns:p14="http://schemas.microsoft.com/office/powerpoint/2010/main" val="93246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2A54C80-263E-416B-A8E0-580EDEADCBDC}" type="datetimeFigureOut">
              <a:rPr lang="en-US" dirty="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ED221-DEA4-4526-A412-DBBD3043A9C9}"/>
              </a:ext>
            </a:extLst>
          </p:cNvPr>
          <p:cNvSpPr>
            <a:spLocks noGrp="1"/>
          </p:cNvSpPr>
          <p:nvPr>
            <p:ph type="ctrTitle"/>
          </p:nvPr>
        </p:nvSpPr>
        <p:spPr/>
        <p:txBody>
          <a:bodyPr/>
          <a:lstStyle/>
          <a:p>
            <a:r>
              <a:rPr lang="pt-BR" dirty="0"/>
              <a:t>Interconexão e barramento</a:t>
            </a:r>
          </a:p>
        </p:txBody>
      </p:sp>
      <p:sp>
        <p:nvSpPr>
          <p:cNvPr id="3" name="Subtítulo 2">
            <a:extLst>
              <a:ext uri="{FF2B5EF4-FFF2-40B4-BE49-F238E27FC236}">
                <a16:creationId xmlns:a16="http://schemas.microsoft.com/office/drawing/2014/main" id="{359D83D1-5B8A-4818-9D04-88DE2566D663}"/>
              </a:ext>
            </a:extLst>
          </p:cNvPr>
          <p:cNvSpPr>
            <a:spLocks noGrp="1"/>
          </p:cNvSpPr>
          <p:nvPr>
            <p:ph type="subTitle" idx="1"/>
          </p:nvPr>
        </p:nvSpPr>
        <p:spPr/>
        <p:txBody>
          <a:bodyPr/>
          <a:lstStyle/>
          <a:p>
            <a:r>
              <a:rPr lang="pt-BR" dirty="0"/>
              <a:t>Arquitetura e organização de computadores</a:t>
            </a:r>
          </a:p>
          <a:p>
            <a:r>
              <a:rPr lang="pt-BR" dirty="0"/>
              <a:t>Prof. Rodolfo Menardi</a:t>
            </a:r>
          </a:p>
          <a:p>
            <a:endParaRPr lang="pt-BR" dirty="0"/>
          </a:p>
        </p:txBody>
      </p:sp>
    </p:spTree>
    <p:extLst>
      <p:ext uri="{BB962C8B-B14F-4D97-AF65-F5344CB8AC3E}">
        <p14:creationId xmlns:p14="http://schemas.microsoft.com/office/powerpoint/2010/main" val="372114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Interconexão de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dirty="0"/>
              <a:t>Os sistemas de computação contem diversos barramentos diferentes, que oferecem caminhos entre os componentes em diversos níveis da hierarquia do sistema de computação. Um barramento que conecta os principais componentes do computador (processador, memoria, E/S) é chamado de </a:t>
            </a:r>
            <a:r>
              <a:rPr lang="pt-BR" i="1" dirty="0"/>
              <a:t>barramento do sistema</a:t>
            </a:r>
            <a:r>
              <a:rPr lang="pt-BR" dirty="0"/>
              <a:t>. As estruturas de interconexão de computador mais comuns são baseadas no uso de um ou mais barramentos do sistema.</a:t>
            </a:r>
            <a:endParaRPr lang="pt-BR" sz="2000" dirty="0"/>
          </a:p>
        </p:txBody>
      </p:sp>
    </p:spTree>
    <p:extLst>
      <p:ext uri="{BB962C8B-B14F-4D97-AF65-F5344CB8AC3E}">
        <p14:creationId xmlns:p14="http://schemas.microsoft.com/office/powerpoint/2010/main" val="267628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dirty="0"/>
              <a:t>Um barramento do sistema consiste, normalmente, em cerca de 50 a centenas de linhas separadas. Cada linha recebe um significado ou função em particular. Embora existam muitos projetos de barramento diferentes, em qualquer barramento as linhas podem ser classificadas em três grupos funcionais: linhas de dados, endereço e controle. Além disso, pode haver linhas de distribuição de potencia, que fornecem energia aos módulos conectados.</a:t>
            </a:r>
            <a:endParaRPr lang="pt-BR" sz="2000" dirty="0"/>
          </a:p>
        </p:txBody>
      </p:sp>
    </p:spTree>
    <p:extLst>
      <p:ext uri="{BB962C8B-B14F-4D97-AF65-F5344CB8AC3E}">
        <p14:creationId xmlns:p14="http://schemas.microsoft.com/office/powerpoint/2010/main" val="167201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sz="2000" b="1" dirty="0"/>
              <a:t>Linha de dados:</a:t>
            </a:r>
            <a:r>
              <a:rPr lang="pt-BR" sz="2000" dirty="0"/>
              <a:t> </a:t>
            </a:r>
            <a:r>
              <a:rPr lang="pt-BR" dirty="0"/>
              <a:t>oferecem um caminho para movimentação de dados entre os módulos do sistema. Essas linhas, coletivamente, são chamadas de </a:t>
            </a:r>
            <a:r>
              <a:rPr lang="pt-BR" i="1" dirty="0"/>
              <a:t>barramento de dados</a:t>
            </a:r>
            <a:r>
              <a:rPr lang="pt-BR" dirty="0"/>
              <a:t>. O barramento de dados pode consistir em 32, 64, 128 ou ainda mais linhas separadas, sendo que o numero de linhas e conhecido como a </a:t>
            </a:r>
            <a:r>
              <a:rPr lang="pt-BR" i="1" dirty="0"/>
              <a:t>largura </a:t>
            </a:r>
            <a:r>
              <a:rPr lang="pt-BR" dirty="0"/>
              <a:t>do barramento de dados.</a:t>
            </a:r>
            <a:endParaRPr lang="pt-BR" sz="2000" dirty="0"/>
          </a:p>
        </p:txBody>
      </p:sp>
    </p:spTree>
    <p:extLst>
      <p:ext uri="{BB962C8B-B14F-4D97-AF65-F5344CB8AC3E}">
        <p14:creationId xmlns:p14="http://schemas.microsoft.com/office/powerpoint/2010/main" val="304464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sz="2000" b="1" dirty="0"/>
              <a:t>Linhas de endereço:</a:t>
            </a:r>
            <a:r>
              <a:rPr lang="pt-BR" sz="2000" dirty="0"/>
              <a:t> são usadas para designar a origem ou o destino dos dados no barramento de dados. Por exemplo, se o processador deseja ler uma palavra de dado da memoria, ele coloca o endereço da palavra desejada nas linhas de endereço. Claramente, a largura do barramento de endereço determina a capacidade de memoria máxima possível do sistema. Além do mais, as linhas de endereço geralmente também são usadas para endereçar portas de E/S.</a:t>
            </a:r>
          </a:p>
        </p:txBody>
      </p:sp>
    </p:spTree>
    <p:extLst>
      <p:ext uri="{BB962C8B-B14F-4D97-AF65-F5344CB8AC3E}">
        <p14:creationId xmlns:p14="http://schemas.microsoft.com/office/powerpoint/2010/main" val="337172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sz="2000" b="1" dirty="0"/>
              <a:t>Linhas de controle: </a:t>
            </a:r>
            <a:r>
              <a:rPr lang="pt-BR" sz="2000" dirty="0"/>
              <a:t>são usadas para controlar o acesso e o uso das linhas de dados e endereço. Como as linhas de dados e endereço são compartilhadas por todos os componentes, e preciso haver um meio de controlar seu uso. Os sinais de controle transmitem informações de comando e sincronização entre os módulos do sistema. Os sinais de sincronização indicam a validade da informação de dados e endereço. Os sinais de comando especificam operações a serem realizadas.</a:t>
            </a:r>
          </a:p>
        </p:txBody>
      </p:sp>
    </p:spTree>
    <p:extLst>
      <p:ext uri="{BB962C8B-B14F-4D97-AF65-F5344CB8AC3E}">
        <p14:creationId xmlns:p14="http://schemas.microsoft.com/office/powerpoint/2010/main" val="191165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normAutofit/>
          </a:bodyPr>
          <a:lstStyle/>
          <a:p>
            <a:pPr algn="just"/>
            <a:r>
              <a:rPr lang="pt-BR" sz="2000" dirty="0"/>
              <a:t>Tipos de comandos de controle:</a:t>
            </a:r>
          </a:p>
          <a:p>
            <a:pPr lvl="1" algn="just"/>
            <a:r>
              <a:rPr lang="pt-BR" sz="2000" b="1" dirty="0"/>
              <a:t>Escrita de memória</a:t>
            </a:r>
            <a:r>
              <a:rPr lang="pt-BR" sz="2000" dirty="0"/>
              <a:t>: faz com que os dados no barramento sejam escritos no local endereçado.</a:t>
            </a:r>
          </a:p>
          <a:p>
            <a:pPr lvl="1" algn="just"/>
            <a:r>
              <a:rPr lang="pt-BR" sz="2000" b="1" dirty="0"/>
              <a:t>Leitura de memória: </a:t>
            </a:r>
            <a:r>
              <a:rPr lang="pt-BR" sz="2000" dirty="0"/>
              <a:t>faz com que os dados do local endereçado sejam colocados no barramento.</a:t>
            </a:r>
          </a:p>
          <a:p>
            <a:pPr lvl="1" algn="just"/>
            <a:r>
              <a:rPr lang="pt-BR" sz="2000" b="1" dirty="0"/>
              <a:t>Escrita de E/S: </a:t>
            </a:r>
            <a:r>
              <a:rPr lang="pt-BR" sz="2000" dirty="0"/>
              <a:t>faz com que os dados no barramento sejam enviados para a porta de E/S endereçada.</a:t>
            </a:r>
          </a:p>
          <a:p>
            <a:pPr lvl="1" algn="just"/>
            <a:r>
              <a:rPr lang="pt-BR" sz="2000" b="1" dirty="0"/>
              <a:t>Leitura de E/S: </a:t>
            </a:r>
            <a:r>
              <a:rPr lang="pt-BR" sz="2000" dirty="0"/>
              <a:t>faz com que os dados da porta de E/S endereçada sejam colocados no barramento.</a:t>
            </a:r>
          </a:p>
        </p:txBody>
      </p:sp>
    </p:spTree>
    <p:extLst>
      <p:ext uri="{BB962C8B-B14F-4D97-AF65-F5344CB8AC3E}">
        <p14:creationId xmlns:p14="http://schemas.microsoft.com/office/powerpoint/2010/main" val="387537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normAutofit/>
          </a:bodyPr>
          <a:lstStyle/>
          <a:p>
            <a:pPr algn="just"/>
            <a:r>
              <a:rPr lang="pt-BR" sz="2000" dirty="0"/>
              <a:t>Tipos de comandos de controle:</a:t>
            </a:r>
          </a:p>
          <a:p>
            <a:pPr lvl="1" algn="just"/>
            <a:r>
              <a:rPr lang="pt-BR" sz="2000" b="1" dirty="0"/>
              <a:t>ACK de transferência</a:t>
            </a:r>
            <a:r>
              <a:rPr lang="pt-BR" sz="2000" dirty="0"/>
              <a:t>: indica que dados foram aceitos no barramento ou colocados nele.</a:t>
            </a:r>
          </a:p>
          <a:p>
            <a:pPr lvl="1" algn="just"/>
            <a:r>
              <a:rPr lang="pt-BR" sz="2000" b="1" dirty="0"/>
              <a:t>Solicitação de barramento (bus </a:t>
            </a:r>
            <a:r>
              <a:rPr lang="pt-BR" sz="2000" b="1" dirty="0" err="1"/>
              <a:t>request</a:t>
            </a:r>
            <a:r>
              <a:rPr lang="pt-BR" sz="2000" b="1" dirty="0"/>
              <a:t>):</a:t>
            </a:r>
            <a:r>
              <a:rPr lang="pt-BR" sz="2000" dirty="0"/>
              <a:t> indica que um módulo precisa obter controle do barramento.</a:t>
            </a:r>
          </a:p>
          <a:p>
            <a:pPr lvl="1" algn="just"/>
            <a:r>
              <a:rPr lang="pt-BR" sz="2000" b="1" dirty="0"/>
              <a:t>Concessão de barramento (bus </a:t>
            </a:r>
            <a:r>
              <a:rPr lang="pt-BR" sz="2000" b="1" dirty="0" err="1"/>
              <a:t>grant</a:t>
            </a:r>
            <a:r>
              <a:rPr lang="pt-BR" sz="2000" b="1" dirty="0"/>
              <a:t>): </a:t>
            </a:r>
            <a:r>
              <a:rPr lang="pt-BR" sz="2000" dirty="0"/>
              <a:t>indica que um módulo solicitante recebeu controle do barramento.</a:t>
            </a:r>
          </a:p>
          <a:p>
            <a:pPr lvl="1" algn="just"/>
            <a:r>
              <a:rPr lang="pt-BR" sz="2000" b="1" dirty="0"/>
              <a:t>Requisição de interrupção (</a:t>
            </a:r>
            <a:r>
              <a:rPr lang="pt-BR" sz="2000" b="1" dirty="0" err="1"/>
              <a:t>interrupt</a:t>
            </a:r>
            <a:r>
              <a:rPr lang="pt-BR" sz="2000" b="1" dirty="0"/>
              <a:t> </a:t>
            </a:r>
            <a:r>
              <a:rPr lang="pt-BR" sz="2000" b="1" dirty="0" err="1"/>
              <a:t>request</a:t>
            </a:r>
            <a:r>
              <a:rPr lang="pt-BR" sz="2000" b="1" dirty="0"/>
              <a:t>): </a:t>
            </a:r>
            <a:r>
              <a:rPr lang="pt-BR" sz="2000" dirty="0"/>
              <a:t>indica que a interrupção está pendente.</a:t>
            </a:r>
          </a:p>
        </p:txBody>
      </p:sp>
    </p:spTree>
    <p:extLst>
      <p:ext uri="{BB962C8B-B14F-4D97-AF65-F5344CB8AC3E}">
        <p14:creationId xmlns:p14="http://schemas.microsoft.com/office/powerpoint/2010/main" val="43552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do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normAutofit/>
          </a:bodyPr>
          <a:lstStyle/>
          <a:p>
            <a:pPr algn="just"/>
            <a:r>
              <a:rPr lang="pt-BR" sz="2000" dirty="0"/>
              <a:t>Tipos de comandos de controle:</a:t>
            </a:r>
          </a:p>
          <a:p>
            <a:pPr lvl="1" algn="just"/>
            <a:r>
              <a:rPr lang="pt-BR" sz="2000" b="1" dirty="0"/>
              <a:t>ACK de interrupção</a:t>
            </a:r>
            <a:r>
              <a:rPr lang="pt-BR" sz="2000" dirty="0"/>
              <a:t>: confirma que a interrupção pendente foi reconhecida.</a:t>
            </a:r>
          </a:p>
          <a:p>
            <a:pPr lvl="1" algn="just"/>
            <a:r>
              <a:rPr lang="pt-BR" sz="2000" b="1" dirty="0"/>
              <a:t>Clock: </a:t>
            </a:r>
            <a:r>
              <a:rPr lang="pt-BR" sz="2000" dirty="0"/>
              <a:t>sinal de sincronismo.</a:t>
            </a:r>
          </a:p>
          <a:p>
            <a:pPr lvl="1" algn="just"/>
            <a:r>
              <a:rPr lang="pt-BR" sz="2000" b="1" dirty="0"/>
              <a:t>Reset: </a:t>
            </a:r>
            <a:r>
              <a:rPr lang="pt-BR" sz="2000" dirty="0"/>
              <a:t>inicializa todos os módulos.</a:t>
            </a:r>
          </a:p>
        </p:txBody>
      </p:sp>
    </p:spTree>
    <p:extLst>
      <p:ext uri="{BB962C8B-B14F-4D97-AF65-F5344CB8AC3E}">
        <p14:creationId xmlns:p14="http://schemas.microsoft.com/office/powerpoint/2010/main" val="74533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a:extLst>
              <a:ext uri="{FF2B5EF4-FFF2-40B4-BE49-F238E27FC236}">
                <a16:creationId xmlns:a16="http://schemas.microsoft.com/office/drawing/2014/main" id="{78294FB2-4DB9-4B2D-A1F5-CB03B8F3CA34}"/>
              </a:ext>
            </a:extLst>
          </p:cNvPr>
          <p:cNvPicPr>
            <a:picLocks noGrp="1" noChangeAspect="1"/>
          </p:cNvPicPr>
          <p:nvPr>
            <p:ph idx="1"/>
          </p:nvPr>
        </p:nvPicPr>
        <p:blipFill>
          <a:blip r:embed="rId3"/>
          <a:stretch>
            <a:fillRect/>
          </a:stretch>
        </p:blipFill>
        <p:spPr>
          <a:xfrm>
            <a:off x="732046" y="2122396"/>
            <a:ext cx="10736699" cy="2818384"/>
          </a:xfrm>
          <a:prstGeom prst="rect">
            <a:avLst/>
          </a:prstGeom>
        </p:spPr>
      </p:pic>
    </p:spTree>
    <p:extLst>
      <p:ext uri="{BB962C8B-B14F-4D97-AF65-F5344CB8AC3E}">
        <p14:creationId xmlns:p14="http://schemas.microsoft.com/office/powerpoint/2010/main" val="168423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7">
            <a:extLst>
              <a:ext uri="{FF2B5EF4-FFF2-40B4-BE49-F238E27FC236}">
                <a16:creationId xmlns:a16="http://schemas.microsoft.com/office/drawing/2014/main" id="{39280E93-ACFB-4C94-9DE4-D0E8F391AE39}"/>
              </a:ext>
            </a:extLst>
          </p:cNvPr>
          <p:cNvPicPr>
            <a:picLocks noGrp="1" noChangeAspect="1"/>
          </p:cNvPicPr>
          <p:nvPr>
            <p:ph idx="1"/>
          </p:nvPr>
        </p:nvPicPr>
        <p:blipFill>
          <a:blip r:embed="rId2"/>
          <a:stretch>
            <a:fillRect/>
          </a:stretch>
        </p:blipFill>
        <p:spPr>
          <a:xfrm>
            <a:off x="3056769" y="480059"/>
            <a:ext cx="6076601" cy="5897879"/>
          </a:xfrm>
          <a:prstGeom prst="rect">
            <a:avLst/>
          </a:prstGeom>
        </p:spPr>
      </p:pic>
    </p:spTree>
    <p:extLst>
      <p:ext uri="{BB962C8B-B14F-4D97-AF65-F5344CB8AC3E}">
        <p14:creationId xmlns:p14="http://schemas.microsoft.com/office/powerpoint/2010/main" val="2501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5A6BD-3BB0-414E-98B7-F785C2C7FE6D}"/>
              </a:ext>
            </a:extLst>
          </p:cNvPr>
          <p:cNvSpPr>
            <a:spLocks noGrp="1"/>
          </p:cNvSpPr>
          <p:nvPr>
            <p:ph type="title"/>
          </p:nvPr>
        </p:nvSpPr>
        <p:spPr/>
        <p:txBody>
          <a:bodyPr/>
          <a:lstStyle/>
          <a:p>
            <a:r>
              <a:rPr lang="pt-BR" dirty="0"/>
              <a:t>Estrutura de interconexão</a:t>
            </a:r>
          </a:p>
        </p:txBody>
      </p:sp>
      <p:sp>
        <p:nvSpPr>
          <p:cNvPr id="3" name="Espaço Reservado para Conteúdo 2">
            <a:extLst>
              <a:ext uri="{FF2B5EF4-FFF2-40B4-BE49-F238E27FC236}">
                <a16:creationId xmlns:a16="http://schemas.microsoft.com/office/drawing/2014/main" id="{F9206571-BDA6-44DE-BC82-62F349D317DD}"/>
              </a:ext>
            </a:extLst>
          </p:cNvPr>
          <p:cNvSpPr>
            <a:spLocks noGrp="1"/>
          </p:cNvSpPr>
          <p:nvPr>
            <p:ph idx="1"/>
          </p:nvPr>
        </p:nvSpPr>
        <p:spPr/>
        <p:txBody>
          <a:bodyPr/>
          <a:lstStyle/>
          <a:p>
            <a:pPr algn="just"/>
            <a:r>
              <a:rPr lang="pt-BR" dirty="0"/>
              <a:t>Um computador consiste em um conjunto de componentes ou módulos de três tipos básicos (processador, memoria e E/S) que se comunicam entre si.</a:t>
            </a:r>
          </a:p>
          <a:p>
            <a:pPr algn="just"/>
            <a:r>
              <a:rPr lang="pt-BR" dirty="0"/>
              <a:t>A coleção de caminhos conectando os diversos módulos é chamada de estrutura de interconexão. O projeto dessa estrutura depende das trocas que precisam ser feitas entre os módulos.</a:t>
            </a:r>
          </a:p>
        </p:txBody>
      </p:sp>
    </p:spTree>
    <p:extLst>
      <p:ext uri="{BB962C8B-B14F-4D97-AF65-F5344CB8AC3E}">
        <p14:creationId xmlns:p14="http://schemas.microsoft.com/office/powerpoint/2010/main" val="87303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Hierarquia de barramento múltiplo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normAutofit/>
          </a:bodyPr>
          <a:lstStyle/>
          <a:p>
            <a:pPr algn="just"/>
            <a:r>
              <a:rPr lang="pt-BR" sz="2000" dirty="0"/>
              <a:t>Se muitos dispositivos estiverem conectados ao barramento, o desempenho será prejudicado. Existem duas causas principais:</a:t>
            </a:r>
          </a:p>
          <a:p>
            <a:pPr lvl="1" algn="just"/>
            <a:r>
              <a:rPr lang="pt-BR" sz="2000" dirty="0"/>
              <a:t>Em geral, quanto mais dispositivos conectados ao barramento, maior o tamanho do barramento e, portanto, maior o atraso de propagação.</a:t>
            </a:r>
          </a:p>
          <a:p>
            <a:pPr lvl="1" algn="just"/>
            <a:r>
              <a:rPr lang="pt-BR" sz="2000" dirty="0"/>
              <a:t>O barramento pode se tornar um gargalo à medida que a demanda de transferência de dados agregada se aproxima da capacidade do barramento.</a:t>
            </a:r>
          </a:p>
        </p:txBody>
      </p:sp>
    </p:spTree>
    <p:extLst>
      <p:ext uri="{BB962C8B-B14F-4D97-AF65-F5344CB8AC3E}">
        <p14:creationId xmlns:p14="http://schemas.microsoft.com/office/powerpoint/2010/main" val="2683706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Hierarquia de barramento múltiplo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normAutofit/>
          </a:bodyPr>
          <a:lstStyle/>
          <a:p>
            <a:pPr algn="just"/>
            <a:r>
              <a:rPr lang="pt-BR" sz="2000" dirty="0"/>
              <a:t>Assim, a maioria dos sistemas de computação utiliza múltiplos barramentos, geralmente dispostos em uma hierarquia.</a:t>
            </a:r>
          </a:p>
          <a:p>
            <a:pPr lvl="1" algn="just"/>
            <a:r>
              <a:rPr lang="pt-BR" sz="1800" dirty="0"/>
              <a:t>Existe um barramento local que conecta o processador a uma memória cache e que pode aceitar um ou mais dispositivos locais. O controlador da memória cache conecta a cache não apenas a esse barramento local, mas a um barramento do sistema ao qual estão conectados todos os módulos da memória principal.</a:t>
            </a:r>
          </a:p>
          <a:p>
            <a:pPr lvl="1" algn="just"/>
            <a:r>
              <a:rPr lang="pt-BR" sz="1800" dirty="0"/>
              <a:t>É possível conectar controladores de E/S diretamente no barramento do sistema. Uma solução mais eficiente é utilizar um ou mais barramentos de expansão para essa finalidade. Uma interface de barramento de expansão coloca em um buffer as transferências de dados entre o barramento do sistema e os controladores de E/S no barramento de expansão.</a:t>
            </a:r>
          </a:p>
        </p:txBody>
      </p:sp>
    </p:spTree>
    <p:extLst>
      <p:ext uri="{BB962C8B-B14F-4D97-AF65-F5344CB8AC3E}">
        <p14:creationId xmlns:p14="http://schemas.microsoft.com/office/powerpoint/2010/main" val="400988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ço Reservado para Conteúdo 3">
            <a:extLst>
              <a:ext uri="{FF2B5EF4-FFF2-40B4-BE49-F238E27FC236}">
                <a16:creationId xmlns:a16="http://schemas.microsoft.com/office/drawing/2014/main" id="{003DD0C9-85FE-4C45-8A20-FE69E548C2B9}"/>
              </a:ext>
            </a:extLst>
          </p:cNvPr>
          <p:cNvPicPr>
            <a:picLocks noGrp="1" noChangeAspect="1"/>
          </p:cNvPicPr>
          <p:nvPr>
            <p:ph idx="1"/>
          </p:nvPr>
        </p:nvPicPr>
        <p:blipFill>
          <a:blip r:embed="rId3"/>
          <a:stretch>
            <a:fillRect/>
          </a:stretch>
        </p:blipFill>
        <p:spPr>
          <a:xfrm>
            <a:off x="1535199" y="604433"/>
            <a:ext cx="9286011" cy="5548393"/>
          </a:xfrm>
          <a:prstGeom prst="rect">
            <a:avLst/>
          </a:prstGeom>
        </p:spPr>
      </p:pic>
    </p:spTree>
    <p:extLst>
      <p:ext uri="{BB962C8B-B14F-4D97-AF65-F5344CB8AC3E}">
        <p14:creationId xmlns:p14="http://schemas.microsoft.com/office/powerpoint/2010/main" val="3141819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EDFD6-FBD1-4383-861F-54A3E0536D38}"/>
              </a:ext>
            </a:extLst>
          </p:cNvPr>
          <p:cNvSpPr>
            <a:spLocks noGrp="1"/>
          </p:cNvSpPr>
          <p:nvPr>
            <p:ph type="title"/>
          </p:nvPr>
        </p:nvSpPr>
        <p:spPr/>
        <p:txBody>
          <a:bodyPr/>
          <a:lstStyle/>
          <a:p>
            <a:r>
              <a:rPr lang="pt-BR" dirty="0"/>
              <a:t>Hierarquia de barramento múltiplo</a:t>
            </a:r>
          </a:p>
        </p:txBody>
      </p:sp>
      <p:sp>
        <p:nvSpPr>
          <p:cNvPr id="3" name="Espaço Reservado para Conteúdo 2">
            <a:extLst>
              <a:ext uri="{FF2B5EF4-FFF2-40B4-BE49-F238E27FC236}">
                <a16:creationId xmlns:a16="http://schemas.microsoft.com/office/drawing/2014/main" id="{0B66B7B7-293C-466D-B72A-371E63A80E3E}"/>
              </a:ext>
            </a:extLst>
          </p:cNvPr>
          <p:cNvSpPr>
            <a:spLocks noGrp="1"/>
          </p:cNvSpPr>
          <p:nvPr>
            <p:ph idx="1"/>
          </p:nvPr>
        </p:nvSpPr>
        <p:spPr/>
        <p:txBody>
          <a:bodyPr>
            <a:normAutofit/>
          </a:bodyPr>
          <a:lstStyle/>
          <a:p>
            <a:pPr algn="just"/>
            <a:r>
              <a:rPr lang="pt-BR" sz="2000" dirty="0"/>
              <a:t>Essa arquitetura de barramento tradicional é razoavelmente eficaz, mas começa a fracassar quando um desempenho cada vez maior é visto nos dispositivos de E/S. Em resposta a essas demandas crescentes, uma técnica comum usada pela indústria é montar um barramento de alta velocidade que esteja rigorosamente integrado ao restante do sistema, exigindo apenas uma ponte entre o barramento do processador e o barramento de alta velocidade. Esse arranjo às vezes é conhecido como arquitetura mezanino.</a:t>
            </a:r>
          </a:p>
        </p:txBody>
      </p:sp>
    </p:spTree>
    <p:extLst>
      <p:ext uri="{BB962C8B-B14F-4D97-AF65-F5344CB8AC3E}">
        <p14:creationId xmlns:p14="http://schemas.microsoft.com/office/powerpoint/2010/main" val="336055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EDFD6-FBD1-4383-861F-54A3E0536D38}"/>
              </a:ext>
            </a:extLst>
          </p:cNvPr>
          <p:cNvSpPr>
            <a:spLocks noGrp="1"/>
          </p:cNvSpPr>
          <p:nvPr>
            <p:ph type="title"/>
          </p:nvPr>
        </p:nvSpPr>
        <p:spPr/>
        <p:txBody>
          <a:bodyPr/>
          <a:lstStyle/>
          <a:p>
            <a:r>
              <a:rPr lang="pt-BR" dirty="0"/>
              <a:t>Hierarquia de barramento múltiplo</a:t>
            </a:r>
          </a:p>
        </p:txBody>
      </p:sp>
      <p:sp>
        <p:nvSpPr>
          <p:cNvPr id="3" name="Espaço Reservado para Conteúdo 2">
            <a:extLst>
              <a:ext uri="{FF2B5EF4-FFF2-40B4-BE49-F238E27FC236}">
                <a16:creationId xmlns:a16="http://schemas.microsoft.com/office/drawing/2014/main" id="{0B66B7B7-293C-466D-B72A-371E63A80E3E}"/>
              </a:ext>
            </a:extLst>
          </p:cNvPr>
          <p:cNvSpPr>
            <a:spLocks noGrp="1"/>
          </p:cNvSpPr>
          <p:nvPr>
            <p:ph idx="1"/>
          </p:nvPr>
        </p:nvSpPr>
        <p:spPr/>
        <p:txBody>
          <a:bodyPr>
            <a:normAutofit/>
          </a:bodyPr>
          <a:lstStyle/>
          <a:p>
            <a:pPr algn="just"/>
            <a:r>
              <a:rPr lang="pt-BR" sz="2000" dirty="0"/>
              <a:t>Novamente, existe um barramento local que conecta o processador a um controlador de cache, que por sua vez, é conectado a um barramento do sistema que admite memória principal. O controlador de cache é integrado a uma ponte, que se conecta ao barramento de alta velocidade. Os dispositivos de menor velocidade ainda são aceitos por um barramento de expansão, por meio de uma interface que faz o armazenamento temporário dos dados do tráfego entre o barramento de expansão e o barramento de alta velocidade</a:t>
            </a:r>
          </a:p>
        </p:txBody>
      </p:sp>
    </p:spTree>
    <p:extLst>
      <p:ext uri="{BB962C8B-B14F-4D97-AF65-F5344CB8AC3E}">
        <p14:creationId xmlns:p14="http://schemas.microsoft.com/office/powerpoint/2010/main" val="233567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4">
            <a:extLst>
              <a:ext uri="{FF2B5EF4-FFF2-40B4-BE49-F238E27FC236}">
                <a16:creationId xmlns:a16="http://schemas.microsoft.com/office/drawing/2014/main" id="{ADA43EDD-9897-44CA-AA81-20DAD1788719}"/>
              </a:ext>
            </a:extLst>
          </p:cNvPr>
          <p:cNvPicPr>
            <a:picLocks noGrp="1" noChangeAspect="1"/>
          </p:cNvPicPr>
          <p:nvPr>
            <p:ph idx="1"/>
          </p:nvPr>
        </p:nvPicPr>
        <p:blipFill>
          <a:blip r:embed="rId2"/>
          <a:stretch>
            <a:fillRect/>
          </a:stretch>
        </p:blipFill>
        <p:spPr>
          <a:xfrm>
            <a:off x="1598323" y="480061"/>
            <a:ext cx="9176593" cy="5781254"/>
          </a:xfrm>
          <a:prstGeom prst="rect">
            <a:avLst/>
          </a:prstGeom>
        </p:spPr>
      </p:pic>
    </p:spTree>
    <p:extLst>
      <p:ext uri="{BB962C8B-B14F-4D97-AF65-F5344CB8AC3E}">
        <p14:creationId xmlns:p14="http://schemas.microsoft.com/office/powerpoint/2010/main" val="4050324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C1338-97D8-4B38-919E-C28C0BE54F05}"/>
              </a:ext>
            </a:extLst>
          </p:cNvPr>
          <p:cNvSpPr>
            <a:spLocks noGrp="1"/>
          </p:cNvSpPr>
          <p:nvPr>
            <p:ph type="title"/>
          </p:nvPr>
        </p:nvSpPr>
        <p:spPr/>
        <p:txBody>
          <a:bodyPr/>
          <a:lstStyle/>
          <a:p>
            <a:r>
              <a:rPr lang="pt-BR" dirty="0"/>
              <a:t>Hierarquia de barramento múltiplo</a:t>
            </a:r>
          </a:p>
        </p:txBody>
      </p:sp>
      <p:sp>
        <p:nvSpPr>
          <p:cNvPr id="3" name="Espaço Reservado para Conteúdo 2">
            <a:extLst>
              <a:ext uri="{FF2B5EF4-FFF2-40B4-BE49-F238E27FC236}">
                <a16:creationId xmlns:a16="http://schemas.microsoft.com/office/drawing/2014/main" id="{9C64C709-43C3-4402-AACB-1C8D11370CDC}"/>
              </a:ext>
            </a:extLst>
          </p:cNvPr>
          <p:cNvSpPr>
            <a:spLocks noGrp="1"/>
          </p:cNvSpPr>
          <p:nvPr>
            <p:ph idx="1"/>
          </p:nvPr>
        </p:nvSpPr>
        <p:spPr/>
        <p:txBody>
          <a:bodyPr>
            <a:normAutofit/>
          </a:bodyPr>
          <a:lstStyle/>
          <a:p>
            <a:pPr algn="just"/>
            <a:r>
              <a:rPr lang="pt-BR" sz="2000" dirty="0"/>
              <a:t>A vantagem desse arranjo é que o barramento de alta velocidade faz os dispositivos de alta demanda serem integrados mais de perto do processador e, ao mesmo tempo, ele é independente do processador. Assim, as diferenças nas velocidades do processador e do barramento de alta velocidade e as definições da linha de sinal são toleradas. As mudanças na arquitetura do processador não afetam o barramento de alta velocidade, e vice-versa.</a:t>
            </a:r>
          </a:p>
          <a:p>
            <a:pPr algn="just"/>
            <a:endParaRPr lang="pt-BR" sz="2000" dirty="0"/>
          </a:p>
        </p:txBody>
      </p:sp>
    </p:spTree>
    <p:extLst>
      <p:ext uri="{BB962C8B-B14F-4D97-AF65-F5344CB8AC3E}">
        <p14:creationId xmlns:p14="http://schemas.microsoft.com/office/powerpoint/2010/main" val="2967859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83238-E3DB-45F9-B419-E30714F9DB44}"/>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96AD38B2-CBBA-4BDB-A578-FF6B15E996C0}"/>
              </a:ext>
            </a:extLst>
          </p:cNvPr>
          <p:cNvSpPr>
            <a:spLocks noGrp="1"/>
          </p:cNvSpPr>
          <p:nvPr>
            <p:ph idx="1"/>
          </p:nvPr>
        </p:nvSpPr>
        <p:spPr/>
        <p:txBody>
          <a:bodyPr/>
          <a:lstStyle/>
          <a:p>
            <a:pPr algn="just"/>
            <a:r>
              <a:rPr lang="pt-BR" sz="2000" dirty="0"/>
              <a:t>Embora exista uma grande variedade de implementações de barramento diferentes, existem poucos parâmetros ou elementos de projeto básicos que servem para classificar e diferenciar barramentos.</a:t>
            </a:r>
          </a:p>
          <a:p>
            <a:endParaRPr lang="pt-BR" dirty="0"/>
          </a:p>
        </p:txBody>
      </p:sp>
    </p:spTree>
    <p:extLst>
      <p:ext uri="{BB962C8B-B14F-4D97-AF65-F5344CB8AC3E}">
        <p14:creationId xmlns:p14="http://schemas.microsoft.com/office/powerpoint/2010/main" val="100686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83238-E3DB-45F9-B419-E30714F9DB44}"/>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96AD38B2-CBBA-4BDB-A578-FF6B15E996C0}"/>
              </a:ext>
            </a:extLst>
          </p:cNvPr>
          <p:cNvSpPr>
            <a:spLocks noGrp="1"/>
          </p:cNvSpPr>
          <p:nvPr>
            <p:ph idx="1"/>
          </p:nvPr>
        </p:nvSpPr>
        <p:spPr/>
        <p:txBody>
          <a:bodyPr>
            <a:normAutofit/>
          </a:bodyPr>
          <a:lstStyle/>
          <a:p>
            <a:pPr algn="just"/>
            <a:r>
              <a:rPr lang="pt-BR" sz="2000" b="1" dirty="0"/>
              <a:t>Tipos de barramento</a:t>
            </a:r>
            <a:r>
              <a:rPr lang="pt-BR" sz="2000" dirty="0"/>
              <a:t>: As linhas de barramento podem ser separadas em dois tipos genéricos: dedicado e multiplexado. </a:t>
            </a:r>
          </a:p>
          <a:p>
            <a:pPr lvl="1" algn="just"/>
            <a:r>
              <a:rPr lang="pt-BR" sz="2000" dirty="0"/>
              <a:t>Uma linha de barramento dedicada é atribuída permanentemente a uma função ou a um subconjunto físico de componentes de computador.</a:t>
            </a:r>
          </a:p>
          <a:p>
            <a:pPr lvl="1" algn="just"/>
            <a:r>
              <a:rPr lang="pt-BR" sz="2000" dirty="0"/>
              <a:t>Uma linha de barramento multiplexada possui múltiplos propósitos.</a:t>
            </a:r>
          </a:p>
        </p:txBody>
      </p:sp>
    </p:spTree>
    <p:extLst>
      <p:ext uri="{BB962C8B-B14F-4D97-AF65-F5344CB8AC3E}">
        <p14:creationId xmlns:p14="http://schemas.microsoft.com/office/powerpoint/2010/main" val="202549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2">
            <a:extLst>
              <a:ext uri="{FF2B5EF4-FFF2-40B4-BE49-F238E27FC236}">
                <a16:creationId xmlns:a16="http://schemas.microsoft.com/office/drawing/2014/main" id="{3E36F655-ABDB-4C76-9A02-BDA7C2D855AC}"/>
              </a:ext>
            </a:extLst>
          </p:cNvPr>
          <p:cNvPicPr>
            <a:picLocks noGrp="1" noChangeAspect="1"/>
          </p:cNvPicPr>
          <p:nvPr>
            <p:ph idx="1"/>
          </p:nvPr>
        </p:nvPicPr>
        <p:blipFill>
          <a:blip r:embed="rId2"/>
          <a:stretch>
            <a:fillRect/>
          </a:stretch>
        </p:blipFill>
        <p:spPr>
          <a:xfrm>
            <a:off x="489002" y="673457"/>
            <a:ext cx="11225986" cy="5556862"/>
          </a:xfrm>
          <a:prstGeom prst="rect">
            <a:avLst/>
          </a:prstGeom>
        </p:spPr>
      </p:pic>
    </p:spTree>
    <p:extLst>
      <p:ext uri="{BB962C8B-B14F-4D97-AF65-F5344CB8AC3E}">
        <p14:creationId xmlns:p14="http://schemas.microsoft.com/office/powerpoint/2010/main" val="122204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68CC-F77D-4EC8-86AF-763D8D8BAB64}"/>
              </a:ext>
            </a:extLst>
          </p:cNvPr>
          <p:cNvSpPr>
            <a:spLocks noGrp="1"/>
          </p:cNvSpPr>
          <p:nvPr>
            <p:ph type="title"/>
          </p:nvPr>
        </p:nvSpPr>
        <p:spPr/>
        <p:txBody>
          <a:bodyPr/>
          <a:lstStyle/>
          <a:p>
            <a:r>
              <a:rPr lang="pt-BR" dirty="0"/>
              <a:t>Tipos de componentes</a:t>
            </a:r>
          </a:p>
        </p:txBody>
      </p:sp>
      <p:sp>
        <p:nvSpPr>
          <p:cNvPr id="3" name="Espaço Reservado para Conteúdo 2">
            <a:extLst>
              <a:ext uri="{FF2B5EF4-FFF2-40B4-BE49-F238E27FC236}">
                <a16:creationId xmlns:a16="http://schemas.microsoft.com/office/drawing/2014/main" id="{C961CBC0-8886-47F5-B92F-2FC1A08FD7C6}"/>
              </a:ext>
            </a:extLst>
          </p:cNvPr>
          <p:cNvSpPr>
            <a:spLocks noGrp="1"/>
          </p:cNvSpPr>
          <p:nvPr>
            <p:ph idx="1"/>
          </p:nvPr>
        </p:nvSpPr>
        <p:spPr/>
        <p:txBody>
          <a:bodyPr/>
          <a:lstStyle/>
          <a:p>
            <a:pPr algn="just"/>
            <a:r>
              <a:rPr lang="pt-BR" b="1" dirty="0"/>
              <a:t>Memória</a:t>
            </a:r>
            <a:r>
              <a:rPr lang="pt-BR" dirty="0"/>
              <a:t>: normalmente, um módulo de memória consiste em N palavras de mesmo tamanho. Cada palavra recebe um endereço numérico exclusivo (0, 1, ..., N – 1). Uma palavra de dados pode ser lida ou escrita na memória. A natureza da operação é indicada por sinais de controle de leitura e escrita. O local para a operação é especificado por um endereço.</a:t>
            </a:r>
          </a:p>
        </p:txBody>
      </p:sp>
    </p:spTree>
    <p:extLst>
      <p:ext uri="{BB962C8B-B14F-4D97-AF65-F5344CB8AC3E}">
        <p14:creationId xmlns:p14="http://schemas.microsoft.com/office/powerpoint/2010/main" val="3352649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b="1" dirty="0"/>
              <a:t>Métodos de arbitração</a:t>
            </a:r>
            <a:r>
              <a:rPr lang="pt-BR" sz="2000" dirty="0"/>
              <a:t>: Como somente um circuito de cada vez pode fazer transmissões com sucesso pelo barramento, algum método de arbitração e necessário.</a:t>
            </a:r>
          </a:p>
          <a:p>
            <a:pPr lvl="1" algn="just"/>
            <a:r>
              <a:rPr lang="pt-BR" sz="2000" dirty="0"/>
              <a:t>Centralizado: um único dispositivo de hardware, chamado de </a:t>
            </a:r>
            <a:r>
              <a:rPr lang="pt-BR" sz="2000" i="1" dirty="0"/>
              <a:t>controlador </a:t>
            </a:r>
            <a:r>
              <a:rPr lang="pt-BR" sz="2000" dirty="0"/>
              <a:t>ou </a:t>
            </a:r>
            <a:r>
              <a:rPr lang="pt-BR" sz="2000" i="1" dirty="0"/>
              <a:t>arbitro de barramento, </a:t>
            </a:r>
            <a:r>
              <a:rPr lang="pt-BR" sz="2000" dirty="0"/>
              <a:t>e responsável por alocar tempo no barramento.</a:t>
            </a:r>
          </a:p>
          <a:p>
            <a:pPr lvl="1" algn="just"/>
            <a:r>
              <a:rPr lang="pt-BR" sz="2000" dirty="0"/>
              <a:t>Distribuído: não existe um controlador central. Ao invés disso, cada módulo contém lógica de controle de acesso e os módulos atuam juntos para compartilhar o barramento.</a:t>
            </a:r>
          </a:p>
          <a:p>
            <a:endParaRPr lang="pt-BR" sz="1600" dirty="0"/>
          </a:p>
        </p:txBody>
      </p:sp>
    </p:spTree>
    <p:extLst>
      <p:ext uri="{BB962C8B-B14F-4D97-AF65-F5344CB8AC3E}">
        <p14:creationId xmlns:p14="http://schemas.microsoft.com/office/powerpoint/2010/main" val="3576347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b="1" dirty="0"/>
              <a:t>Sincronização/Temporização</a:t>
            </a:r>
            <a:r>
              <a:rPr lang="pt-BR" sz="2000" dirty="0"/>
              <a:t>: A temporização do barramento refere-se ao modo como os eventos são coordenados no barramento.</a:t>
            </a:r>
          </a:p>
          <a:p>
            <a:pPr lvl="1" algn="just"/>
            <a:r>
              <a:rPr lang="pt-BR" sz="2000" dirty="0"/>
              <a:t>Síncrona: a ocorrência de eventos no barramento é determinada por um clock. O barramento inclui uma linha de clock, sobre a qual um clock é transmitido como uma sequência regular de 1s e os alternados, com a mesma duração.</a:t>
            </a:r>
          </a:p>
          <a:p>
            <a:pPr lvl="1" algn="just"/>
            <a:r>
              <a:rPr lang="pt-BR" sz="2000" dirty="0"/>
              <a:t>Assíncrona: a ocorrência de um evento em um barramento segue e depende da ocorrência de um evento anterior.</a:t>
            </a:r>
          </a:p>
        </p:txBody>
      </p:sp>
    </p:spTree>
    <p:extLst>
      <p:ext uri="{BB962C8B-B14F-4D97-AF65-F5344CB8AC3E}">
        <p14:creationId xmlns:p14="http://schemas.microsoft.com/office/powerpoint/2010/main" val="228336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lnSpcReduction="10000"/>
          </a:bodyPr>
          <a:lstStyle/>
          <a:p>
            <a:pPr algn="just"/>
            <a:r>
              <a:rPr lang="pt-BR" sz="2000" dirty="0"/>
              <a:t>Barramento síncrono:</a:t>
            </a:r>
          </a:p>
          <a:p>
            <a:pPr lvl="1" algn="just"/>
            <a:r>
              <a:rPr lang="pt-BR" sz="2000" dirty="0"/>
              <a:t>Eventos são determinados pelo relógio (clock).</a:t>
            </a:r>
          </a:p>
          <a:p>
            <a:pPr lvl="1" algn="just"/>
            <a:r>
              <a:rPr lang="pt-BR" sz="2000" dirty="0"/>
              <a:t>Barramento de controle inclui linha de clock para todos dispositivos.</a:t>
            </a:r>
          </a:p>
          <a:p>
            <a:pPr lvl="1" algn="just"/>
            <a:r>
              <a:rPr lang="pt-BR" sz="2000" dirty="0"/>
              <a:t>Possui um protocolo fixo para enviar o endereço e os dados, em função do nº de ciclos do clock.</a:t>
            </a:r>
          </a:p>
          <a:p>
            <a:pPr lvl="1" algn="just"/>
            <a:r>
              <a:rPr lang="pt-BR" sz="2000" dirty="0"/>
              <a:t>Empregado tipicamente em barramentos de memória.</a:t>
            </a:r>
          </a:p>
          <a:p>
            <a:pPr lvl="1" algn="just"/>
            <a:r>
              <a:rPr lang="pt-BR" sz="2000" dirty="0"/>
              <a:t>Pouca lógica para transação, rapidez e baixo custo.</a:t>
            </a:r>
          </a:p>
          <a:p>
            <a:pPr lvl="1" algn="just"/>
            <a:r>
              <a:rPr lang="pt-BR" sz="2000" dirty="0"/>
              <a:t>Opera na mesma velocidade (sempre a menor) e possui comprimento limitado.</a:t>
            </a:r>
          </a:p>
        </p:txBody>
      </p:sp>
    </p:spTree>
    <p:extLst>
      <p:ext uri="{BB962C8B-B14F-4D97-AF65-F5344CB8AC3E}">
        <p14:creationId xmlns:p14="http://schemas.microsoft.com/office/powerpoint/2010/main" val="58183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Barramento assíncrono:</a:t>
            </a:r>
          </a:p>
          <a:p>
            <a:pPr lvl="1" algn="just"/>
            <a:r>
              <a:rPr lang="pt-BR" sz="2000" dirty="0"/>
              <a:t>Ciclos de barramento com duração variável (sem clock).</a:t>
            </a:r>
          </a:p>
          <a:p>
            <a:pPr lvl="2" algn="just">
              <a:buFont typeface="Arial" panose="020B0604020202020204" pitchFamily="34" charset="0"/>
              <a:buChar char="•"/>
            </a:pPr>
            <a:r>
              <a:rPr lang="pt-BR" sz="2000" dirty="0"/>
              <a:t>Ocorrência de um novo evento depende de um evento anterior.</a:t>
            </a:r>
          </a:p>
          <a:p>
            <a:pPr lvl="2" algn="just">
              <a:buFont typeface="Arial" panose="020B0604020202020204" pitchFamily="34" charset="0"/>
              <a:buChar char="•"/>
            </a:pPr>
            <a:r>
              <a:rPr lang="pt-BR" sz="2000" dirty="0"/>
              <a:t>Controle por sinais específicos: MSYN e SSYN.</a:t>
            </a:r>
          </a:p>
          <a:p>
            <a:pPr lvl="1" algn="just"/>
            <a:r>
              <a:rPr lang="pt-BR" sz="2000" dirty="0"/>
              <a:t>Usado tipicamente em barramentos de E/S.</a:t>
            </a:r>
          </a:p>
          <a:p>
            <a:pPr lvl="1" algn="just"/>
            <a:r>
              <a:rPr lang="pt-BR" sz="2000" dirty="0"/>
              <a:t>Mais adaptável e suporta barramentos mais compridos</a:t>
            </a:r>
          </a:p>
          <a:p>
            <a:pPr lvl="1" algn="just"/>
            <a:r>
              <a:rPr lang="pt-BR" sz="2000" dirty="0"/>
              <a:t>Maior overhead e necessita de lógica dedicada.</a:t>
            </a:r>
          </a:p>
        </p:txBody>
      </p:sp>
    </p:spTree>
    <p:extLst>
      <p:ext uri="{BB962C8B-B14F-4D97-AF65-F5344CB8AC3E}">
        <p14:creationId xmlns:p14="http://schemas.microsoft.com/office/powerpoint/2010/main" val="166743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b="1" dirty="0"/>
              <a:t>Largura do barramento</a:t>
            </a:r>
            <a:r>
              <a:rPr lang="pt-BR" sz="2000" dirty="0"/>
              <a:t>: Já explicamos o conceito de largura do barramento. A largura do barramento de dados tem um impacto sobre o desempenho do sistema: quanto mais largo o barramento de dados, maior o número de bits transferidos de cada vez. A largura do barramento de endereço tem um impacto direto sobre a capacidade do sistema: quanto mais largo o barramento de endereço, maior o intervalo de locais que podem ser referenciados.</a:t>
            </a:r>
          </a:p>
        </p:txBody>
      </p:sp>
    </p:spTree>
    <p:extLst>
      <p:ext uri="{BB962C8B-B14F-4D97-AF65-F5344CB8AC3E}">
        <p14:creationId xmlns:p14="http://schemas.microsoft.com/office/powerpoint/2010/main" val="1184469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Elementos do projeto de barramento</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b="1" dirty="0"/>
              <a:t>Tipos de transferência de dados</a:t>
            </a:r>
            <a:r>
              <a:rPr lang="pt-BR" sz="2000" dirty="0"/>
              <a:t>: Um barramento permite diversos tipos de transferência de dados.</a:t>
            </a:r>
          </a:p>
          <a:p>
            <a:pPr lvl="1" algn="just"/>
            <a:r>
              <a:rPr lang="pt-BR" sz="2000" dirty="0"/>
              <a:t>Leitura.</a:t>
            </a:r>
          </a:p>
          <a:p>
            <a:pPr lvl="1" algn="just"/>
            <a:r>
              <a:rPr lang="pt-BR" sz="2000" dirty="0"/>
              <a:t>Escrita.</a:t>
            </a:r>
          </a:p>
          <a:p>
            <a:pPr lvl="1" algn="just"/>
            <a:r>
              <a:rPr lang="pt-BR" sz="2000" dirty="0"/>
              <a:t>Ler-modificar-escrever.</a:t>
            </a:r>
          </a:p>
          <a:p>
            <a:pPr lvl="1" algn="just"/>
            <a:r>
              <a:rPr lang="pt-BR" sz="2000" dirty="0"/>
              <a:t>Leitura-após-escrita.</a:t>
            </a:r>
          </a:p>
          <a:p>
            <a:pPr lvl="1" algn="just"/>
            <a:r>
              <a:rPr lang="pt-BR" sz="2000" dirty="0"/>
              <a:t>Bloco.</a:t>
            </a:r>
          </a:p>
        </p:txBody>
      </p:sp>
    </p:spTree>
    <p:extLst>
      <p:ext uri="{BB962C8B-B14F-4D97-AF65-F5344CB8AC3E}">
        <p14:creationId xmlns:p14="http://schemas.microsoft.com/office/powerpoint/2010/main" val="3661580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7">
            <a:extLst>
              <a:ext uri="{FF2B5EF4-FFF2-40B4-BE49-F238E27FC236}">
                <a16:creationId xmlns:a16="http://schemas.microsoft.com/office/drawing/2014/main" id="{ADED9BA7-2B04-4643-BD7C-BCFE33BCD6E4}"/>
              </a:ext>
            </a:extLst>
          </p:cNvPr>
          <p:cNvPicPr>
            <a:picLocks noGrp="1" noChangeAspect="1"/>
          </p:cNvPicPr>
          <p:nvPr>
            <p:ph idx="1"/>
          </p:nvPr>
        </p:nvPicPr>
        <p:blipFill>
          <a:blip r:embed="rId2"/>
          <a:stretch>
            <a:fillRect/>
          </a:stretch>
        </p:blipFill>
        <p:spPr>
          <a:xfrm>
            <a:off x="489002" y="945675"/>
            <a:ext cx="11225985" cy="4967497"/>
          </a:xfrm>
          <a:prstGeom prst="rect">
            <a:avLst/>
          </a:prstGeom>
        </p:spPr>
      </p:pic>
    </p:spTree>
    <p:extLst>
      <p:ext uri="{BB962C8B-B14F-4D97-AF65-F5344CB8AC3E}">
        <p14:creationId xmlns:p14="http://schemas.microsoft.com/office/powerpoint/2010/main" val="862541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O barramento PCI (PCI do inglês </a:t>
            </a:r>
            <a:r>
              <a:rPr lang="pt-BR" sz="2000" dirty="0" err="1"/>
              <a:t>peripheral</a:t>
            </a:r>
            <a:r>
              <a:rPr lang="pt-BR" sz="2000" dirty="0"/>
              <a:t> </a:t>
            </a:r>
            <a:r>
              <a:rPr lang="pt-BR" sz="2000" dirty="0" err="1"/>
              <a:t>component</a:t>
            </a:r>
            <a:r>
              <a:rPr lang="pt-BR" sz="2000" dirty="0"/>
              <a:t> </a:t>
            </a:r>
            <a:r>
              <a:rPr lang="pt-BR" sz="2000" dirty="0" err="1"/>
              <a:t>interconnect</a:t>
            </a:r>
            <a:r>
              <a:rPr lang="pt-BR" sz="2000" dirty="0"/>
              <a:t>) é um barramento de grande largura de banda, independente de processador, que pode funcionar como um barramento periférico. O PCI oferece melhor desempenho de sistema para subsistemas de E/S de alta velocidade. O padrão atual permite o uso de até 64 linhas de dados a 66 MHz, para uma taxa de transferência bruta de 528 MB/s, ou 4,224 </a:t>
            </a:r>
            <a:r>
              <a:rPr lang="pt-BR" sz="2000" dirty="0" err="1"/>
              <a:t>Gbps</a:t>
            </a:r>
            <a:r>
              <a:rPr lang="pt-BR" sz="2000" dirty="0"/>
              <a:t>. O PCI é projetado especificamente para atender economicamente os requisitos de E/S dos sistemas modernos; ele requer muito poucos chips para ser implementado e admite outros barramentos conectados a ele.</a:t>
            </a:r>
          </a:p>
        </p:txBody>
      </p:sp>
    </p:spTree>
    <p:extLst>
      <p:ext uri="{BB962C8B-B14F-4D97-AF65-F5344CB8AC3E}">
        <p14:creationId xmlns:p14="http://schemas.microsoft.com/office/powerpoint/2010/main" val="2607143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Intel começou a trabalhar no PCI em 1990, para seus sistemas baseados no Pentium, e logo lançou todas as patentes ao domínio público, promovendo a criação de uma associação da indústria, o PCI </a:t>
            </a:r>
            <a:r>
              <a:rPr lang="pt-BR" sz="2000" dirty="0" err="1"/>
              <a:t>Special</a:t>
            </a:r>
            <a:r>
              <a:rPr lang="pt-BR" sz="2000" dirty="0"/>
              <a:t> </a:t>
            </a:r>
            <a:r>
              <a:rPr lang="pt-BR" sz="2000" dirty="0" err="1"/>
              <a:t>Interest</a:t>
            </a:r>
            <a:r>
              <a:rPr lang="pt-BR" sz="2000" dirty="0"/>
              <a:t> </a:t>
            </a:r>
            <a:r>
              <a:rPr lang="pt-BR" sz="2000" dirty="0" err="1"/>
              <a:t>Group</a:t>
            </a:r>
            <a:r>
              <a:rPr lang="pt-BR" sz="2000" dirty="0"/>
              <a:t> (PCI SIG), para desenvolver melhor e manter a compatibilidade das especificações do PCI. O resultado é que o PCI tem sido bastante adotado e está encontrando uso cada vez maior nos sistemas de computadores pessoais, estações de trabalho e servidores.</a:t>
            </a:r>
          </a:p>
        </p:txBody>
      </p:sp>
    </p:spTree>
    <p:extLst>
      <p:ext uri="{BB962C8B-B14F-4D97-AF65-F5344CB8AC3E}">
        <p14:creationId xmlns:p14="http://schemas.microsoft.com/office/powerpoint/2010/main" val="494135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fontScale="92500"/>
          </a:bodyPr>
          <a:lstStyle/>
          <a:p>
            <a:pPr algn="just"/>
            <a:r>
              <a:rPr lang="pt-BR" sz="2000" dirty="0"/>
              <a:t>Abaixo segue as definições funcionais obrigatórias do barramento PCI:</a:t>
            </a:r>
          </a:p>
          <a:p>
            <a:pPr lvl="1" algn="just"/>
            <a:r>
              <a:rPr lang="pt-BR" sz="1800" b="1" dirty="0"/>
              <a:t>Pinos do sistema:</a:t>
            </a:r>
            <a:r>
              <a:rPr lang="pt-BR" sz="1800" dirty="0"/>
              <a:t> incluem os pinos de clock e reset.</a:t>
            </a:r>
          </a:p>
          <a:p>
            <a:pPr lvl="1" algn="just"/>
            <a:r>
              <a:rPr lang="pt-BR" sz="1800" b="1" dirty="0"/>
              <a:t>Pinos de endereços e de dados:</a:t>
            </a:r>
            <a:r>
              <a:rPr lang="pt-BR" sz="1800" dirty="0"/>
              <a:t> incluem 32 linhas que são multiplexadas no tempo para endereços e dados. As outras linhas nesse grupo são usadas para interpretar e validar as linhas de sinal que carregam os endereços e dados.</a:t>
            </a:r>
          </a:p>
          <a:p>
            <a:pPr lvl="1" algn="just"/>
            <a:r>
              <a:rPr lang="pt-BR" sz="1800" b="1" dirty="0"/>
              <a:t>Pinos de controle da interface:</a:t>
            </a:r>
            <a:r>
              <a:rPr lang="pt-BR" sz="1800" dirty="0"/>
              <a:t> controlam a temporização de transações e oferecem coordenação entre iniciadores e destinos.</a:t>
            </a:r>
          </a:p>
          <a:p>
            <a:pPr lvl="1" algn="just"/>
            <a:r>
              <a:rPr lang="pt-BR" sz="1800" b="1" dirty="0"/>
              <a:t>Pinos de arbitração:</a:t>
            </a:r>
            <a:r>
              <a:rPr lang="pt-BR" sz="1800" dirty="0"/>
              <a:t> diferente das outras linhas de sinal PCI, estas não são linhas compartilhadas. Em vez disso, cada mestre PCI tem seu próprio par de linhas de arbitração que a conectam diretamente ao arbitrador do barramento PCI.</a:t>
            </a:r>
          </a:p>
          <a:p>
            <a:pPr lvl="1" algn="just"/>
            <a:r>
              <a:rPr lang="pt-BR" sz="1800" b="1" dirty="0"/>
              <a:t>Pinos de erros:</a:t>
            </a:r>
            <a:r>
              <a:rPr lang="pt-BR" sz="1800" dirty="0"/>
              <a:t> usado para indicar erros de paridade e outros.</a:t>
            </a:r>
          </a:p>
        </p:txBody>
      </p:sp>
    </p:spTree>
    <p:extLst>
      <p:ext uri="{BB962C8B-B14F-4D97-AF65-F5344CB8AC3E}">
        <p14:creationId xmlns:p14="http://schemas.microsoft.com/office/powerpoint/2010/main" val="336538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Tipos de componentes</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b="1" dirty="0"/>
              <a:t>Módulo de entrada/saída:</a:t>
            </a:r>
            <a:r>
              <a:rPr lang="pt-BR" dirty="0"/>
              <a:t> a E/S é funcionalmente semelhante à memória. Existem duas operações, leitura e escrita. Além disso, um módulo de E/S pode controlar mais de um dispositivo externo. Podemos nos referir a cada uma das interfaces para um dispositivo externo como uma porta, dando a cada uma um endereço exclusivo (por exemplo, 0, 1, ..., M – 1). Além disso, existem caminhos de dados externos para a entrada e saída de dados com um dispositivo externo. Finalmente, um módulo de E/S pode ser capaz de enviar sinais de interrupção ao processador.</a:t>
            </a:r>
          </a:p>
        </p:txBody>
      </p:sp>
    </p:spTree>
    <p:extLst>
      <p:ext uri="{BB962C8B-B14F-4D97-AF65-F5344CB8AC3E}">
        <p14:creationId xmlns:p14="http://schemas.microsoft.com/office/powerpoint/2010/main" val="3402655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fontScale="92500" lnSpcReduction="10000"/>
          </a:bodyPr>
          <a:lstStyle/>
          <a:p>
            <a:r>
              <a:rPr lang="pt-BR" sz="2000" dirty="0"/>
              <a:t>Abaixo segue as definições funcionais opcionais do barramento PCI:</a:t>
            </a:r>
          </a:p>
          <a:p>
            <a:pPr lvl="1"/>
            <a:r>
              <a:rPr lang="pt-BR" sz="1800" b="1" dirty="0"/>
              <a:t>Pinos de interrupção:</a:t>
            </a:r>
            <a:r>
              <a:rPr lang="pt-BR" sz="1800" dirty="0"/>
              <a:t> estes são disponíveis para dispositivos PCI que precisam gerar solicitações de serviço (interrupções). Assim como os pinos de arbitração, estes não são linhas compartilhadas. Em vez disso, cada dispositivo PCI tem sua própria linha ou linhas de interrupção para um controlador de interrupção.</a:t>
            </a:r>
          </a:p>
          <a:p>
            <a:pPr lvl="1"/>
            <a:r>
              <a:rPr lang="pt-BR" sz="1800" b="1" dirty="0"/>
              <a:t>Pinos de suporte a cache:</a:t>
            </a:r>
            <a:r>
              <a:rPr lang="pt-BR" sz="1800" dirty="0"/>
              <a:t> esses pinos são necessários para dar suporte a uma memória no PCI que possa ser armazenada em uma memória cache do processador ou de outro dispositivo. Esses pinos permitem os protocolos de cache </a:t>
            </a:r>
            <a:r>
              <a:rPr lang="pt-BR" sz="1800" dirty="0" err="1"/>
              <a:t>snoopy</a:t>
            </a:r>
            <a:r>
              <a:rPr lang="pt-BR" sz="1800" dirty="0"/>
              <a:t>. </a:t>
            </a:r>
          </a:p>
          <a:p>
            <a:pPr lvl="1"/>
            <a:r>
              <a:rPr lang="pt-BR" sz="1800" b="1" dirty="0"/>
              <a:t>Pinos de extensão de barramento de 64 bits:</a:t>
            </a:r>
            <a:r>
              <a:rPr lang="pt-BR" sz="1800" dirty="0"/>
              <a:t> incluem 32 linhas que são multiplexadas no tempo para endereços e dados, e que são combinadas com linhas de endereço/dados obrigatórias para formar um barramento de endereço/dados de 64 bits.</a:t>
            </a:r>
          </a:p>
        </p:txBody>
      </p:sp>
    </p:spTree>
    <p:extLst>
      <p:ext uri="{BB962C8B-B14F-4D97-AF65-F5344CB8AC3E}">
        <p14:creationId xmlns:p14="http://schemas.microsoft.com/office/powerpoint/2010/main" val="2025637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AGP</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O barramento AGP (</a:t>
            </a:r>
            <a:r>
              <a:rPr lang="pt-BR" sz="2000" dirty="0" err="1"/>
              <a:t>Accelerated</a:t>
            </a:r>
            <a:r>
              <a:rPr lang="pt-BR" sz="2000" dirty="0"/>
              <a:t> </a:t>
            </a:r>
            <a:r>
              <a:rPr lang="pt-BR" sz="2000" dirty="0" err="1"/>
              <a:t>Graphics</a:t>
            </a:r>
            <a:r>
              <a:rPr lang="pt-BR" sz="2000" dirty="0"/>
              <a:t> </a:t>
            </a:r>
            <a:r>
              <a:rPr lang="pt-BR" sz="2000" dirty="0" err="1"/>
              <a:t>Port</a:t>
            </a:r>
            <a:r>
              <a:rPr lang="pt-BR" sz="2000" dirty="0"/>
              <a:t> - Porta Gráfica Acelerada) surgiu em maio de 1997. A interface AGP foi criada especificamente para a conexão da placa de vídeo, abrindo-lhe canal direto de acesso à memória (DMA - Direct </a:t>
            </a:r>
            <a:r>
              <a:rPr lang="pt-BR" sz="2000" dirty="0" err="1"/>
              <a:t>Memory</a:t>
            </a:r>
            <a:r>
              <a:rPr lang="pt-BR" sz="2000" dirty="0"/>
              <a:t> </a:t>
            </a:r>
            <a:r>
              <a:rPr lang="pt-BR" sz="2000" dirty="0" err="1"/>
              <a:t>Acess</a:t>
            </a:r>
            <a:r>
              <a:rPr lang="pt-BR" sz="2000" dirty="0"/>
              <a:t>), sem passar pelo controlador de entrada e saída. As placas que utilizam este barramento gráfico precisam, teoricamente, de menos memória integrada, já que podem acessar diretamente os dados gráficos (por exemplo, texturas) armazenados na memória central, tendo assim, teoricamente, custos mais baixos.</a:t>
            </a:r>
          </a:p>
        </p:txBody>
      </p:sp>
    </p:spTree>
    <p:extLst>
      <p:ext uri="{BB962C8B-B14F-4D97-AF65-F5344CB8AC3E}">
        <p14:creationId xmlns:p14="http://schemas.microsoft.com/office/powerpoint/2010/main" val="342483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AGP</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Versões do barramento AGP:</a:t>
            </a:r>
          </a:p>
          <a:p>
            <a:pPr lvl="1" algn="just"/>
            <a:r>
              <a:rPr lang="pt-BR" sz="2000" dirty="0"/>
              <a:t>AGP 1X : 66,66 MHz x 1 (</a:t>
            </a:r>
            <a:r>
              <a:rPr lang="pt-BR" sz="2000" dirty="0" err="1"/>
              <a:t>coef</a:t>
            </a:r>
            <a:r>
              <a:rPr lang="pt-BR" sz="2000" dirty="0"/>
              <a:t>.) x 32 bits /8 = 266.67 Mb/s; </a:t>
            </a:r>
          </a:p>
          <a:p>
            <a:pPr lvl="1" algn="just"/>
            <a:r>
              <a:rPr lang="pt-BR" sz="2000" dirty="0"/>
              <a:t>AGP 2X : 66,66 MHz x 2 (</a:t>
            </a:r>
            <a:r>
              <a:rPr lang="pt-BR" sz="2000" dirty="0" err="1"/>
              <a:t>coef</a:t>
            </a:r>
            <a:r>
              <a:rPr lang="pt-BR" sz="2000" dirty="0"/>
              <a:t>.) x 32 bits /8 = 533.33 Mb/s; </a:t>
            </a:r>
          </a:p>
          <a:p>
            <a:pPr lvl="1" algn="just"/>
            <a:r>
              <a:rPr lang="pt-BR" sz="2000" dirty="0"/>
              <a:t>AGP 4X : 66,66 MHz x 4 (</a:t>
            </a:r>
            <a:r>
              <a:rPr lang="pt-BR" sz="2000" dirty="0" err="1"/>
              <a:t>coef</a:t>
            </a:r>
            <a:r>
              <a:rPr lang="pt-BR" sz="2000" dirty="0"/>
              <a:t>.) x 32 bits /8 = 1,06 Gb/s; </a:t>
            </a:r>
          </a:p>
          <a:p>
            <a:pPr lvl="1" algn="just"/>
            <a:r>
              <a:rPr lang="pt-BR" sz="2000" dirty="0"/>
              <a:t>AGP 8X : 66,66 MHz x 8 (</a:t>
            </a:r>
            <a:r>
              <a:rPr lang="pt-BR" sz="2000" dirty="0" err="1"/>
              <a:t>coef</a:t>
            </a:r>
            <a:r>
              <a:rPr lang="pt-BR" sz="2000" dirty="0"/>
              <a:t>.) x 32 bits /8 = 2,11 Gb/s.</a:t>
            </a:r>
          </a:p>
        </p:txBody>
      </p:sp>
    </p:spTree>
    <p:extLst>
      <p:ext uri="{BB962C8B-B14F-4D97-AF65-F5344CB8AC3E}">
        <p14:creationId xmlns:p14="http://schemas.microsoft.com/office/powerpoint/2010/main" val="2779028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r>
              <a:rPr lang="pt-BR" dirty="0" err="1"/>
              <a:t>ex</a:t>
            </a:r>
            <a:endParaRPr lang="pt-BR" dirty="0"/>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PCI-Express é o padrão de comunicação criado em 2004 pelo grupo Intel, Dell, HP e IBM para substituir os padrões PCI, PCI-X e AGP que fazem a comunicação entre placas de expansão e a placa mãe, utilizadas em computadores pessoais para transmissão de dados.</a:t>
            </a:r>
          </a:p>
        </p:txBody>
      </p:sp>
    </p:spTree>
    <p:extLst>
      <p:ext uri="{BB962C8B-B14F-4D97-AF65-F5344CB8AC3E}">
        <p14:creationId xmlns:p14="http://schemas.microsoft.com/office/powerpoint/2010/main" val="874987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r>
              <a:rPr lang="pt-BR" dirty="0" err="1"/>
              <a:t>ex</a:t>
            </a:r>
            <a:endParaRPr lang="pt-BR" dirty="0"/>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Cada slot </a:t>
            </a:r>
            <a:r>
              <a:rPr lang="pt-BR" sz="2000" dirty="0" err="1"/>
              <a:t>PCIe</a:t>
            </a:r>
            <a:r>
              <a:rPr lang="pt-BR" sz="2000" dirty="0"/>
              <a:t> roda a um, dois, quatro, oito, dezesseis ou trinta e dois caminhos de dados entre a placa mãe e a placa ligada ao slot. A contagem dos caminhos é escrita com um sufixo "x", por exemplo, 1x para um único caminho e 16x para uma placa de dezesseis caminhos.</a:t>
            </a:r>
          </a:p>
        </p:txBody>
      </p:sp>
    </p:spTree>
    <p:extLst>
      <p:ext uri="{BB962C8B-B14F-4D97-AF65-F5344CB8AC3E}">
        <p14:creationId xmlns:p14="http://schemas.microsoft.com/office/powerpoint/2010/main" val="1022191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PCI-</a:t>
            </a:r>
            <a:r>
              <a:rPr lang="pt-BR" dirty="0" err="1"/>
              <a:t>ex</a:t>
            </a:r>
            <a:endParaRPr lang="pt-BR" dirty="0"/>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Slots </a:t>
            </a:r>
            <a:r>
              <a:rPr lang="pt-BR" sz="2000" dirty="0" err="1"/>
              <a:t>PCIe</a:t>
            </a:r>
            <a:r>
              <a:rPr lang="pt-BR" sz="2000" dirty="0"/>
              <a:t> suportam uma variedade de tamanhos diferentes referenciados a seu número máximo de caminhos, ou seja, 1x, 2x, 4x, 8x, 16x e 32x. Uma placa </a:t>
            </a:r>
            <a:r>
              <a:rPr lang="pt-BR" sz="2000" dirty="0" err="1"/>
              <a:t>PCIe</a:t>
            </a:r>
            <a:r>
              <a:rPr lang="pt-BR" sz="2000" dirty="0"/>
              <a:t> caberá em um slot de seu tamanho ou de tamanhos maiores, mas não caberá em um slot </a:t>
            </a:r>
            <a:r>
              <a:rPr lang="pt-BR" sz="2000" dirty="0" err="1"/>
              <a:t>PCIe</a:t>
            </a:r>
            <a:r>
              <a:rPr lang="pt-BR" sz="2000" dirty="0"/>
              <a:t> menor.</a:t>
            </a:r>
          </a:p>
          <a:p>
            <a:pPr algn="just"/>
            <a:r>
              <a:rPr lang="pt-BR" sz="2000" dirty="0"/>
              <a:t>Cada "caminho" do </a:t>
            </a:r>
            <a:r>
              <a:rPr lang="pt-BR" sz="2000" dirty="0" err="1"/>
              <a:t>PCIe</a:t>
            </a:r>
            <a:r>
              <a:rPr lang="pt-BR" sz="2000" dirty="0"/>
              <a:t> 1.1 envia informações a uma taxa de 250 MB/s (250 milhões de bytes/</a:t>
            </a:r>
            <a:r>
              <a:rPr lang="pt-BR" sz="2000" dirty="0" err="1"/>
              <a:t>seg</a:t>
            </a:r>
            <a:r>
              <a:rPr lang="pt-BR" sz="2000" dirty="0"/>
              <a:t>) em cada sentido.</a:t>
            </a:r>
          </a:p>
        </p:txBody>
      </p:sp>
    </p:spTree>
    <p:extLst>
      <p:ext uri="{BB962C8B-B14F-4D97-AF65-F5344CB8AC3E}">
        <p14:creationId xmlns:p14="http://schemas.microsoft.com/office/powerpoint/2010/main" val="1947029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USB</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O canal USB (Universal Serial Bus) baseia-se, como seu nome indica, numa arquitetura de tipo série. No entanto, é um interface de entrada/saída muito mais rápida do que as portas seriais padrão. A arquitetura de série foi utilizada para este tipo por duas razões principais: oferece ao usuário velocidade muito mais elevada do que a interface paralela, já que não suporta frequências muito altas (na arquitetura de alta velocidade, os bits que circulam por cada fio chegam atrasados, provocando erros), e os cabos série são bem mais baratos que os cabos paralelos. </a:t>
            </a:r>
          </a:p>
        </p:txBody>
      </p:sp>
    </p:spTree>
    <p:extLst>
      <p:ext uri="{BB962C8B-B14F-4D97-AF65-F5344CB8AC3E}">
        <p14:creationId xmlns:p14="http://schemas.microsoft.com/office/powerpoint/2010/main" val="3975567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USB</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A partir de 1995, o padrão USB foi desenvolvido para a conexão de uma grande variedade de dispositivos. O padrão USB 1.0 propõe dois modos de comunicação: o 12 Mb/s em modo de alta velocidade e o 1.5 Mb/s de baixa velocidade.</a:t>
            </a:r>
          </a:p>
          <a:p>
            <a:pPr algn="just"/>
            <a:r>
              <a:rPr lang="pt-BR" sz="2000" dirty="0"/>
              <a:t>O padrão USB 1.1 oferece alguns esclarecimentos aos fabricantes de dispositivos USB mas não altera a velocidade.</a:t>
            </a:r>
          </a:p>
          <a:p>
            <a:pPr algn="just"/>
            <a:r>
              <a:rPr lang="pt-BR" sz="2000" dirty="0"/>
              <a:t>O padrão USB 2.0 permite alcançar velocidades de até 480 </a:t>
            </a:r>
            <a:r>
              <a:rPr lang="pt-BR" sz="2000" dirty="0" err="1"/>
              <a:t>Mbit</a:t>
            </a:r>
            <a:r>
              <a:rPr lang="pt-BR" sz="2000" dirty="0"/>
              <a:t>/s. </a:t>
            </a:r>
          </a:p>
        </p:txBody>
      </p:sp>
    </p:spTree>
    <p:extLst>
      <p:ext uri="{BB962C8B-B14F-4D97-AF65-F5344CB8AC3E}">
        <p14:creationId xmlns:p14="http://schemas.microsoft.com/office/powerpoint/2010/main" val="2602453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F721E-E08F-4293-A6BE-74817EAF403D}"/>
              </a:ext>
            </a:extLst>
          </p:cNvPr>
          <p:cNvSpPr>
            <a:spLocks noGrp="1"/>
          </p:cNvSpPr>
          <p:nvPr>
            <p:ph type="title"/>
          </p:nvPr>
        </p:nvSpPr>
        <p:spPr/>
        <p:txBody>
          <a:bodyPr/>
          <a:lstStyle/>
          <a:p>
            <a:r>
              <a:rPr lang="pt-BR" dirty="0"/>
              <a:t>Barramento USB</a:t>
            </a:r>
          </a:p>
        </p:txBody>
      </p:sp>
      <p:sp>
        <p:nvSpPr>
          <p:cNvPr id="3" name="Espaço Reservado para Conteúdo 2">
            <a:extLst>
              <a:ext uri="{FF2B5EF4-FFF2-40B4-BE49-F238E27FC236}">
                <a16:creationId xmlns:a16="http://schemas.microsoft.com/office/drawing/2014/main" id="{CCC9615C-8FF2-4B38-BB6B-30C1C9F569E4}"/>
              </a:ext>
            </a:extLst>
          </p:cNvPr>
          <p:cNvSpPr>
            <a:spLocks noGrp="1"/>
          </p:cNvSpPr>
          <p:nvPr>
            <p:ph idx="1"/>
          </p:nvPr>
        </p:nvSpPr>
        <p:spPr/>
        <p:txBody>
          <a:bodyPr>
            <a:normAutofit/>
          </a:bodyPr>
          <a:lstStyle/>
          <a:p>
            <a:pPr algn="just"/>
            <a:r>
              <a:rPr lang="pt-BR" sz="2000" dirty="0"/>
              <a:t>As especificações do USB 3.0 (</a:t>
            </a:r>
            <a:r>
              <a:rPr lang="pt-BR" sz="2000" dirty="0" err="1"/>
              <a:t>SuperSpeed</a:t>
            </a:r>
            <a:r>
              <a:rPr lang="pt-BR" sz="2000" dirty="0"/>
              <a:t>) foram definidas no final de 2008, no entanto, os primeiros produtos compatíveis com o novo padrão começaram a chegar aos consumidores no segundo semestre de 2010. A velocidade de transmissão de dados é de 4,8 Gb/s. O fornecimento de energia do USB 3.0 também foi ampliada, passando de 500 </a:t>
            </a:r>
            <a:r>
              <a:rPr lang="pt-BR" sz="2000" dirty="0" err="1"/>
              <a:t>miliamperes</a:t>
            </a:r>
            <a:r>
              <a:rPr lang="pt-BR" sz="2000" dirty="0"/>
              <a:t> do USB 2.0 para 900 </a:t>
            </a:r>
            <a:r>
              <a:rPr lang="pt-BR" sz="2000" dirty="0" err="1"/>
              <a:t>miliamperes</a:t>
            </a:r>
            <a:r>
              <a:rPr lang="pt-BR" sz="2000" dirty="0"/>
              <a:t> no USB 3.0.</a:t>
            </a:r>
          </a:p>
          <a:p>
            <a:pPr algn="just"/>
            <a:r>
              <a:rPr lang="pt-BR" sz="2000" dirty="0"/>
              <a:t>O USB 3.1 é muito parecido com o USB 3.0, tendo a vantagem em velocidade, que pode chegar a até 10 Gb/s.</a:t>
            </a:r>
          </a:p>
        </p:txBody>
      </p:sp>
    </p:spTree>
    <p:extLst>
      <p:ext uri="{BB962C8B-B14F-4D97-AF65-F5344CB8AC3E}">
        <p14:creationId xmlns:p14="http://schemas.microsoft.com/office/powerpoint/2010/main" val="2318094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Imagem 32">
            <a:extLst>
              <a:ext uri="{FF2B5EF4-FFF2-40B4-BE49-F238E27FC236}">
                <a16:creationId xmlns:a16="http://schemas.microsoft.com/office/drawing/2014/main" id="{BA5B8065-B3D1-40DE-9942-5194628CC993}"/>
              </a:ext>
            </a:extLst>
          </p:cNvPr>
          <p:cNvPicPr>
            <a:picLocks noChangeAspect="1"/>
          </p:cNvPicPr>
          <p:nvPr/>
        </p:nvPicPr>
        <p:blipFill>
          <a:blip r:embed="rId2"/>
          <a:stretch>
            <a:fillRect/>
          </a:stretch>
        </p:blipFill>
        <p:spPr>
          <a:xfrm>
            <a:off x="1095375" y="2171700"/>
            <a:ext cx="5000625" cy="2095500"/>
          </a:xfrm>
          <a:prstGeom prst="rect">
            <a:avLst/>
          </a:prstGeom>
        </p:spPr>
      </p:pic>
      <p:pic>
        <p:nvPicPr>
          <p:cNvPr id="35" name="Imagem 34">
            <a:extLst>
              <a:ext uri="{FF2B5EF4-FFF2-40B4-BE49-F238E27FC236}">
                <a16:creationId xmlns:a16="http://schemas.microsoft.com/office/drawing/2014/main" id="{082F652A-9900-4E71-886B-531CFDFF7A69}"/>
              </a:ext>
            </a:extLst>
          </p:cNvPr>
          <p:cNvPicPr>
            <a:picLocks noChangeAspect="1"/>
          </p:cNvPicPr>
          <p:nvPr/>
        </p:nvPicPr>
        <p:blipFill>
          <a:blip r:embed="rId3"/>
          <a:stretch>
            <a:fillRect/>
          </a:stretch>
        </p:blipFill>
        <p:spPr>
          <a:xfrm>
            <a:off x="6315074" y="909532"/>
            <a:ext cx="5153025" cy="5038936"/>
          </a:xfrm>
          <a:prstGeom prst="rect">
            <a:avLst/>
          </a:prstGeom>
        </p:spPr>
      </p:pic>
    </p:spTree>
    <p:extLst>
      <p:ext uri="{BB962C8B-B14F-4D97-AF65-F5344CB8AC3E}">
        <p14:creationId xmlns:p14="http://schemas.microsoft.com/office/powerpoint/2010/main" val="169349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Tipos de componentes</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b="1" dirty="0"/>
              <a:t>Processador</a:t>
            </a:r>
            <a:r>
              <a:rPr lang="pt-BR" dirty="0"/>
              <a:t>: o processador lê instruções e dados, escreve dados após o processamento e usa sinais de controle para controlar a operação geral do sistema. Ele também recebe sinais de interrupção.</a:t>
            </a:r>
          </a:p>
        </p:txBody>
      </p:sp>
    </p:spTree>
    <p:extLst>
      <p:ext uri="{BB962C8B-B14F-4D97-AF65-F5344CB8AC3E}">
        <p14:creationId xmlns:p14="http://schemas.microsoft.com/office/powerpoint/2010/main" val="153578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Tipos de comunicação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b="1" dirty="0"/>
              <a:t>Memória para processador: </a:t>
            </a:r>
            <a:r>
              <a:rPr lang="pt-BR" dirty="0"/>
              <a:t>o processador lê uma instrução ou uma unidade de dados da memoria.</a:t>
            </a:r>
          </a:p>
          <a:p>
            <a:pPr algn="just"/>
            <a:r>
              <a:rPr lang="pt-BR" b="1" dirty="0"/>
              <a:t>Processador para memória:</a:t>
            </a:r>
            <a:r>
              <a:rPr lang="pt-BR" dirty="0"/>
              <a:t> o processador escreve uma unidade de dados na memoria.</a:t>
            </a:r>
          </a:p>
          <a:p>
            <a:pPr algn="just"/>
            <a:r>
              <a:rPr lang="pt-BR" b="1" dirty="0"/>
              <a:t>E/S para processador: </a:t>
            </a:r>
            <a:r>
              <a:rPr lang="pt-BR" dirty="0"/>
              <a:t>o processador lê dados de um dispositivo de E/S por meio de um modulo de E/S.</a:t>
            </a:r>
          </a:p>
          <a:p>
            <a:pPr algn="just"/>
            <a:r>
              <a:rPr lang="pt-BR" b="1" dirty="0"/>
              <a:t>Processador para E/S</a:t>
            </a:r>
            <a:r>
              <a:rPr lang="pt-BR" dirty="0"/>
              <a:t>: o processador envia dados para o dispositivo de E/S.</a:t>
            </a:r>
          </a:p>
          <a:p>
            <a:pPr algn="just"/>
            <a:r>
              <a:rPr lang="pt-BR" b="1" dirty="0"/>
              <a:t>E/S de ou para a memória:</a:t>
            </a:r>
            <a:r>
              <a:rPr lang="pt-BR" dirty="0"/>
              <a:t> para esses dois casos, um modulo de E/S tem permissão para trocar dados diretamente com a memoria, sem passar pelo processador, usando o DMA.</a:t>
            </a:r>
          </a:p>
        </p:txBody>
      </p:sp>
    </p:spTree>
    <p:extLst>
      <p:ext uri="{BB962C8B-B14F-4D97-AF65-F5344CB8AC3E}">
        <p14:creationId xmlns:p14="http://schemas.microsoft.com/office/powerpoint/2010/main" val="397553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Estrutura de interconexão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dirty="0"/>
              <a:t>Com o passar dos anos, diversas estruturas de interconexão foram experimentadas. De longe, a mais comum é o barramento e diversas estruturas de barramento múltiplo.</a:t>
            </a:r>
          </a:p>
        </p:txBody>
      </p:sp>
    </p:spTree>
    <p:extLst>
      <p:ext uri="{BB962C8B-B14F-4D97-AF65-F5344CB8AC3E}">
        <p14:creationId xmlns:p14="http://schemas.microsoft.com/office/powerpoint/2010/main" val="106815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Interconexão de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dirty="0"/>
              <a:t>Um barramento e um caminho de comunicação que conecta dois ou mais dispositivos. Uma característica-chave de um barramento e que ele e um meio de transmissão compartilhado. Múltiplos dispositivos se conectam ao barramento, e um sinal transmitido por qualquer dispositivo esta disponível para recepção por todos os outros dispositivos conectados ao barramento. Se dois dispositivos transmitirem durante o mesmo período, seus sinais serão sobrepostos e ficarão distorcidos. Assim, somente um dispositivo de cada vez pode transmitir com sucesso.</a:t>
            </a:r>
          </a:p>
        </p:txBody>
      </p:sp>
    </p:spTree>
    <p:extLst>
      <p:ext uri="{BB962C8B-B14F-4D97-AF65-F5344CB8AC3E}">
        <p14:creationId xmlns:p14="http://schemas.microsoft.com/office/powerpoint/2010/main" val="332672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F6F2A-CE49-4F14-9631-69D87C3B4E9A}"/>
              </a:ext>
            </a:extLst>
          </p:cNvPr>
          <p:cNvSpPr>
            <a:spLocks noGrp="1"/>
          </p:cNvSpPr>
          <p:nvPr>
            <p:ph type="title"/>
          </p:nvPr>
        </p:nvSpPr>
        <p:spPr/>
        <p:txBody>
          <a:bodyPr/>
          <a:lstStyle/>
          <a:p>
            <a:r>
              <a:rPr lang="pt-BR" dirty="0"/>
              <a:t>Interconexão de barramento</a:t>
            </a:r>
          </a:p>
        </p:txBody>
      </p:sp>
      <p:sp>
        <p:nvSpPr>
          <p:cNvPr id="3" name="Espaço Reservado para Conteúdo 2">
            <a:extLst>
              <a:ext uri="{FF2B5EF4-FFF2-40B4-BE49-F238E27FC236}">
                <a16:creationId xmlns:a16="http://schemas.microsoft.com/office/drawing/2014/main" id="{CD3E682A-25A7-4E10-8B87-3D55A371139F}"/>
              </a:ext>
            </a:extLst>
          </p:cNvPr>
          <p:cNvSpPr>
            <a:spLocks noGrp="1"/>
          </p:cNvSpPr>
          <p:nvPr>
            <p:ph idx="1"/>
          </p:nvPr>
        </p:nvSpPr>
        <p:spPr/>
        <p:txBody>
          <a:bodyPr/>
          <a:lstStyle/>
          <a:p>
            <a:pPr algn="just"/>
            <a:r>
              <a:rPr lang="pt-BR" dirty="0"/>
              <a:t>Tipicamente, um barramento consiste em múltiplos caminhos de comunicação, ou linhas. Cada linha e capaz de transmitir sinais representando o binário 1 e o binário 0. Com o tempo, uma sequencia de dígitos binários pode ser transmitida por uma única linha. Juntas, varias linhas de um barramento podem ser usadas para transmitir dígitos binários simultaneamente (em paralelo). Por exemplo, uma unidade de dados de 8 bits pode ser transmitida por oito linhas de barramento.</a:t>
            </a:r>
            <a:endParaRPr lang="pt-BR" sz="2000" dirty="0"/>
          </a:p>
        </p:txBody>
      </p:sp>
    </p:spTree>
    <p:extLst>
      <p:ext uri="{BB962C8B-B14F-4D97-AF65-F5344CB8AC3E}">
        <p14:creationId xmlns:p14="http://schemas.microsoft.com/office/powerpoint/2010/main" val="2731293592"/>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3580</Words>
  <Application>Microsoft Office PowerPoint</Application>
  <PresentationFormat>Widescreen</PresentationFormat>
  <Paragraphs>159</Paragraphs>
  <Slides>49</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49</vt:i4>
      </vt:variant>
    </vt:vector>
  </HeadingPairs>
  <TitlesOfParts>
    <vt:vector size="54" baseType="lpstr">
      <vt:lpstr>Arial</vt:lpstr>
      <vt:lpstr>Calibri</vt:lpstr>
      <vt:lpstr>Trebuchet MS</vt:lpstr>
      <vt:lpstr>Wingdings 3</vt:lpstr>
      <vt:lpstr>Facetado</vt:lpstr>
      <vt:lpstr>Interconexão e barramento</vt:lpstr>
      <vt:lpstr>Estrutura de interconexão</vt:lpstr>
      <vt:lpstr>Tipos de componentes</vt:lpstr>
      <vt:lpstr>Tipos de componentes</vt:lpstr>
      <vt:lpstr>Tipos de componentes</vt:lpstr>
      <vt:lpstr>Tipos de comunicação</vt:lpstr>
      <vt:lpstr>Estrutura de interconexão</vt:lpstr>
      <vt:lpstr>Interconexão de barramento</vt:lpstr>
      <vt:lpstr>Interconexão de barramento</vt:lpstr>
      <vt:lpstr>Interconexão de barramento</vt:lpstr>
      <vt:lpstr>Estrutura do barramento</vt:lpstr>
      <vt:lpstr>Estrutura do barramento</vt:lpstr>
      <vt:lpstr>Estrutura do barramento</vt:lpstr>
      <vt:lpstr>Estrutura do barramento</vt:lpstr>
      <vt:lpstr>Estrutura do barramento</vt:lpstr>
      <vt:lpstr>Estrutura do barramento</vt:lpstr>
      <vt:lpstr>Estrutura do barramento</vt:lpstr>
      <vt:lpstr>Apresentação do PowerPoint</vt:lpstr>
      <vt:lpstr>Apresentação do PowerPoint</vt:lpstr>
      <vt:lpstr>Hierarquia de barramento múltiplo</vt:lpstr>
      <vt:lpstr>Hierarquia de barramento múltiplo</vt:lpstr>
      <vt:lpstr>Apresentação do PowerPoint</vt:lpstr>
      <vt:lpstr>Hierarquia de barramento múltiplo</vt:lpstr>
      <vt:lpstr>Hierarquia de barramento múltiplo</vt:lpstr>
      <vt:lpstr>Apresentação do PowerPoint</vt:lpstr>
      <vt:lpstr>Hierarquia de barramento múltiplo</vt:lpstr>
      <vt:lpstr>Elementos do projeto de barramento</vt:lpstr>
      <vt:lpstr>Elementos do projeto de barramento</vt:lpstr>
      <vt:lpstr>Apresentação do PowerPoint</vt:lpstr>
      <vt:lpstr>Elementos do projeto de barramento</vt:lpstr>
      <vt:lpstr>Elementos do projeto de barramento</vt:lpstr>
      <vt:lpstr>Elementos do projeto de barramento</vt:lpstr>
      <vt:lpstr>Elementos do projeto de barramento</vt:lpstr>
      <vt:lpstr>Elementos do projeto de barramento</vt:lpstr>
      <vt:lpstr>Elementos do projeto de barramento</vt:lpstr>
      <vt:lpstr>Apresentação do PowerPoint</vt:lpstr>
      <vt:lpstr>Barramento PCI</vt:lpstr>
      <vt:lpstr>Barramento PCI</vt:lpstr>
      <vt:lpstr>Barramento PCI</vt:lpstr>
      <vt:lpstr>Barramento PCI</vt:lpstr>
      <vt:lpstr>Barramento AGP</vt:lpstr>
      <vt:lpstr>Barramento AGP</vt:lpstr>
      <vt:lpstr>Barramento PCI-ex</vt:lpstr>
      <vt:lpstr>Barramento PCI-ex</vt:lpstr>
      <vt:lpstr>Barramento PCI-ex</vt:lpstr>
      <vt:lpstr>Barramento USB</vt:lpstr>
      <vt:lpstr>Barramento USB</vt:lpstr>
      <vt:lpstr>Barramento USB</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Interconexão e barramento</dc:title>
  <dc:creator>Rodolfo R Menardi</dc:creator>
  <cp:lastModifiedBy>Rodolfo R Menardi</cp:lastModifiedBy>
  <cp:revision>2</cp:revision>
  <dcterms:created xsi:type="dcterms:W3CDTF">2019-04-10T22:38:59Z</dcterms:created>
  <dcterms:modified xsi:type="dcterms:W3CDTF">2019-04-10T22:45:18Z</dcterms:modified>
</cp:coreProperties>
</file>