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6" r:id="rId19"/>
    <p:sldId id="277" r:id="rId20"/>
    <p:sldId id="278" r:id="rId21"/>
    <p:sldId id="275" r:id="rId22"/>
    <p:sldId id="279" r:id="rId23"/>
    <p:sldId id="273" r:id="rId24"/>
    <p:sldId id="274"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8" r:id="rId43"/>
    <p:sldId id="297" r:id="rId44"/>
    <p:sldId id="299" r:id="rId45"/>
    <p:sldId id="301" r:id="rId46"/>
    <p:sldId id="302" r:id="rId47"/>
    <p:sldId id="300"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6" r:id="rId71"/>
    <p:sldId id="325" r:id="rId72"/>
    <p:sldId id="328" r:id="rId73"/>
    <p:sldId id="329" r:id="rId74"/>
    <p:sldId id="327" r:id="rId75"/>
    <p:sldId id="330" r:id="rId76"/>
    <p:sldId id="331" r:id="rId77"/>
    <p:sldId id="333" r:id="rId78"/>
    <p:sldId id="332" r:id="rId79"/>
    <p:sldId id="334" r:id="rId80"/>
    <p:sldId id="335" r:id="rId81"/>
    <p:sldId id="337" r:id="rId82"/>
    <p:sldId id="336" r:id="rId83"/>
    <p:sldId id="338" r:id="rId84"/>
    <p:sldId id="341" r:id="rId85"/>
    <p:sldId id="339" r:id="rId86"/>
    <p:sldId id="342" r:id="rId87"/>
    <p:sldId id="340" r:id="rId88"/>
    <p:sldId id="343"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584" autoAdjust="0"/>
  </p:normalViewPr>
  <p:slideViewPr>
    <p:cSldViewPr snapToGrid="0">
      <p:cViewPr varScale="1">
        <p:scale>
          <a:sx n="59" d="100"/>
          <a:sy n="59"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olfo R Menardi" userId="5598781b5bb31715" providerId="LiveId" clId="{C61F2C47-B64B-42A3-8D3A-19AE5F46D077}"/>
  </pc:docChgLst>
  <pc:docChgLst>
    <pc:chgData name="Rodolfo R Menardi" userId="5598781b5bb31715" providerId="LiveId" clId="{5380D66C-9830-4AEA-BEC5-0E12E8AC0C48}"/>
    <pc:docChg chg="modSld">
      <pc:chgData name="Rodolfo R Menardi" userId="5598781b5bb31715" providerId="LiveId" clId="{5380D66C-9830-4AEA-BEC5-0E12E8AC0C48}" dt="2019-04-11T22:25:29.165" v="19" actId="20577"/>
      <pc:docMkLst>
        <pc:docMk/>
      </pc:docMkLst>
      <pc:sldChg chg="modSp">
        <pc:chgData name="Rodolfo R Menardi" userId="5598781b5bb31715" providerId="LiveId" clId="{5380D66C-9830-4AEA-BEC5-0E12E8AC0C48}" dt="2019-04-11T22:03:37.956" v="1" actId="20577"/>
        <pc:sldMkLst>
          <pc:docMk/>
          <pc:sldMk cId="1114826898" sldId="260"/>
        </pc:sldMkLst>
        <pc:spChg chg="mod">
          <ac:chgData name="Rodolfo R Menardi" userId="5598781b5bb31715" providerId="LiveId" clId="{5380D66C-9830-4AEA-BEC5-0E12E8AC0C48}" dt="2019-04-11T22:03:37.956" v="1" actId="20577"/>
          <ac:spMkLst>
            <pc:docMk/>
            <pc:sldMk cId="1114826898" sldId="260"/>
            <ac:spMk id="3" creationId="{3035DB53-1B64-4299-ABD1-67F4B1C0F651}"/>
          </ac:spMkLst>
        </pc:spChg>
      </pc:sldChg>
      <pc:sldChg chg="modSp">
        <pc:chgData name="Rodolfo R Menardi" userId="5598781b5bb31715" providerId="LiveId" clId="{5380D66C-9830-4AEA-BEC5-0E12E8AC0C48}" dt="2019-04-11T22:10:20.974" v="2" actId="20577"/>
        <pc:sldMkLst>
          <pc:docMk/>
          <pc:sldMk cId="2252505480" sldId="265"/>
        </pc:sldMkLst>
        <pc:spChg chg="mod">
          <ac:chgData name="Rodolfo R Menardi" userId="5598781b5bb31715" providerId="LiveId" clId="{5380D66C-9830-4AEA-BEC5-0E12E8AC0C48}" dt="2019-04-11T22:10:20.974" v="2" actId="20577"/>
          <ac:spMkLst>
            <pc:docMk/>
            <pc:sldMk cId="2252505480" sldId="265"/>
            <ac:spMk id="3" creationId="{80F83D07-AE4C-486E-B38C-87C7C228994C}"/>
          </ac:spMkLst>
        </pc:spChg>
      </pc:sldChg>
      <pc:sldChg chg="modSp">
        <pc:chgData name="Rodolfo R Menardi" userId="5598781b5bb31715" providerId="LiveId" clId="{5380D66C-9830-4AEA-BEC5-0E12E8AC0C48}" dt="2019-04-11T22:22:54.222" v="16" actId="20577"/>
        <pc:sldMkLst>
          <pc:docMk/>
          <pc:sldMk cId="3794436496" sldId="275"/>
        </pc:sldMkLst>
        <pc:spChg chg="mod">
          <ac:chgData name="Rodolfo R Menardi" userId="5598781b5bb31715" providerId="LiveId" clId="{5380D66C-9830-4AEA-BEC5-0E12E8AC0C48}" dt="2019-04-11T22:22:54.222" v="16" actId="20577"/>
          <ac:spMkLst>
            <pc:docMk/>
            <pc:sldMk cId="3794436496" sldId="275"/>
            <ac:spMk id="3" creationId="{915AED86-5AFD-4B8E-B0EC-F90310A84E5A}"/>
          </ac:spMkLst>
        </pc:spChg>
      </pc:sldChg>
      <pc:sldChg chg="modSp">
        <pc:chgData name="Rodolfo R Menardi" userId="5598781b5bb31715" providerId="LiveId" clId="{5380D66C-9830-4AEA-BEC5-0E12E8AC0C48}" dt="2019-04-11T22:25:29.165" v="19" actId="20577"/>
        <pc:sldMkLst>
          <pc:docMk/>
          <pc:sldMk cId="620310046" sldId="279"/>
        </pc:sldMkLst>
        <pc:spChg chg="mod">
          <ac:chgData name="Rodolfo R Menardi" userId="5598781b5bb31715" providerId="LiveId" clId="{5380D66C-9830-4AEA-BEC5-0E12E8AC0C48}" dt="2019-04-11T22:25:29.165" v="19" actId="20577"/>
          <ac:spMkLst>
            <pc:docMk/>
            <pc:sldMk cId="620310046" sldId="279"/>
            <ac:spMk id="3" creationId="{915AED86-5AFD-4B8E-B0EC-F90310A84E5A}"/>
          </ac:spMkLst>
        </pc:spChg>
      </pc:sldChg>
    </pc:docChg>
  </pc:docChgLst>
  <pc:docChgLst>
    <pc:chgData name="Rodolfo R Menardi" userId="5598781b5bb31715" providerId="LiveId" clId="{9B5A0344-434C-B84A-A1B8-15AF848D768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DCF74-A108-4711-8B85-554A9C95F77B}" type="datetimeFigureOut">
              <a:rPr lang="pt-BR" smtClean="0"/>
              <a:t>11/04/2019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F6FA0-39A9-47DE-A44D-388AC907AF21}" type="slidenum">
              <a:rPr lang="pt-BR" smtClean="0"/>
              <a:t>‹nº›</a:t>
            </a:fld>
            <a:endParaRPr lang="pt-BR"/>
          </a:p>
        </p:txBody>
      </p:sp>
    </p:spTree>
    <p:extLst>
      <p:ext uri="{BB962C8B-B14F-4D97-AF65-F5344CB8AC3E}">
        <p14:creationId xmlns:p14="http://schemas.microsoft.com/office/powerpoint/2010/main" val="63447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Os </a:t>
            </a:r>
            <a:r>
              <a:rPr lang="pt-BR" sz="1200" b="0" i="0" u="none" strike="noStrike" kern="1200" baseline="0">
                <a:solidFill>
                  <a:schemeClr val="tx1"/>
                </a:solidFill>
                <a:latin typeface="+mn-lt"/>
                <a:ea typeface="+mn-ea"/>
                <a:cs typeface="+mn-cs"/>
              </a:rPr>
              <a:t>tamanhos comuns </a:t>
            </a:r>
            <a:r>
              <a:rPr lang="pt-BR" sz="1200" b="0" i="0" u="none" strike="noStrike" kern="1200" baseline="0" dirty="0">
                <a:solidFill>
                  <a:schemeClr val="tx1"/>
                </a:solidFill>
                <a:latin typeface="+mn-lt"/>
                <a:ea typeface="+mn-ea"/>
                <a:cs typeface="+mn-cs"/>
              </a:rPr>
              <a:t>de palavra </a:t>
            </a:r>
            <a:r>
              <a:rPr lang="pt-BR" sz="1200" b="0" i="0" u="none" strike="noStrike" kern="1200" baseline="0" dirty="0" err="1">
                <a:solidFill>
                  <a:schemeClr val="tx1"/>
                </a:solidFill>
                <a:latin typeface="+mn-lt"/>
                <a:ea typeface="+mn-ea"/>
                <a:cs typeface="+mn-cs"/>
              </a:rPr>
              <a:t>sao</a:t>
            </a:r>
            <a:r>
              <a:rPr lang="pt-BR" sz="1200" b="0" i="0" u="none" strike="noStrike" kern="1200" baseline="0" dirty="0">
                <a:solidFill>
                  <a:schemeClr val="tx1"/>
                </a:solidFill>
                <a:latin typeface="+mn-lt"/>
                <a:ea typeface="+mn-ea"/>
                <a:cs typeface="+mn-cs"/>
              </a:rPr>
              <a:t> 8, 16 e 32 bits</a:t>
            </a:r>
          </a:p>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a:t>
            </a:fld>
            <a:endParaRPr lang="pt-BR"/>
          </a:p>
        </p:txBody>
      </p:sp>
    </p:spTree>
    <p:extLst>
      <p:ext uri="{BB962C8B-B14F-4D97-AF65-F5344CB8AC3E}">
        <p14:creationId xmlns:p14="http://schemas.microsoft.com/office/powerpoint/2010/main" val="1519091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25</a:t>
            </a:fld>
            <a:endParaRPr lang="pt-BR"/>
          </a:p>
        </p:txBody>
      </p:sp>
    </p:spTree>
    <p:extLst>
      <p:ext uri="{BB962C8B-B14F-4D97-AF65-F5344CB8AC3E}">
        <p14:creationId xmlns:p14="http://schemas.microsoft.com/office/powerpoint/2010/main" val="77919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26</a:t>
            </a:fld>
            <a:endParaRPr lang="pt-BR"/>
          </a:p>
        </p:txBody>
      </p:sp>
    </p:spTree>
    <p:extLst>
      <p:ext uri="{BB962C8B-B14F-4D97-AF65-F5344CB8AC3E}">
        <p14:creationId xmlns:p14="http://schemas.microsoft.com/office/powerpoint/2010/main" val="1334165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Cache MISS</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27</a:t>
            </a:fld>
            <a:endParaRPr lang="pt-BR"/>
          </a:p>
        </p:txBody>
      </p:sp>
    </p:spTree>
    <p:extLst>
      <p:ext uri="{BB962C8B-B14F-4D97-AF65-F5344CB8AC3E}">
        <p14:creationId xmlns:p14="http://schemas.microsoft.com/office/powerpoint/2010/main" val="3103904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28</a:t>
            </a:fld>
            <a:endParaRPr lang="pt-BR"/>
          </a:p>
        </p:txBody>
      </p:sp>
    </p:spTree>
    <p:extLst>
      <p:ext uri="{BB962C8B-B14F-4D97-AF65-F5344CB8AC3E}">
        <p14:creationId xmlns:p14="http://schemas.microsoft.com/office/powerpoint/2010/main" val="215745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29</a:t>
            </a:fld>
            <a:endParaRPr lang="pt-BR"/>
          </a:p>
        </p:txBody>
      </p:sp>
    </p:spTree>
    <p:extLst>
      <p:ext uri="{BB962C8B-B14F-4D97-AF65-F5344CB8AC3E}">
        <p14:creationId xmlns:p14="http://schemas.microsoft.com/office/powerpoint/2010/main" val="298120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30</a:t>
            </a:fld>
            <a:endParaRPr lang="pt-BR"/>
          </a:p>
        </p:txBody>
      </p:sp>
    </p:spTree>
    <p:extLst>
      <p:ext uri="{BB962C8B-B14F-4D97-AF65-F5344CB8AC3E}">
        <p14:creationId xmlns:p14="http://schemas.microsoft.com/office/powerpoint/2010/main" val="730450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31</a:t>
            </a:fld>
            <a:endParaRPr lang="pt-BR"/>
          </a:p>
        </p:txBody>
      </p:sp>
    </p:spTree>
    <p:extLst>
      <p:ext uri="{BB962C8B-B14F-4D97-AF65-F5344CB8AC3E}">
        <p14:creationId xmlns:p14="http://schemas.microsoft.com/office/powerpoint/2010/main" val="66013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32</a:t>
            </a:fld>
            <a:endParaRPr lang="pt-BR"/>
          </a:p>
        </p:txBody>
      </p:sp>
    </p:spTree>
    <p:extLst>
      <p:ext uri="{BB962C8B-B14F-4D97-AF65-F5344CB8AC3E}">
        <p14:creationId xmlns:p14="http://schemas.microsoft.com/office/powerpoint/2010/main" val="111983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33</a:t>
            </a:fld>
            <a:endParaRPr lang="pt-BR"/>
          </a:p>
        </p:txBody>
      </p:sp>
    </p:spTree>
    <p:extLst>
      <p:ext uri="{BB962C8B-B14F-4D97-AF65-F5344CB8AC3E}">
        <p14:creationId xmlns:p14="http://schemas.microsoft.com/office/powerpoint/2010/main" val="1783493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34</a:t>
            </a:fld>
            <a:endParaRPr lang="pt-BR"/>
          </a:p>
        </p:txBody>
      </p:sp>
    </p:spTree>
    <p:extLst>
      <p:ext uri="{BB962C8B-B14F-4D97-AF65-F5344CB8AC3E}">
        <p14:creationId xmlns:p14="http://schemas.microsoft.com/office/powerpoint/2010/main" val="23727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17</a:t>
            </a:fld>
            <a:endParaRPr lang="pt-BR"/>
          </a:p>
        </p:txBody>
      </p:sp>
    </p:spTree>
    <p:extLst>
      <p:ext uri="{BB962C8B-B14F-4D97-AF65-F5344CB8AC3E}">
        <p14:creationId xmlns:p14="http://schemas.microsoft.com/office/powerpoint/2010/main" val="855156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35</a:t>
            </a:fld>
            <a:endParaRPr lang="pt-BR"/>
          </a:p>
        </p:txBody>
      </p:sp>
    </p:spTree>
    <p:extLst>
      <p:ext uri="{BB962C8B-B14F-4D97-AF65-F5344CB8AC3E}">
        <p14:creationId xmlns:p14="http://schemas.microsoft.com/office/powerpoint/2010/main" val="20749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36</a:t>
            </a:fld>
            <a:endParaRPr lang="pt-BR"/>
          </a:p>
        </p:txBody>
      </p:sp>
    </p:spTree>
    <p:extLst>
      <p:ext uri="{BB962C8B-B14F-4D97-AF65-F5344CB8AC3E}">
        <p14:creationId xmlns:p14="http://schemas.microsoft.com/office/powerpoint/2010/main" val="3913902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37</a:t>
            </a:fld>
            <a:endParaRPr lang="pt-BR"/>
          </a:p>
        </p:txBody>
      </p:sp>
    </p:spTree>
    <p:extLst>
      <p:ext uri="{BB962C8B-B14F-4D97-AF65-F5344CB8AC3E}">
        <p14:creationId xmlns:p14="http://schemas.microsoft.com/office/powerpoint/2010/main" val="3235803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38</a:t>
            </a:fld>
            <a:endParaRPr lang="pt-BR"/>
          </a:p>
        </p:txBody>
      </p:sp>
    </p:spTree>
    <p:extLst>
      <p:ext uri="{BB962C8B-B14F-4D97-AF65-F5344CB8AC3E}">
        <p14:creationId xmlns:p14="http://schemas.microsoft.com/office/powerpoint/2010/main" val="3609113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39</a:t>
            </a:fld>
            <a:endParaRPr lang="pt-BR"/>
          </a:p>
        </p:txBody>
      </p:sp>
    </p:spTree>
    <p:extLst>
      <p:ext uri="{BB962C8B-B14F-4D97-AF65-F5344CB8AC3E}">
        <p14:creationId xmlns:p14="http://schemas.microsoft.com/office/powerpoint/2010/main" val="3510057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40</a:t>
            </a:fld>
            <a:endParaRPr lang="pt-BR"/>
          </a:p>
        </p:txBody>
      </p:sp>
    </p:spTree>
    <p:extLst>
      <p:ext uri="{BB962C8B-B14F-4D97-AF65-F5344CB8AC3E}">
        <p14:creationId xmlns:p14="http://schemas.microsoft.com/office/powerpoint/2010/main" val="573657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41</a:t>
            </a:fld>
            <a:endParaRPr lang="pt-BR"/>
          </a:p>
        </p:txBody>
      </p:sp>
    </p:spTree>
    <p:extLst>
      <p:ext uri="{BB962C8B-B14F-4D97-AF65-F5344CB8AC3E}">
        <p14:creationId xmlns:p14="http://schemas.microsoft.com/office/powerpoint/2010/main" val="2306298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43</a:t>
            </a:fld>
            <a:endParaRPr lang="pt-BR"/>
          </a:p>
        </p:txBody>
      </p:sp>
    </p:spTree>
    <p:extLst>
      <p:ext uri="{BB962C8B-B14F-4D97-AF65-F5344CB8AC3E}">
        <p14:creationId xmlns:p14="http://schemas.microsoft.com/office/powerpoint/2010/main" val="1382198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44</a:t>
            </a:fld>
            <a:endParaRPr lang="pt-BR"/>
          </a:p>
        </p:txBody>
      </p:sp>
    </p:spTree>
    <p:extLst>
      <p:ext uri="{BB962C8B-B14F-4D97-AF65-F5344CB8AC3E}">
        <p14:creationId xmlns:p14="http://schemas.microsoft.com/office/powerpoint/2010/main" val="2160869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45</a:t>
            </a:fld>
            <a:endParaRPr lang="pt-BR"/>
          </a:p>
        </p:txBody>
      </p:sp>
    </p:spTree>
    <p:extLst>
      <p:ext uri="{BB962C8B-B14F-4D97-AF65-F5344CB8AC3E}">
        <p14:creationId xmlns:p14="http://schemas.microsoft.com/office/powerpoint/2010/main" val="51786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18</a:t>
            </a:fld>
            <a:endParaRPr lang="pt-BR"/>
          </a:p>
        </p:txBody>
      </p:sp>
    </p:spTree>
    <p:extLst>
      <p:ext uri="{BB962C8B-B14F-4D97-AF65-F5344CB8AC3E}">
        <p14:creationId xmlns:p14="http://schemas.microsoft.com/office/powerpoint/2010/main" val="2261479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46</a:t>
            </a:fld>
            <a:endParaRPr lang="pt-BR"/>
          </a:p>
        </p:txBody>
      </p:sp>
    </p:spTree>
    <p:extLst>
      <p:ext uri="{BB962C8B-B14F-4D97-AF65-F5344CB8AC3E}">
        <p14:creationId xmlns:p14="http://schemas.microsoft.com/office/powerpoint/2010/main" val="1739491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Porém esse ano deve ser lançada a ddr5</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47</a:t>
            </a:fld>
            <a:endParaRPr lang="pt-BR"/>
          </a:p>
        </p:txBody>
      </p:sp>
    </p:spTree>
    <p:extLst>
      <p:ext uri="{BB962C8B-B14F-4D97-AF65-F5344CB8AC3E}">
        <p14:creationId xmlns:p14="http://schemas.microsoft.com/office/powerpoint/2010/main" val="1582189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48</a:t>
            </a:fld>
            <a:endParaRPr lang="pt-BR"/>
          </a:p>
        </p:txBody>
      </p:sp>
    </p:spTree>
    <p:extLst>
      <p:ext uri="{BB962C8B-B14F-4D97-AF65-F5344CB8AC3E}">
        <p14:creationId xmlns:p14="http://schemas.microsoft.com/office/powerpoint/2010/main" val="1109369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memória SRAM dissipa menos calor também.</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49</a:t>
            </a:fld>
            <a:endParaRPr lang="pt-BR"/>
          </a:p>
        </p:txBody>
      </p:sp>
    </p:spTree>
    <p:extLst>
      <p:ext uri="{BB962C8B-B14F-4D97-AF65-F5344CB8AC3E}">
        <p14:creationId xmlns:p14="http://schemas.microsoft.com/office/powerpoint/2010/main" val="1063566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50</a:t>
            </a:fld>
            <a:endParaRPr lang="pt-BR"/>
          </a:p>
        </p:txBody>
      </p:sp>
    </p:spTree>
    <p:extLst>
      <p:ext uri="{BB962C8B-B14F-4D97-AF65-F5344CB8AC3E}">
        <p14:creationId xmlns:p14="http://schemas.microsoft.com/office/powerpoint/2010/main" val="1363187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51</a:t>
            </a:fld>
            <a:endParaRPr lang="pt-BR"/>
          </a:p>
        </p:txBody>
      </p:sp>
    </p:spTree>
    <p:extLst>
      <p:ext uri="{BB962C8B-B14F-4D97-AF65-F5344CB8AC3E}">
        <p14:creationId xmlns:p14="http://schemas.microsoft.com/office/powerpoint/2010/main" val="2502936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52</a:t>
            </a:fld>
            <a:endParaRPr lang="pt-BR"/>
          </a:p>
        </p:txBody>
      </p:sp>
    </p:spTree>
    <p:extLst>
      <p:ext uri="{BB962C8B-B14F-4D97-AF65-F5344CB8AC3E}">
        <p14:creationId xmlns:p14="http://schemas.microsoft.com/office/powerpoint/2010/main" val="1966806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Os erros permanentes podem ser causados por uso intenso em ambiente improprio, defeitos de fabricação ou desgaste.</a:t>
            </a:r>
          </a:p>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53</a:t>
            </a:fld>
            <a:endParaRPr lang="pt-BR"/>
          </a:p>
        </p:txBody>
      </p:sp>
    </p:spTree>
    <p:extLst>
      <p:ext uri="{BB962C8B-B14F-4D97-AF65-F5344CB8AC3E}">
        <p14:creationId xmlns:p14="http://schemas.microsoft.com/office/powerpoint/2010/main" val="2874181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54</a:t>
            </a:fld>
            <a:endParaRPr lang="pt-BR"/>
          </a:p>
        </p:txBody>
      </p:sp>
    </p:spTree>
    <p:extLst>
      <p:ext uri="{BB962C8B-B14F-4D97-AF65-F5344CB8AC3E}">
        <p14:creationId xmlns:p14="http://schemas.microsoft.com/office/powerpoint/2010/main" val="631111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55</a:t>
            </a:fld>
            <a:endParaRPr lang="pt-BR"/>
          </a:p>
        </p:txBody>
      </p:sp>
    </p:spTree>
    <p:extLst>
      <p:ext uri="{BB962C8B-B14F-4D97-AF65-F5344CB8AC3E}">
        <p14:creationId xmlns:p14="http://schemas.microsoft.com/office/powerpoint/2010/main" val="203205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19</a:t>
            </a:fld>
            <a:endParaRPr lang="pt-BR"/>
          </a:p>
        </p:txBody>
      </p:sp>
    </p:spTree>
    <p:extLst>
      <p:ext uri="{BB962C8B-B14F-4D97-AF65-F5344CB8AC3E}">
        <p14:creationId xmlns:p14="http://schemas.microsoft.com/office/powerpoint/2010/main" val="1138508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56</a:t>
            </a:fld>
            <a:endParaRPr lang="pt-BR"/>
          </a:p>
        </p:txBody>
      </p:sp>
    </p:spTree>
    <p:extLst>
      <p:ext uri="{BB962C8B-B14F-4D97-AF65-F5344CB8AC3E}">
        <p14:creationId xmlns:p14="http://schemas.microsoft.com/office/powerpoint/2010/main" val="3516486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57</a:t>
            </a:fld>
            <a:endParaRPr lang="pt-BR"/>
          </a:p>
        </p:txBody>
      </p:sp>
    </p:spTree>
    <p:extLst>
      <p:ext uri="{BB962C8B-B14F-4D97-AF65-F5344CB8AC3E}">
        <p14:creationId xmlns:p14="http://schemas.microsoft.com/office/powerpoint/2010/main" val="1641172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58</a:t>
            </a:fld>
            <a:endParaRPr lang="pt-BR"/>
          </a:p>
        </p:txBody>
      </p:sp>
    </p:spTree>
    <p:extLst>
      <p:ext uri="{BB962C8B-B14F-4D97-AF65-F5344CB8AC3E}">
        <p14:creationId xmlns:p14="http://schemas.microsoft.com/office/powerpoint/2010/main" val="11200544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59</a:t>
            </a:fld>
            <a:endParaRPr lang="pt-BR"/>
          </a:p>
        </p:txBody>
      </p:sp>
    </p:spTree>
    <p:extLst>
      <p:ext uri="{BB962C8B-B14F-4D97-AF65-F5344CB8AC3E}">
        <p14:creationId xmlns:p14="http://schemas.microsoft.com/office/powerpoint/2010/main" val="2206472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60</a:t>
            </a:fld>
            <a:endParaRPr lang="pt-BR"/>
          </a:p>
        </p:txBody>
      </p:sp>
    </p:spTree>
    <p:extLst>
      <p:ext uri="{BB962C8B-B14F-4D97-AF65-F5344CB8AC3E}">
        <p14:creationId xmlns:p14="http://schemas.microsoft.com/office/powerpoint/2010/main" val="2537566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62</a:t>
            </a:fld>
            <a:endParaRPr lang="pt-BR"/>
          </a:p>
        </p:txBody>
      </p:sp>
    </p:spTree>
    <p:extLst>
      <p:ext uri="{BB962C8B-B14F-4D97-AF65-F5344CB8AC3E}">
        <p14:creationId xmlns:p14="http://schemas.microsoft.com/office/powerpoint/2010/main" val="4077613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64</a:t>
            </a:fld>
            <a:endParaRPr lang="pt-BR"/>
          </a:p>
        </p:txBody>
      </p:sp>
    </p:spTree>
    <p:extLst>
      <p:ext uri="{BB962C8B-B14F-4D97-AF65-F5344CB8AC3E}">
        <p14:creationId xmlns:p14="http://schemas.microsoft.com/office/powerpoint/2010/main" val="1284484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65</a:t>
            </a:fld>
            <a:endParaRPr lang="pt-BR"/>
          </a:p>
        </p:txBody>
      </p:sp>
    </p:spTree>
    <p:extLst>
      <p:ext uri="{BB962C8B-B14F-4D97-AF65-F5344CB8AC3E}">
        <p14:creationId xmlns:p14="http://schemas.microsoft.com/office/powerpoint/2010/main" val="34080211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66</a:t>
            </a:fld>
            <a:endParaRPr lang="pt-BR"/>
          </a:p>
        </p:txBody>
      </p:sp>
    </p:spTree>
    <p:extLst>
      <p:ext uri="{BB962C8B-B14F-4D97-AF65-F5344CB8AC3E}">
        <p14:creationId xmlns:p14="http://schemas.microsoft.com/office/powerpoint/2010/main" val="3877690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67</a:t>
            </a:fld>
            <a:endParaRPr lang="pt-BR"/>
          </a:p>
        </p:txBody>
      </p:sp>
    </p:spTree>
    <p:extLst>
      <p:ext uri="{BB962C8B-B14F-4D97-AF65-F5344CB8AC3E}">
        <p14:creationId xmlns:p14="http://schemas.microsoft.com/office/powerpoint/2010/main" val="118564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20</a:t>
            </a:fld>
            <a:endParaRPr lang="pt-BR"/>
          </a:p>
        </p:txBody>
      </p:sp>
    </p:spTree>
    <p:extLst>
      <p:ext uri="{BB962C8B-B14F-4D97-AF65-F5344CB8AC3E}">
        <p14:creationId xmlns:p14="http://schemas.microsoft.com/office/powerpoint/2010/main" val="2484443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68</a:t>
            </a:fld>
            <a:endParaRPr lang="pt-BR"/>
          </a:p>
        </p:txBody>
      </p:sp>
    </p:spTree>
    <p:extLst>
      <p:ext uri="{BB962C8B-B14F-4D97-AF65-F5344CB8AC3E}">
        <p14:creationId xmlns:p14="http://schemas.microsoft.com/office/powerpoint/2010/main" val="2855669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69</a:t>
            </a:fld>
            <a:endParaRPr lang="pt-BR"/>
          </a:p>
        </p:txBody>
      </p:sp>
    </p:spTree>
    <p:extLst>
      <p:ext uri="{BB962C8B-B14F-4D97-AF65-F5344CB8AC3E}">
        <p14:creationId xmlns:p14="http://schemas.microsoft.com/office/powerpoint/2010/main" val="42163900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71</a:t>
            </a:fld>
            <a:endParaRPr lang="pt-BR"/>
          </a:p>
        </p:txBody>
      </p:sp>
    </p:spTree>
    <p:extLst>
      <p:ext uri="{BB962C8B-B14F-4D97-AF65-F5344CB8AC3E}">
        <p14:creationId xmlns:p14="http://schemas.microsoft.com/office/powerpoint/2010/main" val="14773820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73</a:t>
            </a:fld>
            <a:endParaRPr lang="pt-BR"/>
          </a:p>
        </p:txBody>
      </p:sp>
    </p:spTree>
    <p:extLst>
      <p:ext uri="{BB962C8B-B14F-4D97-AF65-F5344CB8AC3E}">
        <p14:creationId xmlns:p14="http://schemas.microsoft.com/office/powerpoint/2010/main" val="2322391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74</a:t>
            </a:fld>
            <a:endParaRPr lang="pt-BR"/>
          </a:p>
        </p:txBody>
      </p:sp>
    </p:spTree>
    <p:extLst>
      <p:ext uri="{BB962C8B-B14F-4D97-AF65-F5344CB8AC3E}">
        <p14:creationId xmlns:p14="http://schemas.microsoft.com/office/powerpoint/2010/main" val="23729274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RAID níveis 2 a 6 envolvem o uso de bits de paridade. Portanto, quando um único strip é atualizado, o software de gerenciamento do </a:t>
            </a:r>
            <a:r>
              <a:rPr lang="pt-BR" dirty="0" err="1"/>
              <a:t>array</a:t>
            </a:r>
            <a:r>
              <a:rPr lang="pt-BR" dirty="0"/>
              <a:t> deve primeiro calcular e atualizar os bits de paridade, além de atualizar o strip real em questão.</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75</a:t>
            </a:fld>
            <a:endParaRPr lang="pt-BR"/>
          </a:p>
        </p:txBody>
      </p:sp>
    </p:spTree>
    <p:extLst>
      <p:ext uri="{BB962C8B-B14F-4D97-AF65-F5344CB8AC3E}">
        <p14:creationId xmlns:p14="http://schemas.microsoft.com/office/powerpoint/2010/main" val="1874077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76</a:t>
            </a:fld>
            <a:endParaRPr lang="pt-BR"/>
          </a:p>
        </p:txBody>
      </p:sp>
    </p:spTree>
    <p:extLst>
      <p:ext uri="{BB962C8B-B14F-4D97-AF65-F5344CB8AC3E}">
        <p14:creationId xmlns:p14="http://schemas.microsoft.com/office/powerpoint/2010/main" val="3163156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78</a:t>
            </a:fld>
            <a:endParaRPr lang="pt-BR"/>
          </a:p>
        </p:txBody>
      </p:sp>
    </p:spTree>
    <p:extLst>
      <p:ext uri="{BB962C8B-B14F-4D97-AF65-F5344CB8AC3E}">
        <p14:creationId xmlns:p14="http://schemas.microsoft.com/office/powerpoint/2010/main" val="2505987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80</a:t>
            </a:fld>
            <a:endParaRPr lang="pt-BR"/>
          </a:p>
        </p:txBody>
      </p:sp>
    </p:spTree>
    <p:extLst>
      <p:ext uri="{BB962C8B-B14F-4D97-AF65-F5344CB8AC3E}">
        <p14:creationId xmlns:p14="http://schemas.microsoft.com/office/powerpoint/2010/main" val="34916200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82</a:t>
            </a:fld>
            <a:endParaRPr lang="pt-BR"/>
          </a:p>
        </p:txBody>
      </p:sp>
    </p:spTree>
    <p:extLst>
      <p:ext uri="{BB962C8B-B14F-4D97-AF65-F5344CB8AC3E}">
        <p14:creationId xmlns:p14="http://schemas.microsoft.com/office/powerpoint/2010/main" val="3098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ou seja, dados são armazenados na memória principal então temos um registrador para dados, endereços também são armazenados na memória, lembre-se de que podemos armazenar em uma célula de memória o endereço de outra célula de memoria principal, então temos também os registradores de endereços. Finalmente temos também o armazenamento de instruções na memória principal, que são as instruções de nossos programas. Consequentemente, temos também registradores de instruções.</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21</a:t>
            </a:fld>
            <a:endParaRPr lang="pt-BR"/>
          </a:p>
        </p:txBody>
      </p:sp>
    </p:spTree>
    <p:extLst>
      <p:ext uri="{BB962C8B-B14F-4D97-AF65-F5344CB8AC3E}">
        <p14:creationId xmlns:p14="http://schemas.microsoft.com/office/powerpoint/2010/main" val="12879467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84</a:t>
            </a:fld>
            <a:endParaRPr lang="pt-BR"/>
          </a:p>
        </p:txBody>
      </p:sp>
    </p:spTree>
    <p:extLst>
      <p:ext uri="{BB962C8B-B14F-4D97-AF65-F5344CB8AC3E}">
        <p14:creationId xmlns:p14="http://schemas.microsoft.com/office/powerpoint/2010/main" val="41514076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86</a:t>
            </a:fld>
            <a:endParaRPr lang="pt-BR"/>
          </a:p>
        </p:txBody>
      </p:sp>
    </p:spTree>
    <p:extLst>
      <p:ext uri="{BB962C8B-B14F-4D97-AF65-F5344CB8AC3E}">
        <p14:creationId xmlns:p14="http://schemas.microsoft.com/office/powerpoint/2010/main" val="2220704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88</a:t>
            </a:fld>
            <a:endParaRPr lang="pt-BR"/>
          </a:p>
        </p:txBody>
      </p:sp>
    </p:spTree>
    <p:extLst>
      <p:ext uri="{BB962C8B-B14F-4D97-AF65-F5344CB8AC3E}">
        <p14:creationId xmlns:p14="http://schemas.microsoft.com/office/powerpoint/2010/main" val="323612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22</a:t>
            </a:fld>
            <a:endParaRPr lang="pt-BR"/>
          </a:p>
        </p:txBody>
      </p:sp>
    </p:spTree>
    <p:extLst>
      <p:ext uri="{BB962C8B-B14F-4D97-AF65-F5344CB8AC3E}">
        <p14:creationId xmlns:p14="http://schemas.microsoft.com/office/powerpoint/2010/main" val="364743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sendo que em períodos mais antigos essa memória dos conjuntos de dígitos binários </a:t>
            </a:r>
            <a:r>
              <a:rPr lang="pt-BR" dirty="0" err="1"/>
              <a:t>possuiam</a:t>
            </a:r>
            <a:r>
              <a:rPr lang="pt-BR" dirty="0"/>
              <a:t> no máximo 16 bits.</a:t>
            </a:r>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23</a:t>
            </a:fld>
            <a:endParaRPr lang="pt-BR"/>
          </a:p>
        </p:txBody>
      </p:sp>
    </p:spTree>
    <p:extLst>
      <p:ext uri="{BB962C8B-B14F-4D97-AF65-F5344CB8AC3E}">
        <p14:creationId xmlns:p14="http://schemas.microsoft.com/office/powerpoint/2010/main" val="361232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D14F6FA0-39A9-47DE-A44D-388AC907AF21}" type="slidenum">
              <a:rPr lang="pt-BR" smtClean="0"/>
              <a:t>24</a:t>
            </a:fld>
            <a:endParaRPr lang="pt-BR"/>
          </a:p>
        </p:txBody>
      </p:sp>
    </p:spTree>
    <p:extLst>
      <p:ext uri="{BB962C8B-B14F-4D97-AF65-F5344CB8AC3E}">
        <p14:creationId xmlns:p14="http://schemas.microsoft.com/office/powerpoint/2010/main" val="276324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8C5CA-071F-49B5-ADDF-5F42AD2586F4}"/>
              </a:ext>
            </a:extLst>
          </p:cNvPr>
          <p:cNvSpPr>
            <a:spLocks noGrp="1"/>
          </p:cNvSpPr>
          <p:nvPr>
            <p:ph type="ctrTitle"/>
          </p:nvPr>
        </p:nvSpPr>
        <p:spPr/>
        <p:txBody>
          <a:bodyPr/>
          <a:lstStyle/>
          <a:p>
            <a:r>
              <a:rPr lang="pt-BR" dirty="0"/>
              <a:t>Memórias</a:t>
            </a:r>
          </a:p>
        </p:txBody>
      </p:sp>
      <p:sp>
        <p:nvSpPr>
          <p:cNvPr id="3" name="Subtítulo 2">
            <a:extLst>
              <a:ext uri="{FF2B5EF4-FFF2-40B4-BE49-F238E27FC236}">
                <a16:creationId xmlns:a16="http://schemas.microsoft.com/office/drawing/2014/main" id="{1FFBF343-405B-42A9-9717-E5B651CA89FD}"/>
              </a:ext>
            </a:extLst>
          </p:cNvPr>
          <p:cNvSpPr>
            <a:spLocks noGrp="1"/>
          </p:cNvSpPr>
          <p:nvPr>
            <p:ph type="subTitle" idx="1"/>
          </p:nvPr>
        </p:nvSpPr>
        <p:spPr/>
        <p:txBody>
          <a:bodyPr/>
          <a:lstStyle/>
          <a:p>
            <a:r>
              <a:rPr lang="pt-BR" dirty="0"/>
              <a:t>Arquitetura de Computadores</a:t>
            </a:r>
          </a:p>
          <a:p>
            <a:r>
              <a:rPr lang="pt-BR" dirty="0"/>
              <a:t>Prof. Rodolfo Menardi</a:t>
            </a:r>
          </a:p>
          <a:p>
            <a:endParaRPr lang="pt-BR" dirty="0"/>
          </a:p>
        </p:txBody>
      </p:sp>
    </p:spTree>
    <p:extLst>
      <p:ext uri="{BB962C8B-B14F-4D97-AF65-F5344CB8AC3E}">
        <p14:creationId xmlns:p14="http://schemas.microsoft.com/office/powerpoint/2010/main" val="413640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1AF09-DA58-4C35-B008-FEB2114AEEDE}"/>
              </a:ext>
            </a:extLst>
          </p:cNvPr>
          <p:cNvSpPr>
            <a:spLocks noGrp="1"/>
          </p:cNvSpPr>
          <p:nvPr>
            <p:ph type="title"/>
          </p:nvPr>
        </p:nvSpPr>
        <p:spPr/>
        <p:txBody>
          <a:bodyPr/>
          <a:lstStyle/>
          <a:p>
            <a:r>
              <a:rPr lang="pt-BR" dirty="0"/>
              <a:t>Métodos de acesso</a:t>
            </a:r>
          </a:p>
        </p:txBody>
      </p:sp>
      <p:sp>
        <p:nvSpPr>
          <p:cNvPr id="3" name="Espaço Reservado para Conteúdo 2">
            <a:extLst>
              <a:ext uri="{FF2B5EF4-FFF2-40B4-BE49-F238E27FC236}">
                <a16:creationId xmlns:a16="http://schemas.microsoft.com/office/drawing/2014/main" id="{80F83D07-AE4C-486E-B38C-87C7C228994C}"/>
              </a:ext>
            </a:extLst>
          </p:cNvPr>
          <p:cNvSpPr>
            <a:spLocks noGrp="1"/>
          </p:cNvSpPr>
          <p:nvPr>
            <p:ph idx="1"/>
          </p:nvPr>
        </p:nvSpPr>
        <p:spPr/>
        <p:txBody>
          <a:bodyPr>
            <a:normAutofit/>
          </a:bodyPr>
          <a:lstStyle/>
          <a:p>
            <a:pPr algn="just"/>
            <a:r>
              <a:rPr lang="pt-BR" b="1" dirty="0"/>
              <a:t>Acesso direto: </a:t>
            </a:r>
            <a:r>
              <a:rPr lang="pt-BR" dirty="0"/>
              <a:t>assim como o acesso sequencial, o acesso direto envolve um mecanismo compartilhado de leitura-escrita. Porem, os blocos ou registros individuais tem um endereço exclusivo, baseado no local físico. O acesso é realizado pelo acesso direto, para alcançar uma vizinhança geral, mais uma busca sequencial, contagem ou espera, ate alcançar o local final. Novamente, o tempo de acesso e variável. As unidades de disco, discutidas mais a frente, são de acesso direto.</a:t>
            </a:r>
          </a:p>
        </p:txBody>
      </p:sp>
    </p:spTree>
    <p:extLst>
      <p:ext uri="{BB962C8B-B14F-4D97-AF65-F5344CB8AC3E}">
        <p14:creationId xmlns:p14="http://schemas.microsoft.com/office/powerpoint/2010/main" val="225250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1AF09-DA58-4C35-B008-FEB2114AEEDE}"/>
              </a:ext>
            </a:extLst>
          </p:cNvPr>
          <p:cNvSpPr>
            <a:spLocks noGrp="1"/>
          </p:cNvSpPr>
          <p:nvPr>
            <p:ph type="title"/>
          </p:nvPr>
        </p:nvSpPr>
        <p:spPr/>
        <p:txBody>
          <a:bodyPr/>
          <a:lstStyle/>
          <a:p>
            <a:r>
              <a:rPr lang="pt-BR" dirty="0"/>
              <a:t>Métodos de acesso</a:t>
            </a:r>
          </a:p>
        </p:txBody>
      </p:sp>
      <p:sp>
        <p:nvSpPr>
          <p:cNvPr id="3" name="Espaço Reservado para Conteúdo 2">
            <a:extLst>
              <a:ext uri="{FF2B5EF4-FFF2-40B4-BE49-F238E27FC236}">
                <a16:creationId xmlns:a16="http://schemas.microsoft.com/office/drawing/2014/main" id="{80F83D07-AE4C-486E-B38C-87C7C228994C}"/>
              </a:ext>
            </a:extLst>
          </p:cNvPr>
          <p:cNvSpPr>
            <a:spLocks noGrp="1"/>
          </p:cNvSpPr>
          <p:nvPr>
            <p:ph idx="1"/>
          </p:nvPr>
        </p:nvSpPr>
        <p:spPr/>
        <p:txBody>
          <a:bodyPr>
            <a:normAutofit/>
          </a:bodyPr>
          <a:lstStyle/>
          <a:p>
            <a:pPr algn="just"/>
            <a:r>
              <a:rPr lang="pt-BR" b="1" dirty="0"/>
              <a:t>Acesso aleatório: </a:t>
            </a:r>
            <a:r>
              <a:rPr lang="pt-BR" dirty="0"/>
              <a:t>Cada local endereçável na memória tem um mecanismo de endereçamento exclusivo, fisicamente interligado. O tempo de acesso independe da sequência de acessos anteriores e é constante. Algumas memórias principais e sistemas de cache são de acesso aleatório;</a:t>
            </a:r>
          </a:p>
        </p:txBody>
      </p:sp>
    </p:spTree>
    <p:extLst>
      <p:ext uri="{BB962C8B-B14F-4D97-AF65-F5344CB8AC3E}">
        <p14:creationId xmlns:p14="http://schemas.microsoft.com/office/powerpoint/2010/main" val="1113887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1AF09-DA58-4C35-B008-FEB2114AEEDE}"/>
              </a:ext>
            </a:extLst>
          </p:cNvPr>
          <p:cNvSpPr>
            <a:spLocks noGrp="1"/>
          </p:cNvSpPr>
          <p:nvPr>
            <p:ph type="title"/>
          </p:nvPr>
        </p:nvSpPr>
        <p:spPr/>
        <p:txBody>
          <a:bodyPr/>
          <a:lstStyle/>
          <a:p>
            <a:r>
              <a:rPr lang="pt-BR" dirty="0"/>
              <a:t>Métodos de acesso</a:t>
            </a:r>
          </a:p>
        </p:txBody>
      </p:sp>
      <p:sp>
        <p:nvSpPr>
          <p:cNvPr id="3" name="Espaço Reservado para Conteúdo 2">
            <a:extLst>
              <a:ext uri="{FF2B5EF4-FFF2-40B4-BE49-F238E27FC236}">
                <a16:creationId xmlns:a16="http://schemas.microsoft.com/office/drawing/2014/main" id="{80F83D07-AE4C-486E-B38C-87C7C228994C}"/>
              </a:ext>
            </a:extLst>
          </p:cNvPr>
          <p:cNvSpPr>
            <a:spLocks noGrp="1"/>
          </p:cNvSpPr>
          <p:nvPr>
            <p:ph idx="1"/>
          </p:nvPr>
        </p:nvSpPr>
        <p:spPr/>
        <p:txBody>
          <a:bodyPr>
            <a:normAutofit/>
          </a:bodyPr>
          <a:lstStyle/>
          <a:p>
            <a:pPr algn="just"/>
            <a:r>
              <a:rPr lang="pt-BR" b="1" dirty="0"/>
              <a:t>Acesso associativo: </a:t>
            </a:r>
            <a:r>
              <a:rPr lang="pt-BR" dirty="0"/>
              <a:t>Neste tipo, é utilizado também um acesso aleatório, mas que faz uma comparação de um certo número de bit desejados dentro de uma palavra para uma combinação especificada, fazendo isso com todas as palavras simultaneamente. A palavra será recuperada com base em uma parte de seu conteúdo, em vez de seu endereço. As memórias cache podem empregar o acesso associativo.</a:t>
            </a:r>
          </a:p>
        </p:txBody>
      </p:sp>
    </p:spTree>
    <p:extLst>
      <p:ext uri="{BB962C8B-B14F-4D97-AF65-F5344CB8AC3E}">
        <p14:creationId xmlns:p14="http://schemas.microsoft.com/office/powerpoint/2010/main" val="367088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title="Side bar">
            <a:extLst>
              <a:ext uri="{FF2B5EF4-FFF2-40B4-BE49-F238E27FC236}">
                <a16:creationId xmlns:a16="http://schemas.microsoft.com/office/drawing/2014/main" id="{AA6EC888-B85F-410F-B430-06583E94BE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485DA84-CB73-4E5E-9864-2460CE2805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D49185E-361A-421B-8F2D-11C7FFC686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018D83B-903C-4782-B1BB-A45164A71F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4B85BAA-C37F-44B4-B427-B4F10EBB4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DC4EE06-D7B4-4FAC-A561-38A1C38023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785589A-A5AC-409A-B2A2-24D871B4C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thumb/a/a7/Random_vs_sequential_access.svg/600px-Random_vs_sequential_access.svg.png">
            <a:extLst>
              <a:ext uri="{FF2B5EF4-FFF2-40B4-BE49-F238E27FC236}">
                <a16:creationId xmlns:a16="http://schemas.microsoft.com/office/drawing/2014/main" id="{04937263-6D9D-4CE5-B0FB-5D21EE94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47" y="480515"/>
            <a:ext cx="9820504"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9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Desempenho</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b="1" dirty="0"/>
              <a:t>Tempo de acesso (latência):</a:t>
            </a:r>
            <a:r>
              <a:rPr lang="pt-BR" dirty="0"/>
              <a:t> Para a memória de acesso aleatório, esse é o tempo gasto para realizar uma operação de leitura ou escrita, ou seja, o tempo desde o instante em que um endereço é apresentado à memória até o instante em que os dados foram armazenados ou se tornaram disponíveis para uso. Para a memória de acesso não aleatório, o tempo de acesso é o tempo gasto para posicionar o mecanismo de leitura-escrita no local desejado.</a:t>
            </a:r>
          </a:p>
        </p:txBody>
      </p:sp>
    </p:spTree>
    <p:extLst>
      <p:ext uri="{BB962C8B-B14F-4D97-AF65-F5344CB8AC3E}">
        <p14:creationId xmlns:p14="http://schemas.microsoft.com/office/powerpoint/2010/main" val="206674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Desempenho</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b="1" dirty="0"/>
              <a:t>Tempo de ciclo de memória:</a:t>
            </a:r>
            <a:r>
              <a:rPr lang="pt-BR" dirty="0"/>
              <a:t> esse conceito é aplicado principalmente à memória de acesso aleatório, e consiste no tempo de acesso mais qualquer tempo adicional antes que um segundo acesso possa iniciar. Esse tempo adicional pode ser exigido para a extinção de transientes nas linhas de sinal ou para a regeneração de dados, se eles forem lidos destrutivamente. Observe que o tempo de ciclo de memória se refere ao barramento do sistema, e não do processador.</a:t>
            </a:r>
          </a:p>
        </p:txBody>
      </p:sp>
    </p:spTree>
    <p:extLst>
      <p:ext uri="{BB962C8B-B14F-4D97-AF65-F5344CB8AC3E}">
        <p14:creationId xmlns:p14="http://schemas.microsoft.com/office/powerpoint/2010/main" val="419820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Desempenho</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b="1" dirty="0"/>
              <a:t>Taxa de transferência:</a:t>
            </a:r>
            <a:r>
              <a:rPr lang="pt-BR" dirty="0"/>
              <a:t> Essa é a taxa em que os dados podem ser transferidos para dentro ou fora de uma unidade de memória.</a:t>
            </a:r>
          </a:p>
        </p:txBody>
      </p:sp>
    </p:spTree>
    <p:extLst>
      <p:ext uri="{BB962C8B-B14F-4D97-AF65-F5344CB8AC3E}">
        <p14:creationId xmlns:p14="http://schemas.microsoft.com/office/powerpoint/2010/main" val="74579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a:xfrm>
            <a:off x="1371600" y="2231231"/>
            <a:ext cx="9601200" cy="3581400"/>
          </a:xfrm>
        </p:spPr>
        <p:txBody>
          <a:bodyPr/>
          <a:lstStyle/>
          <a:p>
            <a:pPr algn="just"/>
            <a:r>
              <a:rPr lang="pt-BR" dirty="0"/>
              <a:t>O registrador de uma CPU é </a:t>
            </a:r>
            <a:r>
              <a:rPr lang="pt-BR"/>
              <a:t>uma unidade de memória que </a:t>
            </a:r>
            <a:r>
              <a:rPr lang="pt-BR" dirty="0"/>
              <a:t>armazena n bits. Os registradores estão no topo da hierarquia de memória, sendo assim, são o meio mais rápido e caro de se armazenar um dado.</a:t>
            </a:r>
          </a:p>
          <a:p>
            <a:pPr algn="just"/>
            <a:r>
              <a:rPr lang="pt-BR" dirty="0"/>
              <a:t>São utilizados na execução de programas de computadores, disponibilizando um local para armazenar dados. Na maioria dos computadores modernos, quando estão executando as instruções de um programa, os dados são deslocados da memória principal para os registradores. Então, as instruções que utilizam estes dados são executadas pelo processador e, finalmente, os dados são movidos de volta para a memória principal. É uma tecnologia com custo elevado.</a:t>
            </a:r>
          </a:p>
        </p:txBody>
      </p:sp>
    </p:spTree>
    <p:extLst>
      <p:ext uri="{BB962C8B-B14F-4D97-AF65-F5344CB8AC3E}">
        <p14:creationId xmlns:p14="http://schemas.microsoft.com/office/powerpoint/2010/main" val="177440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Conceitualmente, registro e memória principal são semelhantes pois são destinados ao armazenamento de dados para processamento. Porém a localização destes componentes, a capacidade de armazenamento e os tempos de acesso às informações que os diferenciam. </a:t>
            </a:r>
          </a:p>
          <a:p>
            <a:pPr algn="just"/>
            <a:r>
              <a:rPr lang="pt-BR" dirty="0"/>
              <a:t>Os registradores se localizam no interior de um microprocessador, dentro da CPU, enquanto a memória principal é externa à própria CPU, estando localizada em um componente fora da CPU e conectada a ela através de barramentos de dados, de endereços, etc.</a:t>
            </a:r>
          </a:p>
        </p:txBody>
      </p:sp>
    </p:spTree>
    <p:extLst>
      <p:ext uri="{BB962C8B-B14F-4D97-AF65-F5344CB8AC3E}">
        <p14:creationId xmlns:p14="http://schemas.microsoft.com/office/powerpoint/2010/main" val="274091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Um registrador armazena um número limitado de bits, possui pouca capacidade de armazenamento, geralmente uma palavra de memória. A memória possui uma capacidade muito maior de armazenamento, podendo chegar a alguns gigabytes.</a:t>
            </a:r>
          </a:p>
          <a:p>
            <a:pPr algn="just"/>
            <a:r>
              <a:rPr lang="pt-BR" dirty="0"/>
              <a:t>O tempo de acesso ao conteúdo de um registrador é muito rápido, praticamente instantâneo se for comparado ao tempo de acesso ao conteúdo de uma célula na memória principal. Isto acontece porque a memória principal está fora </a:t>
            </a:r>
            <a:r>
              <a:rPr lang="pt-BR"/>
              <a:t>da CPU </a:t>
            </a:r>
            <a:r>
              <a:rPr lang="pt-BR" dirty="0"/>
              <a:t>e por estar externa à CPU, ao ser acessada, precisa que o acesso seja feito através de tráfego dos bits através dos barramentos.</a:t>
            </a:r>
          </a:p>
        </p:txBody>
      </p:sp>
    </p:spTree>
    <p:extLst>
      <p:ext uri="{BB962C8B-B14F-4D97-AF65-F5344CB8AC3E}">
        <p14:creationId xmlns:p14="http://schemas.microsoft.com/office/powerpoint/2010/main" val="65716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AAA5E-F377-494D-A558-896C1876B425}"/>
              </a:ext>
            </a:extLst>
          </p:cNvPr>
          <p:cNvSpPr>
            <a:spLocks noGrp="1"/>
          </p:cNvSpPr>
          <p:nvPr>
            <p:ph type="title"/>
          </p:nvPr>
        </p:nvSpPr>
        <p:spPr/>
        <p:txBody>
          <a:bodyPr/>
          <a:lstStyle/>
          <a:p>
            <a:r>
              <a:rPr lang="pt-BR" dirty="0"/>
              <a:t>O que veremos?</a:t>
            </a:r>
          </a:p>
        </p:txBody>
      </p:sp>
      <p:sp>
        <p:nvSpPr>
          <p:cNvPr id="3" name="Espaço Reservado para Conteúdo 2">
            <a:extLst>
              <a:ext uri="{FF2B5EF4-FFF2-40B4-BE49-F238E27FC236}">
                <a16:creationId xmlns:a16="http://schemas.microsoft.com/office/drawing/2014/main" id="{DAEC0971-AF38-40B5-A6FE-CE803D8C6DFB}"/>
              </a:ext>
            </a:extLst>
          </p:cNvPr>
          <p:cNvSpPr>
            <a:spLocks noGrp="1"/>
          </p:cNvSpPr>
          <p:nvPr>
            <p:ph idx="1"/>
          </p:nvPr>
        </p:nvSpPr>
        <p:spPr/>
        <p:txBody>
          <a:bodyPr>
            <a:normAutofit/>
          </a:bodyPr>
          <a:lstStyle/>
          <a:p>
            <a:r>
              <a:rPr lang="pt-BR" sz="2400" dirty="0"/>
              <a:t>Introdução;</a:t>
            </a:r>
          </a:p>
          <a:p>
            <a:r>
              <a:rPr lang="pt-BR" sz="2400" dirty="0"/>
              <a:t>Registradores;</a:t>
            </a:r>
          </a:p>
          <a:p>
            <a:r>
              <a:rPr lang="pt-BR" sz="2400" dirty="0"/>
              <a:t>Memória Cache;</a:t>
            </a:r>
          </a:p>
          <a:p>
            <a:r>
              <a:rPr lang="pt-BR" sz="2400" dirty="0"/>
              <a:t>Memória Interna;</a:t>
            </a:r>
          </a:p>
          <a:p>
            <a:r>
              <a:rPr lang="pt-BR" sz="2400" dirty="0"/>
              <a:t>Memória Externa;</a:t>
            </a:r>
          </a:p>
        </p:txBody>
      </p:sp>
    </p:spTree>
    <p:extLst>
      <p:ext uri="{BB962C8B-B14F-4D97-AF65-F5344CB8AC3E}">
        <p14:creationId xmlns:p14="http://schemas.microsoft.com/office/powerpoint/2010/main" val="2469223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normAutofit/>
          </a:bodyPr>
          <a:lstStyle/>
          <a:p>
            <a:pPr algn="just"/>
            <a:r>
              <a:rPr lang="pt-BR" dirty="0"/>
              <a:t>Resumindo, os registradores são um tipo de memória com limites em termos de capacidade de armazenamento porém muito mais rápido no que se refere à velocidade de acesso aos dados. Os registradores são usados para armazenar as informações  necessárias para a execução das instruções pela CPU.</a:t>
            </a:r>
          </a:p>
        </p:txBody>
      </p:sp>
    </p:spTree>
    <p:extLst>
      <p:ext uri="{BB962C8B-B14F-4D97-AF65-F5344CB8AC3E}">
        <p14:creationId xmlns:p14="http://schemas.microsoft.com/office/powerpoint/2010/main" val="59077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Os tipos de 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Existem diferentes tipos de registradores na CPU de um sistema de computação. Cada registrador serve a um propósito específico e contribui para o funcionamento da CPU no processamento das instruções, o que significa que são usados nas etapas principais de busca, interpretação e execução das instruções. Basicamente temos registradores para os tipos de dado que são armazenados na memória.</a:t>
            </a:r>
          </a:p>
        </p:txBody>
      </p:sp>
    </p:spTree>
    <p:extLst>
      <p:ext uri="{BB962C8B-B14F-4D97-AF65-F5344CB8AC3E}">
        <p14:creationId xmlns:p14="http://schemas.microsoft.com/office/powerpoint/2010/main" val="379443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Os tipos de 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Os registradores são usados, portanto, no armazenamento temporário de dados, endereços e instruções e no armazenamento do resultado da execução das instruções.</a:t>
            </a:r>
          </a:p>
          <a:p>
            <a:pPr algn="just"/>
            <a:r>
              <a:rPr lang="pt-BR" dirty="0"/>
              <a:t>Os registradores são um tipo de memória para armazenamento de pequena quantidade de informação, poucos bits, por curto prazo de tempo mas que possuem alto desempenho.  Em geral, os registradores são usados também para armazenar os valores dos operandos das instruções.</a:t>
            </a:r>
          </a:p>
          <a:p>
            <a:pPr algn="just"/>
            <a:r>
              <a:rPr lang="pt-BR" dirty="0"/>
              <a:t>Uma instrução ADD que soma dois valores por exemplo, poderia armazenar seus operandos, em registradores na CPU.  O resultado da soma também poderia ser armazenado em registradores antes de serem transferidos para a memória principal.</a:t>
            </a:r>
          </a:p>
        </p:txBody>
      </p:sp>
    </p:spTree>
    <p:extLst>
      <p:ext uri="{BB962C8B-B14F-4D97-AF65-F5344CB8AC3E}">
        <p14:creationId xmlns:p14="http://schemas.microsoft.com/office/powerpoint/2010/main" val="62031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lstStyle/>
          <a:p>
            <a:r>
              <a:rPr lang="pt-BR" dirty="0"/>
              <a:t>Os tipos de registradores</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Os registradores mais importantes são:</a:t>
            </a:r>
          </a:p>
          <a:p>
            <a:pPr lvl="1" algn="just"/>
            <a:r>
              <a:rPr lang="pt-BR" b="1" dirty="0"/>
              <a:t>Contador de Instrução ( CI )/Contador de programa (PC - </a:t>
            </a:r>
            <a:r>
              <a:rPr lang="pt-BR" b="1" dirty="0" err="1"/>
              <a:t>Program</a:t>
            </a:r>
            <a:r>
              <a:rPr lang="pt-BR" b="1" dirty="0"/>
              <a:t> </a:t>
            </a:r>
            <a:r>
              <a:rPr lang="pt-BR" b="1" dirty="0" err="1"/>
              <a:t>Counter</a:t>
            </a:r>
            <a:r>
              <a:rPr lang="pt-BR" b="1" dirty="0"/>
              <a:t>):</a:t>
            </a:r>
            <a:r>
              <a:rPr lang="pt-BR" dirty="0"/>
              <a:t> que aponta para a próxima instrução a executar.</a:t>
            </a:r>
          </a:p>
          <a:p>
            <a:pPr lvl="1" algn="just"/>
            <a:r>
              <a:rPr lang="pt-BR" b="1" dirty="0"/>
              <a:t>RI (IR- </a:t>
            </a:r>
            <a:r>
              <a:rPr lang="pt-BR" b="1" dirty="0" err="1"/>
              <a:t>Instruction</a:t>
            </a:r>
            <a:r>
              <a:rPr lang="pt-BR" b="1" dirty="0"/>
              <a:t> </a:t>
            </a:r>
            <a:r>
              <a:rPr lang="pt-BR" b="1" dirty="0" err="1"/>
              <a:t>Register</a:t>
            </a:r>
            <a:r>
              <a:rPr lang="pt-BR" b="1" dirty="0"/>
              <a:t>):</a:t>
            </a:r>
            <a:r>
              <a:rPr lang="pt-BR" dirty="0"/>
              <a:t> que armazena a instrução em execução.</a:t>
            </a:r>
          </a:p>
          <a:p>
            <a:pPr lvl="1" algn="just"/>
            <a:r>
              <a:rPr lang="pt-BR" b="1" dirty="0"/>
              <a:t>REM:</a:t>
            </a:r>
            <a:r>
              <a:rPr lang="pt-BR" dirty="0"/>
              <a:t> que armazena endereços de memória que apontam para células na memória principal.</a:t>
            </a:r>
          </a:p>
          <a:p>
            <a:pPr lvl="1" algn="just"/>
            <a:r>
              <a:rPr lang="pt-BR" b="1" dirty="0"/>
              <a:t>RDM/ACC:</a:t>
            </a:r>
            <a:r>
              <a:rPr lang="pt-BR" dirty="0"/>
              <a:t> que armazena dados que serão manipulados nas operações do programa. Também é conhecido por CD.</a:t>
            </a:r>
          </a:p>
          <a:p>
            <a:pPr lvl="1" algn="just"/>
            <a:r>
              <a:rPr lang="pt-BR" dirty="0"/>
              <a:t>Outros registros que permitem o armazenamento de resultados intermediários.</a:t>
            </a:r>
          </a:p>
        </p:txBody>
      </p:sp>
    </p:spTree>
    <p:extLst>
      <p:ext uri="{BB962C8B-B14F-4D97-AF65-F5344CB8AC3E}">
        <p14:creationId xmlns:p14="http://schemas.microsoft.com/office/powerpoint/2010/main" val="412513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fontScale="90000"/>
          </a:bodyPr>
          <a:lstStyle/>
          <a:p>
            <a:r>
              <a:rPr lang="pt-BR" b="1" dirty="0"/>
              <a:t>Contador de Instruções (CI)/Contador de Programa (PC - </a:t>
            </a:r>
            <a:r>
              <a:rPr lang="pt-BR" b="1" dirty="0" err="1"/>
              <a:t>Program</a:t>
            </a:r>
            <a:r>
              <a:rPr lang="pt-BR" b="1" dirty="0"/>
              <a:t> </a:t>
            </a:r>
            <a:r>
              <a:rPr lang="pt-BR" b="1" dirty="0" err="1"/>
              <a:t>Counter</a:t>
            </a:r>
            <a:r>
              <a:rPr lang="pt-BR" b="1" dirty="0"/>
              <a:t>)</a:t>
            </a:r>
            <a:br>
              <a:rPr lang="pt-BR" dirty="0"/>
            </a:br>
            <a:br>
              <a:rPr lang="pt-BR" dirty="0"/>
            </a:br>
            <a:r>
              <a:rPr lang="pt-BR" dirty="0"/>
              <a:t>	</a:t>
            </a:r>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Para poder manusear os códigos de instrução, a CPU  necessitará armazenar os endereços  de  memória da qual o código de instrução será lido.  O endereço da palavra de memória da qual o código  de instrução será lido é fornecido por um registro denominado Contador de Instrução (CI) / Programa (CP). Este registrador é incrementado para que aponte para o endereço que contém a próxima instrução a ser lida, conforme exemplo abaixo:</a:t>
            </a:r>
          </a:p>
          <a:p>
            <a:pPr lvl="1" algn="just"/>
            <a:r>
              <a:rPr lang="pt-BR" dirty="0"/>
              <a:t>Funcionamento: CP=CP + 1</a:t>
            </a:r>
          </a:p>
        </p:txBody>
      </p:sp>
    </p:spTree>
    <p:extLst>
      <p:ext uri="{BB962C8B-B14F-4D97-AF65-F5344CB8AC3E}">
        <p14:creationId xmlns:p14="http://schemas.microsoft.com/office/powerpoint/2010/main" val="118340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Registrador de Instrução (RI)</a:t>
            </a:r>
            <a:endParaRPr lang="pt-BR" dirty="0"/>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Para manusear os códigos de instrução, a CPU necessitará de um registrador para armazenar os códigos de operação. O código de instrução é armazenado no registro denominado Registro de Instrução (I).</a:t>
            </a:r>
          </a:p>
          <a:p>
            <a:pPr algn="just"/>
            <a:r>
              <a:rPr lang="pt-BR" dirty="0"/>
              <a:t>A CPU sempre irá interpretar o conteúdo do registrador de instrução como sendo um código de operação.</a:t>
            </a:r>
          </a:p>
          <a:p>
            <a:pPr algn="just"/>
            <a:r>
              <a:rPr lang="pt-BR" dirty="0"/>
              <a:t>Após o armazenamento dos códigos de instrução no Registro de Instrução, inicia-se o processo de decodificação do código de operação.</a:t>
            </a:r>
          </a:p>
        </p:txBody>
      </p:sp>
    </p:spTree>
    <p:extLst>
      <p:ext uri="{BB962C8B-B14F-4D97-AF65-F5344CB8AC3E}">
        <p14:creationId xmlns:p14="http://schemas.microsoft.com/office/powerpoint/2010/main" val="313722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Registrador de Endereços (REM)</a:t>
            </a:r>
            <a:endParaRPr lang="pt-BR" dirty="0"/>
          </a:p>
        </p:txBody>
      </p:sp>
      <p:sp>
        <p:nvSpPr>
          <p:cNvPr id="3" name="Espaço Reservado para Conteúdo 2">
            <a:extLst>
              <a:ext uri="{FF2B5EF4-FFF2-40B4-BE49-F238E27FC236}">
                <a16:creationId xmlns:a16="http://schemas.microsoft.com/office/drawing/2014/main" id="{915AED86-5AFD-4B8E-B0EC-F90310A84E5A}"/>
              </a:ext>
            </a:extLst>
          </p:cNvPr>
          <p:cNvSpPr>
            <a:spLocks noGrp="1"/>
          </p:cNvSpPr>
          <p:nvPr>
            <p:ph idx="1"/>
          </p:nvPr>
        </p:nvSpPr>
        <p:spPr/>
        <p:txBody>
          <a:bodyPr/>
          <a:lstStyle/>
          <a:p>
            <a:pPr algn="just"/>
            <a:r>
              <a:rPr lang="pt-BR" dirty="0"/>
              <a:t>Para podermos acessar uma palavra de dados da memória (tanto para ler seu conteúdo, como para armazenar dados dentro dela), precisamos identificar seu endereço. Para isso temos um registrador para armazenar o endereço da palavra na memória.</a:t>
            </a:r>
          </a:p>
          <a:p>
            <a:pPr algn="just"/>
            <a:r>
              <a:rPr lang="pt-BR" dirty="0"/>
              <a:t>Este endereço fica armazenado em um registrador denominado Contador de Dados [CD].</a:t>
            </a:r>
          </a:p>
          <a:p>
            <a:pPr algn="just"/>
            <a:r>
              <a:rPr lang="pt-BR" dirty="0"/>
              <a:t>O tamanho do CD dependerá do tamanho máximo de  memória que o processador consegue endereçar.</a:t>
            </a:r>
          </a:p>
          <a:p>
            <a:pPr lvl="1" algn="just"/>
            <a:r>
              <a:rPr lang="pt-BR" dirty="0"/>
              <a:t>CD 8bits — 2 elevado a 8=256 palavras de memória (endereços)</a:t>
            </a:r>
          </a:p>
          <a:p>
            <a:pPr lvl="1" algn="just"/>
            <a:r>
              <a:rPr lang="pt-BR" dirty="0"/>
              <a:t>CD 16bits — 2 elevado a 16=65536 palavras de memória (endereços)</a:t>
            </a:r>
          </a:p>
        </p:txBody>
      </p:sp>
    </p:spTree>
    <p:extLst>
      <p:ext uri="{BB962C8B-B14F-4D97-AF65-F5344CB8AC3E}">
        <p14:creationId xmlns:p14="http://schemas.microsoft.com/office/powerpoint/2010/main" val="201539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Memória Cache</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p:txBody>
          <a:bodyPr>
            <a:normAutofit/>
          </a:bodyPr>
          <a:lstStyle/>
          <a:p>
            <a:pPr algn="just"/>
            <a:r>
              <a:rPr lang="pt-BR" dirty="0"/>
              <a:t>A memória do computador é organizada em uma hierarquia. No nível mais alto (mais perto do processador), estão os registradores do processador. Em seguida, vêm um ou mais níveis de cache. Quando são usados múltiplos níveis, eles são indicados por L1, L2 e assim por diante. Em seguida, vem a memória principal, que normalmente é uma memória dinâmica de acesso aleatório e dinâmico (DRAM). Todos estes são considerados internos ao sistema de computação. A hierarquia continua com a memória externa, com o próximo nível geralmente sendo um disco rígido fixo, e um ou mais níveis abaixo disso consistindo em mídia removível, como discos ópticos e fita.</a:t>
            </a:r>
          </a:p>
        </p:txBody>
      </p:sp>
    </p:spTree>
    <p:extLst>
      <p:ext uri="{BB962C8B-B14F-4D97-AF65-F5344CB8AC3E}">
        <p14:creationId xmlns:p14="http://schemas.microsoft.com/office/powerpoint/2010/main" val="13091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Memória Cache</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p:txBody>
          <a:bodyPr>
            <a:normAutofit lnSpcReduction="10000"/>
          </a:bodyPr>
          <a:lstStyle/>
          <a:p>
            <a:pPr algn="just"/>
            <a:r>
              <a:rPr lang="pt-BR" dirty="0"/>
              <a:t>O uso da memoria cache visa obter velocidade de memoria próxima das memorias mais rápidas que existem e, ao mesmo tempo, disponibilizar uma memoria de grande capacidade ao preço de memorias semicondutoras mais baratas. Existe uma memoria principal relativamente grande e lenta junto com a memoria cache, menor e mais rápida. A cache contem uma copia de partes da memoria principal. Quando o processador tenta ler uma palavra da memoria, é feita uma verificação para determinar se a palavra esta na cache. Se estiver, ela é entregue ao processador. Se não, um bloco da memoria principal, consistindo em algum numero fixo de palavras, é lido para a cache e depois a palavra e fornecida ao processador. Devido ao fenômeno de localidade de referencia, quando um bloco de dados e levado para a cache para satisfazer uma única referencia de memoria, e provável que haja referencias futuras a esse mesmo local da memoria ou a outras palavras no mesmo bloco.</a:t>
            </a:r>
          </a:p>
        </p:txBody>
      </p:sp>
    </p:spTree>
    <p:extLst>
      <p:ext uri="{BB962C8B-B14F-4D97-AF65-F5344CB8AC3E}">
        <p14:creationId xmlns:p14="http://schemas.microsoft.com/office/powerpoint/2010/main" val="3814479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2B642B89-C65B-4140-892C-AB5AFD3610A8}"/>
              </a:ext>
            </a:extLst>
          </p:cNvPr>
          <p:cNvPicPr>
            <a:picLocks noChangeAspect="1"/>
          </p:cNvPicPr>
          <p:nvPr/>
        </p:nvPicPr>
        <p:blipFill>
          <a:blip r:embed="rId3"/>
          <a:stretch>
            <a:fillRect/>
          </a:stretch>
        </p:blipFill>
        <p:spPr>
          <a:xfrm>
            <a:off x="2278249" y="480515"/>
            <a:ext cx="7635501" cy="5892302"/>
          </a:xfrm>
          <a:prstGeom prst="rect">
            <a:avLst/>
          </a:prstGeom>
        </p:spPr>
      </p:pic>
    </p:spTree>
    <p:extLst>
      <p:ext uri="{BB962C8B-B14F-4D97-AF65-F5344CB8AC3E}">
        <p14:creationId xmlns:p14="http://schemas.microsoft.com/office/powerpoint/2010/main" val="22672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EE070-80DE-4B3A-A63A-40387ABB6A21}"/>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82C211DD-412F-4730-8AAD-E6AE610676A2}"/>
              </a:ext>
            </a:extLst>
          </p:cNvPr>
          <p:cNvSpPr>
            <a:spLocks noGrp="1"/>
          </p:cNvSpPr>
          <p:nvPr>
            <p:ph idx="1"/>
          </p:nvPr>
        </p:nvSpPr>
        <p:spPr/>
        <p:txBody>
          <a:bodyPr>
            <a:normAutofit/>
          </a:bodyPr>
          <a:lstStyle/>
          <a:p>
            <a:pPr algn="just"/>
            <a:r>
              <a:rPr lang="pt-BR" dirty="0"/>
              <a:t>A memória do computador é organizada em uma hierarquia. No nível mais alto (mais perto do processador), estão os registradores do processador. Em seguida, vêm um ou mais níveis de cache. Quando são usados múltiplos níveis, eles são indicados por L1, L2 e assim por diante. Em seguida, vem a memória principal, que normalmente é uma memória dinâmica de acesso aleatório e dinâmico (DRAM). Todos estes são considerados internos ao sistema de computação. A hierarquia continua com a memória externa, com o próximo nível geralmente sendo um disco rígido fixo, e um ou mais níveis abaixo disso consistindo em mídia removível, como discos ópticos, fitas e memória flash.</a:t>
            </a:r>
          </a:p>
        </p:txBody>
      </p:sp>
    </p:spTree>
    <p:extLst>
      <p:ext uri="{BB962C8B-B14F-4D97-AF65-F5344CB8AC3E}">
        <p14:creationId xmlns:p14="http://schemas.microsoft.com/office/powerpoint/2010/main" val="959008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Memória Cache</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p:txBody>
          <a:bodyPr>
            <a:normAutofit/>
          </a:bodyPr>
          <a:lstStyle/>
          <a:p>
            <a:pPr algn="just"/>
            <a:r>
              <a:rPr lang="pt-BR" dirty="0"/>
              <a:t>O processador gera o endereço de leitura (RA, do inglês </a:t>
            </a:r>
            <a:r>
              <a:rPr lang="pt-BR" dirty="0" err="1"/>
              <a:t>read</a:t>
            </a:r>
            <a:r>
              <a:rPr lang="pt-BR" dirty="0"/>
              <a:t> </a:t>
            </a:r>
            <a:r>
              <a:rPr lang="pt-BR" dirty="0" err="1"/>
              <a:t>address</a:t>
            </a:r>
            <a:r>
              <a:rPr lang="pt-BR" dirty="0"/>
              <a:t>) de uma palavra a ser lida. Se a palavra estiver na cache, ela é entregue ao processador. Caso contrário, o bloco contendo essa palavra é carregado na cache e a palavra é entregue ao processador. Nessa organização, a cache se conecta ao processador por meio de linhas de dados, controle e endereço. As linhas de dados e endereços também se conectam a buffers de dados e endereços, que se conectam a um barramento do sistema, do qual a memória principal é acessada. Quando ocorre um acerto de cache (cache hit), os buffers de dados e endereço são desativados e a comunicação é apenas entre o processador e a memória cache, sem tráfego no barramento do sistema. Quando ocorre uma falha de cache (cache miss), o endereço desejado é carregado no barramento do sistema e os dados são transferidos através do buffer de dados para a cache e para o processador.</a:t>
            </a:r>
          </a:p>
        </p:txBody>
      </p:sp>
    </p:spTree>
    <p:extLst>
      <p:ext uri="{BB962C8B-B14F-4D97-AF65-F5344CB8AC3E}">
        <p14:creationId xmlns:p14="http://schemas.microsoft.com/office/powerpoint/2010/main" val="2517777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m 8" descr="Uma imagem contendo captura de tela&#10;&#10;Descrição gerada com muito alta confiança">
            <a:extLst>
              <a:ext uri="{FF2B5EF4-FFF2-40B4-BE49-F238E27FC236}">
                <a16:creationId xmlns:a16="http://schemas.microsoft.com/office/drawing/2014/main" id="{92F757CF-6625-4B62-8201-15B77CBA20CE}"/>
              </a:ext>
            </a:extLst>
          </p:cNvPr>
          <p:cNvPicPr>
            <a:picLocks noChangeAspect="1"/>
          </p:cNvPicPr>
          <p:nvPr/>
        </p:nvPicPr>
        <p:blipFill>
          <a:blip r:embed="rId3"/>
          <a:stretch>
            <a:fillRect/>
          </a:stretch>
        </p:blipFill>
        <p:spPr>
          <a:xfrm>
            <a:off x="2596510" y="480515"/>
            <a:ext cx="6998978" cy="5892302"/>
          </a:xfrm>
          <a:prstGeom prst="rect">
            <a:avLst/>
          </a:prstGeom>
        </p:spPr>
      </p:pic>
    </p:spTree>
    <p:extLst>
      <p:ext uri="{BB962C8B-B14F-4D97-AF65-F5344CB8AC3E}">
        <p14:creationId xmlns:p14="http://schemas.microsoft.com/office/powerpoint/2010/main" val="879617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793AA50A-7208-4454-A00B-28DC3BD7465A}"/>
              </a:ext>
            </a:extLst>
          </p:cNvPr>
          <p:cNvPicPr>
            <a:picLocks noChangeAspect="1"/>
          </p:cNvPicPr>
          <p:nvPr/>
        </p:nvPicPr>
        <p:blipFill>
          <a:blip r:embed="rId3"/>
          <a:stretch>
            <a:fillRect/>
          </a:stretch>
        </p:blipFill>
        <p:spPr>
          <a:xfrm>
            <a:off x="2604048" y="480515"/>
            <a:ext cx="6983903" cy="5892302"/>
          </a:xfrm>
          <a:prstGeom prst="rect">
            <a:avLst/>
          </a:prstGeom>
        </p:spPr>
      </p:pic>
    </p:spTree>
    <p:extLst>
      <p:ext uri="{BB962C8B-B14F-4D97-AF65-F5344CB8AC3E}">
        <p14:creationId xmlns:p14="http://schemas.microsoft.com/office/powerpoint/2010/main" val="2331595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1">
            <a:extLst>
              <a:ext uri="{FF2B5EF4-FFF2-40B4-BE49-F238E27FC236}">
                <a16:creationId xmlns:a16="http://schemas.microsoft.com/office/drawing/2014/main" id="{EE83CB8C-BA8E-4B17-9E9F-4C49F82E5E28}"/>
              </a:ext>
            </a:extLst>
          </p:cNvPr>
          <p:cNvPicPr>
            <a:picLocks noChangeAspect="1"/>
          </p:cNvPicPr>
          <p:nvPr/>
        </p:nvPicPr>
        <p:blipFill>
          <a:blip r:embed="rId3"/>
          <a:stretch>
            <a:fillRect/>
          </a:stretch>
        </p:blipFill>
        <p:spPr>
          <a:xfrm>
            <a:off x="482600" y="577866"/>
            <a:ext cx="11226799" cy="5697600"/>
          </a:xfrm>
          <a:prstGeom prst="rect">
            <a:avLst/>
          </a:prstGeom>
        </p:spPr>
      </p:pic>
    </p:spTree>
    <p:extLst>
      <p:ext uri="{BB962C8B-B14F-4D97-AF65-F5344CB8AC3E}">
        <p14:creationId xmlns:p14="http://schemas.microsoft.com/office/powerpoint/2010/main" val="2068944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b="1" dirty="0"/>
              <a:t>Memória Cache</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p:txBody>
          <a:bodyPr>
            <a:normAutofit/>
          </a:bodyPr>
          <a:lstStyle/>
          <a:p>
            <a:pPr algn="just"/>
            <a:r>
              <a:rPr lang="pt-BR" dirty="0"/>
              <a:t>Como existem menos linhas de cache do que blocos da memoria principal, é necessário haver um algoritmo para mapear os blocos da memoria principal as linhas de cache. Além do mais, e preciso haver um meio para determinar qual bloco da memoria principal atualmente ocupa uma linha da cache. A escolha da função de mapeamento dita como a cache é organizada. Três técnicas podem ser utilizadas: direta, associativa e associativa em conjunto (</a:t>
            </a:r>
            <a:r>
              <a:rPr lang="pt-BR" i="1" dirty="0"/>
              <a:t>set </a:t>
            </a:r>
            <a:r>
              <a:rPr lang="pt-BR" i="1" dirty="0" err="1"/>
              <a:t>associative</a:t>
            </a:r>
            <a:r>
              <a:rPr lang="pt-BR" dirty="0"/>
              <a:t>).</a:t>
            </a:r>
          </a:p>
        </p:txBody>
      </p:sp>
    </p:spTree>
    <p:extLst>
      <p:ext uri="{BB962C8B-B14F-4D97-AF65-F5344CB8AC3E}">
        <p14:creationId xmlns:p14="http://schemas.microsoft.com/office/powerpoint/2010/main" val="3578567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Mapeamento Direto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r>
              <a:rPr lang="pt-BR"/>
              <a:t>A técnica mais simples, conhecida como mapeamento direto, mapeia cada bloco da memoria principal a apenas uma linha de cache possível.</a:t>
            </a:r>
          </a:p>
          <a:p>
            <a:endParaRPr lang="pt-BR" dirty="0"/>
          </a:p>
        </p:txBody>
      </p:sp>
      <p:pic>
        <p:nvPicPr>
          <p:cNvPr id="3" name="Imagem 2">
            <a:extLst>
              <a:ext uri="{FF2B5EF4-FFF2-40B4-BE49-F238E27FC236}">
                <a16:creationId xmlns:a16="http://schemas.microsoft.com/office/drawing/2014/main" id="{C74F032B-4DC0-4DA3-B1DE-A0DA1EE3B638}"/>
              </a:ext>
            </a:extLst>
          </p:cNvPr>
          <p:cNvPicPr>
            <a:picLocks noChangeAspect="1"/>
          </p:cNvPicPr>
          <p:nvPr/>
        </p:nvPicPr>
        <p:blipFill>
          <a:blip r:embed="rId3"/>
          <a:stretch>
            <a:fillRect/>
          </a:stretch>
        </p:blipFill>
        <p:spPr>
          <a:xfrm>
            <a:off x="2157412" y="2986087"/>
            <a:ext cx="7877176" cy="3745374"/>
          </a:xfrm>
          <a:prstGeom prst="rect">
            <a:avLst/>
          </a:prstGeom>
        </p:spPr>
      </p:pic>
    </p:spTree>
    <p:extLst>
      <p:ext uri="{BB962C8B-B14F-4D97-AF65-F5344CB8AC3E}">
        <p14:creationId xmlns:p14="http://schemas.microsoft.com/office/powerpoint/2010/main" val="1790906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Mapeamento Associativo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O mapeamento associativo compensa a desvantagem do mapeamento direto, permitindo que cada bloco da memória principal seja carregado em qualquer linha da cache. No mapeamento associativo, o mecanismo de alocação de blocos da Memória Principal na Cache não segue posição fixa.</a:t>
            </a:r>
          </a:p>
        </p:txBody>
      </p:sp>
      <p:pic>
        <p:nvPicPr>
          <p:cNvPr id="4" name="Imagem 3">
            <a:extLst>
              <a:ext uri="{FF2B5EF4-FFF2-40B4-BE49-F238E27FC236}">
                <a16:creationId xmlns:a16="http://schemas.microsoft.com/office/drawing/2014/main" id="{0790CDA9-5656-47D1-AA8D-134D04E9C707}"/>
              </a:ext>
            </a:extLst>
          </p:cNvPr>
          <p:cNvPicPr>
            <a:picLocks noChangeAspect="1"/>
          </p:cNvPicPr>
          <p:nvPr/>
        </p:nvPicPr>
        <p:blipFill>
          <a:blip r:embed="rId3"/>
          <a:stretch>
            <a:fillRect/>
          </a:stretch>
        </p:blipFill>
        <p:spPr>
          <a:xfrm>
            <a:off x="2714625" y="3571874"/>
            <a:ext cx="6762750" cy="3127772"/>
          </a:xfrm>
          <a:prstGeom prst="rect">
            <a:avLst/>
          </a:prstGeom>
        </p:spPr>
      </p:pic>
    </p:spTree>
    <p:extLst>
      <p:ext uri="{BB962C8B-B14F-4D97-AF65-F5344CB8AC3E}">
        <p14:creationId xmlns:p14="http://schemas.microsoft.com/office/powerpoint/2010/main" val="1847531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Mapeamento Associativo Em Conjunto (Set </a:t>
            </a:r>
            <a:r>
              <a:rPr lang="pt-BR" b="1" dirty="0" err="1"/>
              <a:t>Associative</a:t>
            </a:r>
            <a:r>
              <a:rPr lang="pt-BR" b="1" dirty="0"/>
              <a:t>)</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O problema do Mapeamento Associativo é encontrar blocos em memórias Cache grandes. A solução para isso é utilizar uma abordagem mista, que utiliza os princípios dos mapeamentos direto e associativo. Ela divide a memória em conjuntos. Cada bloco então é mapeado para um conjunto (semelhante ao que é feito para o Mapeamento Direto, mas para o nível de conjunto). Sempre que um bloco for ser buscado ou salvo, ele será feito no conjunto fixo dele, mas dentro do conjunto ele pode ser armazenado em qualquer posição livre.</a:t>
            </a:r>
          </a:p>
        </p:txBody>
      </p:sp>
    </p:spTree>
    <p:extLst>
      <p:ext uri="{BB962C8B-B14F-4D97-AF65-F5344CB8AC3E}">
        <p14:creationId xmlns:p14="http://schemas.microsoft.com/office/powerpoint/2010/main" val="423349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Politicas de Substituição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Nos mapeamentos associativo e associativo por conjunto uma outra política deve ser adotada. Quando a memória cache enche e um novo bloco precisa ser armazenado, o Sistema de Memória deve escolher que bloco deve ser removido para dar espaço ao novo bloco. No mapeamento direto isso não existe porque cada bloco sempre fica na mesma posição.</a:t>
            </a:r>
          </a:p>
          <a:p>
            <a:r>
              <a:rPr lang="pt-BR" dirty="0"/>
              <a:t>Sendo assim, há 3 principais políticas de substituição de linhas de Cache. São elas:</a:t>
            </a:r>
          </a:p>
          <a:p>
            <a:pPr lvl="1"/>
            <a:r>
              <a:rPr lang="pt-BR" dirty="0"/>
              <a:t>Randômica;</a:t>
            </a:r>
          </a:p>
          <a:p>
            <a:pPr lvl="1"/>
            <a:r>
              <a:rPr lang="pt-BR" dirty="0"/>
              <a:t>FIFO;</a:t>
            </a:r>
          </a:p>
          <a:p>
            <a:pPr lvl="1"/>
            <a:r>
              <a:rPr lang="pt-BR" dirty="0"/>
              <a:t>LRU;</a:t>
            </a:r>
          </a:p>
        </p:txBody>
      </p:sp>
    </p:spTree>
    <p:extLst>
      <p:ext uri="{BB962C8B-B14F-4D97-AF65-F5344CB8AC3E}">
        <p14:creationId xmlns:p14="http://schemas.microsoft.com/office/powerpoint/2010/main" val="1740763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Politicas de Substituição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lnSpcReduction="10000"/>
          </a:bodyPr>
          <a:lstStyle/>
          <a:p>
            <a:pPr algn="just"/>
            <a:r>
              <a:rPr lang="pt-BR" dirty="0"/>
              <a:t>Na substituição randômica o sistema simplesmente escolhe aleatoriamente o bloco que deve ser removido. Ele sai da Cache dando lugar ao novo bloco que foi acessado. Este método tem a vantagem de ser muito fácil de implementar e, por consequência, rápido de executar. Porém ele pode não ser muito eficiente.</a:t>
            </a:r>
          </a:p>
          <a:p>
            <a:pPr algn="just"/>
            <a:r>
              <a:rPr lang="pt-BR" dirty="0"/>
              <a:t>Já no FIFO (</a:t>
            </a:r>
            <a:r>
              <a:rPr lang="pt-BR" dirty="0" err="1"/>
              <a:t>First</a:t>
            </a:r>
            <a:r>
              <a:rPr lang="pt-BR" dirty="0"/>
              <a:t>-In </a:t>
            </a:r>
            <a:r>
              <a:rPr lang="pt-BR" dirty="0" err="1"/>
              <a:t>First</a:t>
            </a:r>
            <a:r>
              <a:rPr lang="pt-BR" dirty="0"/>
              <a:t>-Out) adota o princípio de fila. Aquele bloco que chegou primeiro, está há mais tempo na Cache. Já se beneficiou bastante e deve então dar lugar ao novo bloco.</a:t>
            </a:r>
          </a:p>
          <a:p>
            <a:pPr algn="just"/>
            <a:r>
              <a:rPr lang="pt-BR" dirty="0"/>
              <a:t>No LRU (</a:t>
            </a:r>
            <a:r>
              <a:rPr lang="pt-BR" dirty="0" err="1"/>
              <a:t>Least-Recently</a:t>
            </a:r>
            <a:r>
              <a:rPr lang="pt-BR" dirty="0"/>
              <a:t> </a:t>
            </a:r>
            <a:r>
              <a:rPr lang="pt-BR" dirty="0" err="1"/>
              <a:t>Used</a:t>
            </a:r>
            <a:r>
              <a:rPr lang="pt-BR" dirty="0"/>
              <a:t>), ou “Menos Usado Recentemente” aplica o Princípio da Localidade Temporal e torna-se por isso mais eficiente na maioria dos casos. Nesta política o sistema escolhe o bloco que menos foi utilizado recentemente e o remove. Isso faz com que fiquem na Cache aqueles blocos que são acessados mais vezes nos últimos instantes.</a:t>
            </a:r>
          </a:p>
        </p:txBody>
      </p:sp>
    </p:spTree>
    <p:extLst>
      <p:ext uri="{BB962C8B-B14F-4D97-AF65-F5344CB8AC3E}">
        <p14:creationId xmlns:p14="http://schemas.microsoft.com/office/powerpoint/2010/main" val="117889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title="Side bar">
            <a:extLst>
              <a:ext uri="{FF2B5EF4-FFF2-40B4-BE49-F238E27FC236}">
                <a16:creationId xmlns:a16="http://schemas.microsoft.com/office/drawing/2014/main" id="{AA6EC888-B85F-410F-B430-06583E94BE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9018D83B-903C-4782-B1BB-A45164A71F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4B85BAA-C37F-44B4-B427-B4F10EBB4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DC4EE06-D7B4-4FAC-A561-38A1C38023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m para hierarquia de memÃ³ria">
            <a:extLst>
              <a:ext uri="{FF2B5EF4-FFF2-40B4-BE49-F238E27FC236}">
                <a16:creationId xmlns:a16="http://schemas.microsoft.com/office/drawing/2014/main" id="{1B8FCA92-A160-479D-A3F1-8BF3C6CCCC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44" r="9309" b="-1"/>
          <a:stretch/>
        </p:blipFill>
        <p:spPr bwMode="auto">
          <a:xfrm>
            <a:off x="2851324" y="480515"/>
            <a:ext cx="6489350"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013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 Principal</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As memórias principais são responsáveis por armazenar as informações que estão em uso no computador, fazendo com que o acesso aos dados seja mais rápido. Trocando em miúdos, quando você abre um programa qualquer, ele "escreve" nos pentes de memória RAM as informações necessárias para que a operação seja mais rápida. O programa pode, a partir daí, "ler" essas informações. Teoricamente, a mesma coisa poderia ser feita com o disco rígido, o HD. Porém, a velocidade seria muito menor, e os programas (e o desempenho do computador como um todo) seriam bem menos produtivos.</a:t>
            </a:r>
          </a:p>
        </p:txBody>
      </p:sp>
    </p:spTree>
    <p:extLst>
      <p:ext uri="{BB962C8B-B14F-4D97-AF65-F5344CB8AC3E}">
        <p14:creationId xmlns:p14="http://schemas.microsoft.com/office/powerpoint/2010/main" val="244192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Um pouco de história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As memórias RAM atuais mais modernas são do tipo DIMM SDRAM DDR4. Para traduzir a sigla, vale a pena dar uma olhada numa breve história das memórias. Os primeiros modelos de memória RAM apareceram ainda na década de 50. RAM quer dizer </a:t>
            </a:r>
            <a:r>
              <a:rPr lang="pt-BR" b="1" dirty="0" err="1"/>
              <a:t>Random</a:t>
            </a:r>
            <a:r>
              <a:rPr lang="pt-BR" b="1" dirty="0"/>
              <a:t> Access </a:t>
            </a:r>
            <a:r>
              <a:rPr lang="pt-BR" b="1" dirty="0" err="1"/>
              <a:t>Memory</a:t>
            </a:r>
            <a:r>
              <a:rPr lang="pt-BR" dirty="0"/>
              <a:t>, ou memória de acesso aleatório. Nos anos 70 elas começaram a se tornar populares, equipando os primeiros computadores pessoais. Naquela época, as memórias usavam um padrão chamado SIMM (single </a:t>
            </a:r>
            <a:r>
              <a:rPr lang="pt-BR" dirty="0" err="1"/>
              <a:t>in-line</a:t>
            </a:r>
            <a:r>
              <a:rPr lang="pt-BR" dirty="0"/>
              <a:t> </a:t>
            </a:r>
            <a:r>
              <a:rPr lang="pt-BR" dirty="0" err="1"/>
              <a:t>memory</a:t>
            </a:r>
            <a:r>
              <a:rPr lang="pt-BR" dirty="0"/>
              <a:t> module). A única diferença entre o padrão SIMM e o DIMM (</a:t>
            </a:r>
            <a:r>
              <a:rPr lang="pt-BR" dirty="0" err="1"/>
              <a:t>double</a:t>
            </a:r>
            <a:r>
              <a:rPr lang="pt-BR" dirty="0"/>
              <a:t> </a:t>
            </a:r>
            <a:r>
              <a:rPr lang="pt-BR" dirty="0" err="1"/>
              <a:t>in-line</a:t>
            </a:r>
            <a:r>
              <a:rPr lang="pt-BR" dirty="0"/>
              <a:t> </a:t>
            </a:r>
            <a:r>
              <a:rPr lang="pt-BR" dirty="0" err="1"/>
              <a:t>memory</a:t>
            </a:r>
            <a:r>
              <a:rPr lang="pt-BR" dirty="0"/>
              <a:t> module) atual é que, nos pentes mais antigos, havia chips de memória apenas de um dos lados do pente, como o nome indica: single, único. Atualmente, há chips dos dois lados, novamente como o nome indica: </a:t>
            </a:r>
            <a:r>
              <a:rPr lang="pt-BR" dirty="0" err="1"/>
              <a:t>double</a:t>
            </a:r>
            <a:r>
              <a:rPr lang="pt-BR" dirty="0"/>
              <a:t>, duplo.</a:t>
            </a:r>
            <a:br>
              <a:rPr lang="pt-BR" dirty="0"/>
            </a:br>
            <a:endParaRPr lang="pt-BR" dirty="0"/>
          </a:p>
        </p:txBody>
      </p:sp>
    </p:spTree>
    <p:extLst>
      <p:ext uri="{BB962C8B-B14F-4D97-AF65-F5344CB8AC3E}">
        <p14:creationId xmlns:p14="http://schemas.microsoft.com/office/powerpoint/2010/main" val="1629276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memÃ³ria simm sides">
            <a:extLst>
              <a:ext uri="{FF2B5EF4-FFF2-40B4-BE49-F238E27FC236}">
                <a16:creationId xmlns:a16="http://schemas.microsoft.com/office/drawing/2014/main" id="{5B9DC50E-FB87-43FF-BA79-1AAB6A368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723899"/>
            <a:ext cx="4443413" cy="444341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71A7D739-DA30-4F52-A945-B2BA27A1B142}"/>
              </a:ext>
            </a:extLst>
          </p:cNvPr>
          <p:cNvPicPr>
            <a:picLocks noChangeAspect="1"/>
          </p:cNvPicPr>
          <p:nvPr/>
        </p:nvPicPr>
        <p:blipFill>
          <a:blip r:embed="rId3"/>
          <a:stretch>
            <a:fillRect/>
          </a:stretch>
        </p:blipFill>
        <p:spPr>
          <a:xfrm>
            <a:off x="6443662" y="1104899"/>
            <a:ext cx="5753100" cy="2447925"/>
          </a:xfrm>
          <a:prstGeom prst="rect">
            <a:avLst/>
          </a:prstGeom>
        </p:spPr>
      </p:pic>
    </p:spTree>
    <p:extLst>
      <p:ext uri="{BB962C8B-B14F-4D97-AF65-F5344CB8AC3E}">
        <p14:creationId xmlns:p14="http://schemas.microsoft.com/office/powerpoint/2010/main" val="2130191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Um pouco de história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 eficiência da memória RAM está ligada à quantidade de dados que ela consegue enviar para o processador: quanto mais dados, num menor espaço de tempo, melhor. Essa velocidade tem a ver com a frequência (quanto maior a frequência, mas vezes a memória está enviando dados), e tem a ver com largura de banda - ou seja, quantos dados é possível transmitir de uma só vez. Daí a sigla DDR - </a:t>
            </a:r>
            <a:r>
              <a:rPr lang="pt-BR" dirty="0" err="1"/>
              <a:t>double</a:t>
            </a:r>
            <a:r>
              <a:rPr lang="pt-BR" dirty="0"/>
              <a:t> data rate, ou dupla taxa de transferência. Quando o padrão DDR surgiu ele fez exatamente isso, dobrou a taxa de transferência de dados de então. Depois do DDR, vieram o DDR2, DDR3 e o atual DDR4 - cada número indica que houve a multiplicação por dois da taxa de transferência em relação à geração anterior. Memória com padrão DDR5 já estão prontas para chegar ao mercado, e devem aparecer nos computadores ainda em 2018.</a:t>
            </a:r>
          </a:p>
        </p:txBody>
      </p:sp>
    </p:spTree>
    <p:extLst>
      <p:ext uri="{BB962C8B-B14F-4D97-AF65-F5344CB8AC3E}">
        <p14:creationId xmlns:p14="http://schemas.microsoft.com/office/powerpoint/2010/main" val="438989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 Principal Semicondutora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Nos primeiros computadores, a forma mais comum de armazenamento de acesso aleatório para a memória principal do computador empregava uma matriz de loops ferromagnéticos em forma de anel, chamados de núcleos. Logo, a memória principal normalmente era chamada de núcleo (ou </a:t>
            </a:r>
            <a:r>
              <a:rPr lang="pt-BR" i="1" dirty="0"/>
              <a:t>core</a:t>
            </a:r>
            <a:r>
              <a:rPr lang="pt-BR" dirty="0"/>
              <a:t>, em inglês), um termo que persiste até hoje. Com o advento da microeletrônica, as memórias semicondutoras superaram de longe a memória de núcleo magnético. Hoje, o uso de chips semicondutores para a memória principal e quase universal.</a:t>
            </a:r>
          </a:p>
        </p:txBody>
      </p:sp>
    </p:spTree>
    <p:extLst>
      <p:ext uri="{BB962C8B-B14F-4D97-AF65-F5344CB8AC3E}">
        <p14:creationId xmlns:p14="http://schemas.microsoft.com/office/powerpoint/2010/main" val="3606457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 Principal Semicondutora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O elemento básico de uma memoria semicondutora é a célula de memoria. Embora diversas tecnologias eletrônicas sejam utilizadas, todas as células de memoria semicondutora compartilham certas propriedades:</a:t>
            </a:r>
          </a:p>
          <a:p>
            <a:pPr lvl="1" algn="just"/>
            <a:r>
              <a:rPr lang="pt-BR" dirty="0"/>
              <a:t>Apresentam dois estados estáveis, que podem ser usadas para representar o binário 1 e 0;</a:t>
            </a:r>
          </a:p>
          <a:p>
            <a:pPr lvl="1" algn="just"/>
            <a:r>
              <a:rPr lang="pt-BR" dirty="0"/>
              <a:t>São capazes de ser escritas, para definir o estado;</a:t>
            </a:r>
          </a:p>
          <a:p>
            <a:pPr lvl="1" algn="just"/>
            <a:r>
              <a:rPr lang="pt-BR" dirty="0"/>
              <a:t>São capazes de ser lidas, para verificar o estado.</a:t>
            </a:r>
          </a:p>
        </p:txBody>
      </p:sp>
    </p:spTree>
    <p:extLst>
      <p:ext uri="{BB962C8B-B14F-4D97-AF65-F5344CB8AC3E}">
        <p14:creationId xmlns:p14="http://schemas.microsoft.com/office/powerpoint/2010/main" val="2285503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 Principal Semicondutora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Normalmente, a célula tem três terminais funcionais, capazes de transportar um sinal elétrico. O terminal de seleção, como o nome sugere, seleciona uma célula de memoria para uma operação de leitura ou escrita. O terminal de controle indica leitura ou escrita. Para a escrita, o outro terminal fornece um sinal elétrico que define o estado da célula como 1 ou 0. Para a leitura, o terminal e usado para a saída do estado da célula.</a:t>
            </a:r>
          </a:p>
        </p:txBody>
      </p:sp>
    </p:spTree>
    <p:extLst>
      <p:ext uri="{BB962C8B-B14F-4D97-AF65-F5344CB8AC3E}">
        <p14:creationId xmlns:p14="http://schemas.microsoft.com/office/powerpoint/2010/main" val="3410746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1" name="Rectangle 20">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21957A55-FF3A-462A-867D-8C9B53C10830}"/>
              </a:ext>
            </a:extLst>
          </p:cNvPr>
          <p:cNvPicPr>
            <a:picLocks noChangeAspect="1"/>
          </p:cNvPicPr>
          <p:nvPr/>
        </p:nvPicPr>
        <p:blipFill>
          <a:blip r:embed="rId3"/>
          <a:stretch>
            <a:fillRect/>
          </a:stretch>
        </p:blipFill>
        <p:spPr>
          <a:xfrm>
            <a:off x="1322194" y="1674875"/>
            <a:ext cx="9550581" cy="3472938"/>
          </a:xfrm>
          <a:prstGeom prst="rect">
            <a:avLst/>
          </a:prstGeom>
        </p:spPr>
      </p:pic>
    </p:spTree>
    <p:extLst>
      <p:ext uri="{BB962C8B-B14F-4D97-AF65-F5344CB8AC3E}">
        <p14:creationId xmlns:p14="http://schemas.microsoft.com/office/powerpoint/2010/main" val="3871078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DRAM, SRAM e SDRAM</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 memória RAM, ou memória de acesso randômico, é utilizada por computadores de todo tipo para armazenar informações de forma temporária, usualmente perdidas após o desligamento de uma fonte de energia, seja tomada ou bateria. Mas, vale aprender que há dois tipos de memória RAM principais a serem considerados: DRAM e SRAM.</a:t>
            </a:r>
          </a:p>
        </p:txBody>
      </p:sp>
    </p:spTree>
    <p:extLst>
      <p:ext uri="{BB962C8B-B14F-4D97-AF65-F5344CB8AC3E}">
        <p14:creationId xmlns:p14="http://schemas.microsoft.com/office/powerpoint/2010/main" val="3881212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DRAM, SRAM e SDRAM</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DRAM é a sigla em inglês para </a:t>
            </a:r>
            <a:r>
              <a:rPr lang="pt-BR" dirty="0" err="1"/>
              <a:t>Dynamic</a:t>
            </a:r>
            <a:r>
              <a:rPr lang="pt-BR" dirty="0"/>
              <a:t> </a:t>
            </a:r>
            <a:r>
              <a:rPr lang="pt-BR" dirty="0" err="1"/>
              <a:t>Random</a:t>
            </a:r>
            <a:r>
              <a:rPr lang="pt-BR" dirty="0"/>
              <a:t> Access </a:t>
            </a:r>
            <a:r>
              <a:rPr lang="pt-BR" dirty="0" err="1"/>
              <a:t>Memory</a:t>
            </a:r>
            <a:r>
              <a:rPr lang="pt-BR" dirty="0"/>
              <a:t>, ou Memória de Acesso Randômico Dinâmica. Isso significa que ela precisa que a informação seja atualizada o tempo todo para que permaneça armazenada. Com isso, esse tipo de RAM gasta mais energia se comparado com a SRAM. Isso porque a Memória de Acesso Randômico Estática (SRAM) consegue manter os bytes mesmo sem atualização contínua, perdidos somente após a interrupção da fonte de energia. A memória RAM estática é mais econômica, além de entregar mais performance. A SRAM é mais utilizada nas memórias cache(processadores, disco rígido), enquanto a memória DRAM é mais utilizada na memória principal.</a:t>
            </a:r>
          </a:p>
        </p:txBody>
      </p:sp>
    </p:spTree>
    <p:extLst>
      <p:ext uri="{BB962C8B-B14F-4D97-AF65-F5344CB8AC3E}">
        <p14:creationId xmlns:p14="http://schemas.microsoft.com/office/powerpoint/2010/main" val="36624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9A929-050C-4620-BE52-42FA0FE57B7C}"/>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3035DB53-1B64-4299-ABD1-67F4B1C0F651}"/>
              </a:ext>
            </a:extLst>
          </p:cNvPr>
          <p:cNvSpPr>
            <a:spLocks noGrp="1"/>
          </p:cNvSpPr>
          <p:nvPr>
            <p:ph idx="1"/>
          </p:nvPr>
        </p:nvSpPr>
        <p:spPr/>
        <p:txBody>
          <a:bodyPr/>
          <a:lstStyle/>
          <a:p>
            <a:pPr algn="just"/>
            <a:r>
              <a:rPr lang="pt-BR" dirty="0"/>
              <a:t>A medida que descemos na hierarquia da memoria, encontramos custo/bit menor, capacidade maior e tempo de acesso mais lento. Seria bom usar apenas a memoria mais rápida, mas, como ela e a memoria mais cara, trocamos tempo de acesso pelo custo, usando mais da memoria lenta. O desafio de projeto é organizar os dados e os programas na memoria de modo que as palavras de memoria acessadas normalmente estejam na memoria mais rápida.</a:t>
            </a:r>
          </a:p>
        </p:txBody>
      </p:sp>
    </p:spTree>
    <p:extLst>
      <p:ext uri="{BB962C8B-B14F-4D97-AF65-F5344CB8AC3E}">
        <p14:creationId xmlns:p14="http://schemas.microsoft.com/office/powerpoint/2010/main" val="1114826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DRAM, SRAM e SDRAM</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err="1"/>
              <a:t>Synchronous</a:t>
            </a:r>
            <a:r>
              <a:rPr lang="pt-BR" dirty="0"/>
              <a:t> </a:t>
            </a:r>
            <a:r>
              <a:rPr lang="pt-BR" dirty="0" err="1"/>
              <a:t>dynamic</a:t>
            </a:r>
            <a:r>
              <a:rPr lang="pt-BR" dirty="0"/>
              <a:t> </a:t>
            </a:r>
            <a:r>
              <a:rPr lang="pt-BR" dirty="0" err="1"/>
              <a:t>random-access</a:t>
            </a:r>
            <a:r>
              <a:rPr lang="pt-BR" dirty="0"/>
              <a:t> </a:t>
            </a:r>
            <a:r>
              <a:rPr lang="pt-BR" dirty="0" err="1"/>
              <a:t>memory</a:t>
            </a:r>
            <a:r>
              <a:rPr lang="pt-BR" dirty="0"/>
              <a:t> (memória de acesso aleatório dinâmica síncrona, SDRAM) é uma memória de acesso dinâmico randômico (DRAM) que é sincronizada com o barramento do sistema, ou mais precisamente, com a transição de subida do </a:t>
            </a:r>
            <a:r>
              <a:rPr lang="pt-BR" dirty="0" err="1"/>
              <a:t>clock</a:t>
            </a:r>
            <a:r>
              <a:rPr lang="pt-BR" dirty="0"/>
              <a:t> da </a:t>
            </a:r>
            <a:r>
              <a:rPr lang="pt-BR" dirty="0" err="1"/>
              <a:t>placa-mãe</a:t>
            </a:r>
            <a:r>
              <a:rPr lang="pt-BR" dirty="0"/>
              <a:t>. Permite uma operação mais justa com a CPU pois o CPU saberá exatamente quando os dados estarão disponíveis. Diferente das memórias DRAM clássicas, que possuem uma interface assíncrona, e por isto respondem tão rápido quanto possível a mudanças nas entradas de controle, a SDRAM possui uma interface síncrona, significando que ela espera pelo sinal do </a:t>
            </a:r>
            <a:r>
              <a:rPr lang="pt-BR" dirty="0" err="1"/>
              <a:t>clock</a:t>
            </a:r>
            <a:r>
              <a:rPr lang="pt-BR" dirty="0"/>
              <a:t> antes de responder às entradas de comando e é portanto sincronizada com o barramento do sistema do computador.</a:t>
            </a:r>
          </a:p>
        </p:txBody>
      </p:sp>
    </p:spTree>
    <p:extLst>
      <p:ext uri="{BB962C8B-B14F-4D97-AF65-F5344CB8AC3E}">
        <p14:creationId xmlns:p14="http://schemas.microsoft.com/office/powerpoint/2010/main" val="2239219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DRAM, SRAM e SDRAM</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 mudança mais significativa, e a razão primária pela qual a SDRAM substituiu a RAM assíncrona, é o suporte a múltiplos bancos internos dentro de um chip DRAM. Usando uns poucos bits de "endereço do banco" que acompanham cada comando, um segundo banco pode ser ativado e começar a ler dados enquanto a leitura do primeiro banco estiver em progresso. Por alternar os bancos, um dispositivo SDRAM pode manter o barramento de dados continuamente ocupado, em uma forma que a DRAM assíncrona não pode</a:t>
            </a:r>
          </a:p>
        </p:txBody>
      </p:sp>
    </p:spTree>
    <p:extLst>
      <p:ext uri="{BB962C8B-B14F-4D97-AF65-F5344CB8AC3E}">
        <p14:creationId xmlns:p14="http://schemas.microsoft.com/office/powerpoint/2010/main" val="1420581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Dual </a:t>
            </a:r>
            <a:r>
              <a:rPr lang="pt-BR" b="1" dirty="0" err="1"/>
              <a:t>Channel</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fontScale="92500" lnSpcReduction="10000"/>
          </a:bodyPr>
          <a:lstStyle/>
          <a:p>
            <a:pPr algn="just"/>
            <a:r>
              <a:rPr lang="pt-BR" dirty="0"/>
              <a:t>Apesar da evolução do padrão DDR, as memórias ainda não conseguem atingir a mesma velocidade do processador. Para tentar diminuir essa distância os computadores mais modernos lançam mão do recurso Dual </a:t>
            </a:r>
            <a:r>
              <a:rPr lang="pt-BR" dirty="0" err="1"/>
              <a:t>Channel</a:t>
            </a:r>
            <a:r>
              <a:rPr lang="pt-BR" dirty="0"/>
              <a:t>, ou canal duplo. A ideia é relativamente simples. Sempre trabalhando com número par de pentes, é possível dobrar a taxa de transmissão de dados, agrupando os bits que são transmitidos de cada vez. Ou seja: se você tem um computador com quatro pentes de memória, por exemplo, o controlador organiza a atividade das memórias para que as informações de dois pentes sejam transmitidas de uma só vez para o resto do computador, enquanto os outros dois pentes estão recebendo informações que vêm da máquina. Com isso, é possível dobrar a capacidade dos pentes. Por isso é importante que os pentes sejam idênticos. Já há placas que trabalha com Triple </a:t>
            </a:r>
            <a:r>
              <a:rPr lang="pt-BR" dirty="0" err="1"/>
              <a:t>Channel</a:t>
            </a:r>
            <a:r>
              <a:rPr lang="pt-BR" dirty="0"/>
              <a:t>, ou canal triplo. Nesse caso, sempre são necessários múltiplos de 3 para os pentes de memória. São máquinas que trabalham com 3, 6 ou 9 slots, por exemplo.</a:t>
            </a:r>
          </a:p>
        </p:txBody>
      </p:sp>
    </p:spTree>
    <p:extLst>
      <p:ext uri="{BB962C8B-B14F-4D97-AF65-F5344CB8AC3E}">
        <p14:creationId xmlns:p14="http://schemas.microsoft.com/office/powerpoint/2010/main" val="2238076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Correção de erro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Um sistema de memória semicondutora está sujeito a erros. Estes podem ser categorizados como falhas permanentes e erros não permanentes.</a:t>
            </a:r>
          </a:p>
          <a:p>
            <a:pPr lvl="1" algn="just"/>
            <a:r>
              <a:rPr lang="pt-BR" dirty="0"/>
              <a:t>Uma falha permanente é um defeito físico permanente, de modo que a célula ou células de memória afetadas não podem armazenar dados de modo confiável, mas ficam presas em 0 ou 1, ou alternam erroneamente entre 0 e 1.</a:t>
            </a:r>
          </a:p>
          <a:p>
            <a:pPr lvl="1" algn="just"/>
            <a:r>
              <a:rPr lang="pt-BR" dirty="0"/>
              <a:t>Um erro não permanente é um evento aleatório, não destrutivo, que altera o conteúdo de uma ou mais células de memória sem danificar a memória.</a:t>
            </a:r>
          </a:p>
          <a:p>
            <a:r>
              <a:rPr lang="pt-BR" dirty="0"/>
              <a:t>Erros permanentes e não permanentes certamente são indesejáveis, e a maioria dos sistemas de memoria modernos inclui logica para detectar e corrigir erros.</a:t>
            </a:r>
          </a:p>
        </p:txBody>
      </p:sp>
    </p:spTree>
    <p:extLst>
      <p:ext uri="{BB962C8B-B14F-4D97-AF65-F5344CB8AC3E}">
        <p14:creationId xmlns:p14="http://schemas.microsoft.com/office/powerpoint/2010/main" val="2533110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Correção de erro</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r>
              <a:rPr lang="pt-BR" dirty="0"/>
              <a:t>Quando a palavra armazenada anteriormente é lida, o código é usado para detectar e, possivelmente, corrigir erros.</a:t>
            </a:r>
          </a:p>
          <a:p>
            <a:pPr lvl="1"/>
            <a:r>
              <a:rPr lang="pt-BR" i="0" dirty="0"/>
              <a:t>Nenhum erro é detectado. Os bits de dados armazenados são enviados;</a:t>
            </a:r>
          </a:p>
          <a:p>
            <a:pPr lvl="1"/>
            <a:r>
              <a:rPr lang="pt-BR" i="0" dirty="0"/>
              <a:t>Um erro é detectado e é possível corrigi-lo. Os bits de dados mais os bits de correção de erro são alimentados em um corretor, que produz um conjunto correto de bits a serem enviados.</a:t>
            </a:r>
          </a:p>
          <a:p>
            <a:pPr lvl="1"/>
            <a:r>
              <a:rPr lang="pt-BR" i="0" dirty="0"/>
              <a:t>Um erro é detectado, mas não é possível corrigi-lo. Essa condição é relatada.</a:t>
            </a:r>
          </a:p>
          <a:p>
            <a:pPr lvl="1"/>
            <a:endParaRPr lang="pt-BR" dirty="0"/>
          </a:p>
        </p:txBody>
      </p:sp>
    </p:spTree>
    <p:extLst>
      <p:ext uri="{BB962C8B-B14F-4D97-AF65-F5344CB8AC3E}">
        <p14:creationId xmlns:p14="http://schemas.microsoft.com/office/powerpoint/2010/main" val="739900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 Secundária</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r>
              <a:rPr lang="pt-BR" dirty="0"/>
              <a:t>Memória secundária, também conhecido como memória externa, tem a função de armazenar grande quantidade de dados e evitar que estes se percam com o desligamento do computador. A memória secundária não é acessada diretamente pela CPU, mas sim pelo intermédio da memória principal. As principais tecnologias utilizadas no armazenamento externo são:</a:t>
            </a:r>
          </a:p>
          <a:p>
            <a:pPr lvl="1"/>
            <a:r>
              <a:rPr lang="pt-BR" dirty="0"/>
              <a:t>Memórias magnéticas;</a:t>
            </a:r>
          </a:p>
          <a:p>
            <a:pPr lvl="1"/>
            <a:r>
              <a:rPr lang="pt-BR" dirty="0"/>
              <a:t>Memórias ópticas;</a:t>
            </a:r>
          </a:p>
          <a:p>
            <a:pPr lvl="1"/>
            <a:r>
              <a:rPr lang="pt-BR" dirty="0"/>
              <a:t>Memórias de estado sólido (ou em inglês </a:t>
            </a:r>
            <a:r>
              <a:rPr lang="pt-BR" dirty="0" err="1"/>
              <a:t>solid</a:t>
            </a:r>
            <a:r>
              <a:rPr lang="pt-BR" dirty="0"/>
              <a:t> </a:t>
            </a:r>
            <a:r>
              <a:rPr lang="pt-BR" dirty="0" err="1"/>
              <a:t>state</a:t>
            </a:r>
            <a:r>
              <a:rPr lang="pt-BR" dirty="0"/>
              <a:t> disk – SSD);</a:t>
            </a:r>
          </a:p>
        </p:txBody>
      </p:sp>
    </p:spTree>
    <p:extLst>
      <p:ext uri="{BB962C8B-B14F-4D97-AF65-F5344CB8AC3E}">
        <p14:creationId xmlns:p14="http://schemas.microsoft.com/office/powerpoint/2010/main" val="3524278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b="1" dirty="0"/>
              <a:t>Memórias Magnéticas</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Utilizam o princípio de polarização para identificar dados numa superfície magnetizável. Assim como num imã, cada minúscula área da memória é magnetizada como sendo polo positivo ou negativo (ou Norte e Sul). Quando a região é polarizada com polo positivo, dizemos que ela armazena o bit 1, e armazena o bit 0, quando a polarização for negativa. O maior exemplo de memória magnética utilizado hoje são os Discos Rígidos, ou do inglês Hard Disk (ou HD).</a:t>
            </a:r>
          </a:p>
        </p:txBody>
      </p:sp>
    </p:spTree>
    <p:extLst>
      <p:ext uri="{BB962C8B-B14F-4D97-AF65-F5344CB8AC3E}">
        <p14:creationId xmlns:p14="http://schemas.microsoft.com/office/powerpoint/2010/main" val="2429992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Memória Ópticas</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Armazenam seus dados numa superfície reflexiva. Para leitura, um feixe de luz (LASER) é disparado contra um também minúsculo ponto. O feixe bate na superfície volta para um sensor. Isso indicará que naquele ponto há o bit 0. Para armazenar o bit 1, um outro LASER entra em ação provocando um pequena baixa na região. Com isso, ao fazer uma leitura no mesmo ponto, o feixe de luz ao bater na superfície com a baixa será refletido mas tomará trajetória diferente, atingindo um outro sensor diferente daquele que indicou o bit 0. Quando este segundo sensor detecta o feixe de luz, é dito que o bit lido foi o 1. O maior representante das memórias ópticas são os CDs, DVDs e, mais recentemente os Blu-Ray.</a:t>
            </a:r>
          </a:p>
        </p:txBody>
      </p:sp>
    </p:spTree>
    <p:extLst>
      <p:ext uri="{BB962C8B-B14F-4D97-AF65-F5344CB8AC3E}">
        <p14:creationId xmlns:p14="http://schemas.microsoft.com/office/powerpoint/2010/main" val="700484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Memórias de estado sólido</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São memórias feitas com tecnologia Flash mas para ser usadas em substituição ao Disco Rígido. Em comparação com ele, a memória de estado sólido é muito mais rápida, mais resistente a choques e consome menos energia. Em contrapartida, as memórias de estado sólido são bem mais caras.</a:t>
            </a:r>
          </a:p>
        </p:txBody>
      </p:sp>
    </p:spTree>
    <p:extLst>
      <p:ext uri="{BB962C8B-B14F-4D97-AF65-F5344CB8AC3E}">
        <p14:creationId xmlns:p14="http://schemas.microsoft.com/office/powerpoint/2010/main" val="1819882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Disco Magnético</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Um disco e um prato circular construída de material não magnético, chamado de substrato, coberto com um material magnetizável.</a:t>
            </a:r>
          </a:p>
          <a:p>
            <a:pPr algn="just"/>
            <a:r>
              <a:rPr lang="pt-BR" dirty="0"/>
              <a:t>Os dados são gravados e, mais tarde, recuperados do disco por meio de uma bobina condutora, chamada </a:t>
            </a:r>
            <a:r>
              <a:rPr lang="pt-BR" b="1" dirty="0"/>
              <a:t>cabeça</a:t>
            </a:r>
            <a:r>
              <a:rPr lang="pt-BR" dirty="0"/>
              <a:t>; em muitos sistemas, existem duas cabeças, uma de leitura e uma de gravação. Durante uma operação de leitura ou gravação, a cabeça fica estacionaria, enquanto a placa gira por baixo dela.</a:t>
            </a:r>
          </a:p>
        </p:txBody>
      </p:sp>
    </p:spTree>
    <p:extLst>
      <p:ext uri="{BB962C8B-B14F-4D97-AF65-F5344CB8AC3E}">
        <p14:creationId xmlns:p14="http://schemas.microsoft.com/office/powerpoint/2010/main" val="424283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9A929-050C-4620-BE52-42FA0FE57B7C}"/>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3035DB53-1B64-4299-ABD1-67F4B1C0F651}"/>
              </a:ext>
            </a:extLst>
          </p:cNvPr>
          <p:cNvSpPr>
            <a:spLocks noGrp="1"/>
          </p:cNvSpPr>
          <p:nvPr>
            <p:ph idx="1"/>
          </p:nvPr>
        </p:nvSpPr>
        <p:spPr/>
        <p:txBody>
          <a:bodyPr/>
          <a:lstStyle/>
          <a:p>
            <a:pPr algn="just"/>
            <a:r>
              <a:rPr lang="pt-BR" dirty="0"/>
              <a:t>Em geral, e provável que a maioria dos acessos futuros a memoria principal, feitos pelo processador, seja para locais acessados recentemente. Assim, a cache retém automaticamente uma copia de algumas das palavras usadas recentemente, vindas das DRAM. Se a memoria cache for projetada corretamente, então, na maior parte do tempo, o processador solicitara palavras da memoria que já estão na cache.</a:t>
            </a:r>
          </a:p>
        </p:txBody>
      </p:sp>
    </p:spTree>
    <p:extLst>
      <p:ext uri="{BB962C8B-B14F-4D97-AF65-F5344CB8AC3E}">
        <p14:creationId xmlns:p14="http://schemas.microsoft.com/office/powerpoint/2010/main" val="493812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Disco Magnético</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lnSpcReduction="10000"/>
          </a:bodyPr>
          <a:lstStyle/>
          <a:p>
            <a:pPr algn="just"/>
            <a:r>
              <a:rPr lang="pt-BR" dirty="0"/>
              <a:t>A cabeça e um dispositivo relativamente pequeno, capaz de ler e escrever em uma parte do prato girando por baixo dela. Isso sugere a organização dos dados no prato em um conjunto concêntrico de anéis, chamados de </a:t>
            </a:r>
            <a:r>
              <a:rPr lang="pt-BR" b="1" dirty="0"/>
              <a:t>trilhas</a:t>
            </a:r>
            <a:r>
              <a:rPr lang="pt-BR" dirty="0"/>
              <a:t>. Cada trilha tem a mesma largura da cabeça. Existem milhares de trilhas por superfície. As trilhas adjacentes são separadas por </a:t>
            </a:r>
            <a:r>
              <a:rPr lang="pt-BR" b="1" dirty="0"/>
              <a:t>lacunas</a:t>
            </a:r>
            <a:r>
              <a:rPr lang="pt-BR" dirty="0"/>
              <a:t>. Isso impede ou, pelo menos, minimiza os erros devidos a falta de alinhamento da cabeça ou simplesmente a interferência dos campos magnéticos.</a:t>
            </a:r>
          </a:p>
          <a:p>
            <a:pPr algn="just"/>
            <a:r>
              <a:rPr lang="pt-BR" dirty="0"/>
              <a:t>Os dados são transferidos de e para o disco em </a:t>
            </a:r>
            <a:r>
              <a:rPr lang="pt-BR" b="1" dirty="0"/>
              <a:t>setores</a:t>
            </a:r>
            <a:r>
              <a:rPr lang="pt-BR" dirty="0"/>
              <a:t>. Normalmente, existem centenas de setores por trilha, e estes podem ter tamanho fixo ou variável. Na maioria dos sistemas modernos, são usados setores de tamanho fixo, com 512 bytes, sendo o tamanho de setor quase universal. Para evitar impor requisitos de precisão excessivos no sistema, os setores adjacentes são separados por lacunas</a:t>
            </a:r>
          </a:p>
        </p:txBody>
      </p:sp>
    </p:spTree>
    <p:extLst>
      <p:ext uri="{BB962C8B-B14F-4D97-AF65-F5344CB8AC3E}">
        <p14:creationId xmlns:p14="http://schemas.microsoft.com/office/powerpoint/2010/main" val="620928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3E33FD96-FAAB-42B0-9291-84A50B534B6F}"/>
              </a:ext>
            </a:extLst>
          </p:cNvPr>
          <p:cNvPicPr>
            <a:picLocks noChangeAspect="1"/>
          </p:cNvPicPr>
          <p:nvPr/>
        </p:nvPicPr>
        <p:blipFill>
          <a:blip r:embed="rId2"/>
          <a:stretch>
            <a:fillRect/>
          </a:stretch>
        </p:blipFill>
        <p:spPr>
          <a:xfrm>
            <a:off x="2398726" y="480515"/>
            <a:ext cx="7394547" cy="5892302"/>
          </a:xfrm>
          <a:prstGeom prst="rect">
            <a:avLst/>
          </a:prstGeom>
        </p:spPr>
      </p:pic>
    </p:spTree>
    <p:extLst>
      <p:ext uri="{BB962C8B-B14F-4D97-AF65-F5344CB8AC3E}">
        <p14:creationId xmlns:p14="http://schemas.microsoft.com/office/powerpoint/2010/main" val="4229700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Parâmetros de desempenho</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Tempo de busca (</a:t>
            </a:r>
            <a:r>
              <a:rPr lang="pt-BR" dirty="0" err="1"/>
              <a:t>seek</a:t>
            </a:r>
            <a:r>
              <a:rPr lang="pt-BR" dirty="0"/>
              <a:t> time):</a:t>
            </a:r>
          </a:p>
          <a:p>
            <a:pPr lvl="1" algn="just"/>
            <a:r>
              <a:rPr lang="pt-BR" dirty="0"/>
              <a:t>Tempo necessário para posicionar o cabeçote na trilha desejada.</a:t>
            </a:r>
          </a:p>
          <a:p>
            <a:pPr algn="just"/>
            <a:r>
              <a:rPr lang="pt-BR" dirty="0"/>
              <a:t>Atraso rotacional:</a:t>
            </a:r>
          </a:p>
          <a:p>
            <a:pPr lvl="1" algn="just"/>
            <a:r>
              <a:rPr lang="pt-BR" dirty="0"/>
              <a:t>Tempo necessário para atingir o início do setor a ser lido/escrito.</a:t>
            </a:r>
          </a:p>
          <a:p>
            <a:pPr algn="just"/>
            <a:r>
              <a:rPr lang="pt-BR" dirty="0"/>
              <a:t>Tempo de transferência:</a:t>
            </a:r>
          </a:p>
          <a:p>
            <a:pPr lvl="1" algn="just"/>
            <a:r>
              <a:rPr lang="pt-BR" dirty="0"/>
              <a:t>Tempo para escrita/leitura efetiva dos dados.</a:t>
            </a:r>
          </a:p>
        </p:txBody>
      </p:sp>
    </p:spTree>
    <p:extLst>
      <p:ext uri="{BB962C8B-B14F-4D97-AF65-F5344CB8AC3E}">
        <p14:creationId xmlns:p14="http://schemas.microsoft.com/office/powerpoint/2010/main" val="1385495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941D96D4-9B5C-4A45-BC41-07E1DA552C65}"/>
              </a:ext>
            </a:extLst>
          </p:cNvPr>
          <p:cNvPicPr>
            <a:picLocks noChangeAspect="1"/>
          </p:cNvPicPr>
          <p:nvPr/>
        </p:nvPicPr>
        <p:blipFill>
          <a:blip r:embed="rId2"/>
          <a:stretch>
            <a:fillRect/>
          </a:stretch>
        </p:blipFill>
        <p:spPr>
          <a:xfrm>
            <a:off x="1344143" y="480515"/>
            <a:ext cx="9503712" cy="5892302"/>
          </a:xfrm>
          <a:prstGeom prst="rect">
            <a:avLst/>
          </a:prstGeom>
        </p:spPr>
      </p:pic>
    </p:spTree>
    <p:extLst>
      <p:ext uri="{BB962C8B-B14F-4D97-AF65-F5344CB8AC3E}">
        <p14:creationId xmlns:p14="http://schemas.microsoft.com/office/powerpoint/2010/main" val="1685584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Tempo de busca (</a:t>
            </a:r>
            <a:r>
              <a:rPr lang="pt-BR" dirty="0" err="1"/>
              <a:t>seek</a:t>
            </a:r>
            <a:r>
              <a:rPr lang="pt-BR" dirty="0"/>
              <a:t> time)</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Influenciado pelo tempo de acionamento, aceleração e deslocamento do cabeçote até a trilha desejada.</a:t>
            </a:r>
          </a:p>
          <a:p>
            <a:pPr algn="just"/>
            <a:r>
              <a:rPr lang="pt-BR" dirty="0"/>
              <a:t>Não é linear em função do número de trilhas.</a:t>
            </a:r>
          </a:p>
          <a:p>
            <a:pPr lvl="1" algn="just"/>
            <a:r>
              <a:rPr lang="pt-BR" dirty="0"/>
              <a:t>Tempo de identificação da trilha (confirmação).</a:t>
            </a:r>
          </a:p>
          <a:p>
            <a:pPr algn="just"/>
            <a:r>
              <a:rPr lang="pt-BR" dirty="0"/>
              <a:t>Tempo médio de </a:t>
            </a:r>
            <a:r>
              <a:rPr lang="pt-BR" dirty="0" err="1"/>
              <a:t>seek</a:t>
            </a:r>
            <a:r>
              <a:rPr lang="pt-BR" dirty="0"/>
              <a:t>.</a:t>
            </a:r>
          </a:p>
          <a:p>
            <a:pPr lvl="1" algn="just"/>
            <a:r>
              <a:rPr lang="pt-BR" dirty="0"/>
              <a:t>Dado fornecido pelo fabricante.</a:t>
            </a:r>
          </a:p>
        </p:txBody>
      </p:sp>
    </p:spTree>
    <p:extLst>
      <p:ext uri="{BB962C8B-B14F-4D97-AF65-F5344CB8AC3E}">
        <p14:creationId xmlns:p14="http://schemas.microsoft.com/office/powerpoint/2010/main" val="2592633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Tempo de latência rotacional</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Definido pela velocidade de rotação do motor.</a:t>
            </a:r>
          </a:p>
          <a:p>
            <a:pPr lvl="1" algn="just"/>
            <a:r>
              <a:rPr lang="pt-BR" dirty="0"/>
              <a:t>Discos rígidos (5400 rpm a 10000 rpm);</a:t>
            </a:r>
          </a:p>
          <a:p>
            <a:pPr lvl="1" algn="just"/>
            <a:r>
              <a:rPr lang="pt-BR" dirty="0"/>
              <a:t>Unidades de </a:t>
            </a:r>
            <a:r>
              <a:rPr lang="pt-BR" dirty="0" err="1"/>
              <a:t>floopy</a:t>
            </a:r>
            <a:r>
              <a:rPr lang="pt-BR" dirty="0"/>
              <a:t> (300 rpm a 600 rpm);</a:t>
            </a:r>
          </a:p>
          <a:p>
            <a:pPr algn="just"/>
            <a:r>
              <a:rPr lang="pt-BR" dirty="0"/>
              <a:t>Considera-se o tempo médio.</a:t>
            </a:r>
          </a:p>
          <a:p>
            <a:pPr lvl="1" algn="just"/>
            <a:r>
              <a:rPr lang="pt-BR" dirty="0"/>
              <a:t>Não se sabe a posição relativa do cabeçote com a do setor a ser lido.</a:t>
            </a:r>
          </a:p>
          <a:p>
            <a:pPr lvl="1" algn="just"/>
            <a:r>
              <a:rPr lang="pt-BR" dirty="0"/>
              <a:t>Metade do tempo de uma rotação.</a:t>
            </a:r>
          </a:p>
          <a:p>
            <a:pPr lvl="2" algn="just"/>
            <a:r>
              <a:rPr lang="pt-BR" dirty="0"/>
              <a:t>3 </a:t>
            </a:r>
            <a:r>
              <a:rPr lang="pt-BR" dirty="0" err="1"/>
              <a:t>ms</a:t>
            </a:r>
            <a:r>
              <a:rPr lang="pt-BR" dirty="0"/>
              <a:t> para um disco de 10000 rpm (6 </a:t>
            </a:r>
            <a:r>
              <a:rPr lang="pt-BR" dirty="0" err="1"/>
              <a:t>ms</a:t>
            </a:r>
            <a:r>
              <a:rPr lang="pt-BR" dirty="0"/>
              <a:t> uma rotação).</a:t>
            </a:r>
          </a:p>
        </p:txBody>
      </p:sp>
    </p:spTree>
    <p:extLst>
      <p:ext uri="{BB962C8B-B14F-4D97-AF65-F5344CB8AC3E}">
        <p14:creationId xmlns:p14="http://schemas.microsoft.com/office/powerpoint/2010/main" val="4239377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Tempo de transferência</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rmAutofit/>
          </a:bodyPr>
          <a:lstStyle/>
          <a:p>
            <a:pPr algn="just"/>
            <a:r>
              <a:rPr lang="pt-BR" dirty="0"/>
              <a:t>Tempo de transferência de dados de/para disco depende da velocidade de rotação.</a:t>
            </a:r>
          </a:p>
        </p:txBody>
      </p:sp>
    </p:spTree>
    <p:extLst>
      <p:ext uri="{BB962C8B-B14F-4D97-AF65-F5344CB8AC3E}">
        <p14:creationId xmlns:p14="http://schemas.microsoft.com/office/powerpoint/2010/main" val="4236724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a:t>
            </a:r>
            <a:r>
              <a:rPr lang="en-US" dirty="0"/>
              <a:t>Redundant Array of Independent Disks)</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Conforme já explicamos, o ritmo de melhoria no desempenho do armazenamento secundário tem sido muito menor do que o ritmo das melhorias alcançadas para os processadores e memória principal. Essa divergência tem tornado o sistema de armazenamento de disco a principal preocupação para a melhoria geral do desempenho do sistema de computação.</a:t>
            </a:r>
          </a:p>
          <a:p>
            <a:pPr algn="just"/>
            <a:r>
              <a:rPr lang="pt-BR" dirty="0"/>
              <a:t>Assim como em outras áreas de desempenho do computador, se reconhece que, se um componente só pode ser avançado até certo ponto, ganhos adicionais no desempenho precisam ser obtidos usando-se múltiplos componentes paralelos. No caso do armazenamento em disco, isso levou ao desenvolvimento de </a:t>
            </a:r>
            <a:r>
              <a:rPr lang="pt-BR" dirty="0" err="1"/>
              <a:t>arrays</a:t>
            </a:r>
            <a:r>
              <a:rPr lang="pt-BR" dirty="0"/>
              <a:t> de discos que operam independentemente e em paralelo. Com vários discos, as solicitações de E/S separadas podem ser tratadas em paralelo, desde que os dados solicitados residam em discos separados.</a:t>
            </a:r>
          </a:p>
        </p:txBody>
      </p:sp>
    </p:spTree>
    <p:extLst>
      <p:ext uri="{BB962C8B-B14F-4D97-AF65-F5344CB8AC3E}">
        <p14:creationId xmlns:p14="http://schemas.microsoft.com/office/powerpoint/2010/main" val="3217076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a:t>
            </a:r>
            <a:r>
              <a:rPr lang="en-US" dirty="0"/>
              <a:t>Redundant Array of Independent Disks)</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Com o uso de vários discos, existe uma grande variedade de modos como os dados podem ser organizados, onde a redundância pode ser acrescentada para melhorar a confiabilidade. Isso pode dificultar o desenvolvimento de esquemas de banco de dados que sejam úteis em várias plataformas e sistemas operacionais. Felizmente, a indústria acordou sobre um esquema padronizado para o projeto de banco de dados de múltiplos discos, conhecido como RAID (do inglês </a:t>
            </a:r>
            <a:r>
              <a:rPr lang="pt-BR" dirty="0" err="1"/>
              <a:t>redundant</a:t>
            </a:r>
            <a:r>
              <a:rPr lang="pt-BR" dirty="0"/>
              <a:t> </a:t>
            </a:r>
            <a:r>
              <a:rPr lang="pt-BR" dirty="0" err="1"/>
              <a:t>array</a:t>
            </a:r>
            <a:r>
              <a:rPr lang="pt-BR" dirty="0"/>
              <a:t> </a:t>
            </a:r>
            <a:r>
              <a:rPr lang="pt-BR" dirty="0" err="1"/>
              <a:t>of</a:t>
            </a:r>
            <a:r>
              <a:rPr lang="pt-BR" dirty="0"/>
              <a:t> </a:t>
            </a:r>
            <a:r>
              <a:rPr lang="pt-BR" dirty="0" err="1"/>
              <a:t>independent</a:t>
            </a:r>
            <a:r>
              <a:rPr lang="pt-BR" dirty="0"/>
              <a:t> disks - </a:t>
            </a:r>
            <a:r>
              <a:rPr lang="pt-BR" dirty="0" err="1"/>
              <a:t>array</a:t>
            </a:r>
            <a:r>
              <a:rPr lang="pt-BR" dirty="0"/>
              <a:t> redundante de discos independentes). O esquema RAID consiste em sete níveis, de zero a seis. Esses níveis não implicam um relacionamento hierárquico, mas designam diferentes arquiteturas de projeto, que compartilham três características comuns.</a:t>
            </a:r>
          </a:p>
        </p:txBody>
      </p:sp>
    </p:spTree>
    <p:extLst>
      <p:ext uri="{BB962C8B-B14F-4D97-AF65-F5344CB8AC3E}">
        <p14:creationId xmlns:p14="http://schemas.microsoft.com/office/powerpoint/2010/main" val="2980658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a:t>
            </a:r>
            <a:r>
              <a:rPr lang="en-US" dirty="0"/>
              <a:t>Redundant Array of Independent Disks)</a:t>
            </a:r>
            <a:endParaRPr lang="pt-BR" dirty="0"/>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RAID e um conjunto de unidades de discos físicos, vistas pelo sistema operacional como uma única unidade logica.</a:t>
            </a:r>
          </a:p>
          <a:p>
            <a:pPr algn="just"/>
            <a:r>
              <a:rPr lang="pt-BR" dirty="0"/>
              <a:t>Os dados são distribuídos pelos discos físicos de um </a:t>
            </a:r>
            <a:r>
              <a:rPr lang="pt-BR" dirty="0" err="1"/>
              <a:t>array</a:t>
            </a:r>
            <a:r>
              <a:rPr lang="pt-BR" dirty="0"/>
              <a:t> em um esquema conhecido como intercalação de dados (</a:t>
            </a:r>
            <a:r>
              <a:rPr lang="pt-BR" dirty="0" err="1"/>
              <a:t>striping</a:t>
            </a:r>
            <a:r>
              <a:rPr lang="pt-BR" dirty="0"/>
              <a:t>).</a:t>
            </a:r>
          </a:p>
          <a:p>
            <a:pPr algn="just"/>
            <a:r>
              <a:rPr lang="pt-BR" dirty="0"/>
              <a:t>A capacidade de disco redundante é usada para armazenar informações de paridade, o que garante a facilidade de recuperação dos dados no caso de uma falha de disco.</a:t>
            </a:r>
          </a:p>
          <a:p>
            <a:pPr marL="0" indent="0">
              <a:buNone/>
            </a:pPr>
            <a:r>
              <a:rPr lang="pt-BR" dirty="0"/>
              <a:t>Os detalhes da segunda e terceira características diferem para os diferentes níveis de RAID. RAID 0 e RAID 1 não aceitam a terceira característica.</a:t>
            </a:r>
          </a:p>
        </p:txBody>
      </p:sp>
    </p:spTree>
    <p:extLst>
      <p:ext uri="{BB962C8B-B14F-4D97-AF65-F5344CB8AC3E}">
        <p14:creationId xmlns:p14="http://schemas.microsoft.com/office/powerpoint/2010/main" val="340822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9A929-050C-4620-BE52-42FA0FE57B7C}"/>
              </a:ext>
            </a:extLst>
          </p:cNvPr>
          <p:cNvSpPr>
            <a:spLocks noGrp="1"/>
          </p:cNvSpPr>
          <p:nvPr>
            <p:ph type="title"/>
          </p:nvPr>
        </p:nvSpPr>
        <p:spPr/>
        <p:txBody>
          <a:bodyPr/>
          <a:lstStyle/>
          <a:p>
            <a:r>
              <a:rPr lang="pt-BR" dirty="0"/>
              <a:t>Características dos sistemas de memória</a:t>
            </a:r>
          </a:p>
        </p:txBody>
      </p:sp>
      <p:sp>
        <p:nvSpPr>
          <p:cNvPr id="3" name="Espaço Reservado para Conteúdo 2">
            <a:extLst>
              <a:ext uri="{FF2B5EF4-FFF2-40B4-BE49-F238E27FC236}">
                <a16:creationId xmlns:a16="http://schemas.microsoft.com/office/drawing/2014/main" id="{3035DB53-1B64-4299-ABD1-67F4B1C0F651}"/>
              </a:ext>
            </a:extLst>
          </p:cNvPr>
          <p:cNvSpPr>
            <a:spLocks noGrp="1"/>
          </p:cNvSpPr>
          <p:nvPr>
            <p:ph idx="1"/>
          </p:nvPr>
        </p:nvSpPr>
        <p:spPr/>
        <p:txBody>
          <a:bodyPr/>
          <a:lstStyle/>
          <a:p>
            <a:pPr algn="just"/>
            <a:r>
              <a:rPr lang="pt-BR" dirty="0"/>
              <a:t>O assunto complexo da memoria de computador pode ser melhor compreendido se classificarmos os sistemas de memoria de acordo com suas principais características.</a:t>
            </a:r>
          </a:p>
        </p:txBody>
      </p:sp>
    </p:spTree>
    <p:extLst>
      <p:ext uri="{BB962C8B-B14F-4D97-AF65-F5344CB8AC3E}">
        <p14:creationId xmlns:p14="http://schemas.microsoft.com/office/powerpoint/2010/main" val="42085789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1F99710D-F055-4DCE-B79F-314B4A4F19A1}"/>
              </a:ext>
            </a:extLst>
          </p:cNvPr>
          <p:cNvPicPr>
            <a:picLocks noChangeAspect="1"/>
          </p:cNvPicPr>
          <p:nvPr/>
        </p:nvPicPr>
        <p:blipFill>
          <a:blip r:embed="rId2"/>
          <a:stretch>
            <a:fillRect/>
          </a:stretch>
        </p:blipFill>
        <p:spPr>
          <a:xfrm>
            <a:off x="1492638" y="480515"/>
            <a:ext cx="9206723" cy="5892302"/>
          </a:xfrm>
          <a:prstGeom prst="rect">
            <a:avLst/>
          </a:prstGeom>
        </p:spPr>
      </p:pic>
    </p:spTree>
    <p:extLst>
      <p:ext uri="{BB962C8B-B14F-4D97-AF65-F5344CB8AC3E}">
        <p14:creationId xmlns:p14="http://schemas.microsoft.com/office/powerpoint/2010/main" val="736118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0</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RAID nível 0 não é um membro verdadeiro da família RAID, pois não inclui redundância para melhorar o desempenho. Porém, existem algumas aplicações, como, por exemplo, algumas em supercomputadores, em que o desempenho e a capacidade são preocupações principais e o baixo custo é mais importante do que a confiabilidade avançada.</a:t>
            </a:r>
          </a:p>
          <a:p>
            <a:pPr algn="just"/>
            <a:r>
              <a:rPr lang="pt-BR" dirty="0"/>
              <a:t>Para RAID 0, os dados do usuário e do sistema são distribuídos por todos os discos no </a:t>
            </a:r>
            <a:r>
              <a:rPr lang="pt-BR" dirty="0" err="1"/>
              <a:t>array</a:t>
            </a:r>
            <a:r>
              <a:rPr lang="pt-BR" dirty="0"/>
              <a:t>. Isso tem uma vantagem notável em relação ao uso de um único disco grande: se duas solicitações de E/S diferentes estiverem pendentes para dois blocos de dados diferentes, então existe uma boa chance de que os blocos solicitados estejam em discos diferentes. Assim, as duas solicitações podem ser emitidas em paralelo, reduzindo o tempo de enfileiramento de E/S.</a:t>
            </a:r>
          </a:p>
        </p:txBody>
      </p:sp>
    </p:spTree>
    <p:extLst>
      <p:ext uri="{BB962C8B-B14F-4D97-AF65-F5344CB8AC3E}">
        <p14:creationId xmlns:p14="http://schemas.microsoft.com/office/powerpoint/2010/main" val="3458790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4D9B5406-16BE-42C3-B47B-72F959FEEA5A}"/>
              </a:ext>
            </a:extLst>
          </p:cNvPr>
          <p:cNvPicPr>
            <a:picLocks noChangeAspect="1"/>
          </p:cNvPicPr>
          <p:nvPr/>
        </p:nvPicPr>
        <p:blipFill>
          <a:blip r:embed="rId2"/>
          <a:stretch>
            <a:fillRect/>
          </a:stretch>
        </p:blipFill>
        <p:spPr>
          <a:xfrm>
            <a:off x="482600" y="788368"/>
            <a:ext cx="11226799" cy="5276595"/>
          </a:xfrm>
          <a:prstGeom prst="rect">
            <a:avLst/>
          </a:prstGeom>
        </p:spPr>
      </p:pic>
    </p:spTree>
    <p:extLst>
      <p:ext uri="{BB962C8B-B14F-4D97-AF65-F5344CB8AC3E}">
        <p14:creationId xmlns:p14="http://schemas.microsoft.com/office/powerpoint/2010/main" val="414834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D72665D4-AC4E-49F7-9D5A-298523472591}"/>
              </a:ext>
            </a:extLst>
          </p:cNvPr>
          <p:cNvPicPr>
            <a:picLocks noChangeAspect="1"/>
          </p:cNvPicPr>
          <p:nvPr/>
        </p:nvPicPr>
        <p:blipFill>
          <a:blip r:embed="rId3"/>
          <a:stretch>
            <a:fillRect/>
          </a:stretch>
        </p:blipFill>
        <p:spPr>
          <a:xfrm>
            <a:off x="2018281" y="480515"/>
            <a:ext cx="8155436" cy="5892302"/>
          </a:xfrm>
          <a:prstGeom prst="rect">
            <a:avLst/>
          </a:prstGeom>
        </p:spPr>
      </p:pic>
    </p:spTree>
    <p:extLst>
      <p:ext uri="{BB962C8B-B14F-4D97-AF65-F5344CB8AC3E}">
        <p14:creationId xmlns:p14="http://schemas.microsoft.com/office/powerpoint/2010/main" val="3878956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1</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RAID 1 difere dos níveis de RAID de 2 a 6 no modo como a redundância é obtida. Nesses outros esquemas RAID, alguma forma de cálculo de paridade é usada para introduzir redundância, enquanto, em RAID 1, a redundância é obtida pelo simples expediente de duplicar todos os dados.</a:t>
            </a:r>
          </a:p>
          <a:p>
            <a:pPr algn="just"/>
            <a:r>
              <a:rPr lang="pt-BR" dirty="0"/>
              <a:t>O </a:t>
            </a:r>
            <a:r>
              <a:rPr lang="pt-BR" i="1" dirty="0" err="1"/>
              <a:t>striping</a:t>
            </a:r>
            <a:r>
              <a:rPr lang="pt-BR" i="1" dirty="0"/>
              <a:t> </a:t>
            </a:r>
            <a:r>
              <a:rPr lang="pt-BR" dirty="0"/>
              <a:t>de dados  é utilizado, como no RAID 0. Mas, neste caso, cada strip lógico é mapeado para dois discos físicos separados, de modo que cada disco no </a:t>
            </a:r>
            <a:r>
              <a:rPr lang="pt-BR" dirty="0" err="1"/>
              <a:t>array</a:t>
            </a:r>
            <a:r>
              <a:rPr lang="pt-BR" dirty="0"/>
              <a:t> tenha um disco espelho que contém os mesmos dados. O RAID 1 também pode ser implementado sem o </a:t>
            </a:r>
            <a:r>
              <a:rPr lang="pt-BR" dirty="0" err="1"/>
              <a:t>striping</a:t>
            </a:r>
            <a:r>
              <a:rPr lang="pt-BR" dirty="0"/>
              <a:t> de dados, embora isso seja menos comum.</a:t>
            </a:r>
          </a:p>
        </p:txBody>
      </p:sp>
    </p:spTree>
    <p:extLst>
      <p:ext uri="{BB962C8B-B14F-4D97-AF65-F5344CB8AC3E}">
        <p14:creationId xmlns:p14="http://schemas.microsoft.com/office/powerpoint/2010/main" val="2376167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1</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Existem diversos aspectos positivos da organização RAID 1:</a:t>
            </a:r>
          </a:p>
          <a:p>
            <a:pPr lvl="1" algn="just"/>
            <a:r>
              <a:rPr lang="pt-BR" dirty="0"/>
              <a:t>Uma solicitação de leitura pode ser atendida por qualquer um dos dois discos que contenha os dados solicitados, aquele que envolver o mínimo de tempo de busca mais latência rotacional.</a:t>
            </a:r>
          </a:p>
          <a:p>
            <a:pPr lvl="1" algn="just"/>
            <a:r>
              <a:rPr lang="pt-BR" dirty="0"/>
              <a:t>Uma solicitação de gravação requer que os dois strips correspondentes sejam atualizados, mas isso pode ser feito em paralelo. Assim, o desempenho da gravação é ditado pela mais lenta das duas gravações. Porém, não existe uma “penalidade na gravação” com RAID 1.</a:t>
            </a:r>
          </a:p>
          <a:p>
            <a:pPr lvl="1" algn="just"/>
            <a:r>
              <a:rPr lang="pt-BR" dirty="0"/>
              <a:t>A recuperação de uma falha é simples. Quando uma unidade falha, os dados ainda podem ser acessados pela segunda unidade.</a:t>
            </a:r>
          </a:p>
        </p:txBody>
      </p:sp>
    </p:spTree>
    <p:extLst>
      <p:ext uri="{BB962C8B-B14F-4D97-AF65-F5344CB8AC3E}">
        <p14:creationId xmlns:p14="http://schemas.microsoft.com/office/powerpoint/2010/main" val="21182048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1</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2286000"/>
            <a:ext cx="9601200" cy="3581400"/>
          </a:xfrm>
        </p:spPr>
        <p:txBody>
          <a:bodyPr>
            <a:noAutofit/>
          </a:bodyPr>
          <a:lstStyle/>
          <a:p>
            <a:pPr algn="just"/>
            <a:r>
              <a:rPr lang="pt-BR" dirty="0"/>
              <a:t>A principal desvantagem do RAID 1 é o custo; ele requer o dobro de espaço em disco que a capacidade lógica do disco a que ele dá suporte. Por causa disso, uma configuração RAID 1 provavelmente será limitada a unidades que armazenam software e dados do sistema, e outros arquivos muito críticos. Nesses casos, RAID 1 oferece cópia em tempo real de todos os dados, de modo que, no caso de uma falha no disco, todos os dados críticos ainda estarão imediatamente disponíveis.</a:t>
            </a:r>
          </a:p>
          <a:p>
            <a:pPr algn="just"/>
            <a:r>
              <a:rPr lang="pt-BR" dirty="0"/>
              <a:t>Em um ambiente orientado à transação, RAID 1 pode alcançar altas taxas de solicitação de E/S se a maior parte das solicitações for para leituras. Nessa situação, o desempenho de RAID 1 pode alcançar o dobro daquele do RAID 0. Porém, se uma fração substancial das solicitações de E/S for com solicitações de gravação, então pode não haver ganho significativo no desempenho em relação à RAID 0.</a:t>
            </a:r>
          </a:p>
        </p:txBody>
      </p:sp>
    </p:spTree>
    <p:extLst>
      <p:ext uri="{BB962C8B-B14F-4D97-AF65-F5344CB8AC3E}">
        <p14:creationId xmlns:p14="http://schemas.microsoft.com/office/powerpoint/2010/main" val="1311958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5BECCCA7-7417-44EB-A775-FCFE3866B7D3}"/>
              </a:ext>
            </a:extLst>
          </p:cNvPr>
          <p:cNvPicPr>
            <a:picLocks noChangeAspect="1"/>
          </p:cNvPicPr>
          <p:nvPr/>
        </p:nvPicPr>
        <p:blipFill>
          <a:blip r:embed="rId2"/>
          <a:stretch>
            <a:fillRect/>
          </a:stretch>
        </p:blipFill>
        <p:spPr>
          <a:xfrm>
            <a:off x="482600" y="1854914"/>
            <a:ext cx="11226799" cy="3143503"/>
          </a:xfrm>
          <a:prstGeom prst="rect">
            <a:avLst/>
          </a:prstGeom>
        </p:spPr>
      </p:pic>
    </p:spTree>
    <p:extLst>
      <p:ext uri="{BB962C8B-B14F-4D97-AF65-F5344CB8AC3E}">
        <p14:creationId xmlns:p14="http://schemas.microsoft.com/office/powerpoint/2010/main" val="2919209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2</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1567543"/>
            <a:ext cx="9601200" cy="5029200"/>
          </a:xfrm>
        </p:spPr>
        <p:txBody>
          <a:bodyPr>
            <a:noAutofit/>
          </a:bodyPr>
          <a:lstStyle/>
          <a:p>
            <a:pPr algn="just"/>
            <a:r>
              <a:rPr lang="pt-BR" dirty="0"/>
              <a:t>RAID níveis 2 e 3 utilizam uma técnica de acesso paralelo. No </a:t>
            </a:r>
            <a:r>
              <a:rPr lang="pt-BR" dirty="0" err="1"/>
              <a:t>array</a:t>
            </a:r>
            <a:r>
              <a:rPr lang="pt-BR" dirty="0"/>
              <a:t> com acesso paralelo, todos os discos membros participam na execução de cada solicitação de E/S. Normalmente, os eixos das unidades individuais são sincronizados de modo que cada cabeça de disco esteja na mesma posição em cada disco a qualquer instante.</a:t>
            </a:r>
          </a:p>
          <a:p>
            <a:pPr algn="just"/>
            <a:r>
              <a:rPr lang="pt-BR" dirty="0"/>
              <a:t>Assim como nos outros esquemas de RAID, o </a:t>
            </a:r>
            <a:r>
              <a:rPr lang="pt-BR" dirty="0" err="1"/>
              <a:t>striping</a:t>
            </a:r>
            <a:r>
              <a:rPr lang="pt-BR" dirty="0"/>
              <a:t> de dados é usado. No caso de RAID 2 e 3, os strips são muito pequenos, normalmente como um único byte ou palavra. Com RAID 2, um código de correção de erro é calculado para os bits correspondentes em cada disco de dados, e os bits do código são armazenados nas posições dos bits correspondentes nos vários discos de paridade. Normalmente, um código de </a:t>
            </a:r>
            <a:r>
              <a:rPr lang="pt-BR" dirty="0" err="1"/>
              <a:t>Hamming</a:t>
            </a:r>
            <a:r>
              <a:rPr lang="pt-BR" dirty="0"/>
              <a:t> é utilizado, que é capaz de corrigir erros de único bit e detectar erros em dois bits.</a:t>
            </a:r>
          </a:p>
          <a:p>
            <a:pPr algn="just"/>
            <a:r>
              <a:rPr lang="pt-BR" dirty="0"/>
              <a:t>RAID 2 só seria uma escolha eficaz em um ambiente em que ocorrem muitos erros de disco. Dada a alta confiabilidade dos discos individuais e unidades de disco, RAID 2 é um exagero, e normalmente não é implementado.</a:t>
            </a:r>
          </a:p>
        </p:txBody>
      </p:sp>
    </p:spTree>
    <p:extLst>
      <p:ext uri="{BB962C8B-B14F-4D97-AF65-F5344CB8AC3E}">
        <p14:creationId xmlns:p14="http://schemas.microsoft.com/office/powerpoint/2010/main" val="2666811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3896E74F-CCE0-4DD6-8BEB-3D92D24A5521}"/>
              </a:ext>
            </a:extLst>
          </p:cNvPr>
          <p:cNvPicPr>
            <a:picLocks noChangeAspect="1"/>
          </p:cNvPicPr>
          <p:nvPr/>
        </p:nvPicPr>
        <p:blipFill>
          <a:blip r:embed="rId2"/>
          <a:stretch>
            <a:fillRect/>
          </a:stretch>
        </p:blipFill>
        <p:spPr>
          <a:xfrm>
            <a:off x="482600" y="1644412"/>
            <a:ext cx="11226799" cy="3564508"/>
          </a:xfrm>
          <a:prstGeom prst="rect">
            <a:avLst/>
          </a:prstGeom>
        </p:spPr>
      </p:pic>
    </p:spTree>
    <p:extLst>
      <p:ext uri="{BB962C8B-B14F-4D97-AF65-F5344CB8AC3E}">
        <p14:creationId xmlns:p14="http://schemas.microsoft.com/office/powerpoint/2010/main" val="353487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title="Side bar">
            <a:extLst>
              <a:ext uri="{FF2B5EF4-FFF2-40B4-BE49-F238E27FC236}">
                <a16:creationId xmlns:a16="http://schemas.microsoft.com/office/drawing/2014/main" id="{AA6EC888-B85F-410F-B430-06583E94BE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485DA84-CB73-4E5E-9864-2460CE2805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49185E-361A-421B-8F2D-11C7FFC686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B85BAA-C37F-44B4-B427-B4F10EBB4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C4EE06-D7B4-4FAC-A561-38A1C38023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785589A-A5AC-409A-B2A2-24D871B4C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E02F3664-FC68-47C2-A1A9-43B1E26BABD6}"/>
              </a:ext>
            </a:extLst>
          </p:cNvPr>
          <p:cNvPicPr>
            <a:picLocks noChangeAspect="1"/>
          </p:cNvPicPr>
          <p:nvPr/>
        </p:nvPicPr>
        <p:blipFill>
          <a:blip r:embed="rId3"/>
          <a:stretch>
            <a:fillRect/>
          </a:stretch>
        </p:blipFill>
        <p:spPr>
          <a:xfrm>
            <a:off x="482600" y="718200"/>
            <a:ext cx="11226799" cy="5416931"/>
          </a:xfrm>
          <a:prstGeom prst="rect">
            <a:avLst/>
          </a:prstGeom>
        </p:spPr>
      </p:pic>
    </p:spTree>
    <p:extLst>
      <p:ext uri="{BB962C8B-B14F-4D97-AF65-F5344CB8AC3E}">
        <p14:creationId xmlns:p14="http://schemas.microsoft.com/office/powerpoint/2010/main" val="240692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a:xfrm>
            <a:off x="1371600" y="685800"/>
            <a:ext cx="9601200" cy="1485900"/>
          </a:xfrm>
        </p:spPr>
        <p:txBody>
          <a:bodyPr>
            <a:normAutofit/>
          </a:bodyPr>
          <a:lstStyle/>
          <a:p>
            <a:r>
              <a:rPr lang="pt-BR" dirty="0"/>
              <a:t>RAID nível 3</a:t>
            </a:r>
          </a:p>
        </p:txBody>
      </p:sp>
      <p:sp>
        <p:nvSpPr>
          <p:cNvPr id="5" name="Espaço Reservado para Conteúdo 4">
            <a:extLst>
              <a:ext uri="{FF2B5EF4-FFF2-40B4-BE49-F238E27FC236}">
                <a16:creationId xmlns:a16="http://schemas.microsoft.com/office/drawing/2014/main" id="{248CE241-4944-402B-B75D-3C421A7C46DE}"/>
              </a:ext>
            </a:extLst>
          </p:cNvPr>
          <p:cNvSpPr>
            <a:spLocks noGrp="1"/>
          </p:cNvSpPr>
          <p:nvPr>
            <p:ph idx="1"/>
          </p:nvPr>
        </p:nvSpPr>
        <p:spPr>
          <a:xfrm>
            <a:off x="1371600" y="1502229"/>
            <a:ext cx="9601200" cy="5094513"/>
          </a:xfrm>
        </p:spPr>
        <p:txBody>
          <a:bodyPr>
            <a:noAutofit/>
          </a:bodyPr>
          <a:lstStyle/>
          <a:p>
            <a:pPr algn="just"/>
            <a:r>
              <a:rPr lang="pt-BR" dirty="0"/>
              <a:t>RAID 3 é organizado de uma forma semelhante ao RAID 2. A diferença é que RAID 3 exige apenas um único disco redundante, não importa o tamanho do </a:t>
            </a:r>
            <a:r>
              <a:rPr lang="pt-BR" dirty="0" err="1"/>
              <a:t>array</a:t>
            </a:r>
            <a:r>
              <a:rPr lang="pt-BR" dirty="0"/>
              <a:t> de discos. RAID 3 emprega o acesso paralelo, com dados distribuídos em pequenos strips. Em vez de um código de correção de erro, um bit de paridade simples é calculado para o conjunto de bits individuais na mesma posição em todos os discos de dados.</a:t>
            </a:r>
          </a:p>
          <a:p>
            <a:pPr algn="just"/>
            <a:r>
              <a:rPr lang="pt-BR" dirty="0"/>
              <a:t>No caso de uma falha de disco, a unidade de paridade é acessada e os dados são reconstruídos a partir dos dispositivos restantes. Quando a unidade que falhou for substituída, os dados que faltam podem ser restaurados na nova unidade e a operação continua.</a:t>
            </a:r>
          </a:p>
          <a:p>
            <a:pPr algn="just"/>
            <a:r>
              <a:rPr lang="pt-BR" dirty="0"/>
              <a:t>Como os dados são armazenados em strips muito pequenos, RAID 3 pode alcançar taxas de transferência de dados muito altas. Qualquer solicitação de E/S envolverá a transferência paralela de dados de todos os discos de dados. Para transferências grandes, a melhoria no desempenho é especialmente observável. Por outro lado, somente uma solicitação de E/S pode ser executada de cada vez. Assim, em um ambiente orientado a transação, o desempenho é prejudicado.</a:t>
            </a:r>
          </a:p>
        </p:txBody>
      </p:sp>
    </p:spTree>
    <p:extLst>
      <p:ext uri="{BB962C8B-B14F-4D97-AF65-F5344CB8AC3E}">
        <p14:creationId xmlns:p14="http://schemas.microsoft.com/office/powerpoint/2010/main" val="25761225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CAD6881F-7862-4DBE-864E-C3F01D085D67}"/>
              </a:ext>
            </a:extLst>
          </p:cNvPr>
          <p:cNvPicPr>
            <a:picLocks noChangeAspect="1"/>
          </p:cNvPicPr>
          <p:nvPr/>
        </p:nvPicPr>
        <p:blipFill>
          <a:blip r:embed="rId2"/>
          <a:stretch>
            <a:fillRect/>
          </a:stretch>
        </p:blipFill>
        <p:spPr>
          <a:xfrm>
            <a:off x="482600" y="885978"/>
            <a:ext cx="11226799" cy="5081375"/>
          </a:xfrm>
          <a:prstGeom prst="rect">
            <a:avLst/>
          </a:prstGeom>
        </p:spPr>
      </p:pic>
    </p:spTree>
    <p:extLst>
      <p:ext uri="{BB962C8B-B14F-4D97-AF65-F5344CB8AC3E}">
        <p14:creationId xmlns:p14="http://schemas.microsoft.com/office/powerpoint/2010/main" val="971329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dirty="0"/>
              <a:t>RAID nível 4</a:t>
            </a:r>
          </a:p>
        </p:txBody>
      </p:sp>
      <p:sp>
        <p:nvSpPr>
          <p:cNvPr id="3" name="Espaço Reservado para Conteúdo 2">
            <a:extLst>
              <a:ext uri="{FF2B5EF4-FFF2-40B4-BE49-F238E27FC236}">
                <a16:creationId xmlns:a16="http://schemas.microsoft.com/office/drawing/2014/main" id="{806AE67F-8995-4D1B-89AD-0318662A059D}"/>
              </a:ext>
            </a:extLst>
          </p:cNvPr>
          <p:cNvSpPr>
            <a:spLocks noGrp="1"/>
          </p:cNvSpPr>
          <p:nvPr>
            <p:ph idx="1"/>
          </p:nvPr>
        </p:nvSpPr>
        <p:spPr>
          <a:xfrm>
            <a:off x="1371600" y="1616529"/>
            <a:ext cx="9601200" cy="4833257"/>
          </a:xfrm>
        </p:spPr>
        <p:txBody>
          <a:bodyPr>
            <a:noAutofit/>
          </a:bodyPr>
          <a:lstStyle/>
          <a:p>
            <a:pPr algn="just"/>
            <a:r>
              <a:rPr lang="pt-BR" dirty="0"/>
              <a:t>Os </a:t>
            </a:r>
            <a:r>
              <a:rPr lang="pt-BR" dirty="0" err="1"/>
              <a:t>RAIDs</a:t>
            </a:r>
            <a:r>
              <a:rPr lang="pt-BR" dirty="0"/>
              <a:t> níveis de 4 a 6 utilizam uma técnica de acesso independente. Em um </a:t>
            </a:r>
            <a:r>
              <a:rPr lang="pt-BR" dirty="0" err="1"/>
              <a:t>array</a:t>
            </a:r>
            <a:r>
              <a:rPr lang="pt-BR" dirty="0"/>
              <a:t> de acesso independente, cada disco membro opera independentemente, de modo que solicitações de E/S separadas podem ser satisfeitas em paralelo. Por causa disso, </a:t>
            </a:r>
            <a:r>
              <a:rPr lang="pt-BR" dirty="0" err="1"/>
              <a:t>arrays</a:t>
            </a:r>
            <a:r>
              <a:rPr lang="pt-BR" dirty="0"/>
              <a:t> com acesso independente são mais adequados para aplicações que exigem altas taxas de solicitação de E/S, e são relativamente menos adequados para aplicações que exigem altas taxas de transferência de dados.</a:t>
            </a:r>
          </a:p>
          <a:p>
            <a:pPr algn="just"/>
            <a:r>
              <a:rPr lang="pt-BR" dirty="0"/>
              <a:t>Assim como nos outros esquemas de RAID, o </a:t>
            </a:r>
            <a:r>
              <a:rPr lang="pt-BR" dirty="0" err="1"/>
              <a:t>striping</a:t>
            </a:r>
            <a:r>
              <a:rPr lang="pt-BR" dirty="0"/>
              <a:t> de dados é utilizado. No caso do RAID de níveis 4 a 6, os strips são relativamente grandes. Com RAID 4, um strip de paridade bit a bit é calculado pelos strips correspondentes em cada disco de dados, e os bits de paridade são armazenados no strip correspondente no disco de paridade.</a:t>
            </a:r>
          </a:p>
          <a:p>
            <a:pPr algn="just"/>
            <a:r>
              <a:rPr lang="pt-BR" dirty="0"/>
              <a:t>O RAID 4 envolve uma penalidade de gravação quando uma solicitação de gravação de E/S de pequeno tamanho é realizada. Toda vez que ocorre uma gravação, o software de gerenciamento do </a:t>
            </a:r>
            <a:r>
              <a:rPr lang="pt-BR" dirty="0" err="1"/>
              <a:t>array</a:t>
            </a:r>
            <a:r>
              <a:rPr lang="pt-BR" dirty="0"/>
              <a:t> precisa atualizar não apenas os dados do usuário, mas também os bits de paridade correspondentes.</a:t>
            </a:r>
          </a:p>
        </p:txBody>
      </p:sp>
    </p:spTree>
    <p:extLst>
      <p:ext uri="{BB962C8B-B14F-4D97-AF65-F5344CB8AC3E}">
        <p14:creationId xmlns:p14="http://schemas.microsoft.com/office/powerpoint/2010/main" val="2545697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8183C714-126D-45B0-82BA-6D3FF52B280C}"/>
              </a:ext>
            </a:extLst>
          </p:cNvPr>
          <p:cNvPicPr>
            <a:picLocks noChangeAspect="1"/>
          </p:cNvPicPr>
          <p:nvPr/>
        </p:nvPicPr>
        <p:blipFill>
          <a:blip r:embed="rId2"/>
          <a:stretch>
            <a:fillRect/>
          </a:stretch>
        </p:blipFill>
        <p:spPr>
          <a:xfrm>
            <a:off x="482600" y="918551"/>
            <a:ext cx="11226799" cy="5016229"/>
          </a:xfrm>
          <a:prstGeom prst="rect">
            <a:avLst/>
          </a:prstGeom>
        </p:spPr>
      </p:pic>
    </p:spTree>
    <p:extLst>
      <p:ext uri="{BB962C8B-B14F-4D97-AF65-F5344CB8AC3E}">
        <p14:creationId xmlns:p14="http://schemas.microsoft.com/office/powerpoint/2010/main" val="1867187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dirty="0"/>
              <a:t>RAID nível 5</a:t>
            </a:r>
          </a:p>
        </p:txBody>
      </p:sp>
      <p:sp>
        <p:nvSpPr>
          <p:cNvPr id="3" name="Espaço Reservado para Conteúdo 2">
            <a:extLst>
              <a:ext uri="{FF2B5EF4-FFF2-40B4-BE49-F238E27FC236}">
                <a16:creationId xmlns:a16="http://schemas.microsoft.com/office/drawing/2014/main" id="{806AE67F-8995-4D1B-89AD-0318662A059D}"/>
              </a:ext>
            </a:extLst>
          </p:cNvPr>
          <p:cNvSpPr>
            <a:spLocks noGrp="1"/>
          </p:cNvSpPr>
          <p:nvPr>
            <p:ph idx="1"/>
          </p:nvPr>
        </p:nvSpPr>
        <p:spPr>
          <a:xfrm>
            <a:off x="1371600" y="2171700"/>
            <a:ext cx="9601200" cy="4278086"/>
          </a:xfrm>
        </p:spPr>
        <p:txBody>
          <a:bodyPr>
            <a:noAutofit/>
          </a:bodyPr>
          <a:lstStyle/>
          <a:p>
            <a:pPr algn="just"/>
            <a:r>
              <a:rPr lang="pt-BR" dirty="0"/>
              <a:t>O RAID 5 é frequentemente usado e funciona similarmente ao RAID 4, mas supera alguns dos problemas mais comuns sofridos por esse tipo. As informações sobre paridade para os dados do </a:t>
            </a:r>
            <a:r>
              <a:rPr lang="pt-BR" dirty="0" err="1"/>
              <a:t>array</a:t>
            </a:r>
            <a:r>
              <a:rPr lang="pt-BR" dirty="0"/>
              <a:t> são distribuídas ao longo de todos os discos do </a:t>
            </a:r>
            <a:r>
              <a:rPr lang="pt-BR" dirty="0" err="1"/>
              <a:t>array</a:t>
            </a:r>
            <a:r>
              <a:rPr lang="pt-BR" dirty="0"/>
              <a:t>, ao invés de serem armazenadas num disco dedicado, oferecendo assim mais desempenho que o RAID 4, e, simultaneamente, tolerância a falhas.</a:t>
            </a:r>
          </a:p>
        </p:txBody>
      </p:sp>
    </p:spTree>
    <p:extLst>
      <p:ext uri="{BB962C8B-B14F-4D97-AF65-F5344CB8AC3E}">
        <p14:creationId xmlns:p14="http://schemas.microsoft.com/office/powerpoint/2010/main" val="3893737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31236CAC-7271-48D6-9A3B-370C7E7104FB}"/>
              </a:ext>
            </a:extLst>
          </p:cNvPr>
          <p:cNvPicPr>
            <a:picLocks noChangeAspect="1"/>
          </p:cNvPicPr>
          <p:nvPr/>
        </p:nvPicPr>
        <p:blipFill>
          <a:blip r:embed="rId2"/>
          <a:stretch>
            <a:fillRect/>
          </a:stretch>
        </p:blipFill>
        <p:spPr>
          <a:xfrm>
            <a:off x="482600" y="820059"/>
            <a:ext cx="11226799" cy="5213214"/>
          </a:xfrm>
          <a:prstGeom prst="rect">
            <a:avLst/>
          </a:prstGeom>
        </p:spPr>
      </p:pic>
    </p:spTree>
    <p:extLst>
      <p:ext uri="{BB962C8B-B14F-4D97-AF65-F5344CB8AC3E}">
        <p14:creationId xmlns:p14="http://schemas.microsoft.com/office/powerpoint/2010/main" val="4032960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dirty="0"/>
              <a:t>RAID nível 6</a:t>
            </a:r>
          </a:p>
        </p:txBody>
      </p:sp>
      <p:sp>
        <p:nvSpPr>
          <p:cNvPr id="3" name="Espaço Reservado para Conteúdo 2">
            <a:extLst>
              <a:ext uri="{FF2B5EF4-FFF2-40B4-BE49-F238E27FC236}">
                <a16:creationId xmlns:a16="http://schemas.microsoft.com/office/drawing/2014/main" id="{806AE67F-8995-4D1B-89AD-0318662A059D}"/>
              </a:ext>
            </a:extLst>
          </p:cNvPr>
          <p:cNvSpPr>
            <a:spLocks noGrp="1"/>
          </p:cNvSpPr>
          <p:nvPr>
            <p:ph idx="1"/>
          </p:nvPr>
        </p:nvSpPr>
        <p:spPr>
          <a:xfrm>
            <a:off x="1371600" y="2171700"/>
            <a:ext cx="9601200" cy="4278086"/>
          </a:xfrm>
        </p:spPr>
        <p:txBody>
          <a:bodyPr>
            <a:noAutofit/>
          </a:bodyPr>
          <a:lstStyle/>
          <a:p>
            <a:pPr algn="just"/>
            <a:r>
              <a:rPr lang="pt-BR" dirty="0"/>
              <a:t>É um padrão relativamente novo, suportado por apenas algumas controladoras. É semelhante ao RAID 5, porém usa o dobro de bits de paridade, garantindo a integridade dos dados caso até 2 dos HDs falhem ao mesmo tempo. Mínimo de 4 HDs para ser implementado. Ao usar 8 HDs de 20 GB cada um, em RAID 6, em um total de 160 GB de dados, teremos 40 GB de paridade (capacidade de 2 HDs) e 120 GB disponíveis.</a:t>
            </a:r>
          </a:p>
        </p:txBody>
      </p:sp>
    </p:spTree>
    <p:extLst>
      <p:ext uri="{BB962C8B-B14F-4D97-AF65-F5344CB8AC3E}">
        <p14:creationId xmlns:p14="http://schemas.microsoft.com/office/powerpoint/2010/main" val="11109456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E22035B8-3AC3-47F2-B679-CAB6F011A8B8}"/>
              </a:ext>
            </a:extLst>
          </p:cNvPr>
          <p:cNvPicPr>
            <a:picLocks noChangeAspect="1"/>
          </p:cNvPicPr>
          <p:nvPr/>
        </p:nvPicPr>
        <p:blipFill>
          <a:blip r:embed="rId2"/>
          <a:stretch>
            <a:fillRect/>
          </a:stretch>
        </p:blipFill>
        <p:spPr>
          <a:xfrm>
            <a:off x="482600" y="1405843"/>
            <a:ext cx="11226799" cy="4041646"/>
          </a:xfrm>
          <a:prstGeom prst="rect">
            <a:avLst/>
          </a:prstGeom>
        </p:spPr>
      </p:pic>
    </p:spTree>
    <p:extLst>
      <p:ext uri="{BB962C8B-B14F-4D97-AF65-F5344CB8AC3E}">
        <p14:creationId xmlns:p14="http://schemas.microsoft.com/office/powerpoint/2010/main" val="36617383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B2FA-9282-48A0-8F15-759CA5A7EEC0}"/>
              </a:ext>
            </a:extLst>
          </p:cNvPr>
          <p:cNvSpPr>
            <a:spLocks noGrp="1"/>
          </p:cNvSpPr>
          <p:nvPr>
            <p:ph type="title"/>
          </p:nvPr>
        </p:nvSpPr>
        <p:spPr/>
        <p:txBody>
          <a:bodyPr>
            <a:normAutofit/>
          </a:bodyPr>
          <a:lstStyle/>
          <a:p>
            <a:r>
              <a:rPr lang="pt-BR" dirty="0"/>
              <a:t>RAID aninhados</a:t>
            </a:r>
          </a:p>
        </p:txBody>
      </p:sp>
      <p:sp>
        <p:nvSpPr>
          <p:cNvPr id="3" name="Espaço Reservado para Conteúdo 2">
            <a:extLst>
              <a:ext uri="{FF2B5EF4-FFF2-40B4-BE49-F238E27FC236}">
                <a16:creationId xmlns:a16="http://schemas.microsoft.com/office/drawing/2014/main" id="{806AE67F-8995-4D1B-89AD-0318662A059D}"/>
              </a:ext>
            </a:extLst>
          </p:cNvPr>
          <p:cNvSpPr>
            <a:spLocks noGrp="1"/>
          </p:cNvSpPr>
          <p:nvPr>
            <p:ph idx="1"/>
          </p:nvPr>
        </p:nvSpPr>
        <p:spPr>
          <a:xfrm>
            <a:off x="1371600" y="2171700"/>
            <a:ext cx="9601200" cy="4278086"/>
          </a:xfrm>
        </p:spPr>
        <p:txBody>
          <a:bodyPr>
            <a:noAutofit/>
          </a:bodyPr>
          <a:lstStyle/>
          <a:p>
            <a:r>
              <a:rPr lang="pt-BR" dirty="0"/>
              <a:t>No que originalmente denominado RAID </a:t>
            </a:r>
            <a:r>
              <a:rPr lang="pt-BR"/>
              <a:t>híbrido, muitos </a:t>
            </a:r>
            <a:r>
              <a:rPr lang="pt-BR" dirty="0"/>
              <a:t>controladores de armazenamento permitem que níveis RAID sejam aninhados. Os elementos de um RAID podem ser drives individuais ou </a:t>
            </a:r>
            <a:r>
              <a:rPr lang="pt-BR" dirty="0" err="1"/>
              <a:t>arrays</a:t>
            </a:r>
            <a:r>
              <a:rPr lang="pt-BR" dirty="0"/>
              <a:t>.</a:t>
            </a:r>
          </a:p>
          <a:p>
            <a:r>
              <a:rPr lang="pt-BR" dirty="0"/>
              <a:t>O </a:t>
            </a:r>
            <a:r>
              <a:rPr lang="pt-BR" dirty="0" err="1"/>
              <a:t>array</a:t>
            </a:r>
            <a:r>
              <a:rPr lang="pt-BR" dirty="0"/>
              <a:t> final é chamado de top </a:t>
            </a:r>
            <a:r>
              <a:rPr lang="pt-BR" dirty="0" err="1"/>
              <a:t>array</a:t>
            </a:r>
            <a:r>
              <a:rPr lang="pt-BR" dirty="0"/>
              <a:t>. Quando o top </a:t>
            </a:r>
            <a:r>
              <a:rPr lang="pt-BR" dirty="0" err="1"/>
              <a:t>array</a:t>
            </a:r>
            <a:r>
              <a:rPr lang="pt-BR" dirty="0"/>
              <a:t> é RAID 0 (como em RAID 1+0 e RAID 5+0), é comum se omitir o separador "+" (ficando RAID 10 e RAID 50, respectivamente).</a:t>
            </a:r>
          </a:p>
        </p:txBody>
      </p:sp>
    </p:spTree>
    <p:extLst>
      <p:ext uri="{BB962C8B-B14F-4D97-AF65-F5344CB8AC3E}">
        <p14:creationId xmlns:p14="http://schemas.microsoft.com/office/powerpoint/2010/main" val="413444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1AF09-DA58-4C35-B008-FEB2114AEEDE}"/>
              </a:ext>
            </a:extLst>
          </p:cNvPr>
          <p:cNvSpPr>
            <a:spLocks noGrp="1"/>
          </p:cNvSpPr>
          <p:nvPr>
            <p:ph type="title"/>
          </p:nvPr>
        </p:nvSpPr>
        <p:spPr/>
        <p:txBody>
          <a:bodyPr/>
          <a:lstStyle/>
          <a:p>
            <a:r>
              <a:rPr lang="pt-BR" dirty="0"/>
              <a:t>Métodos de acesso</a:t>
            </a:r>
          </a:p>
        </p:txBody>
      </p:sp>
      <p:sp>
        <p:nvSpPr>
          <p:cNvPr id="3" name="Espaço Reservado para Conteúdo 2">
            <a:extLst>
              <a:ext uri="{FF2B5EF4-FFF2-40B4-BE49-F238E27FC236}">
                <a16:creationId xmlns:a16="http://schemas.microsoft.com/office/drawing/2014/main" id="{80F83D07-AE4C-486E-B38C-87C7C228994C}"/>
              </a:ext>
            </a:extLst>
          </p:cNvPr>
          <p:cNvSpPr>
            <a:spLocks noGrp="1"/>
          </p:cNvSpPr>
          <p:nvPr>
            <p:ph idx="1"/>
          </p:nvPr>
        </p:nvSpPr>
        <p:spPr/>
        <p:txBody>
          <a:bodyPr>
            <a:normAutofit/>
          </a:bodyPr>
          <a:lstStyle/>
          <a:p>
            <a:pPr algn="just"/>
            <a:r>
              <a:rPr lang="pt-BR" b="1" dirty="0"/>
              <a:t>Acesso sequencial:</a:t>
            </a:r>
            <a:r>
              <a:rPr lang="pt-BR" dirty="0"/>
              <a:t> a memória é organizada em unidades de dados chamadas registros. O acesso é feito em uma sequência linear específica. A informação de endereçamento armazenada é usada para separar registros e auxiliar no processo de recuperação. Um mecanismo compartilhado de leitura-escrita é usado, e este precisa ser movido do seu local atual para o local desejado, passando e rejeitando cada registro intermediário. Assim, o tempo para acessar um registro qualquer é altamente variável. As unidades de fita, discutidas mais a frente, são de acesso sequencial.</a:t>
            </a:r>
          </a:p>
        </p:txBody>
      </p:sp>
    </p:spTree>
    <p:extLst>
      <p:ext uri="{BB962C8B-B14F-4D97-AF65-F5344CB8AC3E}">
        <p14:creationId xmlns:p14="http://schemas.microsoft.com/office/powerpoint/2010/main" val="1367400438"/>
      </p:ext>
    </p:extLst>
  </p:cSld>
  <p:clrMapOvr>
    <a:masterClrMapping/>
  </p:clrMapOvr>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TM10001105[[fn=Corte]]</Template>
  <TotalTime>656</TotalTime>
  <Words>7176</Words>
  <Application>Microsoft Office PowerPoint</Application>
  <PresentationFormat>Widescreen</PresentationFormat>
  <Paragraphs>280</Paragraphs>
  <Slides>88</Slides>
  <Notes>62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88</vt:i4>
      </vt:variant>
    </vt:vector>
  </HeadingPairs>
  <TitlesOfParts>
    <vt:vector size="91" baseType="lpstr">
      <vt:lpstr>Calibri</vt:lpstr>
      <vt:lpstr>Franklin Gothic Book</vt:lpstr>
      <vt:lpstr>Cortar</vt:lpstr>
      <vt:lpstr>Memórias</vt:lpstr>
      <vt:lpstr>O que veremos?</vt:lpstr>
      <vt:lpstr>Introdução</vt:lpstr>
      <vt:lpstr>Apresentação do PowerPoint</vt:lpstr>
      <vt:lpstr>Introdução</vt:lpstr>
      <vt:lpstr>Introdução</vt:lpstr>
      <vt:lpstr>Características dos sistemas de memória</vt:lpstr>
      <vt:lpstr>Apresentação do PowerPoint</vt:lpstr>
      <vt:lpstr>Métodos de acesso</vt:lpstr>
      <vt:lpstr>Métodos de acesso</vt:lpstr>
      <vt:lpstr>Métodos de acesso</vt:lpstr>
      <vt:lpstr>Métodos de acesso</vt:lpstr>
      <vt:lpstr>Apresentação do PowerPoint</vt:lpstr>
      <vt:lpstr>Desempenho</vt:lpstr>
      <vt:lpstr>Desempenho</vt:lpstr>
      <vt:lpstr>Desempenho</vt:lpstr>
      <vt:lpstr>Registradores</vt:lpstr>
      <vt:lpstr>Registradores</vt:lpstr>
      <vt:lpstr>Registradores</vt:lpstr>
      <vt:lpstr>Registradores</vt:lpstr>
      <vt:lpstr>Os tipos de registradores</vt:lpstr>
      <vt:lpstr>Os tipos de registradores</vt:lpstr>
      <vt:lpstr>Os tipos de registradores</vt:lpstr>
      <vt:lpstr>Contador de Instruções (CI)/Contador de Programa (PC - Program Counter)   </vt:lpstr>
      <vt:lpstr>Registrador de Instrução (RI)</vt:lpstr>
      <vt:lpstr>Registrador de Endereços (REM)</vt:lpstr>
      <vt:lpstr>Memória Cache</vt:lpstr>
      <vt:lpstr>Memória Cache</vt:lpstr>
      <vt:lpstr>Apresentação do PowerPoint</vt:lpstr>
      <vt:lpstr>Memória Cache</vt:lpstr>
      <vt:lpstr>Apresentação do PowerPoint</vt:lpstr>
      <vt:lpstr>Apresentação do PowerPoint</vt:lpstr>
      <vt:lpstr>Apresentação do PowerPoint</vt:lpstr>
      <vt:lpstr>Memória Cache</vt:lpstr>
      <vt:lpstr>Mapeamento Direto</vt:lpstr>
      <vt:lpstr>Mapeamento Associativo</vt:lpstr>
      <vt:lpstr>Mapeamento Associativo Em Conjunto (Set Associative)</vt:lpstr>
      <vt:lpstr>Politicas de Substituição</vt:lpstr>
      <vt:lpstr>Politicas de Substituição</vt:lpstr>
      <vt:lpstr>Memória Principal</vt:lpstr>
      <vt:lpstr>Um pouco de história</vt:lpstr>
      <vt:lpstr>Apresentação do PowerPoint</vt:lpstr>
      <vt:lpstr>Um pouco de história</vt:lpstr>
      <vt:lpstr>Memória Principal Semicondutora</vt:lpstr>
      <vt:lpstr>Memória Principal Semicondutora</vt:lpstr>
      <vt:lpstr>Memória Principal Semicondutora</vt:lpstr>
      <vt:lpstr>Apresentação do PowerPoint</vt:lpstr>
      <vt:lpstr>DRAM, SRAM e SDRAM</vt:lpstr>
      <vt:lpstr>DRAM, SRAM e SDRAM</vt:lpstr>
      <vt:lpstr>DRAM, SRAM e SDRAM</vt:lpstr>
      <vt:lpstr>DRAM, SRAM e SDRAM</vt:lpstr>
      <vt:lpstr>Dual Channel</vt:lpstr>
      <vt:lpstr>Correção de erro</vt:lpstr>
      <vt:lpstr>Correção de erro</vt:lpstr>
      <vt:lpstr>Memória Secundária</vt:lpstr>
      <vt:lpstr>Memórias Magnéticas</vt:lpstr>
      <vt:lpstr>Memória Ópticas</vt:lpstr>
      <vt:lpstr>Memórias de estado sólido</vt:lpstr>
      <vt:lpstr>Disco Magnético</vt:lpstr>
      <vt:lpstr>Disco Magnético</vt:lpstr>
      <vt:lpstr>Apresentação do PowerPoint</vt:lpstr>
      <vt:lpstr>Parâmetros de desempenho</vt:lpstr>
      <vt:lpstr>Apresentação do PowerPoint</vt:lpstr>
      <vt:lpstr>Tempo de busca (seek time)</vt:lpstr>
      <vt:lpstr>Tempo de latência rotacional</vt:lpstr>
      <vt:lpstr>Tempo de transferência</vt:lpstr>
      <vt:lpstr>RAID (Redundant Array of Independent Disks)</vt:lpstr>
      <vt:lpstr>RAID (Redundant Array of Independent Disks)</vt:lpstr>
      <vt:lpstr>RAID (Redundant Array of Independent Disks)</vt:lpstr>
      <vt:lpstr>Apresentação do PowerPoint</vt:lpstr>
      <vt:lpstr>RAID nível 0</vt:lpstr>
      <vt:lpstr>Apresentação do PowerPoint</vt:lpstr>
      <vt:lpstr>Apresentação do PowerPoint</vt:lpstr>
      <vt:lpstr>RAID nível 1</vt:lpstr>
      <vt:lpstr>RAID nível 1</vt:lpstr>
      <vt:lpstr>RAID nível 1</vt:lpstr>
      <vt:lpstr>Apresentação do PowerPoint</vt:lpstr>
      <vt:lpstr>RAID nível 2</vt:lpstr>
      <vt:lpstr>Apresentação do PowerPoint</vt:lpstr>
      <vt:lpstr>RAID nível 3</vt:lpstr>
      <vt:lpstr>Apresentação do PowerPoint</vt:lpstr>
      <vt:lpstr>RAID nível 4</vt:lpstr>
      <vt:lpstr>Apresentação do PowerPoint</vt:lpstr>
      <vt:lpstr>RAID nível 5</vt:lpstr>
      <vt:lpstr>Apresentação do PowerPoint</vt:lpstr>
      <vt:lpstr>RAID nível 6</vt:lpstr>
      <vt:lpstr>Apresentação do PowerPoint</vt:lpstr>
      <vt:lpstr>RAID aninhados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Memórias</dc:title>
  <dc:creator>Rodolfo Menardi - Shift (Desenvolvimento)</dc:creator>
  <cp:lastModifiedBy>Rodolfo R Menardi</cp:lastModifiedBy>
  <cp:revision>2</cp:revision>
  <dcterms:created xsi:type="dcterms:W3CDTF">2018-04-24T21:58:49Z</dcterms:created>
  <dcterms:modified xsi:type="dcterms:W3CDTF">2019-04-11T22:25:39Z</dcterms:modified>
</cp:coreProperties>
</file>