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7"/>
  </p:notesMasterIdLst>
  <p:sldIdLst>
    <p:sldId id="256" r:id="rId2"/>
    <p:sldId id="257" r:id="rId3"/>
    <p:sldId id="259" r:id="rId4"/>
    <p:sldId id="260" r:id="rId5"/>
    <p:sldId id="261" r:id="rId6"/>
    <p:sldId id="263" r:id="rId7"/>
    <p:sldId id="264" r:id="rId8"/>
    <p:sldId id="265" r:id="rId9"/>
    <p:sldId id="266" r:id="rId10"/>
    <p:sldId id="258" r:id="rId11"/>
    <p:sldId id="267" r:id="rId12"/>
    <p:sldId id="268" r:id="rId13"/>
    <p:sldId id="269" r:id="rId14"/>
    <p:sldId id="270" r:id="rId15"/>
    <p:sldId id="323" r:id="rId16"/>
    <p:sldId id="324" r:id="rId17"/>
    <p:sldId id="271" r:id="rId18"/>
    <p:sldId id="325" r:id="rId19"/>
    <p:sldId id="326" r:id="rId20"/>
    <p:sldId id="273" r:id="rId21"/>
    <p:sldId id="275" r:id="rId22"/>
    <p:sldId id="274" r:id="rId23"/>
    <p:sldId id="276" r:id="rId24"/>
    <p:sldId id="277" r:id="rId25"/>
    <p:sldId id="278" r:id="rId26"/>
    <p:sldId id="279" r:id="rId27"/>
    <p:sldId id="280" r:id="rId28"/>
    <p:sldId id="281" r:id="rId29"/>
    <p:sldId id="327" r:id="rId30"/>
    <p:sldId id="282" r:id="rId31"/>
    <p:sldId id="283" r:id="rId32"/>
    <p:sldId id="284" r:id="rId33"/>
    <p:sldId id="285" r:id="rId34"/>
    <p:sldId id="286" r:id="rId35"/>
    <p:sldId id="287" r:id="rId36"/>
    <p:sldId id="288" r:id="rId37"/>
    <p:sldId id="289" r:id="rId38"/>
    <p:sldId id="290" r:id="rId39"/>
    <p:sldId id="291" r:id="rId40"/>
    <p:sldId id="293" r:id="rId41"/>
    <p:sldId id="292" r:id="rId42"/>
    <p:sldId id="294" r:id="rId43"/>
    <p:sldId id="295" r:id="rId44"/>
    <p:sldId id="296" r:id="rId45"/>
    <p:sldId id="297" r:id="rId46"/>
    <p:sldId id="298" r:id="rId47"/>
    <p:sldId id="299" r:id="rId48"/>
    <p:sldId id="301" r:id="rId49"/>
    <p:sldId id="300" r:id="rId50"/>
    <p:sldId id="302" r:id="rId51"/>
    <p:sldId id="303" r:id="rId52"/>
    <p:sldId id="305" r:id="rId53"/>
    <p:sldId id="330" r:id="rId54"/>
    <p:sldId id="328" r:id="rId55"/>
    <p:sldId id="306" r:id="rId56"/>
    <p:sldId id="331" r:id="rId57"/>
    <p:sldId id="304" r:id="rId58"/>
    <p:sldId id="307" r:id="rId59"/>
    <p:sldId id="308" r:id="rId60"/>
    <p:sldId id="309" r:id="rId61"/>
    <p:sldId id="329" r:id="rId62"/>
    <p:sldId id="310" r:id="rId63"/>
    <p:sldId id="311" r:id="rId64"/>
    <p:sldId id="313" r:id="rId65"/>
    <p:sldId id="332" r:id="rId66"/>
    <p:sldId id="314" r:id="rId67"/>
    <p:sldId id="315" r:id="rId68"/>
    <p:sldId id="316" r:id="rId69"/>
    <p:sldId id="317" r:id="rId70"/>
    <p:sldId id="312" r:id="rId71"/>
    <p:sldId id="318" r:id="rId72"/>
    <p:sldId id="319" r:id="rId73"/>
    <p:sldId id="321" r:id="rId74"/>
    <p:sldId id="320" r:id="rId75"/>
    <p:sldId id="322"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E11E7-0A5A-45D0-8E44-8C6A46E3AEFF}" v="1" dt="2018-12-16T16:16:36.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5128" autoAdjust="0"/>
  </p:normalViewPr>
  <p:slideViewPr>
    <p:cSldViewPr snapToGrid="0">
      <p:cViewPr>
        <p:scale>
          <a:sx n="33" d="100"/>
          <a:sy n="33" d="100"/>
        </p:scale>
        <p:origin x="-68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olfo R Menardi" userId="5598781b5bb31715" providerId="LiveId" clId="{C80E11E7-0A5A-45D0-8E44-8C6A46E3AEFF}"/>
    <pc:docChg chg="modSld">
      <pc:chgData name="Rodolfo R Menardi" userId="5598781b5bb31715" providerId="LiveId" clId="{C80E11E7-0A5A-45D0-8E44-8C6A46E3AEFF}" dt="2018-12-16T16:16:36.405" v="0"/>
      <pc:docMkLst>
        <pc:docMk/>
      </pc:docMkLst>
      <pc:sldChg chg="modSp">
        <pc:chgData name="Rodolfo R Menardi" userId="5598781b5bb31715" providerId="LiveId" clId="{C80E11E7-0A5A-45D0-8E44-8C6A46E3AEFF}" dt="2018-12-16T16:16:36.405" v="0"/>
        <pc:sldMkLst>
          <pc:docMk/>
          <pc:sldMk cId="1464447546" sldId="264"/>
        </pc:sldMkLst>
        <pc:spChg chg="mod">
          <ac:chgData name="Rodolfo R Menardi" userId="5598781b5bb31715" providerId="LiveId" clId="{C80E11E7-0A5A-45D0-8E44-8C6A46E3AEFF}" dt="2018-12-16T16:16:36.405" v="0"/>
          <ac:spMkLst>
            <pc:docMk/>
            <pc:sldMk cId="1464447546" sldId="264"/>
            <ac:spMk id="2" creationId="{49F01AF2-509F-4DE0-BF67-0A0FBA9BB3BD}"/>
          </ac:spMkLst>
        </pc:spChg>
      </pc:sldChg>
    </pc:docChg>
  </pc:docChgLst>
  <pc:docChgLst>
    <pc:chgData name="Rodolfo R Menardi" userId="5598781b5bb31715" providerId="LiveId" clId="{D50D9D5B-4F0E-4D2E-B929-D6D6554F639D}"/>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363AC-EC75-454D-9BD7-4016B99007AA}" type="datetimeFigureOut">
              <a:rPr lang="pt-BR" smtClean="0"/>
              <a:pPr/>
              <a:t>26/08/2019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105A3-EFCB-4B67-B489-8CE76EB24FE9}" type="slidenum">
              <a:rPr lang="pt-BR" smtClean="0"/>
              <a:pPr/>
              <a:t>‹nº›</a:t>
            </a:fld>
            <a:endParaRPr lang="pt-BR"/>
          </a:p>
        </p:txBody>
      </p:sp>
    </p:spTree>
    <p:extLst>
      <p:ext uri="{BB962C8B-B14F-4D97-AF65-F5344CB8AC3E}">
        <p14:creationId xmlns="" xmlns:p14="http://schemas.microsoft.com/office/powerpoint/2010/main" val="1411965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sistemade</a:t>
            </a:r>
            <a:r>
              <a:rPr lang="pt-BR" baseline="0" dirty="0" smtClean="0"/>
              <a:t>informacao12019@gmail.com</a:t>
            </a:r>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Vamos supor que as variáveis X e Y correspondam</a:t>
            </a:r>
          </a:p>
          <a:p>
            <a:r>
              <a:rPr lang="pt-BR" dirty="0"/>
              <a:t>aos locais 513 e 514. Se consideramos um conjunto simples de instruções de máquina, essa operação</a:t>
            </a:r>
          </a:p>
          <a:p>
            <a:r>
              <a:rPr lang="pt-BR" dirty="0"/>
              <a:t>poderia ser feita com três instruções:</a:t>
            </a:r>
          </a:p>
          <a:p>
            <a:r>
              <a:rPr lang="pt-BR" sz="1200" b="0" i="0" u="none" strike="noStrike" kern="1200" baseline="0" dirty="0">
                <a:solidFill>
                  <a:schemeClr val="tx1"/>
                </a:solidFill>
                <a:latin typeface="+mn-lt"/>
                <a:ea typeface="+mn-ea"/>
                <a:cs typeface="+mn-cs"/>
              </a:rPr>
              <a:t>1. Carregue um registrador com o </a:t>
            </a:r>
            <a:r>
              <a:rPr lang="pt-BR" sz="1200" b="0" i="0" u="none" strike="noStrike" kern="1200" baseline="0" dirty="0" err="1">
                <a:solidFill>
                  <a:schemeClr val="tx1"/>
                </a:solidFill>
                <a:latin typeface="+mn-lt"/>
                <a:ea typeface="+mn-ea"/>
                <a:cs typeface="+mn-cs"/>
              </a:rPr>
              <a:t>conteudo</a:t>
            </a:r>
            <a:r>
              <a:rPr lang="pt-BR" sz="1200" b="0" i="0" u="none" strike="noStrike" kern="1200" baseline="0" dirty="0">
                <a:solidFill>
                  <a:schemeClr val="tx1"/>
                </a:solidFill>
                <a:latin typeface="+mn-lt"/>
                <a:ea typeface="+mn-ea"/>
                <a:cs typeface="+mn-cs"/>
              </a:rPr>
              <a:t> do local de memoria 513.</a:t>
            </a:r>
          </a:p>
          <a:p>
            <a:r>
              <a:rPr lang="pt-BR" sz="1200" b="0" i="0" u="none" strike="noStrike" kern="1200" baseline="0" dirty="0">
                <a:solidFill>
                  <a:schemeClr val="tx1"/>
                </a:solidFill>
                <a:latin typeface="+mn-lt"/>
                <a:ea typeface="+mn-ea"/>
                <a:cs typeface="+mn-cs"/>
              </a:rPr>
              <a:t>2. Some o </a:t>
            </a:r>
            <a:r>
              <a:rPr lang="pt-BR" sz="1200" b="0" i="0" u="none" strike="noStrike" kern="1200" baseline="0" dirty="0" err="1">
                <a:solidFill>
                  <a:schemeClr val="tx1"/>
                </a:solidFill>
                <a:latin typeface="+mn-lt"/>
                <a:ea typeface="+mn-ea"/>
                <a:cs typeface="+mn-cs"/>
              </a:rPr>
              <a:t>conteudo</a:t>
            </a:r>
            <a:r>
              <a:rPr lang="pt-BR" sz="1200" b="0" i="0" u="none" strike="noStrike" kern="1200" baseline="0" dirty="0">
                <a:solidFill>
                  <a:schemeClr val="tx1"/>
                </a:solidFill>
                <a:latin typeface="+mn-lt"/>
                <a:ea typeface="+mn-ea"/>
                <a:cs typeface="+mn-cs"/>
              </a:rPr>
              <a:t> do local de memoria 514 ao registrador.</a:t>
            </a:r>
          </a:p>
          <a:p>
            <a:r>
              <a:rPr lang="pt-BR" sz="1200" b="0" i="0" u="none" strike="noStrike" kern="1200" baseline="0" dirty="0">
                <a:solidFill>
                  <a:schemeClr val="tx1"/>
                </a:solidFill>
                <a:latin typeface="+mn-lt"/>
                <a:ea typeface="+mn-ea"/>
                <a:cs typeface="+mn-cs"/>
              </a:rPr>
              <a:t>3. Armazene o </a:t>
            </a:r>
            <a:r>
              <a:rPr lang="pt-BR" sz="1200" b="0" i="0" u="none" strike="noStrike" kern="1200" baseline="0" dirty="0" err="1">
                <a:solidFill>
                  <a:schemeClr val="tx1"/>
                </a:solidFill>
                <a:latin typeface="+mn-lt"/>
                <a:ea typeface="+mn-ea"/>
                <a:cs typeface="+mn-cs"/>
              </a:rPr>
              <a:t>conteudo</a:t>
            </a:r>
            <a:r>
              <a:rPr lang="pt-BR" sz="1200" b="0" i="0" u="none" strike="noStrike" kern="1200" baseline="0" dirty="0">
                <a:solidFill>
                  <a:schemeClr val="tx1"/>
                </a:solidFill>
                <a:latin typeface="+mn-lt"/>
                <a:ea typeface="+mn-ea"/>
                <a:cs typeface="+mn-cs"/>
              </a:rPr>
              <a:t> do registrador no local de memoria 513.</a:t>
            </a:r>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28</a:t>
            </a:fld>
            <a:endParaRPr lang="pt-BR"/>
          </a:p>
        </p:txBody>
      </p:sp>
    </p:spTree>
    <p:extLst>
      <p:ext uri="{BB962C8B-B14F-4D97-AF65-F5344CB8AC3E}">
        <p14:creationId xmlns="" xmlns:p14="http://schemas.microsoft.com/office/powerpoint/2010/main" val="28353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30</a:t>
            </a:fld>
            <a:endParaRPr lang="pt-BR"/>
          </a:p>
        </p:txBody>
      </p:sp>
    </p:spTree>
    <p:extLst>
      <p:ext uri="{BB962C8B-B14F-4D97-AF65-F5344CB8AC3E}">
        <p14:creationId xmlns="" xmlns:p14="http://schemas.microsoft.com/office/powerpoint/2010/main" val="250024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31</a:t>
            </a:fld>
            <a:endParaRPr lang="pt-BR"/>
          </a:p>
        </p:txBody>
      </p:sp>
    </p:spTree>
    <p:extLst>
      <p:ext uri="{BB962C8B-B14F-4D97-AF65-F5344CB8AC3E}">
        <p14:creationId xmlns="" xmlns:p14="http://schemas.microsoft.com/office/powerpoint/2010/main" val="319994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32</a:t>
            </a:fld>
            <a:endParaRPr lang="pt-BR"/>
          </a:p>
        </p:txBody>
      </p:sp>
    </p:spTree>
    <p:extLst>
      <p:ext uri="{BB962C8B-B14F-4D97-AF65-F5344CB8AC3E}">
        <p14:creationId xmlns="" xmlns:p14="http://schemas.microsoft.com/office/powerpoint/2010/main" val="357917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33</a:t>
            </a:fld>
            <a:endParaRPr lang="pt-BR"/>
          </a:p>
        </p:txBody>
      </p:sp>
    </p:spTree>
    <p:extLst>
      <p:ext uri="{BB962C8B-B14F-4D97-AF65-F5344CB8AC3E}">
        <p14:creationId xmlns="" xmlns:p14="http://schemas.microsoft.com/office/powerpoint/2010/main" val="383977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34</a:t>
            </a:fld>
            <a:endParaRPr lang="pt-BR"/>
          </a:p>
        </p:txBody>
      </p:sp>
    </p:spTree>
    <p:extLst>
      <p:ext uri="{BB962C8B-B14F-4D97-AF65-F5344CB8AC3E}">
        <p14:creationId xmlns="" xmlns:p14="http://schemas.microsoft.com/office/powerpoint/2010/main" val="341785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35</a:t>
            </a:fld>
            <a:endParaRPr lang="pt-BR"/>
          </a:p>
        </p:txBody>
      </p:sp>
    </p:spTree>
    <p:extLst>
      <p:ext uri="{BB962C8B-B14F-4D97-AF65-F5344CB8AC3E}">
        <p14:creationId xmlns="" xmlns:p14="http://schemas.microsoft.com/office/powerpoint/2010/main" val="526218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36</a:t>
            </a:fld>
            <a:endParaRPr lang="pt-BR"/>
          </a:p>
        </p:txBody>
      </p:sp>
    </p:spTree>
    <p:extLst>
      <p:ext uri="{BB962C8B-B14F-4D97-AF65-F5344CB8AC3E}">
        <p14:creationId xmlns="" xmlns:p14="http://schemas.microsoft.com/office/powerpoint/2010/main" val="1941851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37</a:t>
            </a:fld>
            <a:endParaRPr lang="pt-BR"/>
          </a:p>
        </p:txBody>
      </p:sp>
    </p:spTree>
    <p:extLst>
      <p:ext uri="{BB962C8B-B14F-4D97-AF65-F5344CB8AC3E}">
        <p14:creationId xmlns="" xmlns:p14="http://schemas.microsoft.com/office/powerpoint/2010/main" val="2188038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Na verdade, e </a:t>
            </a:r>
            <a:r>
              <a:rPr lang="pt-BR" sz="1200" b="0" i="0" u="none" strike="noStrike" kern="1200" baseline="0" dirty="0" err="1">
                <a:solidFill>
                  <a:schemeClr val="tx1"/>
                </a:solidFill>
                <a:latin typeface="+mn-lt"/>
                <a:ea typeface="+mn-ea"/>
                <a:cs typeface="+mn-cs"/>
              </a:rPr>
              <a:t>possivel</a:t>
            </a:r>
            <a:r>
              <a:rPr lang="pt-BR" sz="1200" b="0" i="0" u="none" strike="noStrike" kern="1200" baseline="0" dirty="0">
                <a:solidFill>
                  <a:schemeClr val="tx1"/>
                </a:solidFill>
                <a:latin typeface="+mn-lt"/>
                <a:ea typeface="+mn-ea"/>
                <a:cs typeface="+mn-cs"/>
              </a:rPr>
              <a:t> termos zero </a:t>
            </a:r>
            <a:r>
              <a:rPr lang="pt-BR" sz="1200" b="0" i="0" u="none" strike="noStrike" kern="1200" baseline="0" dirty="0" err="1">
                <a:solidFill>
                  <a:schemeClr val="tx1"/>
                </a:solidFill>
                <a:latin typeface="+mn-lt"/>
                <a:ea typeface="+mn-ea"/>
                <a:cs typeface="+mn-cs"/>
              </a:rPr>
              <a:t>enderecos</a:t>
            </a:r>
            <a:r>
              <a:rPr lang="pt-BR" sz="1200" b="0" i="0" u="none" strike="noStrike" kern="1200" baseline="0" dirty="0">
                <a:solidFill>
                  <a:schemeClr val="tx1"/>
                </a:solidFill>
                <a:latin typeface="+mn-lt"/>
                <a:ea typeface="+mn-ea"/>
                <a:cs typeface="+mn-cs"/>
              </a:rPr>
              <a:t> para algumas </a:t>
            </a:r>
            <a:r>
              <a:rPr lang="pt-BR" sz="1200" b="0" i="0" u="none" strike="noStrike" kern="1200" baseline="0" dirty="0" err="1">
                <a:solidFill>
                  <a:schemeClr val="tx1"/>
                </a:solidFill>
                <a:latin typeface="+mn-lt"/>
                <a:ea typeface="+mn-ea"/>
                <a:cs typeface="+mn-cs"/>
              </a:rPr>
              <a:t>instrucoes</a:t>
            </a:r>
            <a:r>
              <a:rPr lang="pt-BR" sz="1200" b="0" i="0" u="none" strike="noStrike" kern="1200" baseline="0" dirty="0">
                <a:solidFill>
                  <a:schemeClr val="tx1"/>
                </a:solidFill>
                <a:latin typeface="+mn-lt"/>
                <a:ea typeface="+mn-ea"/>
                <a:cs typeface="+mn-cs"/>
              </a:rPr>
              <a:t>. </a:t>
            </a:r>
            <a:r>
              <a:rPr lang="pt-BR" sz="1200" b="0" i="0" u="none" strike="noStrike" kern="1200" baseline="0" dirty="0" err="1">
                <a:solidFill>
                  <a:schemeClr val="tx1"/>
                </a:solidFill>
                <a:latin typeface="+mn-lt"/>
                <a:ea typeface="+mn-ea"/>
                <a:cs typeface="+mn-cs"/>
              </a:rPr>
              <a:t>Instrucoes</a:t>
            </a:r>
            <a:r>
              <a:rPr lang="pt-BR" sz="1200" b="0" i="0" u="none" strike="noStrike" kern="1200" baseline="0" dirty="0">
                <a:solidFill>
                  <a:schemeClr val="tx1"/>
                </a:solidFill>
                <a:latin typeface="+mn-lt"/>
                <a:ea typeface="+mn-ea"/>
                <a:cs typeface="+mn-cs"/>
              </a:rPr>
              <a:t> de zero </a:t>
            </a:r>
            <a:r>
              <a:rPr lang="pt-BR" sz="1200" b="0" i="0" u="none" strike="noStrike" kern="1200" baseline="0" dirty="0" err="1">
                <a:solidFill>
                  <a:schemeClr val="tx1"/>
                </a:solidFill>
                <a:latin typeface="+mn-lt"/>
                <a:ea typeface="+mn-ea"/>
                <a:cs typeface="+mn-cs"/>
              </a:rPr>
              <a:t>enderecos</a:t>
            </a:r>
            <a:r>
              <a:rPr lang="pt-BR" sz="1200" b="0" i="0" u="none" strike="noStrike" kern="1200" baseline="0" dirty="0">
                <a:solidFill>
                  <a:schemeClr val="tx1"/>
                </a:solidFill>
                <a:latin typeface="+mn-lt"/>
                <a:ea typeface="+mn-ea"/>
                <a:cs typeface="+mn-cs"/>
              </a:rPr>
              <a:t> se aplicam</a:t>
            </a:r>
          </a:p>
          <a:p>
            <a:r>
              <a:rPr lang="pt-BR" sz="1200" b="0" i="0" u="none" strike="noStrike" kern="1200" baseline="0" dirty="0">
                <a:solidFill>
                  <a:schemeClr val="tx1"/>
                </a:solidFill>
                <a:latin typeface="+mn-lt"/>
                <a:ea typeface="+mn-ea"/>
                <a:cs typeface="+mn-cs"/>
              </a:rPr>
              <a:t>a uma </a:t>
            </a:r>
            <a:r>
              <a:rPr lang="pt-BR" sz="1200" b="0" i="0" u="none" strike="noStrike" kern="1200" baseline="0" dirty="0" err="1">
                <a:solidFill>
                  <a:schemeClr val="tx1"/>
                </a:solidFill>
                <a:latin typeface="+mn-lt"/>
                <a:ea typeface="+mn-ea"/>
                <a:cs typeface="+mn-cs"/>
              </a:rPr>
              <a:t>organizacao</a:t>
            </a:r>
            <a:r>
              <a:rPr lang="pt-BR" sz="1200" b="0" i="0" u="none" strike="noStrike" kern="1200" baseline="0" dirty="0">
                <a:solidFill>
                  <a:schemeClr val="tx1"/>
                </a:solidFill>
                <a:latin typeface="+mn-lt"/>
                <a:ea typeface="+mn-ea"/>
                <a:cs typeface="+mn-cs"/>
              </a:rPr>
              <a:t> de memoria especial, chamada </a:t>
            </a:r>
            <a:r>
              <a:rPr lang="pt-BR" sz="1200" b="0" i="1" u="none" strike="noStrike" kern="1200" baseline="0" dirty="0">
                <a:solidFill>
                  <a:schemeClr val="tx1"/>
                </a:solidFill>
                <a:latin typeface="+mn-lt"/>
                <a:ea typeface="+mn-ea"/>
                <a:cs typeface="+mn-cs"/>
              </a:rPr>
              <a:t>pilha</a:t>
            </a:r>
            <a:r>
              <a:rPr lang="pt-BR" sz="1200" b="0" i="0" u="none" strike="noStrike" kern="1200" baseline="0" dirty="0">
                <a:solidFill>
                  <a:schemeClr val="tx1"/>
                </a:solidFill>
                <a:latin typeface="+mn-lt"/>
                <a:ea typeface="+mn-ea"/>
                <a:cs typeface="+mn-cs"/>
              </a:rPr>
              <a:t>. Uma pilha e um conjunto de locais do tipo </a:t>
            </a:r>
            <a:r>
              <a:rPr lang="pt-BR" sz="1200" b="0" i="1" u="none" strike="noStrike" kern="1200" baseline="0" dirty="0" err="1">
                <a:solidFill>
                  <a:schemeClr val="tx1"/>
                </a:solidFill>
                <a:latin typeface="+mn-lt"/>
                <a:ea typeface="+mn-ea"/>
                <a:cs typeface="+mn-cs"/>
              </a:rPr>
              <a:t>last</a:t>
            </a:r>
            <a:r>
              <a:rPr lang="pt-BR" sz="1200" b="0" i="1" u="none" strike="noStrike" kern="1200" baseline="0" dirty="0">
                <a:solidFill>
                  <a:schemeClr val="tx1"/>
                </a:solidFill>
                <a:latin typeface="+mn-lt"/>
                <a:ea typeface="+mn-ea"/>
                <a:cs typeface="+mn-cs"/>
              </a:rPr>
              <a:t>-in-</a:t>
            </a:r>
            <a:r>
              <a:rPr lang="pt-BR" sz="1200" b="0" i="1" u="none" strike="noStrike" kern="1200" baseline="0" dirty="0" err="1">
                <a:solidFill>
                  <a:schemeClr val="tx1"/>
                </a:solidFill>
                <a:latin typeface="+mn-lt"/>
                <a:ea typeface="+mn-ea"/>
                <a:cs typeface="+mn-cs"/>
              </a:rPr>
              <a:t>first</a:t>
            </a:r>
            <a:r>
              <a:rPr lang="pt-BR" sz="1200" b="0" i="1" u="none" strike="noStrike" kern="1200" baseline="0" dirty="0">
                <a:solidFill>
                  <a:schemeClr val="tx1"/>
                </a:solidFill>
                <a:latin typeface="+mn-lt"/>
                <a:ea typeface="+mn-ea"/>
                <a:cs typeface="+mn-cs"/>
              </a:rPr>
              <a:t>-out</a:t>
            </a:r>
          </a:p>
          <a:p>
            <a:r>
              <a:rPr lang="pt-BR" sz="1200" b="0" i="0" u="none" strike="noStrike" kern="1200" baseline="0" dirty="0">
                <a:solidFill>
                  <a:schemeClr val="tx1"/>
                </a:solidFill>
                <a:latin typeface="+mn-lt"/>
                <a:ea typeface="+mn-ea"/>
                <a:cs typeface="+mn-cs"/>
              </a:rPr>
              <a:t>(ultimo a entrar, primeiro a sair).</a:t>
            </a:r>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38</a:t>
            </a:fld>
            <a:endParaRPr lang="pt-BR"/>
          </a:p>
        </p:txBody>
      </p:sp>
    </p:spTree>
    <p:extLst>
      <p:ext uri="{BB962C8B-B14F-4D97-AF65-F5344CB8AC3E}">
        <p14:creationId xmlns="" xmlns:p14="http://schemas.microsoft.com/office/powerpoint/2010/main" val="174773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opcode</a:t>
            </a:r>
            <a:r>
              <a:rPr lang="pt-BR" dirty="0"/>
              <a:t> (código de operação), que especifica a operação a ser realizada, as referencias de operando de origem e destino que especificam os locais de entrada e saída da operação e a referência da próxima instrução.</a:t>
            </a:r>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11</a:t>
            </a:fld>
            <a:endParaRPr lang="pt-BR"/>
          </a:p>
        </p:txBody>
      </p:sp>
    </p:spTree>
    <p:extLst>
      <p:ext uri="{BB962C8B-B14F-4D97-AF65-F5344CB8AC3E}">
        <p14:creationId xmlns="" xmlns:p14="http://schemas.microsoft.com/office/powerpoint/2010/main" val="1409861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39</a:t>
            </a:fld>
            <a:endParaRPr lang="pt-BR"/>
          </a:p>
        </p:txBody>
      </p:sp>
    </p:spTree>
    <p:extLst>
      <p:ext uri="{BB962C8B-B14F-4D97-AF65-F5344CB8AC3E}">
        <p14:creationId xmlns="" xmlns:p14="http://schemas.microsoft.com/office/powerpoint/2010/main" val="2224163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41</a:t>
            </a:fld>
            <a:endParaRPr lang="pt-BR"/>
          </a:p>
        </p:txBody>
      </p:sp>
    </p:spTree>
    <p:extLst>
      <p:ext uri="{BB962C8B-B14F-4D97-AF65-F5344CB8AC3E}">
        <p14:creationId xmlns="" xmlns:p14="http://schemas.microsoft.com/office/powerpoint/2010/main" val="2864924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42</a:t>
            </a:fld>
            <a:endParaRPr lang="pt-BR"/>
          </a:p>
        </p:txBody>
      </p:sp>
    </p:spTree>
    <p:extLst>
      <p:ext uri="{BB962C8B-B14F-4D97-AF65-F5344CB8AC3E}">
        <p14:creationId xmlns="" xmlns:p14="http://schemas.microsoft.com/office/powerpoint/2010/main" val="3545385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43</a:t>
            </a:fld>
            <a:endParaRPr lang="pt-BR"/>
          </a:p>
        </p:txBody>
      </p:sp>
    </p:spTree>
    <p:extLst>
      <p:ext uri="{BB962C8B-B14F-4D97-AF65-F5344CB8AC3E}">
        <p14:creationId xmlns="" xmlns:p14="http://schemas.microsoft.com/office/powerpoint/2010/main" val="1310811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44</a:t>
            </a:fld>
            <a:endParaRPr lang="pt-BR"/>
          </a:p>
        </p:txBody>
      </p:sp>
    </p:spTree>
    <p:extLst>
      <p:ext uri="{BB962C8B-B14F-4D97-AF65-F5344CB8AC3E}">
        <p14:creationId xmlns="" xmlns:p14="http://schemas.microsoft.com/office/powerpoint/2010/main" val="2274139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Primeiro, existe um limite para a magnitude</a:t>
            </a:r>
          </a:p>
          <a:p>
            <a:r>
              <a:rPr lang="pt-BR" dirty="0"/>
              <a:t>dos números representáveis em uma máquina e, segundo, no caso dos números de ponto flutuante, um limite em sua</a:t>
            </a:r>
          </a:p>
          <a:p>
            <a:r>
              <a:rPr lang="pt-BR" dirty="0"/>
              <a:t>precisão. Assim, o programador precisa entender as consequências do arredondamento, do overflow e do </a:t>
            </a:r>
            <a:r>
              <a:rPr lang="pt-BR" dirty="0" err="1"/>
              <a:t>underflow</a:t>
            </a:r>
            <a:r>
              <a:rPr lang="pt-BR" dirty="0"/>
              <a:t>.</a:t>
            </a:r>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45</a:t>
            </a:fld>
            <a:endParaRPr lang="pt-BR"/>
          </a:p>
        </p:txBody>
      </p:sp>
    </p:spTree>
    <p:extLst>
      <p:ext uri="{BB962C8B-B14F-4D97-AF65-F5344CB8AC3E}">
        <p14:creationId xmlns="" xmlns:p14="http://schemas.microsoft.com/office/powerpoint/2010/main" val="182680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Para aplicações onde existem muitas E/S e, </a:t>
            </a:r>
            <a:r>
              <a:rPr lang="pt-BR" dirty="0" err="1"/>
              <a:t>comparadamente</a:t>
            </a:r>
            <a:r>
              <a:rPr lang="pt-BR" dirty="0"/>
              <a:t>, poucos e simples</a:t>
            </a:r>
          </a:p>
          <a:p>
            <a:r>
              <a:rPr lang="pt-BR" dirty="0"/>
              <a:t>cálculos, é preferível armazenar e operar os números em forma decimal. A representação mais comum para essa</a:t>
            </a:r>
          </a:p>
          <a:p>
            <a:r>
              <a:rPr lang="pt-BR" dirty="0"/>
              <a:t>finalidade é decimal agrupado (</a:t>
            </a:r>
            <a:r>
              <a:rPr lang="pt-BR" dirty="0" err="1"/>
              <a:t>packed</a:t>
            </a:r>
            <a:r>
              <a:rPr lang="pt-BR" dirty="0"/>
              <a:t> decimal).</a:t>
            </a:r>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46</a:t>
            </a:fld>
            <a:endParaRPr lang="pt-BR"/>
          </a:p>
        </p:txBody>
      </p:sp>
    </p:spTree>
    <p:extLst>
      <p:ext uri="{BB962C8B-B14F-4D97-AF65-F5344CB8AC3E}">
        <p14:creationId xmlns="" xmlns:p14="http://schemas.microsoft.com/office/powerpoint/2010/main" val="688911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47</a:t>
            </a:fld>
            <a:endParaRPr lang="pt-BR"/>
          </a:p>
        </p:txBody>
      </p:sp>
    </p:spTree>
    <p:extLst>
      <p:ext uri="{BB962C8B-B14F-4D97-AF65-F5344CB8AC3E}">
        <p14:creationId xmlns="" xmlns:p14="http://schemas.microsoft.com/office/powerpoint/2010/main" val="1585713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Código Morse é um sistema de representação de letras, algarismos e sinais de pontuação através de um sinal codificado enviado de modo intermitente. Foi desenvolvido por Samuel Morse em 1835, criador do telégrafo elétrico, dispositivo que utiliza correntes elétricas para controlar eletroímãs que atuam na emissão e na recepção de sinais.</a:t>
            </a:r>
          </a:p>
          <a:p>
            <a:r>
              <a:rPr lang="pt-BR" dirty="0"/>
              <a:t>Porém, o comprimento variável de caracteres do código Morse dificulta a adaptação à comunicação automatizada, então foi amplamente substituída por formatos mais regulares, incluindo o Código </a:t>
            </a:r>
            <a:r>
              <a:rPr lang="pt-BR" dirty="0" err="1"/>
              <a:t>Baudot</a:t>
            </a:r>
            <a:r>
              <a:rPr lang="pt-BR" dirty="0"/>
              <a:t> e ASCII.</a:t>
            </a:r>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48</a:t>
            </a:fld>
            <a:endParaRPr lang="pt-BR"/>
          </a:p>
        </p:txBody>
      </p:sp>
    </p:spTree>
    <p:extLst>
      <p:ext uri="{BB962C8B-B14F-4D97-AF65-F5344CB8AC3E}">
        <p14:creationId xmlns="" xmlns:p14="http://schemas.microsoft.com/office/powerpoint/2010/main" val="4246664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49</a:t>
            </a:fld>
            <a:endParaRPr lang="pt-BR"/>
          </a:p>
        </p:txBody>
      </p:sp>
    </p:spTree>
    <p:extLst>
      <p:ext uri="{BB962C8B-B14F-4D97-AF65-F5344CB8AC3E}">
        <p14:creationId xmlns="" xmlns:p14="http://schemas.microsoft.com/office/powerpoint/2010/main" val="265589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12</a:t>
            </a:fld>
            <a:endParaRPr lang="pt-BR"/>
          </a:p>
        </p:txBody>
      </p:sp>
    </p:spTree>
    <p:extLst>
      <p:ext uri="{BB962C8B-B14F-4D97-AF65-F5344CB8AC3E}">
        <p14:creationId xmlns="" xmlns:p14="http://schemas.microsoft.com/office/powerpoint/2010/main" val="4221055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50</a:t>
            </a:fld>
            <a:endParaRPr lang="pt-BR"/>
          </a:p>
        </p:txBody>
      </p:sp>
    </p:spTree>
    <p:extLst>
      <p:ext uri="{BB962C8B-B14F-4D97-AF65-F5344CB8AC3E}">
        <p14:creationId xmlns="" xmlns:p14="http://schemas.microsoft.com/office/powerpoint/2010/main" val="2333419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51</a:t>
            </a:fld>
            <a:endParaRPr lang="pt-BR"/>
          </a:p>
        </p:txBody>
      </p:sp>
    </p:spTree>
    <p:extLst>
      <p:ext uri="{BB962C8B-B14F-4D97-AF65-F5344CB8AC3E}">
        <p14:creationId xmlns="" xmlns:p14="http://schemas.microsoft.com/office/powerpoint/2010/main" val="2101950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52</a:t>
            </a:fld>
            <a:endParaRPr 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53</a:t>
            </a:fld>
            <a:endParaRPr 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57</a:t>
            </a:fld>
            <a:endParaRPr lang="pt-BR"/>
          </a:p>
        </p:txBody>
      </p:sp>
    </p:spTree>
    <p:extLst>
      <p:ext uri="{BB962C8B-B14F-4D97-AF65-F5344CB8AC3E}">
        <p14:creationId xmlns="" xmlns:p14="http://schemas.microsoft.com/office/powerpoint/2010/main" val="4257080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Caso Padrão:</a:t>
            </a:r>
          </a:p>
          <a:p>
            <a:r>
              <a:rPr lang="pt-BR" dirty="0"/>
              <a:t>O endereço é tratado como truncado, com os bits de endereço [1:0] tratados como zero para acesso por palavra, e o bit de endereço [0] tratado como zero para acesso por meia-palavra.</a:t>
            </a:r>
          </a:p>
          <a:p>
            <a:r>
              <a:rPr lang="pt-BR" dirty="0"/>
              <a:t> Instruções ARM de única palavra são </a:t>
            </a:r>
            <a:r>
              <a:rPr lang="pt-BR" dirty="0" err="1"/>
              <a:t>arquiteturalmente</a:t>
            </a:r>
            <a:r>
              <a:rPr lang="pt-BR" dirty="0"/>
              <a:t> definidas para girar à direita os dados alinhados por palavra transferidos por um endereço não alinhado por palavra de um, dois ou três palavras, dependendo do valor dos dois bits de endereço menos significativos.</a:t>
            </a:r>
          </a:p>
          <a:p>
            <a:endParaRPr lang="pt-BR" dirty="0"/>
          </a:p>
          <a:p>
            <a:r>
              <a:rPr lang="pt-BR" dirty="0"/>
              <a:t>Verificação de alinhamento:</a:t>
            </a:r>
          </a:p>
          <a:p>
            <a:r>
              <a:rPr lang="pt-BR" sz="1200" b="0" i="0" u="none" strike="noStrike" kern="1200" baseline="0" dirty="0">
                <a:solidFill>
                  <a:schemeClr val="tx1"/>
                </a:solidFill>
                <a:latin typeface="+mn-lt"/>
                <a:ea typeface="+mn-ea"/>
                <a:cs typeface="+mn-cs"/>
              </a:rPr>
              <a:t>quando o bit de controle apropriado e definido, um sinal de abortar dados indica uma falha de alinhamento para a tentativa de acesso desalinhado.</a:t>
            </a:r>
          </a:p>
          <a:p>
            <a:endParaRPr lang="pt-BR" sz="1200" b="0" i="0" u="none" strike="noStrike" kern="1200" baseline="0" dirty="0">
              <a:solidFill>
                <a:schemeClr val="tx1"/>
              </a:solidFill>
              <a:latin typeface="+mn-lt"/>
              <a:ea typeface="+mn-ea"/>
              <a:cs typeface="+mn-cs"/>
            </a:endParaRPr>
          </a:p>
          <a:p>
            <a:r>
              <a:rPr lang="pt-BR" dirty="0"/>
              <a:t>Acesso desalinhado:</a:t>
            </a:r>
          </a:p>
          <a:p>
            <a:r>
              <a:rPr lang="pt-BR" sz="1200" b="0" i="0" u="none" strike="noStrike" kern="1200" baseline="0" dirty="0">
                <a:solidFill>
                  <a:schemeClr val="tx1"/>
                </a:solidFill>
                <a:latin typeface="+mn-lt"/>
                <a:ea typeface="+mn-ea"/>
                <a:cs typeface="+mn-cs"/>
              </a:rPr>
              <a:t>quando essa opção e habilitada, o processador usa um ou mais acessos a memoria para gerar a transferência exigida de bytes adjacentes de modo transparente ao programador.</a:t>
            </a:r>
            <a:endParaRPr lang="pt-BR" dirty="0"/>
          </a:p>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58</a:t>
            </a:fld>
            <a:endParaRPr lang="pt-BR"/>
          </a:p>
        </p:txBody>
      </p:sp>
    </p:spTree>
    <p:extLst>
      <p:ext uri="{BB962C8B-B14F-4D97-AF65-F5344CB8AC3E}">
        <p14:creationId xmlns="" xmlns:p14="http://schemas.microsoft.com/office/powerpoint/2010/main" val="1294646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59</a:t>
            </a:fld>
            <a:endParaRPr lang="pt-BR"/>
          </a:p>
        </p:txBody>
      </p:sp>
    </p:spTree>
    <p:extLst>
      <p:ext uri="{BB962C8B-B14F-4D97-AF65-F5344CB8AC3E}">
        <p14:creationId xmlns="" xmlns:p14="http://schemas.microsoft.com/office/powerpoint/2010/main" val="18032915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60</a:t>
            </a:fld>
            <a:endParaRPr lang="pt-BR"/>
          </a:p>
        </p:txBody>
      </p:sp>
    </p:spTree>
    <p:extLst>
      <p:ext uri="{BB962C8B-B14F-4D97-AF65-F5344CB8AC3E}">
        <p14:creationId xmlns="" xmlns:p14="http://schemas.microsoft.com/office/powerpoint/2010/main" val="4168255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63</a:t>
            </a:fld>
            <a:endParaRPr lang="pt-BR"/>
          </a:p>
        </p:txBody>
      </p:sp>
    </p:spTree>
    <p:extLst>
      <p:ext uri="{BB962C8B-B14F-4D97-AF65-F5344CB8AC3E}">
        <p14:creationId xmlns="" xmlns:p14="http://schemas.microsoft.com/office/powerpoint/2010/main" val="2903459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70</a:t>
            </a:fld>
            <a:endParaRPr lang="pt-BR"/>
          </a:p>
        </p:txBody>
      </p:sp>
    </p:spTree>
    <p:extLst>
      <p:ext uri="{BB962C8B-B14F-4D97-AF65-F5344CB8AC3E}">
        <p14:creationId xmlns="" xmlns:p14="http://schemas.microsoft.com/office/powerpoint/2010/main" val="3139114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13</a:t>
            </a:fld>
            <a:endParaRPr lang="pt-BR"/>
          </a:p>
        </p:txBody>
      </p:sp>
    </p:spTree>
    <p:extLst>
      <p:ext uri="{BB962C8B-B14F-4D97-AF65-F5344CB8AC3E}">
        <p14:creationId xmlns="" xmlns:p14="http://schemas.microsoft.com/office/powerpoint/2010/main" val="1081112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71</a:t>
            </a:fld>
            <a:endParaRPr lang="pt-BR"/>
          </a:p>
        </p:txBody>
      </p:sp>
    </p:spTree>
    <p:extLst>
      <p:ext uri="{BB962C8B-B14F-4D97-AF65-F5344CB8AC3E}">
        <p14:creationId xmlns="" xmlns:p14="http://schemas.microsoft.com/office/powerpoint/2010/main" val="3855028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72</a:t>
            </a:fld>
            <a:endParaRPr lang="pt-BR"/>
          </a:p>
        </p:txBody>
      </p:sp>
    </p:spTree>
    <p:extLst>
      <p:ext uri="{BB962C8B-B14F-4D97-AF65-F5344CB8AC3E}">
        <p14:creationId xmlns="" xmlns:p14="http://schemas.microsoft.com/office/powerpoint/2010/main" val="4209101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73</a:t>
            </a:fld>
            <a:endParaRPr lang="pt-BR"/>
          </a:p>
        </p:txBody>
      </p:sp>
    </p:spTree>
    <p:extLst>
      <p:ext uri="{BB962C8B-B14F-4D97-AF65-F5344CB8AC3E}">
        <p14:creationId xmlns="" xmlns:p14="http://schemas.microsoft.com/office/powerpoint/2010/main" val="558926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74</a:t>
            </a:fld>
            <a:endParaRPr lang="pt-BR"/>
          </a:p>
        </p:txBody>
      </p:sp>
    </p:spTree>
    <p:extLst>
      <p:ext uri="{BB962C8B-B14F-4D97-AF65-F5344CB8AC3E}">
        <p14:creationId xmlns="" xmlns:p14="http://schemas.microsoft.com/office/powerpoint/2010/main" val="29500735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75</a:t>
            </a:fld>
            <a:endParaRPr lang="pt-BR"/>
          </a:p>
        </p:txBody>
      </p:sp>
    </p:spTree>
    <p:extLst>
      <p:ext uri="{BB962C8B-B14F-4D97-AF65-F5344CB8AC3E}">
        <p14:creationId xmlns="" xmlns:p14="http://schemas.microsoft.com/office/powerpoint/2010/main" val="303778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14</a:t>
            </a:fld>
            <a:endParaRPr lang="pt-BR"/>
          </a:p>
        </p:txBody>
      </p:sp>
    </p:spTree>
    <p:extLst>
      <p:ext uri="{BB962C8B-B14F-4D97-AF65-F5344CB8AC3E}">
        <p14:creationId xmlns="" xmlns:p14="http://schemas.microsoft.com/office/powerpoint/2010/main" val="175252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17</a:t>
            </a:fld>
            <a:endParaRPr lang="pt-BR"/>
          </a:p>
        </p:txBody>
      </p:sp>
    </p:spTree>
    <p:extLst>
      <p:ext uri="{BB962C8B-B14F-4D97-AF65-F5344CB8AC3E}">
        <p14:creationId xmlns="" xmlns:p14="http://schemas.microsoft.com/office/powerpoint/2010/main" val="190026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20</a:t>
            </a:fld>
            <a:endParaRPr lang="pt-BR"/>
          </a:p>
        </p:txBody>
      </p:sp>
    </p:spTree>
    <p:extLst>
      <p:ext uri="{BB962C8B-B14F-4D97-AF65-F5344CB8AC3E}">
        <p14:creationId xmlns="" xmlns:p14="http://schemas.microsoft.com/office/powerpoint/2010/main" val="85245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21</a:t>
            </a:fld>
            <a:endParaRPr lang="pt-BR"/>
          </a:p>
        </p:txBody>
      </p:sp>
    </p:spTree>
    <p:extLst>
      <p:ext uri="{BB962C8B-B14F-4D97-AF65-F5344CB8AC3E}">
        <p14:creationId xmlns="" xmlns:p14="http://schemas.microsoft.com/office/powerpoint/2010/main" val="76727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DD105A3-EFCB-4B67-B489-8CE76EB24FE9}" type="slidenum">
              <a:rPr lang="pt-BR" smtClean="0"/>
              <a:pPr/>
              <a:t>22</a:t>
            </a:fld>
            <a:endParaRPr lang="pt-BR"/>
          </a:p>
        </p:txBody>
      </p:sp>
    </p:spTree>
    <p:extLst>
      <p:ext uri="{BB962C8B-B14F-4D97-AF65-F5344CB8AC3E}">
        <p14:creationId xmlns="" xmlns:p14="http://schemas.microsoft.com/office/powerpoint/2010/main" val="289672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pPr/>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pPr/>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pPr/>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pPr/>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pPr/>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1E2369A-648A-4C32-8C9B-F7D55777D697}"/>
              </a:ext>
            </a:extLst>
          </p:cNvPr>
          <p:cNvSpPr>
            <a:spLocks noGrp="1"/>
          </p:cNvSpPr>
          <p:nvPr>
            <p:ph type="ctrTitle"/>
          </p:nvPr>
        </p:nvSpPr>
        <p:spPr/>
        <p:txBody>
          <a:bodyPr/>
          <a:lstStyle/>
          <a:p>
            <a:r>
              <a:rPr lang="pt-BR" sz="6000" dirty="0"/>
              <a:t>ISA –arquitetura do conjunto de instruções</a:t>
            </a:r>
          </a:p>
        </p:txBody>
      </p:sp>
      <p:sp>
        <p:nvSpPr>
          <p:cNvPr id="3" name="Subtítulo 2">
            <a:extLst>
              <a:ext uri="{FF2B5EF4-FFF2-40B4-BE49-F238E27FC236}">
                <a16:creationId xmlns="" xmlns:a16="http://schemas.microsoft.com/office/drawing/2014/main" id="{D108DC46-D02A-4372-BA60-62DC1ADEDF70}"/>
              </a:ext>
            </a:extLst>
          </p:cNvPr>
          <p:cNvSpPr>
            <a:spLocks noGrp="1"/>
          </p:cNvSpPr>
          <p:nvPr>
            <p:ph type="subTitle" idx="1"/>
          </p:nvPr>
        </p:nvSpPr>
        <p:spPr/>
        <p:txBody>
          <a:bodyPr/>
          <a:lstStyle/>
          <a:p>
            <a:r>
              <a:rPr lang="pt-BR" dirty="0"/>
              <a:t>Arquitetura de Computadores</a:t>
            </a:r>
          </a:p>
          <a:p>
            <a:r>
              <a:rPr lang="pt-BR" dirty="0"/>
              <a:t>Prof. Rodolfo Menardi</a:t>
            </a:r>
          </a:p>
          <a:p>
            <a:endParaRPr lang="pt-BR" dirty="0"/>
          </a:p>
        </p:txBody>
      </p:sp>
    </p:spTree>
    <p:extLst>
      <p:ext uri="{BB962C8B-B14F-4D97-AF65-F5344CB8AC3E}">
        <p14:creationId xmlns="" xmlns:p14="http://schemas.microsoft.com/office/powerpoint/2010/main" val="75795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m relacionada">
            <a:extLst>
              <a:ext uri="{FF2B5EF4-FFF2-40B4-BE49-F238E27FC236}">
                <a16:creationId xmlns="" xmlns:a16="http://schemas.microsoft.com/office/drawing/2014/main" id="{69F03E49-DFE5-4C11-90CD-AB68E8C1E26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2600" y="493665"/>
            <a:ext cx="11226799" cy="58660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75653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pontos</a:t>
            </a:r>
          </a:p>
        </p:txBody>
      </p:sp>
      <p:sp>
        <p:nvSpPr>
          <p:cNvPr id="3" name="Espaço Reservado para Conteúdo 2"/>
          <p:cNvSpPr>
            <a:spLocks noGrp="1"/>
          </p:cNvSpPr>
          <p:nvPr>
            <p:ph idx="1"/>
          </p:nvPr>
        </p:nvSpPr>
        <p:spPr/>
        <p:txBody>
          <a:bodyPr>
            <a:normAutofit/>
          </a:bodyPr>
          <a:lstStyle/>
          <a:p>
            <a:pPr algn="just"/>
            <a:r>
              <a:rPr lang="pt-BR" sz="2400" dirty="0"/>
              <a:t>Os elementos essenciais de uma instrução são:</a:t>
            </a:r>
          </a:p>
          <a:p>
            <a:pPr lvl="1" algn="just"/>
            <a:r>
              <a:rPr lang="pt-BR" sz="2400" dirty="0" err="1"/>
              <a:t>Opcode</a:t>
            </a:r>
            <a:r>
              <a:rPr lang="pt-BR" sz="2400" dirty="0"/>
              <a:t> (código de operação);</a:t>
            </a:r>
          </a:p>
          <a:p>
            <a:pPr lvl="1" algn="just"/>
            <a:r>
              <a:rPr lang="pt-BR" sz="2400" dirty="0"/>
              <a:t>Referencias de operando de origem e destino;</a:t>
            </a:r>
          </a:p>
          <a:p>
            <a:pPr lvl="1" algn="just"/>
            <a:r>
              <a:rPr lang="pt-BR" sz="2400" dirty="0"/>
              <a:t>Referência da próxima instrução.</a:t>
            </a:r>
          </a:p>
        </p:txBody>
      </p:sp>
    </p:spTree>
    <p:extLst>
      <p:ext uri="{BB962C8B-B14F-4D97-AF65-F5344CB8AC3E}">
        <p14:creationId xmlns="" xmlns:p14="http://schemas.microsoft.com/office/powerpoint/2010/main" val="3866883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pontos</a:t>
            </a:r>
          </a:p>
        </p:txBody>
      </p:sp>
      <p:sp>
        <p:nvSpPr>
          <p:cNvPr id="3" name="Espaço Reservado para Conteúdo 2"/>
          <p:cNvSpPr>
            <a:spLocks noGrp="1"/>
          </p:cNvSpPr>
          <p:nvPr>
            <p:ph idx="1"/>
          </p:nvPr>
        </p:nvSpPr>
        <p:spPr/>
        <p:txBody>
          <a:bodyPr>
            <a:normAutofit/>
          </a:bodyPr>
          <a:lstStyle/>
          <a:p>
            <a:pPr algn="just"/>
            <a:r>
              <a:rPr lang="pt-BR" sz="2400" dirty="0"/>
              <a:t>Os </a:t>
            </a:r>
            <a:r>
              <a:rPr lang="pt-BR" sz="2400" dirty="0" err="1"/>
              <a:t>opcodes</a:t>
            </a:r>
            <a:r>
              <a:rPr lang="pt-BR" sz="2400" dirty="0"/>
              <a:t> especificam operações em uma das seguintes categorias:</a:t>
            </a:r>
          </a:p>
          <a:p>
            <a:pPr lvl="1" algn="just"/>
            <a:r>
              <a:rPr lang="pt-BR" sz="2400" dirty="0"/>
              <a:t>Operações aritmética e lógica;</a:t>
            </a:r>
          </a:p>
          <a:p>
            <a:pPr lvl="1" algn="just"/>
            <a:r>
              <a:rPr lang="pt-BR" sz="2400" dirty="0"/>
              <a:t>Movimentação de dados;</a:t>
            </a:r>
          </a:p>
          <a:p>
            <a:pPr lvl="1" algn="just"/>
            <a:r>
              <a:rPr lang="pt-BR" sz="2400" dirty="0"/>
              <a:t>Entrada e saída (I/O);</a:t>
            </a:r>
          </a:p>
          <a:p>
            <a:pPr lvl="1" algn="just"/>
            <a:r>
              <a:rPr lang="pt-BR" sz="2400" dirty="0"/>
              <a:t>Controle;</a:t>
            </a:r>
          </a:p>
        </p:txBody>
      </p:sp>
    </p:spTree>
    <p:extLst>
      <p:ext uri="{BB962C8B-B14F-4D97-AF65-F5344CB8AC3E}">
        <p14:creationId xmlns="" xmlns:p14="http://schemas.microsoft.com/office/powerpoint/2010/main" val="292942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pontos</a:t>
            </a:r>
          </a:p>
        </p:txBody>
      </p:sp>
      <p:sp>
        <p:nvSpPr>
          <p:cNvPr id="3" name="Espaço Reservado para Conteúdo 2"/>
          <p:cNvSpPr>
            <a:spLocks noGrp="1"/>
          </p:cNvSpPr>
          <p:nvPr>
            <p:ph idx="1"/>
          </p:nvPr>
        </p:nvSpPr>
        <p:spPr/>
        <p:txBody>
          <a:bodyPr>
            <a:noAutofit/>
          </a:bodyPr>
          <a:lstStyle/>
          <a:p>
            <a:pPr algn="just"/>
            <a:r>
              <a:rPr lang="pt-BR" sz="2400" dirty="0"/>
              <a:t>As referências de operando especificam um local de registrador ou memória dos dados do operando. Os tipos dos dados podem ser endereços, números, caracteres ou dados lógico.</a:t>
            </a:r>
          </a:p>
          <a:p>
            <a:pPr algn="just"/>
            <a:r>
              <a:rPr lang="pt-BR" sz="2400" dirty="0"/>
              <a:t>Um recurso arquitetural comum nos processadores é o uso de pilha, que pode ou não estar visível ao programador. As pilhas são usadas para gerenciar chamadas e retornos de procedimento, e podem ser fornecidas como uma forma alternativa de endereçar a memória. As operações básicas da pilha são </a:t>
            </a:r>
            <a:r>
              <a:rPr lang="pt-BR" sz="2400" dirty="0" err="1"/>
              <a:t>push</a:t>
            </a:r>
            <a:r>
              <a:rPr lang="pt-BR" sz="2400" dirty="0"/>
              <a:t>, pop e operações sobre um ou dois locais no topo da pilha. As pilhas normalmente são implementadas para crescer de endereços maiores para endereços menores.</a:t>
            </a:r>
          </a:p>
        </p:txBody>
      </p:sp>
    </p:spTree>
    <p:extLst>
      <p:ext uri="{BB962C8B-B14F-4D97-AF65-F5344CB8AC3E}">
        <p14:creationId xmlns="" xmlns:p14="http://schemas.microsoft.com/office/powerpoint/2010/main" val="4061940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pontos</a:t>
            </a:r>
          </a:p>
        </p:txBody>
      </p:sp>
      <p:sp>
        <p:nvSpPr>
          <p:cNvPr id="3" name="Espaço Reservado para Conteúdo 2"/>
          <p:cNvSpPr>
            <a:spLocks noGrp="1"/>
          </p:cNvSpPr>
          <p:nvPr>
            <p:ph idx="1"/>
          </p:nvPr>
        </p:nvSpPr>
        <p:spPr/>
        <p:txBody>
          <a:bodyPr>
            <a:normAutofit/>
          </a:bodyPr>
          <a:lstStyle/>
          <a:p>
            <a:pPr algn="just"/>
            <a:r>
              <a:rPr lang="pt-BR" sz="2400" dirty="0"/>
              <a:t>Os processadores endereçáveis por byte podem ser categorizados como big-</a:t>
            </a:r>
            <a:r>
              <a:rPr lang="pt-BR" sz="2400" dirty="0" err="1"/>
              <a:t>endian</a:t>
            </a:r>
            <a:r>
              <a:rPr lang="pt-BR" sz="2400" dirty="0"/>
              <a:t>, </a:t>
            </a:r>
            <a:r>
              <a:rPr lang="pt-BR" sz="2400" dirty="0" err="1"/>
              <a:t>little-endian</a:t>
            </a:r>
            <a:r>
              <a:rPr lang="pt-BR" sz="2400" dirty="0"/>
              <a:t> ou </a:t>
            </a:r>
            <a:r>
              <a:rPr lang="pt-BR" sz="2400" dirty="0" err="1"/>
              <a:t>bi-endian</a:t>
            </a:r>
            <a:r>
              <a:rPr lang="pt-BR" sz="2400" dirty="0"/>
              <a:t>. </a:t>
            </a:r>
          </a:p>
          <a:p>
            <a:pPr lvl="1" algn="just"/>
            <a:r>
              <a:rPr lang="pt-BR" sz="2400" dirty="0"/>
              <a:t>Um valor numérico com múltiplos bytes, armazenado com o byte mais significativo no endereço numérico mais baixo, é armazenado no padrão big-</a:t>
            </a:r>
            <a:r>
              <a:rPr lang="pt-BR" sz="2400" dirty="0" err="1"/>
              <a:t>endian</a:t>
            </a:r>
            <a:r>
              <a:rPr lang="pt-BR" sz="2400" dirty="0"/>
              <a:t>;</a:t>
            </a:r>
          </a:p>
          <a:p>
            <a:pPr lvl="1" algn="just"/>
            <a:r>
              <a:rPr lang="pt-BR" sz="2400" dirty="0"/>
              <a:t>O estilo </a:t>
            </a:r>
            <a:r>
              <a:rPr lang="pt-BR" sz="2400" dirty="0" err="1"/>
              <a:t>littleendian</a:t>
            </a:r>
            <a:r>
              <a:rPr lang="pt-BR" sz="2400" dirty="0"/>
              <a:t> armazena o byte mais significativo no endereço numérico mais alto;</a:t>
            </a:r>
          </a:p>
          <a:p>
            <a:pPr lvl="1" algn="just"/>
            <a:r>
              <a:rPr lang="pt-BR" sz="2400" dirty="0"/>
              <a:t>Um processador </a:t>
            </a:r>
            <a:r>
              <a:rPr lang="pt-BR" sz="2400" dirty="0" err="1"/>
              <a:t>bi-endian</a:t>
            </a:r>
            <a:r>
              <a:rPr lang="pt-BR" sz="2400" dirty="0"/>
              <a:t> pode trabalhar com os dois estilos.</a:t>
            </a:r>
          </a:p>
        </p:txBody>
      </p:sp>
    </p:spTree>
    <p:extLst>
      <p:ext uri="{BB962C8B-B14F-4D97-AF65-F5344CB8AC3E}">
        <p14:creationId xmlns="" xmlns:p14="http://schemas.microsoft.com/office/powerpoint/2010/main" val="3129779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Little-endian</a:t>
            </a:r>
            <a:r>
              <a:rPr lang="pt-BR" dirty="0" smtClean="0"/>
              <a:t> X </a:t>
            </a:r>
            <a:r>
              <a:rPr lang="pt-BR" dirty="0" err="1" smtClean="0"/>
              <a:t>Big-endian</a:t>
            </a:r>
            <a:endParaRPr lang="pt-BR" dirty="0"/>
          </a:p>
        </p:txBody>
      </p:sp>
      <p:pic>
        <p:nvPicPr>
          <p:cNvPr id="1032" name="Picture 8" descr="Resultado de imagem para little endian big endian"/>
          <p:cNvPicPr>
            <a:picLocks noGrp="1" noChangeAspect="1" noChangeArrowheads="1"/>
          </p:cNvPicPr>
          <p:nvPr>
            <p:ph idx="1"/>
          </p:nvPr>
        </p:nvPicPr>
        <p:blipFill>
          <a:blip r:embed="rId2"/>
          <a:srcRect/>
          <a:stretch>
            <a:fillRect/>
          </a:stretch>
        </p:blipFill>
        <p:spPr bwMode="auto">
          <a:xfrm>
            <a:off x="2590800" y="2286000"/>
            <a:ext cx="7162800" cy="3581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Little-endian</a:t>
            </a:r>
            <a:r>
              <a:rPr lang="pt-BR" dirty="0" smtClean="0"/>
              <a:t> X </a:t>
            </a:r>
            <a:r>
              <a:rPr lang="pt-BR" dirty="0" err="1" smtClean="0"/>
              <a:t>Big-endian</a:t>
            </a:r>
            <a:endParaRPr lang="pt-BR" dirty="0"/>
          </a:p>
        </p:txBody>
      </p:sp>
      <p:pic>
        <p:nvPicPr>
          <p:cNvPr id="123906" name="Picture 2" descr="20110628-070206.jpg"/>
          <p:cNvPicPr>
            <a:picLocks noGrp="1" noChangeAspect="1" noChangeArrowheads="1"/>
          </p:cNvPicPr>
          <p:nvPr>
            <p:ph idx="1"/>
          </p:nvPr>
        </p:nvPicPr>
        <p:blipFill>
          <a:blip r:embed="rId2"/>
          <a:srcRect/>
          <a:stretch>
            <a:fillRect/>
          </a:stretch>
        </p:blipFill>
        <p:spPr bwMode="auto">
          <a:xfrm>
            <a:off x="3124200" y="2635250"/>
            <a:ext cx="6096000" cy="28829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pontos</a:t>
            </a:r>
          </a:p>
        </p:txBody>
      </p:sp>
      <p:sp>
        <p:nvSpPr>
          <p:cNvPr id="3" name="Espaço Reservado para Conteúdo 2"/>
          <p:cNvSpPr>
            <a:spLocks noGrp="1"/>
          </p:cNvSpPr>
          <p:nvPr>
            <p:ph idx="1"/>
          </p:nvPr>
        </p:nvSpPr>
        <p:spPr/>
        <p:txBody>
          <a:bodyPr>
            <a:noAutofit/>
          </a:bodyPr>
          <a:lstStyle/>
          <a:p>
            <a:pPr algn="just"/>
            <a:r>
              <a:rPr lang="pt-BR" sz="3600" dirty="0"/>
              <a:t>Grande parte do que discutimos nesta aula não é prontamente aparente ao usuário ou programador. Se um programador estiver usando uma linguagem de alto nível, muito pouco da arquitetura da máquina básica é visível</a:t>
            </a:r>
            <a:r>
              <a:rPr lang="pt-BR" sz="3600" dirty="0" smtClean="0"/>
              <a:t>.</a:t>
            </a:r>
            <a:endParaRPr lang="pt-BR" sz="3600" dirty="0"/>
          </a:p>
        </p:txBody>
      </p:sp>
    </p:spTree>
    <p:extLst>
      <p:ext uri="{BB962C8B-B14F-4D97-AF65-F5344CB8AC3E}">
        <p14:creationId xmlns="" xmlns:p14="http://schemas.microsoft.com/office/powerpoint/2010/main" val="950737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Principais pontos</a:t>
            </a:r>
            <a:endParaRPr lang="pt-BR" dirty="0"/>
          </a:p>
        </p:txBody>
      </p:sp>
      <p:sp>
        <p:nvSpPr>
          <p:cNvPr id="3" name="Espaço Reservado para Conteúdo 2"/>
          <p:cNvSpPr>
            <a:spLocks noGrp="1"/>
          </p:cNvSpPr>
          <p:nvPr>
            <p:ph idx="1"/>
          </p:nvPr>
        </p:nvSpPr>
        <p:spPr/>
        <p:txBody>
          <a:bodyPr>
            <a:noAutofit/>
          </a:bodyPr>
          <a:lstStyle/>
          <a:p>
            <a:pPr algn="just"/>
            <a:r>
              <a:rPr lang="pt-BR" sz="3600" dirty="0" smtClean="0"/>
              <a:t>Um limite onde o projetista de computador e o programador de computador podem ver a mesma máquina é o conjunto de instruções de máquina. Do ponto de vista do projetista, o conjunto de instruções de máquina oferece os requisitos funcionais para o processador.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Principais pontos</a:t>
            </a:r>
            <a:endParaRPr lang="pt-BR" dirty="0"/>
          </a:p>
        </p:txBody>
      </p:sp>
      <p:sp>
        <p:nvSpPr>
          <p:cNvPr id="3" name="Espaço Reservado para Conteúdo 2"/>
          <p:cNvSpPr>
            <a:spLocks noGrp="1"/>
          </p:cNvSpPr>
          <p:nvPr>
            <p:ph idx="1"/>
          </p:nvPr>
        </p:nvSpPr>
        <p:spPr/>
        <p:txBody>
          <a:bodyPr>
            <a:noAutofit/>
          </a:bodyPr>
          <a:lstStyle/>
          <a:p>
            <a:r>
              <a:rPr lang="pt-BR" sz="3600" dirty="0" smtClean="0"/>
              <a:t>Implementar o processador é uma tarefa que em grande parte envolve implementar o conjunto de instruções de máquina. O usuário que escolhe programar em linguagem de montagem fica ciente da estrutura do registrador e da memória, dos tipos de dados aceitos diretamente pela máquina e do funcionamento da ALU.</a:t>
            </a:r>
          </a:p>
          <a:p>
            <a:endParaRPr lang="pt-B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Organização de computadores</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rmAutofit/>
          </a:bodyPr>
          <a:lstStyle/>
          <a:p>
            <a:pPr algn="just"/>
            <a:r>
              <a:rPr lang="pt-BR" sz="2400" dirty="0"/>
              <a:t>Relaciona-se a unidades operacionais e suas interconexões, que realizam as especificações arquiteturais.</a:t>
            </a:r>
          </a:p>
          <a:p>
            <a:pPr marL="0" indent="0" algn="just">
              <a:buNone/>
            </a:pPr>
            <a:endParaRPr lang="pt-BR" sz="2400" dirty="0"/>
          </a:p>
          <a:p>
            <a:pPr marL="0" indent="0" algn="just">
              <a:buNone/>
            </a:pPr>
            <a:r>
              <a:rPr lang="pt-BR" sz="2400" dirty="0"/>
              <a:t>Ex.: sinais de controle, interfaces, tecnologias</a:t>
            </a:r>
          </a:p>
        </p:txBody>
      </p:sp>
    </p:spTree>
    <p:extLst>
      <p:ext uri="{BB962C8B-B14F-4D97-AF65-F5344CB8AC3E}">
        <p14:creationId xmlns="" xmlns:p14="http://schemas.microsoft.com/office/powerpoint/2010/main" val="2550229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Elementos de uma instrução de maquina</a:t>
            </a:r>
          </a:p>
        </p:txBody>
      </p:sp>
      <p:sp>
        <p:nvSpPr>
          <p:cNvPr id="3" name="Espaço Reservado para Conteúdo 2"/>
          <p:cNvSpPr>
            <a:spLocks noGrp="1"/>
          </p:cNvSpPr>
          <p:nvPr>
            <p:ph idx="1"/>
          </p:nvPr>
        </p:nvSpPr>
        <p:spPr/>
        <p:txBody>
          <a:bodyPr>
            <a:noAutofit/>
          </a:bodyPr>
          <a:lstStyle/>
          <a:p>
            <a:pPr algn="just"/>
            <a:r>
              <a:rPr lang="pt-BR" sz="2200" dirty="0"/>
              <a:t>Código de operação: especifica a operação a ser realizada, a operação é especificada por um código binário, conhecido como </a:t>
            </a:r>
            <a:r>
              <a:rPr lang="pt-BR" sz="2200" dirty="0" err="1"/>
              <a:t>opcode</a:t>
            </a:r>
            <a:r>
              <a:rPr lang="pt-BR" sz="2200" dirty="0"/>
              <a:t>.</a:t>
            </a:r>
          </a:p>
          <a:p>
            <a:pPr algn="just"/>
            <a:r>
              <a:rPr lang="pt-BR" sz="2200" dirty="0"/>
              <a:t>Referência ao operando fonte: a operação pode envolver um ou mais operandos fontes.</a:t>
            </a:r>
          </a:p>
          <a:p>
            <a:pPr algn="just"/>
            <a:r>
              <a:rPr lang="pt-BR" sz="2200" dirty="0"/>
              <a:t>Referência ao operando de destino: a operação pode produzir um resultado.</a:t>
            </a:r>
          </a:p>
          <a:p>
            <a:pPr algn="just"/>
            <a:r>
              <a:rPr lang="pt-BR" sz="2200" dirty="0"/>
              <a:t>Referência a próxima instrução: isso diz ao processador onde buscar a próxima instrução a ser executada após o termino da instrução atual.</a:t>
            </a:r>
          </a:p>
          <a:p>
            <a:pPr lvl="1" algn="just"/>
            <a:r>
              <a:rPr lang="pt-BR" sz="2200" dirty="0"/>
              <a:t>Na maior parte dos casos </a:t>
            </a:r>
            <a:r>
              <a:rPr lang="pt-BR" sz="2200" dirty="0" err="1"/>
              <a:t>casos</a:t>
            </a:r>
            <a:r>
              <a:rPr lang="pt-BR" sz="2200" dirty="0"/>
              <a:t>, a próxima instrução a ser buscada vem imediatamente após a instrução corrente. Nesses casos, não existe referência explicita a próxima instrução.</a:t>
            </a:r>
          </a:p>
        </p:txBody>
      </p:sp>
    </p:spTree>
    <p:extLst>
      <p:ext uri="{BB962C8B-B14F-4D97-AF65-F5344CB8AC3E}">
        <p14:creationId xmlns="" xmlns:p14="http://schemas.microsoft.com/office/powerpoint/2010/main" val="559420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Operando de Origem/destino</a:t>
            </a:r>
          </a:p>
        </p:txBody>
      </p:sp>
      <p:sp>
        <p:nvSpPr>
          <p:cNvPr id="3" name="Espaço Reservado para Conteúdo 2"/>
          <p:cNvSpPr>
            <a:spLocks noGrp="1"/>
          </p:cNvSpPr>
          <p:nvPr>
            <p:ph idx="1"/>
          </p:nvPr>
        </p:nvSpPr>
        <p:spPr>
          <a:xfrm>
            <a:off x="1371600" y="1638300"/>
            <a:ext cx="9601200" cy="4991100"/>
          </a:xfrm>
        </p:spPr>
        <p:txBody>
          <a:bodyPr>
            <a:noAutofit/>
          </a:bodyPr>
          <a:lstStyle/>
          <a:p>
            <a:pPr algn="just"/>
            <a:r>
              <a:rPr lang="pt-BR" sz="2400" dirty="0"/>
              <a:t>O operando de destino pode estar em uma destas quatro áreas:</a:t>
            </a:r>
          </a:p>
          <a:p>
            <a:pPr lvl="1" algn="just"/>
            <a:r>
              <a:rPr lang="pt-BR" sz="2400" b="1" dirty="0"/>
              <a:t>Memória principal ou virtual</a:t>
            </a:r>
            <a:r>
              <a:rPr lang="pt-BR" sz="2400" dirty="0"/>
              <a:t>: assim como as referências à próxima instrução, o endereço da memória principal ou virtual precisa ser fornecido.</a:t>
            </a:r>
          </a:p>
          <a:p>
            <a:pPr lvl="1" algn="just"/>
            <a:r>
              <a:rPr lang="pt-BR" sz="2400" b="1" dirty="0"/>
              <a:t>Registrador do processador</a:t>
            </a:r>
            <a:r>
              <a:rPr lang="pt-BR" sz="2400" dirty="0"/>
              <a:t>: com raras exceções, um processador contém um ou mais registradores que podem ser referenciados. Se houver apenas um registrador, a referência a ele pode ser implícita. Se houver mais de um registrador, a instrução precisa conter o número do registrador desejado.</a:t>
            </a:r>
          </a:p>
          <a:p>
            <a:pPr lvl="1" algn="just"/>
            <a:r>
              <a:rPr lang="pt-BR" sz="2400" b="1" dirty="0"/>
              <a:t>Imediato</a:t>
            </a:r>
            <a:r>
              <a:rPr lang="pt-BR" sz="2400" dirty="0"/>
              <a:t>: o valor do operando está contido em um campo na instrução sendo executada.</a:t>
            </a:r>
          </a:p>
          <a:p>
            <a:pPr lvl="1" algn="just"/>
            <a:r>
              <a:rPr lang="pt-BR" sz="2400" b="1" dirty="0"/>
              <a:t>Dispositivos de E/S</a:t>
            </a:r>
            <a:r>
              <a:rPr lang="pt-BR" sz="2400" dirty="0"/>
              <a:t>: a instrução precisa especificar o módulo e o dispositivo de E/S para a operação.</a:t>
            </a:r>
          </a:p>
        </p:txBody>
      </p:sp>
    </p:spTree>
    <p:extLst>
      <p:ext uri="{BB962C8B-B14F-4D97-AF65-F5344CB8AC3E}">
        <p14:creationId xmlns="" xmlns:p14="http://schemas.microsoft.com/office/powerpoint/2010/main" val="2227201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a:stretch>
            <a:fillRect/>
          </a:stretch>
        </p:blipFill>
        <p:spPr>
          <a:xfrm>
            <a:off x="629298" y="796102"/>
            <a:ext cx="11408729" cy="5675036"/>
          </a:xfrm>
          <a:prstGeom prst="rect">
            <a:avLst/>
          </a:prstGeom>
        </p:spPr>
      </p:pic>
    </p:spTree>
    <p:extLst>
      <p:ext uri="{BB962C8B-B14F-4D97-AF65-F5344CB8AC3E}">
        <p14:creationId xmlns="" xmlns:p14="http://schemas.microsoft.com/office/powerpoint/2010/main" val="230479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da instrução</a:t>
            </a:r>
          </a:p>
        </p:txBody>
      </p:sp>
      <p:sp>
        <p:nvSpPr>
          <p:cNvPr id="3" name="Espaço Reservado para Conteúdo 2"/>
          <p:cNvSpPr>
            <a:spLocks noGrp="1"/>
          </p:cNvSpPr>
          <p:nvPr>
            <p:ph idx="1"/>
          </p:nvPr>
        </p:nvSpPr>
        <p:spPr/>
        <p:txBody>
          <a:bodyPr>
            <a:normAutofit/>
          </a:bodyPr>
          <a:lstStyle/>
          <a:p>
            <a:pPr algn="just"/>
            <a:r>
              <a:rPr lang="pt-BR" sz="2400" dirty="0"/>
              <a:t>Dentro do computador, cada instrução é representada por uma sequência de bits. A instrução é dividida em campos, correspondentes aos elementos constituintes da instrução.</a:t>
            </a:r>
          </a:p>
          <a:p>
            <a:pPr algn="just"/>
            <a:endParaRPr lang="pt-BR" sz="2400" dirty="0"/>
          </a:p>
          <a:p>
            <a:pPr algn="just"/>
            <a:endParaRPr lang="pt-BR" sz="2400" dirty="0"/>
          </a:p>
        </p:txBody>
      </p:sp>
      <p:pic>
        <p:nvPicPr>
          <p:cNvPr id="4" name="Imagem 3"/>
          <p:cNvPicPr>
            <a:picLocks noChangeAspect="1"/>
          </p:cNvPicPr>
          <p:nvPr/>
        </p:nvPicPr>
        <p:blipFill>
          <a:blip r:embed="rId2"/>
          <a:stretch>
            <a:fillRect/>
          </a:stretch>
        </p:blipFill>
        <p:spPr>
          <a:xfrm>
            <a:off x="228600" y="4009318"/>
            <a:ext cx="11939980" cy="2426651"/>
          </a:xfrm>
          <a:prstGeom prst="rect">
            <a:avLst/>
          </a:prstGeom>
        </p:spPr>
      </p:pic>
    </p:spTree>
    <p:extLst>
      <p:ext uri="{BB962C8B-B14F-4D97-AF65-F5344CB8AC3E}">
        <p14:creationId xmlns="" xmlns:p14="http://schemas.microsoft.com/office/powerpoint/2010/main" val="1982111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da instrução</a:t>
            </a:r>
          </a:p>
        </p:txBody>
      </p:sp>
      <p:sp>
        <p:nvSpPr>
          <p:cNvPr id="3" name="Espaço Reservado para Conteúdo 2"/>
          <p:cNvSpPr>
            <a:spLocks noGrp="1"/>
          </p:cNvSpPr>
          <p:nvPr>
            <p:ph idx="1"/>
          </p:nvPr>
        </p:nvSpPr>
        <p:spPr/>
        <p:txBody>
          <a:bodyPr>
            <a:normAutofit/>
          </a:bodyPr>
          <a:lstStyle/>
          <a:p>
            <a:pPr algn="just"/>
            <a:r>
              <a:rPr lang="pt-BR" sz="2400" dirty="0"/>
              <a:t>Com a maioria dos conjuntos de instruções, mais de um formato é utilizado. Durante a execução da instrução, uma instrução é lida para um registrador de instrução (IR) no processador. O processador precisa ser capaz de extrair os dados dos diversos campos da instrução para realizar a operação exigida.</a:t>
            </a:r>
          </a:p>
          <a:p>
            <a:pPr algn="just"/>
            <a:r>
              <a:rPr lang="pt-BR" sz="2400" dirty="0"/>
              <a:t>É difícil tanto para o programador lidar com representações binárias das instruções de máquina. Assim, tornou-se uma prática comum usar uma representação simbólica das instruções de máquina.</a:t>
            </a:r>
          </a:p>
        </p:txBody>
      </p:sp>
    </p:spTree>
    <p:extLst>
      <p:ext uri="{BB962C8B-B14F-4D97-AF65-F5344CB8AC3E}">
        <p14:creationId xmlns="" xmlns:p14="http://schemas.microsoft.com/office/powerpoint/2010/main" val="771148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da instrução</a:t>
            </a:r>
          </a:p>
        </p:txBody>
      </p:sp>
      <p:sp>
        <p:nvSpPr>
          <p:cNvPr id="3" name="Espaço Reservado para Conteúdo 2"/>
          <p:cNvSpPr>
            <a:spLocks noGrp="1"/>
          </p:cNvSpPr>
          <p:nvPr>
            <p:ph idx="1"/>
          </p:nvPr>
        </p:nvSpPr>
        <p:spPr/>
        <p:txBody>
          <a:bodyPr>
            <a:noAutofit/>
          </a:bodyPr>
          <a:lstStyle/>
          <a:p>
            <a:pPr algn="just"/>
            <a:r>
              <a:rPr lang="pt-BR" sz="2400" dirty="0"/>
              <a:t>Os </a:t>
            </a:r>
            <a:r>
              <a:rPr lang="pt-BR" sz="2400" dirty="0" err="1"/>
              <a:t>opcodes</a:t>
            </a:r>
            <a:r>
              <a:rPr lang="pt-BR" sz="2400" dirty="0"/>
              <a:t> são representados por abreviações, chamadas mnemônicos, que indicam a operação. Alguns exemplos comuns são:</a:t>
            </a:r>
          </a:p>
          <a:p>
            <a:pPr lvl="1" algn="just"/>
            <a:r>
              <a:rPr lang="pt-BR" sz="3200" b="1" dirty="0"/>
              <a:t>ADD -&gt; Adiciona;</a:t>
            </a:r>
          </a:p>
          <a:p>
            <a:pPr lvl="1" algn="just"/>
            <a:r>
              <a:rPr lang="pt-BR" sz="3200" b="1" dirty="0"/>
              <a:t>SUB -&gt; Subtrai;</a:t>
            </a:r>
          </a:p>
          <a:p>
            <a:pPr lvl="1" algn="just"/>
            <a:r>
              <a:rPr lang="pt-BR" sz="3200" b="1" dirty="0"/>
              <a:t>MUL -&gt; Multiplica;</a:t>
            </a:r>
          </a:p>
          <a:p>
            <a:pPr lvl="1" algn="just"/>
            <a:r>
              <a:rPr lang="pt-BR" sz="3200" b="1" dirty="0"/>
              <a:t>DIV -&gt; Divide;</a:t>
            </a:r>
          </a:p>
          <a:p>
            <a:pPr lvl="1" algn="just"/>
            <a:r>
              <a:rPr lang="pt-BR" sz="3200" b="1" dirty="0"/>
              <a:t>LOAD -&gt; Carrega dados da memória;</a:t>
            </a:r>
          </a:p>
          <a:p>
            <a:pPr lvl="1" algn="just"/>
            <a:r>
              <a:rPr lang="pt-BR" sz="3200" b="1" dirty="0"/>
              <a:t>STOR -&gt; Armazena dados na memória.</a:t>
            </a:r>
          </a:p>
        </p:txBody>
      </p:sp>
    </p:spTree>
    <p:extLst>
      <p:ext uri="{BB962C8B-B14F-4D97-AF65-F5344CB8AC3E}">
        <p14:creationId xmlns="" xmlns:p14="http://schemas.microsoft.com/office/powerpoint/2010/main" val="3950378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da instrução</a:t>
            </a:r>
          </a:p>
        </p:txBody>
      </p:sp>
      <p:sp>
        <p:nvSpPr>
          <p:cNvPr id="3" name="Espaço Reservado para Conteúdo 2"/>
          <p:cNvSpPr>
            <a:spLocks noGrp="1"/>
          </p:cNvSpPr>
          <p:nvPr>
            <p:ph idx="1"/>
          </p:nvPr>
        </p:nvSpPr>
        <p:spPr/>
        <p:txBody>
          <a:bodyPr>
            <a:noAutofit/>
          </a:bodyPr>
          <a:lstStyle/>
          <a:p>
            <a:pPr algn="just"/>
            <a:r>
              <a:rPr lang="pt-BR" sz="2400" dirty="0"/>
              <a:t>Operandos também são representados simbolicamente. Por exemplo:</a:t>
            </a:r>
          </a:p>
          <a:p>
            <a:pPr marL="530352" lvl="1" indent="0" algn="just">
              <a:buNone/>
            </a:pPr>
            <a:r>
              <a:rPr lang="pt-BR" sz="2400" b="1" dirty="0"/>
              <a:t>ADD R, Y</a:t>
            </a:r>
          </a:p>
          <a:p>
            <a:pPr algn="just"/>
            <a:r>
              <a:rPr lang="pt-BR" sz="2400" dirty="0"/>
              <a:t>Assim, é possível escrever um programa em linguagem de máquina em forma simbólica. Cada </a:t>
            </a:r>
            <a:r>
              <a:rPr lang="pt-BR" sz="2400" dirty="0" err="1"/>
              <a:t>opcode</a:t>
            </a:r>
            <a:r>
              <a:rPr lang="pt-BR" sz="2400" dirty="0"/>
              <a:t> tem uma representação binária fixa e o programador especifica o local de cada operando simbólico. Por exemplo, o programador poderia começar com uma lista de definições:</a:t>
            </a:r>
          </a:p>
          <a:p>
            <a:pPr marL="530352" lvl="1" indent="0" algn="just">
              <a:buNone/>
            </a:pPr>
            <a:r>
              <a:rPr lang="pt-BR" sz="2400" b="1" dirty="0"/>
              <a:t>X = 513</a:t>
            </a:r>
          </a:p>
          <a:p>
            <a:pPr marL="530352" lvl="1" indent="0" algn="just">
              <a:buNone/>
            </a:pPr>
            <a:r>
              <a:rPr lang="pt-BR" sz="2400" b="1" dirty="0"/>
              <a:t>Y = 514</a:t>
            </a:r>
          </a:p>
        </p:txBody>
      </p:sp>
    </p:spTree>
    <p:extLst>
      <p:ext uri="{BB962C8B-B14F-4D97-AF65-F5344CB8AC3E}">
        <p14:creationId xmlns="" xmlns:p14="http://schemas.microsoft.com/office/powerpoint/2010/main" val="2556420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da instrução</a:t>
            </a:r>
          </a:p>
        </p:txBody>
      </p:sp>
      <p:sp>
        <p:nvSpPr>
          <p:cNvPr id="3" name="Espaço Reservado para Conteúdo 2"/>
          <p:cNvSpPr>
            <a:spLocks noGrp="1"/>
          </p:cNvSpPr>
          <p:nvPr>
            <p:ph idx="1"/>
          </p:nvPr>
        </p:nvSpPr>
        <p:spPr/>
        <p:txBody>
          <a:bodyPr>
            <a:normAutofit/>
          </a:bodyPr>
          <a:lstStyle/>
          <a:p>
            <a:pPr algn="just"/>
            <a:r>
              <a:rPr lang="pt-BR" sz="2400" dirty="0"/>
              <a:t>Os programadores de linguagem de máquina são raros, quase inexistentes. A maioria dos programas hoje é escrita em uma linguagem de alto nível ou, fora isso, linguagem de montagem.</a:t>
            </a:r>
          </a:p>
          <a:p>
            <a:pPr algn="just"/>
            <a:r>
              <a:rPr lang="pt-BR" sz="2400" dirty="0"/>
              <a:t>Porém, a linguagem de máquina simbólica continua sendo uma ferramenta útil para descrever instruções de máquina.</a:t>
            </a:r>
          </a:p>
        </p:txBody>
      </p:sp>
    </p:spTree>
    <p:extLst>
      <p:ext uri="{BB962C8B-B14F-4D97-AF65-F5344CB8AC3E}">
        <p14:creationId xmlns="" xmlns:p14="http://schemas.microsoft.com/office/powerpoint/2010/main" val="1563898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instrução</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800" dirty="0"/>
              <a:t>Considere uma instrução em linguagem de alto nível que poderia ser expressa em uma linguagem como BASIC ou C. Por exemplo: </a:t>
            </a:r>
          </a:p>
          <a:p>
            <a:pPr marL="530352" lvl="1" indent="0" algn="just">
              <a:buNone/>
            </a:pPr>
            <a:r>
              <a:rPr lang="pt-BR" sz="2800" dirty="0"/>
              <a:t>X = X + Y</a:t>
            </a:r>
          </a:p>
          <a:p>
            <a:pPr algn="just"/>
            <a:r>
              <a:rPr lang="pt-BR" sz="2800" dirty="0"/>
              <a:t>Essa instrução orienta o computador a somar o valor armazenado em Y ao valor armazenado em X, colocando o resultado em X. Como isso poderia ser feito com instruções de máquina?</a:t>
            </a:r>
          </a:p>
          <a:p>
            <a:pPr algn="just">
              <a:buNone/>
            </a:pPr>
            <a:endParaRPr lang="pt-BR" sz="2800" dirty="0"/>
          </a:p>
          <a:p>
            <a:pPr algn="just"/>
            <a:endParaRPr lang="pt-BR" sz="2800" dirty="0"/>
          </a:p>
        </p:txBody>
      </p:sp>
    </p:spTree>
    <p:extLst>
      <p:ext uri="{BB962C8B-B14F-4D97-AF65-F5344CB8AC3E}">
        <p14:creationId xmlns="" xmlns:p14="http://schemas.microsoft.com/office/powerpoint/2010/main" val="19202300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instrução</a:t>
            </a:r>
            <a:endParaRPr lang="pt-BR" dirty="0"/>
          </a:p>
        </p:txBody>
      </p:sp>
      <p:sp>
        <p:nvSpPr>
          <p:cNvPr id="3" name="Espaço Reservado para Conteúdo 2"/>
          <p:cNvSpPr>
            <a:spLocks noGrp="1"/>
          </p:cNvSpPr>
          <p:nvPr>
            <p:ph idx="1"/>
          </p:nvPr>
        </p:nvSpPr>
        <p:spPr>
          <a:xfrm>
            <a:off x="773723" y="2286000"/>
            <a:ext cx="11113477" cy="3581400"/>
          </a:xfrm>
        </p:spPr>
        <p:txBody>
          <a:bodyPr>
            <a:noAutofit/>
          </a:bodyPr>
          <a:lstStyle/>
          <a:p>
            <a:pPr algn="just"/>
            <a:r>
              <a:rPr lang="pt-BR" sz="2800" dirty="0" smtClean="0"/>
              <a:t>Vamos supor que as variáveis X e Y correspondam aos locais 513 e 514. Se consideramos um conjunto simples de instruções de máquina, essa operação poderia ser feita com três instruções:</a:t>
            </a:r>
          </a:p>
          <a:p>
            <a:pPr algn="just"/>
            <a:endParaRPr lang="pt-BR" sz="2800" dirty="0" smtClean="0"/>
          </a:p>
          <a:p>
            <a:pPr marL="987552" lvl="1" indent="-457200" algn="just">
              <a:buFont typeface="+mj-lt"/>
              <a:buAutoNum type="arabicPeriod"/>
            </a:pPr>
            <a:r>
              <a:rPr lang="pt-BR" sz="2600" b="1" dirty="0" smtClean="0"/>
              <a:t>Carregue um registrador com o conteúdo do local de memória 513;</a:t>
            </a:r>
          </a:p>
          <a:p>
            <a:pPr marL="987552" lvl="1" indent="-457200" algn="just">
              <a:buFont typeface="+mj-lt"/>
              <a:buAutoNum type="arabicPeriod"/>
            </a:pPr>
            <a:r>
              <a:rPr lang="pt-BR" sz="2600" b="1" dirty="0" smtClean="0"/>
              <a:t>Some o conteúdo do local de memória 514 ao registrador;</a:t>
            </a:r>
          </a:p>
          <a:p>
            <a:pPr marL="987552" lvl="1" indent="-457200" algn="just">
              <a:buFont typeface="+mj-lt"/>
              <a:buAutoNum type="arabicPeriod"/>
            </a:pPr>
            <a:r>
              <a:rPr lang="pt-BR" sz="2600" b="1" dirty="0" smtClean="0"/>
              <a:t>Armazene o conteúdo do registrador no local de </a:t>
            </a:r>
            <a:r>
              <a:rPr lang="pt-BR" sz="2600" b="1" dirty="0" err="1" smtClean="0"/>
              <a:t>memoria</a:t>
            </a:r>
            <a:r>
              <a:rPr lang="pt-BR" sz="2600" b="1" dirty="0" smtClean="0"/>
              <a:t> 513.</a:t>
            </a:r>
          </a:p>
          <a:p>
            <a:endParaRPr lang="pt-BR"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Arquitetura de computadores</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rmAutofit/>
          </a:bodyPr>
          <a:lstStyle/>
          <a:p>
            <a:pPr algn="just"/>
            <a:r>
              <a:rPr lang="pt-BR" sz="2400" dirty="0"/>
              <a:t>São os atributos de um sistema visíveis a um programador.</a:t>
            </a:r>
          </a:p>
          <a:p>
            <a:pPr algn="just"/>
            <a:r>
              <a:rPr lang="pt-BR" sz="2400" dirty="0"/>
              <a:t>Possuem impacto direto sobre a execução lógica de um programa.</a:t>
            </a:r>
          </a:p>
          <a:p>
            <a:pPr marL="0" indent="0" algn="just">
              <a:buNone/>
            </a:pPr>
            <a:endParaRPr lang="pt-BR" sz="2400" dirty="0"/>
          </a:p>
          <a:p>
            <a:pPr marL="0" indent="0" algn="just">
              <a:buNone/>
            </a:pPr>
            <a:r>
              <a:rPr lang="pt-BR" sz="2400" dirty="0"/>
              <a:t>Ex.: Conjunto de instruções, nº bits para representar dados, modos de endereçamento a memória.</a:t>
            </a:r>
          </a:p>
        </p:txBody>
      </p:sp>
    </p:spTree>
    <p:extLst>
      <p:ext uri="{BB962C8B-B14F-4D97-AF65-F5344CB8AC3E}">
        <p14:creationId xmlns="" xmlns:p14="http://schemas.microsoft.com/office/powerpoint/2010/main" val="543526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instrução</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dirty="0"/>
              <a:t>Como podemos ver, uma única instrução em BASIC pode exigir três instruções de máquina. Isso é típico do relacionamento entre uma linguagem de alto nível e uma linguagem de máquina. Uma linguagem de alto nível expressa operações em uma forma algébrica concisa, usando variáveis. Uma linguagem de máquina expressa operações em uma forma básica envolvendo a movimentação de dados de e para os registradores.</a:t>
            </a:r>
          </a:p>
          <a:p>
            <a:pPr algn="just"/>
            <a:r>
              <a:rPr lang="pt-BR" dirty="0"/>
              <a:t>Deve haver instruções para que o usuário consiga formular qualquer operação de processamento de dados. Outro modo de ver isso é considerar as capacidades de uma linguagem de programação de alto nível. Qualquer programa escrito em uma linguagem de alto nível, para ser executado, precisa ser traduzido para linguagem de máquina. Assim, o conjunto de instruções de máquina precisa ser suficiente para expressar qualquer uma das instruções de uma linguagem de alto nível.</a:t>
            </a:r>
          </a:p>
        </p:txBody>
      </p:sp>
    </p:spTree>
    <p:extLst>
      <p:ext uri="{BB962C8B-B14F-4D97-AF65-F5344CB8AC3E}">
        <p14:creationId xmlns="" xmlns:p14="http://schemas.microsoft.com/office/powerpoint/2010/main" val="24579381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instrução</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Podemos categorizar os tipos de instrução da seguinte forma:</a:t>
            </a:r>
          </a:p>
          <a:p>
            <a:pPr marL="987552" lvl="1" indent="-457200" algn="just">
              <a:buFont typeface="+mj-lt"/>
              <a:buAutoNum type="arabicPeriod"/>
            </a:pPr>
            <a:r>
              <a:rPr lang="pt-BR" sz="2400" b="1" dirty="0"/>
              <a:t>Processamento de dados</a:t>
            </a:r>
            <a:r>
              <a:rPr lang="pt-BR" sz="2400" dirty="0"/>
              <a:t>: instruções aritméticas e lógicas.</a:t>
            </a:r>
          </a:p>
          <a:p>
            <a:pPr marL="987552" lvl="1" indent="-457200" algn="just">
              <a:buFont typeface="+mj-lt"/>
              <a:buAutoNum type="arabicPeriod"/>
            </a:pPr>
            <a:r>
              <a:rPr lang="pt-BR" sz="2400" b="1" dirty="0"/>
              <a:t>Armazenamento de dados</a:t>
            </a:r>
            <a:r>
              <a:rPr lang="pt-BR" sz="2400" dirty="0"/>
              <a:t>: movimentação de dados para dentro ou fora do registrador e/ou locais de memória.</a:t>
            </a:r>
          </a:p>
          <a:p>
            <a:pPr marL="987552" lvl="1" indent="-457200" algn="just">
              <a:buFont typeface="+mj-lt"/>
              <a:buAutoNum type="arabicPeriod"/>
            </a:pPr>
            <a:r>
              <a:rPr lang="pt-BR" sz="2400" b="1" dirty="0"/>
              <a:t>Movimentação de dados</a:t>
            </a:r>
            <a:r>
              <a:rPr lang="pt-BR" sz="2400" dirty="0"/>
              <a:t>: instruções de E/S.</a:t>
            </a:r>
          </a:p>
          <a:p>
            <a:pPr marL="987552" lvl="1" indent="-457200" algn="just">
              <a:buFont typeface="+mj-lt"/>
              <a:buAutoNum type="arabicPeriod"/>
            </a:pPr>
            <a:r>
              <a:rPr lang="pt-BR" sz="2400" b="1" dirty="0"/>
              <a:t>Controle</a:t>
            </a:r>
            <a:r>
              <a:rPr lang="pt-BR" sz="2400" dirty="0"/>
              <a:t>: instruções de teste e desvio.</a:t>
            </a:r>
          </a:p>
        </p:txBody>
      </p:sp>
    </p:spTree>
    <p:extLst>
      <p:ext uri="{BB962C8B-B14F-4D97-AF65-F5344CB8AC3E}">
        <p14:creationId xmlns="" xmlns:p14="http://schemas.microsoft.com/office/powerpoint/2010/main" val="30747641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Números de endereços</a:t>
            </a:r>
          </a:p>
        </p:txBody>
      </p:sp>
      <p:sp>
        <p:nvSpPr>
          <p:cNvPr id="3" name="Espaço Reservado para Conteúdo 2"/>
          <p:cNvSpPr>
            <a:spLocks noGrp="1"/>
          </p:cNvSpPr>
          <p:nvPr>
            <p:ph idx="1"/>
          </p:nvPr>
        </p:nvSpPr>
        <p:spPr>
          <a:xfrm>
            <a:off x="1371600" y="2285999"/>
            <a:ext cx="9601200" cy="4304581"/>
          </a:xfrm>
        </p:spPr>
        <p:txBody>
          <a:bodyPr>
            <a:normAutofit fontScale="92500" lnSpcReduction="10000"/>
          </a:bodyPr>
          <a:lstStyle/>
          <a:p>
            <a:pPr algn="just"/>
            <a:r>
              <a:rPr lang="pt-BR" sz="2400" dirty="0"/>
              <a:t>Uma das formas tradicionais de descrever a arquitetura do processador é em termos do número de endereços contidos em cada instrução. Essa dimensão tornou-se menos significativa com o aumento da complexidade de projeto do processador. Apesar disso, é útil neste ponto considerar e analisar essa distinção.</a:t>
            </a:r>
          </a:p>
          <a:p>
            <a:pPr algn="just"/>
            <a:r>
              <a:rPr lang="pt-BR" sz="2400" dirty="0"/>
              <a:t>Qual é o número máximo de endereços que poderia ser preciso em uma instrução? Evidentemente, as instruções aritméticas e lógicas exigirão mais operandos. Praticamente todas as operações aritméticas e lógicas são unárias (um operando de origem) ou binárias (dois operandos de origem). O resultado de uma operação precisa ser armazenado, sugerindo um terceiro endereço, que define um operando de destino. Finalmente, após o término de uma instrução, a próxima instrução precisa ser buscada, e seu endereço é necessário.</a:t>
            </a:r>
          </a:p>
        </p:txBody>
      </p:sp>
    </p:spTree>
    <p:extLst>
      <p:ext uri="{BB962C8B-B14F-4D97-AF65-F5344CB8AC3E}">
        <p14:creationId xmlns="" xmlns:p14="http://schemas.microsoft.com/office/powerpoint/2010/main" val="51055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Números de endereços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Essa linha de raciocínio sugere que uma instrução poderia plausivelmente ter que conter quatro referências de endereço: dois operandos de origem, um operando de destino e o endereço da próxima instrução. Na maioria das arquiteturas, quase todas as instruções possuem um, dois ou três endereços de operando, com o endereço da próxima instrução sendo implícito (obtido pelo contador de programa – PC). A maioria das arquiteturas também possui algumas instruções de uso especial, com mais operandos. Por exemplo, as instruções de </a:t>
            </a:r>
            <a:r>
              <a:rPr lang="pt-BR" sz="2400" dirty="0" err="1"/>
              <a:t>load</a:t>
            </a:r>
            <a:r>
              <a:rPr lang="pt-BR" sz="2400" dirty="0"/>
              <a:t> e </a:t>
            </a:r>
            <a:r>
              <a:rPr lang="pt-BR" sz="2400" dirty="0" err="1"/>
              <a:t>store</a:t>
            </a:r>
            <a:r>
              <a:rPr lang="pt-BR" sz="2400" dirty="0"/>
              <a:t> múltiplo da arquitetura ARM (</a:t>
            </a:r>
            <a:r>
              <a:rPr lang="pt-BR" sz="2800" b="1" dirty="0">
                <a:solidFill>
                  <a:srgbClr val="FF0000"/>
                </a:solidFill>
              </a:rPr>
              <a:t>se preparem</a:t>
            </a:r>
            <a:r>
              <a:rPr lang="pt-BR" sz="2400" dirty="0"/>
              <a:t>) </a:t>
            </a:r>
            <a:r>
              <a:rPr lang="pt-BR" sz="2400" dirty="0">
                <a:sym typeface="Wingdings" panose="05000000000000000000" pitchFamily="2" charset="2"/>
              </a:rPr>
              <a:t></a:t>
            </a:r>
            <a:endParaRPr lang="pt-BR" sz="2400" dirty="0"/>
          </a:p>
        </p:txBody>
      </p:sp>
    </p:spTree>
    <p:extLst>
      <p:ext uri="{BB962C8B-B14F-4D97-AF65-F5344CB8AC3E}">
        <p14:creationId xmlns="" xmlns:p14="http://schemas.microsoft.com/office/powerpoint/2010/main" val="1810480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Números de endereços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Essa linha de raciocínio sugere que uma instrução poderia plausivelmente ter que conter quatro referências de endereço: dois operandos de origem, um operando de destino e o endereço da próxima instrução. Na maioria das arquiteturas, quase todas as instruções possuem um, dois ou três endereços de operando, com o endereço da próxima instrução sendo implícito (obtido pelo contador de programa – PC). A maioria das arquiteturas também possui algumas instruções de uso especial, com mais operandos. Por exemplo, as instruções de </a:t>
            </a:r>
            <a:r>
              <a:rPr lang="pt-BR" sz="2400" dirty="0" err="1"/>
              <a:t>load</a:t>
            </a:r>
            <a:r>
              <a:rPr lang="pt-BR" sz="2400" dirty="0"/>
              <a:t> e </a:t>
            </a:r>
            <a:r>
              <a:rPr lang="pt-BR" sz="2400" dirty="0" err="1"/>
              <a:t>store</a:t>
            </a:r>
            <a:r>
              <a:rPr lang="pt-BR" sz="2400" dirty="0"/>
              <a:t> múltiplo da arquitetura ARM (</a:t>
            </a:r>
            <a:r>
              <a:rPr lang="pt-BR" sz="2800" b="1" dirty="0">
                <a:solidFill>
                  <a:srgbClr val="FF0000"/>
                </a:solidFill>
              </a:rPr>
              <a:t>se preparem</a:t>
            </a:r>
            <a:r>
              <a:rPr lang="pt-BR" sz="2400" dirty="0"/>
              <a:t>) </a:t>
            </a:r>
            <a:r>
              <a:rPr lang="pt-BR" sz="2400" dirty="0">
                <a:sym typeface="Wingdings" panose="05000000000000000000" pitchFamily="2" charset="2"/>
              </a:rPr>
              <a:t></a:t>
            </a:r>
            <a:endParaRPr lang="pt-BR" sz="2400" dirty="0"/>
          </a:p>
        </p:txBody>
      </p:sp>
    </p:spTree>
    <p:extLst>
      <p:ext uri="{BB962C8B-B14F-4D97-AF65-F5344CB8AC3E}">
        <p14:creationId xmlns="" xmlns:p14="http://schemas.microsoft.com/office/powerpoint/2010/main" val="586587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 xmlns:a16="http://schemas.microsoft.com/office/drawing/2014/main" id="{A7F1BB1B-C566-4844-81C7-810EE7BF3AB5}"/>
              </a:ext>
            </a:extLst>
          </p:cNvPr>
          <p:cNvPicPr>
            <a:picLocks noChangeAspect="1"/>
          </p:cNvPicPr>
          <p:nvPr/>
        </p:nvPicPr>
        <p:blipFill>
          <a:blip r:embed="rId3"/>
          <a:stretch>
            <a:fillRect/>
          </a:stretch>
        </p:blipFill>
        <p:spPr>
          <a:xfrm>
            <a:off x="1177899" y="1838875"/>
            <a:ext cx="9836201" cy="3250590"/>
          </a:xfrm>
          <a:prstGeom prst="rect">
            <a:avLst/>
          </a:prstGeom>
        </p:spPr>
      </p:pic>
    </p:spTree>
    <p:extLst>
      <p:ext uri="{BB962C8B-B14F-4D97-AF65-F5344CB8AC3E}">
        <p14:creationId xmlns="" xmlns:p14="http://schemas.microsoft.com/office/powerpoint/2010/main" val="3059487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 xmlns:a16="http://schemas.microsoft.com/office/drawing/2014/main" id="{D33C852E-C061-451D-BE81-EFA0B0C2C9F2}"/>
              </a:ext>
            </a:extLst>
          </p:cNvPr>
          <p:cNvPicPr>
            <a:picLocks noChangeAspect="1"/>
          </p:cNvPicPr>
          <p:nvPr/>
        </p:nvPicPr>
        <p:blipFill>
          <a:blip r:embed="rId3"/>
          <a:stretch>
            <a:fillRect/>
          </a:stretch>
        </p:blipFill>
        <p:spPr>
          <a:xfrm>
            <a:off x="551582" y="480515"/>
            <a:ext cx="11088834" cy="5892302"/>
          </a:xfrm>
          <a:prstGeom prst="rect">
            <a:avLst/>
          </a:prstGeom>
        </p:spPr>
      </p:pic>
    </p:spTree>
    <p:extLst>
      <p:ext uri="{BB962C8B-B14F-4D97-AF65-F5344CB8AC3E}">
        <p14:creationId xmlns="" xmlns:p14="http://schemas.microsoft.com/office/powerpoint/2010/main" val="16566530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 xmlns:a16="http://schemas.microsoft.com/office/drawing/2014/main" id="{37F2125D-3759-4C8C-98B7-DF2803CBDDA9}"/>
              </a:ext>
            </a:extLst>
          </p:cNvPr>
          <p:cNvPicPr>
            <a:picLocks noChangeAspect="1"/>
          </p:cNvPicPr>
          <p:nvPr/>
        </p:nvPicPr>
        <p:blipFill>
          <a:blip r:embed="rId3"/>
          <a:stretch>
            <a:fillRect/>
          </a:stretch>
        </p:blipFill>
        <p:spPr>
          <a:xfrm>
            <a:off x="1428922" y="480515"/>
            <a:ext cx="9334154" cy="5892302"/>
          </a:xfrm>
          <a:prstGeom prst="rect">
            <a:avLst/>
          </a:prstGeom>
        </p:spPr>
      </p:pic>
    </p:spTree>
    <p:extLst>
      <p:ext uri="{BB962C8B-B14F-4D97-AF65-F5344CB8AC3E}">
        <p14:creationId xmlns="" xmlns:p14="http://schemas.microsoft.com/office/powerpoint/2010/main" val="1367024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m 1">
            <a:extLst>
              <a:ext uri="{FF2B5EF4-FFF2-40B4-BE49-F238E27FC236}">
                <a16:creationId xmlns="" xmlns:a16="http://schemas.microsoft.com/office/drawing/2014/main" id="{18BD9EFE-66DB-47C8-83DA-C9B369EE6F76}"/>
              </a:ext>
            </a:extLst>
          </p:cNvPr>
          <p:cNvPicPr>
            <a:picLocks noChangeAspect="1"/>
          </p:cNvPicPr>
          <p:nvPr/>
        </p:nvPicPr>
        <p:blipFill>
          <a:blip r:embed="rId3"/>
          <a:stretch>
            <a:fillRect/>
          </a:stretch>
        </p:blipFill>
        <p:spPr>
          <a:xfrm>
            <a:off x="2165172" y="480515"/>
            <a:ext cx="7861654" cy="5892302"/>
          </a:xfrm>
          <a:prstGeom prst="rect">
            <a:avLst/>
          </a:prstGeom>
        </p:spPr>
      </p:pic>
    </p:spTree>
    <p:extLst>
      <p:ext uri="{BB962C8B-B14F-4D97-AF65-F5344CB8AC3E}">
        <p14:creationId xmlns="" xmlns:p14="http://schemas.microsoft.com/office/powerpoint/2010/main" val="31061313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Números de endereços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Com instruções de um endereço, o programador geralmente tem à sua disposição apenas um registrador de uso geral, o acumulador. Com instruções de múltiplos endereços, é comum ter múltiplos registradores de uso geral. Isso permite que algumas operações sejam realizadas unicamente sobre registradores. Como as referências a registradores são mais rápidas que as referências à memória, tem-se rapidez na execução. Por motivos de flexibilidade e capacidade de usar múltiplos registradores, a maioria das máquinas contemporâneas emprega uma mistura de instruções de dois e três endereços.</a:t>
            </a:r>
          </a:p>
        </p:txBody>
      </p:sp>
    </p:spTree>
    <p:extLst>
      <p:ext uri="{BB962C8B-B14F-4D97-AF65-F5344CB8AC3E}">
        <p14:creationId xmlns="" xmlns:p14="http://schemas.microsoft.com/office/powerpoint/2010/main" val="422117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Arquitetura do conjunto de instruções</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rmAutofit/>
          </a:bodyPr>
          <a:lstStyle/>
          <a:p>
            <a:pPr algn="just"/>
            <a:r>
              <a:rPr lang="pt-BR" sz="2400" dirty="0"/>
              <a:t>ISA = </a:t>
            </a:r>
            <a:r>
              <a:rPr lang="pt-BR" sz="2400" dirty="0" err="1"/>
              <a:t>Instruction</a:t>
            </a:r>
            <a:r>
              <a:rPr lang="pt-BR" sz="2400" dirty="0"/>
              <a:t> Set </a:t>
            </a:r>
            <a:r>
              <a:rPr lang="pt-BR" sz="2400" dirty="0" err="1"/>
              <a:t>Architecture</a:t>
            </a:r>
            <a:endParaRPr lang="pt-BR" sz="2400" dirty="0"/>
          </a:p>
          <a:p>
            <a:pPr algn="just"/>
            <a:r>
              <a:rPr lang="pt-BR" sz="2400" dirty="0"/>
              <a:t>É o repertório de instruções de um computador.</a:t>
            </a:r>
          </a:p>
          <a:p>
            <a:pPr algn="just"/>
            <a:r>
              <a:rPr lang="pt-BR" sz="2400" dirty="0"/>
              <a:t>Diferentes computadores possuem ISA diferentes, mas com muitos aspectos em comum.</a:t>
            </a:r>
          </a:p>
          <a:p>
            <a:pPr algn="just"/>
            <a:r>
              <a:rPr lang="pt-BR" sz="2400" dirty="0"/>
              <a:t>Diferentes implementações para um mesmo ISA. Ex.: Intel x86.</a:t>
            </a:r>
          </a:p>
          <a:p>
            <a:pPr algn="just"/>
            <a:endParaRPr lang="pt-BR" sz="2400" dirty="0"/>
          </a:p>
        </p:txBody>
      </p:sp>
    </p:spTree>
    <p:extLst>
      <p:ext uri="{BB962C8B-B14F-4D97-AF65-F5344CB8AC3E}">
        <p14:creationId xmlns="" xmlns:p14="http://schemas.microsoft.com/office/powerpoint/2010/main" val="3916236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 xmlns:a16="http://schemas.microsoft.com/office/drawing/2014/main" id="{32FE31A6-429E-46E0-9757-8CCFFFAB4DD5}"/>
              </a:ext>
            </a:extLst>
          </p:cNvPr>
          <p:cNvPicPr>
            <a:picLocks noChangeAspect="1"/>
          </p:cNvPicPr>
          <p:nvPr/>
        </p:nvPicPr>
        <p:blipFill>
          <a:blip r:embed="rId2"/>
          <a:stretch>
            <a:fillRect/>
          </a:stretch>
        </p:blipFill>
        <p:spPr>
          <a:xfrm>
            <a:off x="170140" y="1714580"/>
            <a:ext cx="12770210" cy="3894912"/>
          </a:xfrm>
          <a:prstGeom prst="rect">
            <a:avLst/>
          </a:prstGeom>
        </p:spPr>
      </p:pic>
    </p:spTree>
    <p:extLst>
      <p:ext uri="{BB962C8B-B14F-4D97-AF65-F5344CB8AC3E}">
        <p14:creationId xmlns="" xmlns:p14="http://schemas.microsoft.com/office/powerpoint/2010/main" val="37959572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Projeto do conjunto de instruções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Um dos aspectos mais interessantes e mais analisados do projeto de computador é o projeto do conjunto de instruções. O projeto de um conjunto de instruções é muito complexo, pois afeta muitos aspectos do sistema de computador. Ele define muitas das funções realizadas pelo processador e, portanto, tem um efeito significativo sobre a implementação do processador. O conjunto de instruções é o meio de o programador controlar o processador.</a:t>
            </a:r>
          </a:p>
          <a:p>
            <a:pPr algn="just"/>
            <a:r>
              <a:rPr lang="pt-BR" sz="2400" dirty="0"/>
              <a:t>Assim, os requisitos do programador precisam ser considerados no projeto do conjunto de instruções.</a:t>
            </a:r>
          </a:p>
        </p:txBody>
      </p:sp>
    </p:spTree>
    <p:extLst>
      <p:ext uri="{BB962C8B-B14F-4D97-AF65-F5344CB8AC3E}">
        <p14:creationId xmlns="" xmlns:p14="http://schemas.microsoft.com/office/powerpoint/2010/main" val="34468415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Projeto do conjunto de instruções</a:t>
            </a:r>
          </a:p>
        </p:txBody>
      </p:sp>
      <p:sp>
        <p:nvSpPr>
          <p:cNvPr id="3" name="Espaço Reservado para Conteúdo 2"/>
          <p:cNvSpPr>
            <a:spLocks noGrp="1"/>
          </p:cNvSpPr>
          <p:nvPr>
            <p:ph idx="1"/>
          </p:nvPr>
        </p:nvSpPr>
        <p:spPr>
          <a:xfrm>
            <a:off x="1371600" y="2285999"/>
            <a:ext cx="9601200" cy="4304581"/>
          </a:xfrm>
        </p:spPr>
        <p:txBody>
          <a:bodyPr>
            <a:normAutofit lnSpcReduction="10000"/>
          </a:bodyPr>
          <a:lstStyle/>
          <a:p>
            <a:pPr algn="just"/>
            <a:r>
              <a:rPr lang="pt-BR" sz="2400" dirty="0"/>
              <a:t>As questões básicas mais importantes de projeto são as seguintes:</a:t>
            </a:r>
          </a:p>
          <a:p>
            <a:pPr lvl="1" algn="just"/>
            <a:r>
              <a:rPr lang="pt-BR" sz="2400" b="1" dirty="0"/>
              <a:t>Repertório de operações</a:t>
            </a:r>
            <a:r>
              <a:rPr lang="pt-BR" sz="2400" dirty="0"/>
              <a:t>: quantas e quais operações oferecer, e que complexidade as operações deverão ter;</a:t>
            </a:r>
          </a:p>
          <a:p>
            <a:pPr lvl="1" algn="just"/>
            <a:r>
              <a:rPr lang="pt-BR" sz="2400" b="1" dirty="0"/>
              <a:t>Tipos de dados</a:t>
            </a:r>
            <a:r>
              <a:rPr lang="pt-BR" sz="2400" dirty="0"/>
              <a:t>: os diversos tipos de dados sobre os quais as operações são realizadas;</a:t>
            </a:r>
          </a:p>
          <a:p>
            <a:pPr lvl="1" algn="just"/>
            <a:r>
              <a:rPr lang="pt-BR" sz="2400" b="1" dirty="0"/>
              <a:t>Formato de instrução</a:t>
            </a:r>
            <a:r>
              <a:rPr lang="pt-BR" sz="2400" dirty="0"/>
              <a:t>: tamanho da instrução (em bits), número de endereços, tamanho dos diversos campos, e assim por diante;</a:t>
            </a:r>
          </a:p>
          <a:p>
            <a:pPr lvl="1" algn="just"/>
            <a:r>
              <a:rPr lang="pt-BR" sz="2400" b="1" dirty="0"/>
              <a:t>Registradores</a:t>
            </a:r>
            <a:r>
              <a:rPr lang="pt-BR" sz="2400" dirty="0"/>
              <a:t>: número de registradores do processador que podem ser referenciados pelas instruções e seu uso;</a:t>
            </a:r>
          </a:p>
          <a:p>
            <a:pPr lvl="1" algn="just"/>
            <a:r>
              <a:rPr lang="pt-BR" sz="2400" b="1" dirty="0"/>
              <a:t>Endereçamento</a:t>
            </a:r>
            <a:r>
              <a:rPr lang="pt-BR" sz="2400" dirty="0"/>
              <a:t>: o modo ou modos pelos quais o endereço de um operando é especificado.</a:t>
            </a:r>
          </a:p>
        </p:txBody>
      </p:sp>
    </p:spTree>
    <p:extLst>
      <p:ext uri="{BB962C8B-B14F-4D97-AF65-F5344CB8AC3E}">
        <p14:creationId xmlns="" xmlns:p14="http://schemas.microsoft.com/office/powerpoint/2010/main" val="3147537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operandos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As instruções de máquina operam sobre dados. As categorias gerais de dados mais importantes são:</a:t>
            </a:r>
          </a:p>
          <a:p>
            <a:pPr lvl="1" algn="just"/>
            <a:r>
              <a:rPr lang="pt-BR" sz="2400" dirty="0"/>
              <a:t>Endereços;</a:t>
            </a:r>
          </a:p>
          <a:p>
            <a:pPr lvl="1" algn="just"/>
            <a:r>
              <a:rPr lang="pt-BR" sz="2400" dirty="0"/>
              <a:t>Números;</a:t>
            </a:r>
          </a:p>
          <a:p>
            <a:pPr lvl="1" algn="just"/>
            <a:r>
              <a:rPr lang="pt-BR" sz="2400" dirty="0"/>
              <a:t>Caracteres;</a:t>
            </a:r>
          </a:p>
          <a:p>
            <a:pPr lvl="1" algn="just"/>
            <a:r>
              <a:rPr lang="pt-BR" sz="2400" dirty="0"/>
              <a:t>Dados lógicos.</a:t>
            </a:r>
          </a:p>
        </p:txBody>
      </p:sp>
    </p:spTree>
    <p:extLst>
      <p:ext uri="{BB962C8B-B14F-4D97-AF65-F5344CB8AC3E}">
        <p14:creationId xmlns="" xmlns:p14="http://schemas.microsoft.com/office/powerpoint/2010/main" val="369150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operandos: Números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Todas as linguagens de máquina incluem tipos de dados numéricos. Até mesmo no processamento de dados não numéricos, existe a necessidade de os números atuarem como contadores, tamanhos de campo e assim por diante.</a:t>
            </a:r>
          </a:p>
        </p:txBody>
      </p:sp>
    </p:spTree>
    <p:extLst>
      <p:ext uri="{BB962C8B-B14F-4D97-AF65-F5344CB8AC3E}">
        <p14:creationId xmlns="" xmlns:p14="http://schemas.microsoft.com/office/powerpoint/2010/main" val="3906447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BEC9E7FA-3295-45ED-8253-D23F9E44E1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Resultado de imagem para rosto meme">
            <a:extLst>
              <a:ext uri="{FF2B5EF4-FFF2-40B4-BE49-F238E27FC236}">
                <a16:creationId xmlns="" xmlns:a16="http://schemas.microsoft.com/office/drawing/2014/main" id="{91707324-145E-4AD2-B729-C82FF79429E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58220" y="645106"/>
            <a:ext cx="5247747" cy="524774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Espaço Reservado para Conteúdo 2">
            <a:extLst>
              <a:ext uri="{FF2B5EF4-FFF2-40B4-BE49-F238E27FC236}">
                <a16:creationId xmlns="" xmlns:a16="http://schemas.microsoft.com/office/drawing/2014/main" id="{5BC2F84D-7BE4-410C-B680-FA7D1C5E75F8}"/>
              </a:ext>
            </a:extLst>
          </p:cNvPr>
          <p:cNvSpPr>
            <a:spLocks noGrp="1"/>
          </p:cNvSpPr>
          <p:nvPr>
            <p:ph idx="1"/>
          </p:nvPr>
        </p:nvSpPr>
        <p:spPr>
          <a:xfrm>
            <a:off x="6905967" y="1783079"/>
            <a:ext cx="4611119" cy="2971800"/>
          </a:xfrm>
        </p:spPr>
        <p:txBody>
          <a:bodyPr>
            <a:normAutofit/>
          </a:bodyPr>
          <a:lstStyle/>
          <a:p>
            <a:pPr marL="0" indent="0" algn="ctr">
              <a:buNone/>
            </a:pPr>
            <a:r>
              <a:rPr lang="pt-BR" sz="3200" b="1" dirty="0"/>
              <a:t>Alguém sabe me dizer quais as diferenças entre um número armazenado no computador e o número utilizado na matemática comum?</a:t>
            </a:r>
          </a:p>
        </p:txBody>
      </p:sp>
    </p:spTree>
    <p:extLst>
      <p:ext uri="{BB962C8B-B14F-4D97-AF65-F5344CB8AC3E}">
        <p14:creationId xmlns="" xmlns:p14="http://schemas.microsoft.com/office/powerpoint/2010/main" val="2794056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operandos: Números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Três tipos de dados numéricos são comuns nos computadores:</a:t>
            </a:r>
          </a:p>
          <a:p>
            <a:pPr lvl="1" algn="just"/>
            <a:r>
              <a:rPr lang="pt-BR" sz="2400" dirty="0"/>
              <a:t>Inteiro binário ou ponto fixo binário;</a:t>
            </a:r>
          </a:p>
          <a:p>
            <a:pPr lvl="1" algn="just"/>
            <a:r>
              <a:rPr lang="pt-BR" sz="2400" dirty="0"/>
              <a:t>Ponto flutuante binário;</a:t>
            </a:r>
          </a:p>
          <a:p>
            <a:pPr lvl="1" algn="just"/>
            <a:r>
              <a:rPr lang="pt-BR" sz="2400" dirty="0"/>
              <a:t>Decimal.</a:t>
            </a:r>
          </a:p>
        </p:txBody>
      </p:sp>
    </p:spTree>
    <p:extLst>
      <p:ext uri="{BB962C8B-B14F-4D97-AF65-F5344CB8AC3E}">
        <p14:creationId xmlns="" xmlns:p14="http://schemas.microsoft.com/office/powerpoint/2010/main" val="17897896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operandos: Caracteres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Uma forma de dado comum é o texto, ou </a:t>
            </a:r>
            <a:r>
              <a:rPr lang="pt-BR" sz="2400" dirty="0" err="1"/>
              <a:t>strings</a:t>
            </a:r>
            <a:r>
              <a:rPr lang="pt-BR" sz="2400" dirty="0"/>
              <a:t> de caracteres. Embora os dados textuais sejam mais convenientes para os seres humanos, eles não podem, em forma de caracteres, serem facilmente armazenados ou transmitidos por sistemas de processamento de dados e comunicações. Esses sistemas são projetados para dados binários. Assim, diversos códigos foram elaborados, nos quais os caracteres são representados por uma sequência de bits.</a:t>
            </a:r>
          </a:p>
        </p:txBody>
      </p:sp>
    </p:spTree>
    <p:extLst>
      <p:ext uri="{BB962C8B-B14F-4D97-AF65-F5344CB8AC3E}">
        <p14:creationId xmlns="" xmlns:p14="http://schemas.microsoft.com/office/powerpoint/2010/main" val="38719001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Imagem 4">
            <a:extLst>
              <a:ext uri="{FF2B5EF4-FFF2-40B4-BE49-F238E27FC236}">
                <a16:creationId xmlns="" xmlns:a16="http://schemas.microsoft.com/office/drawing/2014/main" id="{CAB565A8-252F-4298-9FF3-5D8DF3ABA015}"/>
              </a:ext>
            </a:extLst>
          </p:cNvPr>
          <p:cNvPicPr>
            <a:picLocks noChangeAspect="1"/>
          </p:cNvPicPr>
          <p:nvPr/>
        </p:nvPicPr>
        <p:blipFill>
          <a:blip r:embed="rId3"/>
          <a:stretch>
            <a:fillRect/>
          </a:stretch>
        </p:blipFill>
        <p:spPr>
          <a:xfrm>
            <a:off x="1235816" y="3988918"/>
            <a:ext cx="10494090" cy="720968"/>
          </a:xfrm>
          <a:prstGeom prst="rect">
            <a:avLst/>
          </a:prstGeom>
        </p:spPr>
      </p:pic>
      <p:pic>
        <p:nvPicPr>
          <p:cNvPr id="6" name="Imagem 5">
            <a:extLst>
              <a:ext uri="{FF2B5EF4-FFF2-40B4-BE49-F238E27FC236}">
                <a16:creationId xmlns="" xmlns:a16="http://schemas.microsoft.com/office/drawing/2014/main" id="{0FD48079-E4FA-48DD-9B04-4F68BBE0969D}"/>
              </a:ext>
            </a:extLst>
          </p:cNvPr>
          <p:cNvPicPr>
            <a:picLocks noChangeAspect="1"/>
          </p:cNvPicPr>
          <p:nvPr/>
        </p:nvPicPr>
        <p:blipFill>
          <a:blip r:embed="rId4"/>
          <a:stretch>
            <a:fillRect/>
          </a:stretch>
        </p:blipFill>
        <p:spPr>
          <a:xfrm>
            <a:off x="1235816" y="4709886"/>
            <a:ext cx="10494090" cy="642496"/>
          </a:xfrm>
          <a:prstGeom prst="rect">
            <a:avLst/>
          </a:prstGeom>
        </p:spPr>
      </p:pic>
      <p:pic>
        <p:nvPicPr>
          <p:cNvPr id="2052" name="Picture 4" descr="Resultado de imagem para meme duvida png">
            <a:extLst>
              <a:ext uri="{FF2B5EF4-FFF2-40B4-BE49-F238E27FC236}">
                <a16:creationId xmlns="" xmlns:a16="http://schemas.microsoft.com/office/drawing/2014/main" id="{1B785122-76BF-4A63-A46A-9C9C8E7F3E17}"/>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509293" y="175846"/>
            <a:ext cx="3173413" cy="34281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79947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operandos: Dados lógicos</a:t>
            </a:r>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Normalmente, cada palavra ou outra unidade endereçável (byte, meia-palavra e assim por diante) é tratada como uma única unidade de dados. Porém, às vezes é útil considerar uma unidade de n bits como consistindo em n itens de dados de 1 bit, com cada item tendo o valor 0 ou 1. Quando os dados são vistos dessa forma, eles são considerados como sendo dados lógicos.</a:t>
            </a:r>
          </a:p>
        </p:txBody>
      </p:sp>
    </p:spTree>
    <p:extLst>
      <p:ext uri="{BB962C8B-B14F-4D97-AF65-F5344CB8AC3E}">
        <p14:creationId xmlns="" xmlns:p14="http://schemas.microsoft.com/office/powerpoint/2010/main" val="2914172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ISA: Aspectos principais</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Autofit/>
          </a:bodyPr>
          <a:lstStyle/>
          <a:p>
            <a:pPr algn="just"/>
            <a:r>
              <a:rPr lang="pt-BR" sz="2400" dirty="0"/>
              <a:t>Repertório das operações;</a:t>
            </a:r>
          </a:p>
          <a:p>
            <a:pPr lvl="1" algn="just"/>
            <a:r>
              <a:rPr lang="pt-BR" sz="2400" dirty="0"/>
              <a:t>Quantas, quais e complexidade.</a:t>
            </a:r>
          </a:p>
          <a:p>
            <a:pPr lvl="2" algn="just"/>
            <a:r>
              <a:rPr lang="pt-BR" sz="2000" dirty="0"/>
              <a:t>Ex.: ULA, transferência de dados, E/S, controle e etc...</a:t>
            </a:r>
          </a:p>
          <a:p>
            <a:pPr algn="just"/>
            <a:r>
              <a:rPr lang="pt-BR" sz="2400" dirty="0"/>
              <a:t>Tipo e tamanho dos operandos (dados);</a:t>
            </a:r>
          </a:p>
          <a:p>
            <a:pPr algn="just"/>
            <a:r>
              <a:rPr lang="pt-BR" sz="2400" dirty="0"/>
              <a:t>Endereçamento dos operandos;</a:t>
            </a:r>
          </a:p>
          <a:p>
            <a:pPr algn="just"/>
            <a:r>
              <a:rPr lang="pt-BR" sz="2400" dirty="0"/>
              <a:t>Formato de instrução;</a:t>
            </a:r>
          </a:p>
          <a:p>
            <a:pPr lvl="1" algn="just"/>
            <a:r>
              <a:rPr lang="pt-BR" sz="2400" dirty="0"/>
              <a:t>Nº de operandos (explícitos), tamanho em bits e etc..</a:t>
            </a:r>
          </a:p>
          <a:p>
            <a:pPr algn="just"/>
            <a:r>
              <a:rPr lang="pt-BR" sz="2400" dirty="0"/>
              <a:t>Armazenamento dos operandos;</a:t>
            </a:r>
          </a:p>
          <a:p>
            <a:pPr lvl="1" algn="just"/>
            <a:r>
              <a:rPr lang="pt-BR" sz="2400" dirty="0"/>
              <a:t>Registrador, memória e etc... Suas características;</a:t>
            </a:r>
          </a:p>
        </p:txBody>
      </p:sp>
    </p:spTree>
    <p:extLst>
      <p:ext uri="{BB962C8B-B14F-4D97-AF65-F5344CB8AC3E}">
        <p14:creationId xmlns="" xmlns:p14="http://schemas.microsoft.com/office/powerpoint/2010/main" val="2383428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dados do x86</a:t>
            </a:r>
            <a:endParaRPr lang="pt-BR" dirty="0"/>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O x86 pode lidar com tipos de dados de 8 (byte), 16 (palavra), 32 (palavras duplas – </a:t>
            </a:r>
            <a:r>
              <a:rPr lang="pt-BR" sz="2400" dirty="0" err="1"/>
              <a:t>doubleword</a:t>
            </a:r>
            <a:r>
              <a:rPr lang="pt-BR" sz="2400" dirty="0"/>
              <a:t>), 64 (quatro palavras – </a:t>
            </a:r>
            <a:r>
              <a:rPr lang="pt-BR" sz="2400" dirty="0" err="1"/>
              <a:t>quadword</a:t>
            </a:r>
            <a:r>
              <a:rPr lang="pt-BR" sz="2400" dirty="0"/>
              <a:t>) e 128 (</a:t>
            </a:r>
            <a:r>
              <a:rPr lang="pt-BR" sz="2400" dirty="0" err="1"/>
              <a:t>double</a:t>
            </a:r>
            <a:r>
              <a:rPr lang="pt-BR" sz="2400" dirty="0"/>
              <a:t> </a:t>
            </a:r>
            <a:r>
              <a:rPr lang="pt-BR" sz="2400" dirty="0" err="1"/>
              <a:t>quadword</a:t>
            </a:r>
            <a:r>
              <a:rPr lang="pt-BR" sz="2400" dirty="0"/>
              <a:t>) bits de extensão. Porém, quando os dados são acessados por um barramento de 32 bits, as transferências de dados ocorrem em unidades de palavras duplas, começando em endereços divisíveis por 4.</a:t>
            </a:r>
          </a:p>
          <a:p>
            <a:pPr algn="just"/>
            <a:r>
              <a:rPr lang="pt-BR" sz="2400" dirty="0"/>
              <a:t>Assim como todas as máquinas Intel 80x86, o x86 usa o estilo </a:t>
            </a:r>
            <a:r>
              <a:rPr lang="pt-BR" sz="2400" dirty="0" err="1"/>
              <a:t>little-endian</a:t>
            </a:r>
            <a:r>
              <a:rPr lang="pt-BR" sz="2400" dirty="0"/>
              <a:t>; ou seja, o byte menos significativo é armazenado no endereço mais baixo.</a:t>
            </a:r>
          </a:p>
        </p:txBody>
      </p:sp>
    </p:spTree>
    <p:extLst>
      <p:ext uri="{BB962C8B-B14F-4D97-AF65-F5344CB8AC3E}">
        <p14:creationId xmlns="" xmlns:p14="http://schemas.microsoft.com/office/powerpoint/2010/main" val="40690404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dados do x86</a:t>
            </a:r>
            <a:endParaRPr lang="pt-BR" dirty="0"/>
          </a:p>
        </p:txBody>
      </p:sp>
      <p:sp>
        <p:nvSpPr>
          <p:cNvPr id="3" name="Espaço Reservado para Conteúdo 2"/>
          <p:cNvSpPr>
            <a:spLocks noGrp="1"/>
          </p:cNvSpPr>
          <p:nvPr>
            <p:ph idx="1"/>
          </p:nvPr>
        </p:nvSpPr>
        <p:spPr>
          <a:xfrm>
            <a:off x="1371600" y="2285999"/>
            <a:ext cx="9601200" cy="4304581"/>
          </a:xfrm>
        </p:spPr>
        <p:txBody>
          <a:bodyPr>
            <a:normAutofit/>
          </a:bodyPr>
          <a:lstStyle/>
          <a:p>
            <a:pPr algn="just"/>
            <a:r>
              <a:rPr lang="pt-BR" sz="2400" dirty="0"/>
              <a:t>Byte, </a:t>
            </a:r>
            <a:r>
              <a:rPr lang="pt-BR" sz="2400" dirty="0" err="1"/>
              <a:t>word</a:t>
            </a:r>
            <a:r>
              <a:rPr lang="pt-BR" sz="2400" dirty="0"/>
              <a:t>, </a:t>
            </a:r>
            <a:r>
              <a:rPr lang="pt-BR" sz="2400" dirty="0" err="1"/>
              <a:t>doubleword</a:t>
            </a:r>
            <a:r>
              <a:rPr lang="pt-BR" sz="2400" dirty="0"/>
              <a:t>, </a:t>
            </a:r>
            <a:r>
              <a:rPr lang="pt-BR" sz="2400" dirty="0" err="1"/>
              <a:t>quadword</a:t>
            </a:r>
            <a:r>
              <a:rPr lang="pt-BR" sz="2400" dirty="0"/>
              <a:t> e </a:t>
            </a:r>
            <a:r>
              <a:rPr lang="pt-BR" sz="2400" dirty="0" err="1"/>
              <a:t>double</a:t>
            </a:r>
            <a:r>
              <a:rPr lang="pt-BR" sz="2400" dirty="0"/>
              <a:t> </a:t>
            </a:r>
            <a:r>
              <a:rPr lang="pt-BR" sz="2400" dirty="0" err="1"/>
              <a:t>quadword</a:t>
            </a:r>
            <a:r>
              <a:rPr lang="pt-BR" sz="2400" dirty="0"/>
              <a:t> são chamados de tipos de dados gerais. Além disso, o x86 admite um conjunto impressionante de tipos de dados específicos, que são reconhecidos e operados por instruções em particular.</a:t>
            </a:r>
          </a:p>
        </p:txBody>
      </p:sp>
    </p:spTree>
    <p:extLst>
      <p:ext uri="{BB962C8B-B14F-4D97-AF65-F5344CB8AC3E}">
        <p14:creationId xmlns="" xmlns:p14="http://schemas.microsoft.com/office/powerpoint/2010/main" val="2246031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Uma imagem contendo captura de tela&#10;&#10;Descrição gerada com muito alta confiança">
            <a:extLst>
              <a:ext uri="{FF2B5EF4-FFF2-40B4-BE49-F238E27FC236}">
                <a16:creationId xmlns="" xmlns:a16="http://schemas.microsoft.com/office/drawing/2014/main" id="{38B8D66C-4273-44F8-B746-27F81B5456DE}"/>
              </a:ext>
            </a:extLst>
          </p:cNvPr>
          <p:cNvPicPr>
            <a:picLocks noChangeAspect="1"/>
          </p:cNvPicPr>
          <p:nvPr/>
        </p:nvPicPr>
        <p:blipFill>
          <a:blip r:embed="rId3"/>
          <a:stretch>
            <a:fillRect/>
          </a:stretch>
        </p:blipFill>
        <p:spPr>
          <a:xfrm>
            <a:off x="-193056" y="0"/>
            <a:ext cx="12385056" cy="9257830"/>
          </a:xfrm>
          <a:prstGeom prst="rect">
            <a:avLst/>
          </a:prstGeom>
        </p:spPr>
      </p:pic>
    </p:spTree>
    <p:extLst>
      <p:ext uri="{BB962C8B-B14F-4D97-AF65-F5344CB8AC3E}">
        <p14:creationId xmlns="" xmlns:p14="http://schemas.microsoft.com/office/powerpoint/2010/main" val="20767360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Uma imagem contendo captura de tela&#10;&#10;Descrição gerada com muito alta confiança">
            <a:extLst>
              <a:ext uri="{FF2B5EF4-FFF2-40B4-BE49-F238E27FC236}">
                <a16:creationId xmlns="" xmlns:a16="http://schemas.microsoft.com/office/drawing/2014/main" id="{38B8D66C-4273-44F8-B746-27F81B5456DE}"/>
              </a:ext>
            </a:extLst>
          </p:cNvPr>
          <p:cNvPicPr>
            <a:picLocks noChangeAspect="1"/>
          </p:cNvPicPr>
          <p:nvPr/>
        </p:nvPicPr>
        <p:blipFill>
          <a:blip r:embed="rId3"/>
          <a:stretch>
            <a:fillRect/>
          </a:stretch>
        </p:blipFill>
        <p:spPr>
          <a:xfrm>
            <a:off x="-193056" y="-2399830"/>
            <a:ext cx="12385056" cy="9257830"/>
          </a:xfrm>
          <a:prstGeom prst="rect">
            <a:avLst/>
          </a:prstGeom>
        </p:spPr>
      </p:pic>
    </p:spTree>
    <p:extLst>
      <p:ext uri="{BB962C8B-B14F-4D97-AF65-F5344CB8AC3E}">
        <p14:creationId xmlns="" xmlns:p14="http://schemas.microsoft.com/office/powerpoint/2010/main" val="2076736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BCD agrupado e não agrupado</a:t>
            </a:r>
            <a:br>
              <a:rPr lang="pt-BR" dirty="0" smtClean="0"/>
            </a:br>
            <a:r>
              <a:rPr lang="pt-BR" dirty="0" smtClean="0"/>
              <a:t>Um uso do BCD</a:t>
            </a:r>
            <a:endParaRPr lang="pt-BR" dirty="0"/>
          </a:p>
        </p:txBody>
      </p:sp>
      <p:pic>
        <p:nvPicPr>
          <p:cNvPr id="1026" name="Picture 2"/>
          <p:cNvPicPr>
            <a:picLocks noGrp="1" noChangeAspect="1" noChangeArrowheads="1"/>
          </p:cNvPicPr>
          <p:nvPr>
            <p:ph idx="1"/>
          </p:nvPr>
        </p:nvPicPr>
        <p:blipFill>
          <a:blip r:embed="rId2"/>
          <a:srcRect/>
          <a:stretch>
            <a:fillRect/>
          </a:stretch>
        </p:blipFill>
        <p:spPr bwMode="auto">
          <a:xfrm>
            <a:off x="101600" y="2874962"/>
            <a:ext cx="7572375" cy="2200275"/>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8086408" y="1462723"/>
            <a:ext cx="37814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 xmlns:a16="http://schemas.microsoft.com/office/drawing/2014/main" id="{5709C395-0C7B-4333-957D-E12251975EF2}"/>
              </a:ext>
            </a:extLst>
          </p:cNvPr>
          <p:cNvPicPr>
            <a:picLocks noChangeAspect="1"/>
          </p:cNvPicPr>
          <p:nvPr/>
        </p:nvPicPr>
        <p:blipFill>
          <a:blip r:embed="rId2"/>
          <a:stretch>
            <a:fillRect/>
          </a:stretch>
        </p:blipFill>
        <p:spPr>
          <a:xfrm>
            <a:off x="990601" y="0"/>
            <a:ext cx="9034784" cy="9057430"/>
          </a:xfrm>
          <a:prstGeom prst="rect">
            <a:avLst/>
          </a:prstGeom>
        </p:spPr>
      </p:pic>
    </p:spTree>
    <p:extLst>
      <p:ext uri="{BB962C8B-B14F-4D97-AF65-F5344CB8AC3E}">
        <p14:creationId xmlns="" xmlns:p14="http://schemas.microsoft.com/office/powerpoint/2010/main" val="3386935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 xmlns:a16="http://schemas.microsoft.com/office/drawing/2014/main" id="{5709C395-0C7B-4333-957D-E12251975EF2}"/>
              </a:ext>
            </a:extLst>
          </p:cNvPr>
          <p:cNvPicPr>
            <a:picLocks noChangeAspect="1"/>
          </p:cNvPicPr>
          <p:nvPr/>
        </p:nvPicPr>
        <p:blipFill>
          <a:blip r:embed="rId2"/>
          <a:stretch>
            <a:fillRect/>
          </a:stretch>
        </p:blipFill>
        <p:spPr>
          <a:xfrm>
            <a:off x="1028701" y="-2199430"/>
            <a:ext cx="9034784" cy="9057430"/>
          </a:xfrm>
          <a:prstGeom prst="rect">
            <a:avLst/>
          </a:prstGeom>
        </p:spPr>
      </p:pic>
    </p:spTree>
    <p:extLst>
      <p:ext uri="{BB962C8B-B14F-4D97-AF65-F5344CB8AC3E}">
        <p14:creationId xmlns="" xmlns:p14="http://schemas.microsoft.com/office/powerpoint/2010/main" val="33869351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dados do x86</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a:bodyPr>
          <a:lstStyle/>
          <a:p>
            <a:pPr algn="just"/>
            <a:r>
              <a:rPr lang="pt-BR" sz="2400" dirty="0"/>
              <a:t>Os tipos de dados SIMD (única instrução, múltiplos dados) agrupados foram introduzidos à arquitetura x86 como parte das extensões do conjunto de instruções para otimizar o desempenho de aplicações de multimídia. Essas extensões incluem MMX (</a:t>
            </a:r>
            <a:r>
              <a:rPr lang="pt-BR" sz="2400" dirty="0" err="1"/>
              <a:t>Multimedia</a:t>
            </a:r>
            <a:r>
              <a:rPr lang="pt-BR" sz="2400" dirty="0"/>
              <a:t> </a:t>
            </a:r>
            <a:r>
              <a:rPr lang="pt-BR" sz="2400" dirty="0" err="1"/>
              <a:t>Extensions</a:t>
            </a:r>
            <a:r>
              <a:rPr lang="pt-BR" sz="2400" dirty="0"/>
              <a:t>) e SSE (Streaming </a:t>
            </a:r>
            <a:r>
              <a:rPr lang="pt-BR" sz="2400" dirty="0" err="1"/>
              <a:t>SIMDextensions</a:t>
            </a:r>
            <a:r>
              <a:rPr lang="pt-BR" sz="2400" dirty="0"/>
              <a:t>). O conceito básico é que múltiplos operandos são agrupados em um único item de memória referenciado e que esses múltiplos operandos são operados </a:t>
            </a:r>
            <a:r>
              <a:rPr lang="pt-BR" sz="2400"/>
              <a:t>em paralelo.</a:t>
            </a:r>
            <a:endParaRPr lang="pt-BR" sz="2400" dirty="0"/>
          </a:p>
        </p:txBody>
      </p:sp>
    </p:spTree>
    <p:extLst>
      <p:ext uri="{BB962C8B-B14F-4D97-AF65-F5344CB8AC3E}">
        <p14:creationId xmlns="" xmlns:p14="http://schemas.microsoft.com/office/powerpoint/2010/main" val="19925687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dados do ARM</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lnSpcReduction="10000"/>
          </a:bodyPr>
          <a:lstStyle/>
          <a:p>
            <a:pPr algn="just"/>
            <a:r>
              <a:rPr lang="pt-BR" sz="2400" dirty="0"/>
              <a:t>Processadores ARM admitem tipos de dados de 8 (byte), 16 (meia-palavra) e 32 (palavra) bits de extensão.</a:t>
            </a:r>
          </a:p>
          <a:p>
            <a:pPr algn="just"/>
            <a:r>
              <a:rPr lang="pt-BR" sz="2400" dirty="0"/>
              <a:t>Normalmente, o acesso de </a:t>
            </a:r>
            <a:r>
              <a:rPr lang="pt-BR" sz="2400" dirty="0" err="1"/>
              <a:t>halfword</a:t>
            </a:r>
            <a:r>
              <a:rPr lang="pt-BR" sz="2400" dirty="0"/>
              <a:t> precisa ser alinhado por </a:t>
            </a:r>
            <a:r>
              <a:rPr lang="pt-BR" sz="2400" dirty="0" err="1"/>
              <a:t>halfword</a:t>
            </a:r>
            <a:r>
              <a:rPr lang="pt-BR" sz="2400" dirty="0"/>
              <a:t> e os acessos de palavra precisam ser alinhados por palavra. Para tentativas de acesso desalinhadas, a arquitetura admite três alternativas:</a:t>
            </a:r>
          </a:p>
          <a:p>
            <a:pPr lvl="1" algn="just"/>
            <a:r>
              <a:rPr lang="pt-BR" sz="2400" dirty="0"/>
              <a:t>Caso padrão;</a:t>
            </a:r>
          </a:p>
          <a:p>
            <a:pPr lvl="1" algn="just"/>
            <a:r>
              <a:rPr lang="pt-BR" sz="2400" dirty="0"/>
              <a:t>Verificação de alinhamento;</a:t>
            </a:r>
          </a:p>
          <a:p>
            <a:pPr lvl="1" algn="just"/>
            <a:r>
              <a:rPr lang="pt-BR" sz="2400" dirty="0"/>
              <a:t>Acesso desalinhado.</a:t>
            </a:r>
          </a:p>
        </p:txBody>
      </p:sp>
    </p:spTree>
    <p:extLst>
      <p:ext uri="{BB962C8B-B14F-4D97-AF65-F5344CB8AC3E}">
        <p14:creationId xmlns="" xmlns:p14="http://schemas.microsoft.com/office/powerpoint/2010/main" val="39164430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dados do ARM</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a:bodyPr>
          <a:lstStyle/>
          <a:p>
            <a:pPr algn="just"/>
            <a:r>
              <a:rPr lang="pt-BR" sz="2400" dirty="0"/>
              <a:t>A maioria das implementações de processador ARM não oferece hardware de ponto flutuante, o que economiza energia e área. Se a aritmética de ponto flutuante for exigida em tais processadores, ela deverá ser implementada em software. O ARM admite um coprocessador de ponto flutuante opcional, que aceita os tipos de dados de ponto flutuante de precisão simples e dupla, definidos no IEEE 754.</a:t>
            </a:r>
          </a:p>
        </p:txBody>
      </p:sp>
    </p:spTree>
    <p:extLst>
      <p:ext uri="{BB962C8B-B14F-4D97-AF65-F5344CB8AC3E}">
        <p14:creationId xmlns="" xmlns:p14="http://schemas.microsoft.com/office/powerpoint/2010/main" val="24399377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CISC (</a:t>
            </a:r>
            <a:r>
              <a:rPr lang="pt-BR" dirty="0" err="1"/>
              <a:t>Complex</a:t>
            </a:r>
            <a:r>
              <a:rPr lang="pt-BR" dirty="0"/>
              <a:t> </a:t>
            </a:r>
            <a:r>
              <a:rPr lang="pt-BR" dirty="0" err="1"/>
              <a:t>Instruction</a:t>
            </a:r>
            <a:r>
              <a:rPr lang="pt-BR" dirty="0"/>
              <a:t> Set Computer)</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Autofit/>
          </a:bodyPr>
          <a:lstStyle/>
          <a:p>
            <a:pPr algn="just"/>
            <a:r>
              <a:rPr lang="pt-BR" dirty="0"/>
              <a:t>Grande quantidade de instruções, com múltiplos modos de endereçamento.</a:t>
            </a:r>
          </a:p>
          <a:p>
            <a:pPr algn="just"/>
            <a:r>
              <a:rPr lang="pt-BR" dirty="0"/>
              <a:t>Memória era cara e pequena, portanto, era necessário que os códigos gerados pelos compiladores deveriam ser compactos e eficientes na execução.</a:t>
            </a:r>
          </a:p>
          <a:p>
            <a:pPr algn="just"/>
            <a:r>
              <a:rPr lang="pt-BR" dirty="0"/>
              <a:t>O conceito de </a:t>
            </a:r>
            <a:r>
              <a:rPr lang="pt-BR" dirty="0" err="1"/>
              <a:t>microprogramação</a:t>
            </a:r>
            <a:r>
              <a:rPr lang="pt-BR" dirty="0"/>
              <a:t> facilitou o trabalho de projetar instruções complexas.</a:t>
            </a:r>
          </a:p>
          <a:p>
            <a:pPr marL="0" indent="0" algn="just">
              <a:buNone/>
            </a:pPr>
            <a:endParaRPr lang="pt-BR" dirty="0"/>
          </a:p>
          <a:p>
            <a:pPr marL="0" indent="0" algn="just">
              <a:buNone/>
            </a:pPr>
            <a:r>
              <a:rPr lang="pt-BR" dirty="0"/>
              <a:t>Ex.:</a:t>
            </a:r>
          </a:p>
          <a:p>
            <a:pPr marL="0" indent="0" algn="just">
              <a:buNone/>
            </a:pPr>
            <a:r>
              <a:rPr lang="pt-BR" dirty="0"/>
              <a:t>	CAS – Compare </a:t>
            </a:r>
            <a:r>
              <a:rPr lang="pt-BR" dirty="0" err="1"/>
              <a:t>and</a:t>
            </a:r>
            <a:r>
              <a:rPr lang="pt-BR" dirty="0"/>
              <a:t> swap </a:t>
            </a:r>
            <a:r>
              <a:rPr lang="pt-BR" dirty="0" err="1"/>
              <a:t>operands</a:t>
            </a:r>
            <a:r>
              <a:rPr lang="pt-BR" dirty="0"/>
              <a:t>;</a:t>
            </a:r>
          </a:p>
          <a:p>
            <a:pPr marL="0" indent="0" algn="just">
              <a:buNone/>
            </a:pPr>
            <a:r>
              <a:rPr lang="pt-BR" dirty="0"/>
              <a:t>	RTR – </a:t>
            </a:r>
            <a:r>
              <a:rPr lang="pt-BR" dirty="0" err="1"/>
              <a:t>Return</a:t>
            </a:r>
            <a:r>
              <a:rPr lang="pt-BR" dirty="0"/>
              <a:t> </a:t>
            </a:r>
            <a:r>
              <a:rPr lang="pt-BR" dirty="0" err="1"/>
              <a:t>and</a:t>
            </a:r>
            <a:r>
              <a:rPr lang="pt-BR" dirty="0"/>
              <a:t> </a:t>
            </a:r>
            <a:r>
              <a:rPr lang="pt-BR" dirty="0" err="1"/>
              <a:t>restore</a:t>
            </a:r>
            <a:r>
              <a:rPr lang="pt-BR" dirty="0"/>
              <a:t> </a:t>
            </a:r>
            <a:r>
              <a:rPr lang="pt-BR" dirty="0" err="1"/>
              <a:t>codes</a:t>
            </a:r>
            <a:r>
              <a:rPr lang="pt-BR" dirty="0"/>
              <a:t>;</a:t>
            </a:r>
          </a:p>
          <a:p>
            <a:pPr marL="0" indent="0" algn="just">
              <a:buNone/>
            </a:pPr>
            <a:r>
              <a:rPr lang="pt-BR" dirty="0"/>
              <a:t>	SWAP – Swap </a:t>
            </a:r>
            <a:r>
              <a:rPr lang="pt-BR" dirty="0" err="1"/>
              <a:t>register</a:t>
            </a:r>
            <a:r>
              <a:rPr lang="pt-BR" dirty="0"/>
              <a:t> </a:t>
            </a:r>
            <a:r>
              <a:rPr lang="pt-BR" dirty="0" err="1"/>
              <a:t>words</a:t>
            </a:r>
            <a:r>
              <a:rPr lang="pt-BR" dirty="0"/>
              <a:t>;</a:t>
            </a:r>
          </a:p>
        </p:txBody>
      </p:sp>
    </p:spTree>
    <p:extLst>
      <p:ext uri="{BB962C8B-B14F-4D97-AF65-F5344CB8AC3E}">
        <p14:creationId xmlns="" xmlns:p14="http://schemas.microsoft.com/office/powerpoint/2010/main" val="21067449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dados do ARM: </a:t>
            </a:r>
            <a:r>
              <a:rPr lang="pt-BR" b="1" dirty="0" err="1"/>
              <a:t>Endian</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a:bodyPr>
          <a:lstStyle/>
          <a:p>
            <a:pPr algn="just"/>
            <a:r>
              <a:rPr lang="pt-BR" sz="2400" dirty="0"/>
              <a:t>Um bit de estado (bit E) no registrador de controle do sistema é marcado e apagado sob controle do programa, usando a instrução SETEND. O bit E define qual modo será usado para ler e armazenar dados.</a:t>
            </a:r>
          </a:p>
        </p:txBody>
      </p:sp>
    </p:spTree>
    <p:extLst>
      <p:ext uri="{BB962C8B-B14F-4D97-AF65-F5344CB8AC3E}">
        <p14:creationId xmlns="" xmlns:p14="http://schemas.microsoft.com/office/powerpoint/2010/main" val="13663724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Registrador </a:t>
            </a:r>
            <a:br>
              <a:rPr lang="pt-BR" dirty="0" smtClean="0"/>
            </a:br>
            <a:r>
              <a:rPr lang="pt-BR" dirty="0" smtClean="0"/>
              <a:t>CPSR do ARM</a:t>
            </a:r>
            <a:endParaRPr lang="pt-BR" dirty="0"/>
          </a:p>
        </p:txBody>
      </p:sp>
      <p:sp>
        <p:nvSpPr>
          <p:cNvPr id="3" name="Espaço Reservado para Conteúdo 2"/>
          <p:cNvSpPr>
            <a:spLocks noGrp="1"/>
          </p:cNvSpPr>
          <p:nvPr>
            <p:ph idx="1"/>
          </p:nvPr>
        </p:nvSpPr>
        <p:spPr/>
        <p:txBody>
          <a:bodyPr/>
          <a:lstStyle/>
          <a:p>
            <a:endParaRPr lang="pt-BR"/>
          </a:p>
        </p:txBody>
      </p:sp>
      <p:pic>
        <p:nvPicPr>
          <p:cNvPr id="2050" name="Picture 2"/>
          <p:cNvPicPr>
            <a:picLocks noChangeAspect="1" noChangeArrowheads="1"/>
          </p:cNvPicPr>
          <p:nvPr/>
        </p:nvPicPr>
        <p:blipFill>
          <a:blip r:embed="rId2"/>
          <a:srcRect/>
          <a:stretch>
            <a:fillRect/>
          </a:stretch>
        </p:blipFill>
        <p:spPr bwMode="auto">
          <a:xfrm>
            <a:off x="4848533" y="391160"/>
            <a:ext cx="6698206" cy="6038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 xmlns:a16="http://schemas.microsoft.com/office/drawing/2014/main" id="{88BA83D9-AE37-45C7-8458-E474C093BB73}"/>
              </a:ext>
            </a:extLst>
          </p:cNvPr>
          <p:cNvPicPr>
            <a:picLocks noChangeAspect="1"/>
          </p:cNvPicPr>
          <p:nvPr/>
        </p:nvPicPr>
        <p:blipFill>
          <a:blip r:embed="rId2"/>
          <a:stretch>
            <a:fillRect/>
          </a:stretch>
        </p:blipFill>
        <p:spPr>
          <a:xfrm>
            <a:off x="787619" y="480515"/>
            <a:ext cx="10616761" cy="5892302"/>
          </a:xfrm>
          <a:prstGeom prst="rect">
            <a:avLst/>
          </a:prstGeom>
        </p:spPr>
      </p:pic>
    </p:spTree>
    <p:extLst>
      <p:ext uri="{BB962C8B-B14F-4D97-AF65-F5344CB8AC3E}">
        <p14:creationId xmlns="" xmlns:p14="http://schemas.microsoft.com/office/powerpoint/2010/main" val="386225159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Tipos de operações do ARM</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fontScale="92500" lnSpcReduction="10000"/>
          </a:bodyPr>
          <a:lstStyle/>
          <a:p>
            <a:pPr algn="just"/>
            <a:r>
              <a:rPr lang="pt-BR" sz="2400" dirty="0"/>
              <a:t>O número de </a:t>
            </a:r>
            <a:r>
              <a:rPr lang="pt-BR" sz="2400" dirty="0" err="1"/>
              <a:t>opcodes</a:t>
            </a:r>
            <a:r>
              <a:rPr lang="pt-BR" sz="2400" dirty="0"/>
              <a:t> diferentes varia bastante de uma máquina para outra. Porém, os mesmos tipos gerais de operações são encontrados em todas as máquinas. Uma categorização útil e típica é a seguinte:</a:t>
            </a:r>
          </a:p>
          <a:p>
            <a:pPr lvl="1" algn="just"/>
            <a:r>
              <a:rPr lang="pt-BR" sz="2400" dirty="0"/>
              <a:t>Transferência de dados;</a:t>
            </a:r>
          </a:p>
          <a:p>
            <a:pPr lvl="1" algn="just"/>
            <a:r>
              <a:rPr lang="pt-BR" sz="2400" dirty="0"/>
              <a:t>Aritmética;</a:t>
            </a:r>
          </a:p>
          <a:p>
            <a:pPr lvl="1" algn="just"/>
            <a:r>
              <a:rPr lang="pt-BR" sz="2400" dirty="0"/>
              <a:t>Lógica;</a:t>
            </a:r>
          </a:p>
          <a:p>
            <a:pPr lvl="1" algn="just"/>
            <a:r>
              <a:rPr lang="pt-BR" sz="2400" dirty="0"/>
              <a:t>Conversão;</a:t>
            </a:r>
          </a:p>
          <a:p>
            <a:pPr lvl="1" algn="just"/>
            <a:r>
              <a:rPr lang="pt-BR" sz="2400" dirty="0"/>
              <a:t>E/S;</a:t>
            </a:r>
          </a:p>
          <a:p>
            <a:pPr lvl="1" algn="just"/>
            <a:r>
              <a:rPr lang="pt-BR" sz="2400" dirty="0"/>
              <a:t>Controle do sistema;</a:t>
            </a:r>
          </a:p>
          <a:p>
            <a:pPr lvl="1" algn="just"/>
            <a:r>
              <a:rPr lang="pt-BR" sz="2400" dirty="0"/>
              <a:t>Transferência de controle.</a:t>
            </a:r>
          </a:p>
        </p:txBody>
      </p:sp>
    </p:spTree>
    <p:extLst>
      <p:ext uri="{BB962C8B-B14F-4D97-AF65-F5344CB8AC3E}">
        <p14:creationId xmlns="" xmlns:p14="http://schemas.microsoft.com/office/powerpoint/2010/main" val="20968957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 xmlns:a16="http://schemas.microsoft.com/office/drawing/2014/main" id="{8740EB66-E5CA-4C67-8709-449AF4DAF2DF}"/>
              </a:ext>
            </a:extLst>
          </p:cNvPr>
          <p:cNvPicPr>
            <a:picLocks noChangeAspect="1"/>
          </p:cNvPicPr>
          <p:nvPr/>
        </p:nvPicPr>
        <p:blipFill>
          <a:blip r:embed="rId2"/>
          <a:stretch>
            <a:fillRect/>
          </a:stretch>
        </p:blipFill>
        <p:spPr>
          <a:xfrm>
            <a:off x="633913" y="265249"/>
            <a:ext cx="10681005" cy="7450001"/>
          </a:xfrm>
          <a:prstGeom prst="rect">
            <a:avLst/>
          </a:prstGeom>
        </p:spPr>
      </p:pic>
    </p:spTree>
    <p:extLst>
      <p:ext uri="{BB962C8B-B14F-4D97-AF65-F5344CB8AC3E}">
        <p14:creationId xmlns="" xmlns:p14="http://schemas.microsoft.com/office/powerpoint/2010/main" val="190525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 xmlns:a16="http://schemas.microsoft.com/office/drawing/2014/main" id="{8740EB66-E5CA-4C67-8709-449AF4DAF2DF}"/>
              </a:ext>
            </a:extLst>
          </p:cNvPr>
          <p:cNvPicPr>
            <a:picLocks noChangeAspect="1"/>
          </p:cNvPicPr>
          <p:nvPr/>
        </p:nvPicPr>
        <p:blipFill>
          <a:blip r:embed="rId2"/>
          <a:stretch>
            <a:fillRect/>
          </a:stretch>
        </p:blipFill>
        <p:spPr>
          <a:xfrm>
            <a:off x="633913" y="-792026"/>
            <a:ext cx="10681005" cy="7450001"/>
          </a:xfrm>
          <a:prstGeom prst="rect">
            <a:avLst/>
          </a:prstGeom>
        </p:spPr>
      </p:pic>
    </p:spTree>
    <p:extLst>
      <p:ext uri="{BB962C8B-B14F-4D97-AF65-F5344CB8AC3E}">
        <p14:creationId xmlns="" xmlns:p14="http://schemas.microsoft.com/office/powerpoint/2010/main" val="190525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m 1">
            <a:extLst>
              <a:ext uri="{FF2B5EF4-FFF2-40B4-BE49-F238E27FC236}">
                <a16:creationId xmlns="" xmlns:a16="http://schemas.microsoft.com/office/drawing/2014/main" id="{882DECB5-52FB-44B9-AB02-6AD1F97A296C}"/>
              </a:ext>
            </a:extLst>
          </p:cNvPr>
          <p:cNvPicPr>
            <a:picLocks noChangeAspect="1"/>
          </p:cNvPicPr>
          <p:nvPr/>
        </p:nvPicPr>
        <p:blipFill>
          <a:blip r:embed="rId2"/>
          <a:stretch>
            <a:fillRect/>
          </a:stretch>
        </p:blipFill>
        <p:spPr>
          <a:xfrm>
            <a:off x="482600" y="760301"/>
            <a:ext cx="11226799" cy="5332730"/>
          </a:xfrm>
          <a:prstGeom prst="rect">
            <a:avLst/>
          </a:prstGeom>
        </p:spPr>
      </p:pic>
    </p:spTree>
    <p:extLst>
      <p:ext uri="{BB962C8B-B14F-4D97-AF65-F5344CB8AC3E}">
        <p14:creationId xmlns="" xmlns:p14="http://schemas.microsoft.com/office/powerpoint/2010/main" val="5840209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a:extLst>
              <a:ext uri="{FF2B5EF4-FFF2-40B4-BE49-F238E27FC236}">
                <a16:creationId xmlns="" xmlns:a16="http://schemas.microsoft.com/office/drawing/2014/main" id="{28B49FA9-3948-4D84-90AE-1909F7997A0C}"/>
              </a:ext>
            </a:extLst>
          </p:cNvPr>
          <p:cNvPicPr>
            <a:picLocks noChangeAspect="1"/>
          </p:cNvPicPr>
          <p:nvPr/>
        </p:nvPicPr>
        <p:blipFill>
          <a:blip r:embed="rId2"/>
          <a:stretch>
            <a:fillRect/>
          </a:stretch>
        </p:blipFill>
        <p:spPr>
          <a:xfrm>
            <a:off x="482600" y="984838"/>
            <a:ext cx="11226799" cy="4883656"/>
          </a:xfrm>
          <a:prstGeom prst="rect">
            <a:avLst/>
          </a:prstGeom>
        </p:spPr>
      </p:pic>
    </p:spTree>
    <p:extLst>
      <p:ext uri="{BB962C8B-B14F-4D97-AF65-F5344CB8AC3E}">
        <p14:creationId xmlns="" xmlns:p14="http://schemas.microsoft.com/office/powerpoint/2010/main" val="11457076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m 1" descr="Uma imagem contendo captura de tela&#10;&#10;Descrição gerada com muito alta confiança">
            <a:extLst>
              <a:ext uri="{FF2B5EF4-FFF2-40B4-BE49-F238E27FC236}">
                <a16:creationId xmlns="" xmlns:a16="http://schemas.microsoft.com/office/drawing/2014/main" id="{E7C008DB-B4ED-48D6-A71F-D7AF81D2D198}"/>
              </a:ext>
            </a:extLst>
          </p:cNvPr>
          <p:cNvPicPr>
            <a:picLocks noChangeAspect="1"/>
          </p:cNvPicPr>
          <p:nvPr/>
        </p:nvPicPr>
        <p:blipFill>
          <a:blip r:embed="rId2"/>
          <a:stretch>
            <a:fillRect/>
          </a:stretch>
        </p:blipFill>
        <p:spPr>
          <a:xfrm>
            <a:off x="482600" y="1798781"/>
            <a:ext cx="11226799" cy="3255770"/>
          </a:xfrm>
          <a:prstGeom prst="rect">
            <a:avLst/>
          </a:prstGeom>
        </p:spPr>
      </p:pic>
    </p:spTree>
    <p:extLst>
      <p:ext uri="{BB962C8B-B14F-4D97-AF65-F5344CB8AC3E}">
        <p14:creationId xmlns="" xmlns:p14="http://schemas.microsoft.com/office/powerpoint/2010/main" val="28133269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a:extLst>
              <a:ext uri="{FF2B5EF4-FFF2-40B4-BE49-F238E27FC236}">
                <a16:creationId xmlns="" xmlns:a16="http://schemas.microsoft.com/office/drawing/2014/main" id="{17E7E1EC-3D07-4F77-B827-D8B3C31631FF}"/>
              </a:ext>
            </a:extLst>
          </p:cNvPr>
          <p:cNvPicPr>
            <a:picLocks noChangeAspect="1"/>
          </p:cNvPicPr>
          <p:nvPr/>
        </p:nvPicPr>
        <p:blipFill>
          <a:blip r:embed="rId2"/>
          <a:stretch>
            <a:fillRect/>
          </a:stretch>
        </p:blipFill>
        <p:spPr>
          <a:xfrm>
            <a:off x="482600" y="1012904"/>
            <a:ext cx="11226799" cy="4827524"/>
          </a:xfrm>
          <a:prstGeom prst="rect">
            <a:avLst/>
          </a:prstGeom>
        </p:spPr>
      </p:pic>
    </p:spTree>
    <p:extLst>
      <p:ext uri="{BB962C8B-B14F-4D97-AF65-F5344CB8AC3E}">
        <p14:creationId xmlns="" xmlns:p14="http://schemas.microsoft.com/office/powerpoint/2010/main" val="3842293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CISC: Características de projeto</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Autofit/>
          </a:bodyPr>
          <a:lstStyle/>
          <a:p>
            <a:pPr algn="just"/>
            <a:r>
              <a:rPr lang="pt-BR" sz="2400" dirty="0"/>
              <a:t>Formato de dois operandos mais comum;</a:t>
            </a:r>
          </a:p>
          <a:p>
            <a:pPr lvl="1" algn="just"/>
            <a:r>
              <a:rPr lang="pt-BR" sz="2400" dirty="0"/>
              <a:t>Ex.: ADD CX, mem.</a:t>
            </a:r>
          </a:p>
          <a:p>
            <a:pPr algn="just"/>
            <a:r>
              <a:rPr lang="pt-BR" sz="2400" dirty="0"/>
              <a:t>Modos registrador-registrador; registrador-memória; memória-registrador;</a:t>
            </a:r>
          </a:p>
          <a:p>
            <a:pPr algn="just"/>
            <a:r>
              <a:rPr lang="pt-BR" sz="2400" dirty="0"/>
              <a:t>Múltiplos modos de endereçamento;</a:t>
            </a:r>
          </a:p>
          <a:p>
            <a:pPr algn="just"/>
            <a:r>
              <a:rPr lang="pt-BR" sz="2400" dirty="0"/>
              <a:t>Instruções com largura variável;</a:t>
            </a:r>
          </a:p>
          <a:p>
            <a:pPr algn="just"/>
            <a:r>
              <a:rPr lang="pt-BR" sz="2400" dirty="0"/>
              <a:t>Instruções requerem múltiplos ciclos de relógio para sua complexa execução (variável);</a:t>
            </a:r>
          </a:p>
          <a:p>
            <a:pPr algn="just"/>
            <a:r>
              <a:rPr lang="pt-BR" sz="2400" dirty="0"/>
              <a:t>Hardware possui poucos registradores;</a:t>
            </a:r>
          </a:p>
        </p:txBody>
      </p:sp>
    </p:spTree>
    <p:extLst>
      <p:ext uri="{BB962C8B-B14F-4D97-AF65-F5344CB8AC3E}">
        <p14:creationId xmlns="" xmlns:p14="http://schemas.microsoft.com/office/powerpoint/2010/main" val="14644475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ARM - Aritmética</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fontScale="85000" lnSpcReduction="20000"/>
          </a:bodyPr>
          <a:lstStyle/>
          <a:p>
            <a:pPr algn="just"/>
            <a:r>
              <a:rPr lang="pt-BR" sz="2800" dirty="0"/>
              <a:t>A maioria das máquinas oferece as operações aritméticas básicas de adição, subtração, multiplicação e divisão. Estas são invariavelmente fornecidas para números inteiros com sinal (ponto fixo). Normalmente, elas também são fornecidas para números de ponto flutuante e decimal agrupado.</a:t>
            </a:r>
          </a:p>
          <a:p>
            <a:pPr algn="just"/>
            <a:r>
              <a:rPr lang="pt-BR" sz="2800" dirty="0"/>
              <a:t>Outras operações possíveis incluem uma série de instruções de único operando, por exemplo:</a:t>
            </a:r>
          </a:p>
          <a:p>
            <a:pPr lvl="1" algn="just"/>
            <a:r>
              <a:rPr lang="pt-BR" sz="2800" dirty="0" err="1"/>
              <a:t>Absolute</a:t>
            </a:r>
            <a:r>
              <a:rPr lang="pt-BR" sz="2800" dirty="0"/>
              <a:t>: apanha o valor absoluto do operando;</a:t>
            </a:r>
          </a:p>
          <a:p>
            <a:pPr lvl="1" algn="just"/>
            <a:r>
              <a:rPr lang="pt-BR" sz="2800" dirty="0" err="1"/>
              <a:t>Negate</a:t>
            </a:r>
            <a:r>
              <a:rPr lang="pt-BR" sz="2800" dirty="0"/>
              <a:t>: inverte o sinal do operando;</a:t>
            </a:r>
          </a:p>
          <a:p>
            <a:pPr lvl="1" algn="just"/>
            <a:r>
              <a:rPr lang="pt-BR" sz="2800" dirty="0" err="1"/>
              <a:t>Increment</a:t>
            </a:r>
            <a:r>
              <a:rPr lang="pt-BR" sz="2800" dirty="0"/>
              <a:t>: soma 1 ao operando;</a:t>
            </a:r>
          </a:p>
          <a:p>
            <a:pPr lvl="1" algn="just"/>
            <a:r>
              <a:rPr lang="pt-BR" sz="2800" dirty="0" err="1"/>
              <a:t>Decrement</a:t>
            </a:r>
            <a:r>
              <a:rPr lang="pt-BR" sz="2800" dirty="0"/>
              <a:t>: subtrai 1 do operando;</a:t>
            </a:r>
          </a:p>
        </p:txBody>
      </p:sp>
    </p:spTree>
    <p:extLst>
      <p:ext uri="{BB962C8B-B14F-4D97-AF65-F5344CB8AC3E}">
        <p14:creationId xmlns="" xmlns:p14="http://schemas.microsoft.com/office/powerpoint/2010/main" val="33099142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ARM - Aritmética</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a:bodyPr>
          <a:lstStyle/>
          <a:p>
            <a:pPr algn="just"/>
            <a:r>
              <a:rPr lang="pt-BR" sz="2400" dirty="0"/>
              <a:t>Em que unidade do processador uma operação aritmética é executada?</a:t>
            </a:r>
          </a:p>
          <a:p>
            <a:pPr marL="0" indent="0" algn="just">
              <a:buNone/>
            </a:pPr>
            <a:r>
              <a:rPr lang="pt-BR" sz="2400" dirty="0"/>
              <a:t>Resp.: A execução de uma instrução aritmética pode envolver operações de transferência de dados para posicionar operandos para entrada na ALU, e entregar a saída da ALU. Além disso, naturalmente, a parte da ALU do processador realiza a operação desejada.</a:t>
            </a:r>
          </a:p>
        </p:txBody>
      </p:sp>
    </p:spTree>
    <p:extLst>
      <p:ext uri="{BB962C8B-B14F-4D97-AF65-F5344CB8AC3E}">
        <p14:creationId xmlns="" xmlns:p14="http://schemas.microsoft.com/office/powerpoint/2010/main" val="8779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ARM - Lógica</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a:bodyPr>
          <a:lstStyle/>
          <a:p>
            <a:pPr algn="just"/>
            <a:r>
              <a:rPr lang="pt-BR" sz="2400" dirty="0"/>
              <a:t>A maioria das máquinas também oferece uma série de operações para manipular bits individuais de uma palavra ou outras unidades endereçáveis.</a:t>
            </a:r>
          </a:p>
          <a:p>
            <a:pPr algn="just"/>
            <a:r>
              <a:rPr lang="pt-BR" sz="2400" dirty="0"/>
              <a:t>A operação NOT inverte um bit. AND, OR e Exclusive-OR (XOR) são as funções lógicas mais comuns com dois operandos. EQUAL é um teste binário útil.</a:t>
            </a:r>
          </a:p>
        </p:txBody>
      </p:sp>
    </p:spTree>
    <p:extLst>
      <p:ext uri="{BB962C8B-B14F-4D97-AF65-F5344CB8AC3E}">
        <p14:creationId xmlns="" xmlns:p14="http://schemas.microsoft.com/office/powerpoint/2010/main" val="32528981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AA6EC888-B85F-410F-B430-06583E94B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9485DA84-CB73-4E5E-9864-2460CE2805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D49185E-361A-421B-8F2D-11C7FFC686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14B85BAA-C37F-44B4-B427-B4F10EBB4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EDC4EE06-D7B4-4FAC-A561-38A1C3802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9018D83B-903C-4782-B1BB-A45164A71F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8785589A-A5AC-409A-B2A2-24D871B4CE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 xmlns:a16="http://schemas.microsoft.com/office/drawing/2014/main" id="{EA5CC26E-B1C6-4B94-8307-7F94BAD51DCC}"/>
              </a:ext>
            </a:extLst>
          </p:cNvPr>
          <p:cNvPicPr>
            <a:picLocks noChangeAspect="1"/>
          </p:cNvPicPr>
          <p:nvPr/>
        </p:nvPicPr>
        <p:blipFill>
          <a:blip r:embed="rId3"/>
          <a:stretch>
            <a:fillRect/>
          </a:stretch>
        </p:blipFill>
        <p:spPr>
          <a:xfrm>
            <a:off x="482600" y="2093484"/>
            <a:ext cx="11226799" cy="2666363"/>
          </a:xfrm>
          <a:prstGeom prst="rect">
            <a:avLst/>
          </a:prstGeom>
        </p:spPr>
      </p:pic>
    </p:spTree>
    <p:extLst>
      <p:ext uri="{BB962C8B-B14F-4D97-AF65-F5344CB8AC3E}">
        <p14:creationId xmlns="" xmlns:p14="http://schemas.microsoft.com/office/powerpoint/2010/main" val="4312705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ARM - Lógica</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fontScale="92500" lnSpcReduction="10000"/>
          </a:bodyPr>
          <a:lstStyle/>
          <a:p>
            <a:pPr algn="just"/>
            <a:r>
              <a:rPr lang="pt-BR" sz="2400" dirty="0"/>
              <a:t>(R1) = 10100101</a:t>
            </a:r>
          </a:p>
          <a:p>
            <a:pPr algn="just"/>
            <a:r>
              <a:rPr lang="pt-BR" sz="2400" dirty="0"/>
              <a:t>(R2) = 00001111</a:t>
            </a:r>
          </a:p>
          <a:p>
            <a:pPr algn="just"/>
            <a:endParaRPr lang="pt-BR" sz="2400" dirty="0"/>
          </a:p>
          <a:p>
            <a:pPr algn="just"/>
            <a:r>
              <a:rPr lang="pt-BR" sz="2400" dirty="0"/>
              <a:t>(R1) AND (R2) = ?</a:t>
            </a:r>
          </a:p>
          <a:p>
            <a:pPr algn="just"/>
            <a:r>
              <a:rPr lang="pt-BR" sz="2400" dirty="0"/>
              <a:t>(R1) OR (R2) = ?</a:t>
            </a:r>
          </a:p>
          <a:p>
            <a:pPr algn="just"/>
            <a:r>
              <a:rPr lang="pt-BR" sz="2400" dirty="0"/>
              <a:t>(R1) XOR (R2) = ?</a:t>
            </a:r>
          </a:p>
          <a:p>
            <a:pPr algn="just"/>
            <a:r>
              <a:rPr lang="pt-BR" sz="2400" dirty="0"/>
              <a:t>(R1) EQUALS (R2) = ?</a:t>
            </a:r>
          </a:p>
          <a:p>
            <a:pPr algn="just"/>
            <a:r>
              <a:rPr lang="pt-BR" sz="2400" dirty="0"/>
              <a:t>NOT (R1) = ?</a:t>
            </a:r>
          </a:p>
        </p:txBody>
      </p:sp>
    </p:spTree>
    <p:extLst>
      <p:ext uri="{BB962C8B-B14F-4D97-AF65-F5344CB8AC3E}">
        <p14:creationId xmlns="" xmlns:p14="http://schemas.microsoft.com/office/powerpoint/2010/main" val="18665993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ARM - Entrada/Saída</a:t>
            </a:r>
            <a:endParaRPr lang="pt-BR" dirty="0"/>
          </a:p>
        </p:txBody>
      </p:sp>
      <p:sp>
        <p:nvSpPr>
          <p:cNvPr id="5" name="Espaço Reservado para Conteúdo 4">
            <a:extLst>
              <a:ext uri="{FF2B5EF4-FFF2-40B4-BE49-F238E27FC236}">
                <a16:creationId xmlns="" xmlns:a16="http://schemas.microsoft.com/office/drawing/2014/main" id="{CBF53EAE-1955-4EE5-A5B9-9831C0423D91}"/>
              </a:ext>
            </a:extLst>
          </p:cNvPr>
          <p:cNvSpPr>
            <a:spLocks noGrp="1"/>
          </p:cNvSpPr>
          <p:nvPr>
            <p:ph idx="1"/>
          </p:nvPr>
        </p:nvSpPr>
        <p:spPr/>
        <p:txBody>
          <a:bodyPr>
            <a:normAutofit fontScale="92500" lnSpcReduction="10000"/>
          </a:bodyPr>
          <a:lstStyle/>
          <a:p>
            <a:pPr algn="just"/>
            <a:r>
              <a:rPr lang="pt-BR" sz="2400" dirty="0"/>
              <a:t>(R1) = 10100101</a:t>
            </a:r>
          </a:p>
          <a:p>
            <a:pPr algn="just"/>
            <a:r>
              <a:rPr lang="pt-BR" sz="2400" dirty="0"/>
              <a:t>(R2) = 00001111</a:t>
            </a:r>
          </a:p>
          <a:p>
            <a:pPr algn="just"/>
            <a:endParaRPr lang="pt-BR" sz="2400" dirty="0"/>
          </a:p>
          <a:p>
            <a:pPr algn="just"/>
            <a:r>
              <a:rPr lang="pt-BR" sz="2400" dirty="0"/>
              <a:t>(R1) AND (R2) = ?</a:t>
            </a:r>
          </a:p>
          <a:p>
            <a:pPr algn="just"/>
            <a:r>
              <a:rPr lang="pt-BR" sz="2400" dirty="0"/>
              <a:t>(R1) OR (R2) = ?</a:t>
            </a:r>
          </a:p>
          <a:p>
            <a:pPr algn="just"/>
            <a:r>
              <a:rPr lang="pt-BR" sz="2400" dirty="0"/>
              <a:t>(R1) XOR (R2) = ?</a:t>
            </a:r>
          </a:p>
          <a:p>
            <a:pPr algn="just"/>
            <a:r>
              <a:rPr lang="pt-BR" sz="2400" dirty="0"/>
              <a:t>(R1) EQUALS (R2) = ?</a:t>
            </a:r>
          </a:p>
          <a:p>
            <a:pPr algn="just"/>
            <a:r>
              <a:rPr lang="pt-BR" sz="2400" dirty="0"/>
              <a:t>NOT (R1) = ?</a:t>
            </a:r>
          </a:p>
        </p:txBody>
      </p:sp>
    </p:spTree>
    <p:extLst>
      <p:ext uri="{BB962C8B-B14F-4D97-AF65-F5344CB8AC3E}">
        <p14:creationId xmlns="" xmlns:p14="http://schemas.microsoft.com/office/powerpoint/2010/main" val="29556871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RISC (</a:t>
            </a:r>
            <a:r>
              <a:rPr lang="pt-BR" dirty="0" err="1"/>
              <a:t>Reduced</a:t>
            </a:r>
            <a:r>
              <a:rPr lang="pt-BR" dirty="0"/>
              <a:t> </a:t>
            </a:r>
            <a:r>
              <a:rPr lang="pt-BR" dirty="0" err="1"/>
              <a:t>Instruction</a:t>
            </a:r>
            <a:r>
              <a:rPr lang="pt-BR" dirty="0"/>
              <a:t> Set Computer)</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rmAutofit/>
          </a:bodyPr>
          <a:lstStyle/>
          <a:p>
            <a:pPr algn="just"/>
            <a:r>
              <a:rPr lang="pt-BR" sz="2400" dirty="0"/>
              <a:t>Pequeno conjunto de instruções;</a:t>
            </a:r>
          </a:p>
          <a:p>
            <a:pPr algn="just"/>
            <a:r>
              <a:rPr lang="pt-BR" sz="2400" dirty="0"/>
              <a:t>Todas as instruções tem tamanho fixo;</a:t>
            </a:r>
          </a:p>
          <a:p>
            <a:pPr algn="just"/>
            <a:r>
              <a:rPr lang="pt-BR" sz="2400" dirty="0"/>
              <a:t>Execução otimizada de chamada de função (</a:t>
            </a:r>
            <a:r>
              <a:rPr lang="pt-BR" sz="2400" dirty="0" err="1"/>
              <a:t>Call</a:t>
            </a:r>
            <a:r>
              <a:rPr lang="pt-BR" sz="2400" dirty="0"/>
              <a:t> / </a:t>
            </a:r>
            <a:r>
              <a:rPr lang="pt-BR" sz="2400" dirty="0" err="1"/>
              <a:t>Return</a:t>
            </a:r>
            <a:r>
              <a:rPr lang="pt-BR" sz="2400" dirty="0"/>
              <a:t>);</a:t>
            </a:r>
          </a:p>
          <a:p>
            <a:pPr algn="just"/>
            <a:r>
              <a:rPr lang="pt-BR" sz="2400" dirty="0"/>
              <a:t>Poucos modos de endereçamento;</a:t>
            </a:r>
          </a:p>
          <a:p>
            <a:pPr algn="just"/>
            <a:r>
              <a:rPr lang="pt-BR" sz="2400" dirty="0"/>
              <a:t>Controle por hardware;</a:t>
            </a:r>
          </a:p>
          <a:p>
            <a:pPr algn="just"/>
            <a:r>
              <a:rPr lang="pt-BR" sz="2400" dirty="0"/>
              <a:t>Execução rápida de cada instrução ( 1 por ciclo de relógio);</a:t>
            </a:r>
          </a:p>
        </p:txBody>
      </p:sp>
    </p:spTree>
    <p:extLst>
      <p:ext uri="{BB962C8B-B14F-4D97-AF65-F5344CB8AC3E}">
        <p14:creationId xmlns="" xmlns:p14="http://schemas.microsoft.com/office/powerpoint/2010/main" val="3291183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F01AF2-509F-4DE0-BF67-0A0FBA9BB3BD}"/>
              </a:ext>
            </a:extLst>
          </p:cNvPr>
          <p:cNvSpPr>
            <a:spLocks noGrp="1"/>
          </p:cNvSpPr>
          <p:nvPr>
            <p:ph type="title"/>
          </p:nvPr>
        </p:nvSpPr>
        <p:spPr/>
        <p:txBody>
          <a:bodyPr/>
          <a:lstStyle/>
          <a:p>
            <a:r>
              <a:rPr lang="pt-BR" dirty="0"/>
              <a:t>CISC x RISC</a:t>
            </a:r>
          </a:p>
        </p:txBody>
      </p:sp>
      <p:sp>
        <p:nvSpPr>
          <p:cNvPr id="3" name="Espaço Reservado para Conteúdo 2">
            <a:extLst>
              <a:ext uri="{FF2B5EF4-FFF2-40B4-BE49-F238E27FC236}">
                <a16:creationId xmlns="" xmlns:a16="http://schemas.microsoft.com/office/drawing/2014/main" id="{01DC6A5F-A94B-422F-8CD8-C462198776B7}"/>
              </a:ext>
            </a:extLst>
          </p:cNvPr>
          <p:cNvSpPr>
            <a:spLocks noGrp="1"/>
          </p:cNvSpPr>
          <p:nvPr>
            <p:ph idx="1"/>
          </p:nvPr>
        </p:nvSpPr>
        <p:spPr/>
        <p:txBody>
          <a:bodyPr>
            <a:normAutofit/>
          </a:bodyPr>
          <a:lstStyle/>
          <a:p>
            <a:pPr algn="just"/>
            <a:r>
              <a:rPr lang="pt-BR" sz="2400" dirty="0"/>
              <a:t>Atualmente a distinção não é tão clara;</a:t>
            </a:r>
          </a:p>
          <a:p>
            <a:pPr algn="just"/>
            <a:r>
              <a:rPr lang="pt-BR" sz="2400" dirty="0"/>
              <a:t>Melhoria na tecnologia;</a:t>
            </a:r>
          </a:p>
          <a:p>
            <a:pPr algn="just"/>
            <a:r>
              <a:rPr lang="pt-BR" sz="2400" dirty="0"/>
              <a:t>Memórias com maior capacidade;</a:t>
            </a:r>
          </a:p>
          <a:p>
            <a:pPr algn="just"/>
            <a:r>
              <a:rPr lang="pt-BR" sz="2400" dirty="0"/>
              <a:t>Compiladores modernos eficientes;</a:t>
            </a:r>
          </a:p>
          <a:p>
            <a:pPr algn="just"/>
            <a:endParaRPr lang="pt-BR" sz="2400" dirty="0"/>
          </a:p>
          <a:p>
            <a:pPr marL="0" indent="0" algn="just">
              <a:buNone/>
            </a:pPr>
            <a:r>
              <a:rPr lang="pt-BR" sz="2400" dirty="0"/>
              <a:t>Mudança da lógica de controle em “arquiteturas CISC” com uso de conceitos de otimização de desempenho “RISC”.</a:t>
            </a:r>
          </a:p>
        </p:txBody>
      </p:sp>
    </p:spTree>
    <p:extLst>
      <p:ext uri="{BB962C8B-B14F-4D97-AF65-F5344CB8AC3E}">
        <p14:creationId xmlns="" xmlns:p14="http://schemas.microsoft.com/office/powerpoint/2010/main" val="1370242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ta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3967</Words>
  <Application>Microsoft Office PowerPoint</Application>
  <PresentationFormat>Personalizar</PresentationFormat>
  <Paragraphs>306</Paragraphs>
  <Slides>75</Slides>
  <Notes>44</Notes>
  <HiddenSlides>2</HiddenSlides>
  <MMClips>0</MMClips>
  <ScaleCrop>false</ScaleCrop>
  <HeadingPairs>
    <vt:vector size="4" baseType="variant">
      <vt:variant>
        <vt:lpstr>Tema</vt:lpstr>
      </vt:variant>
      <vt:variant>
        <vt:i4>1</vt:i4>
      </vt:variant>
      <vt:variant>
        <vt:lpstr>Títulos de slides</vt:lpstr>
      </vt:variant>
      <vt:variant>
        <vt:i4>75</vt:i4>
      </vt:variant>
    </vt:vector>
  </HeadingPairs>
  <TitlesOfParts>
    <vt:vector size="76" baseType="lpstr">
      <vt:lpstr>Cortar</vt:lpstr>
      <vt:lpstr>ISA –arquitetura do conjunto de instruções</vt:lpstr>
      <vt:lpstr>Organização de computadores</vt:lpstr>
      <vt:lpstr>Arquitetura de computadores</vt:lpstr>
      <vt:lpstr>Arquitetura do conjunto de instruções</vt:lpstr>
      <vt:lpstr>ISA: Aspectos principais</vt:lpstr>
      <vt:lpstr>CISC (Complex Instruction Set Computer)</vt:lpstr>
      <vt:lpstr>CISC: Características de projeto</vt:lpstr>
      <vt:lpstr>RISC (Reduced Instruction Set Computer)</vt:lpstr>
      <vt:lpstr>CISC x RISC</vt:lpstr>
      <vt:lpstr>Slide 10</vt:lpstr>
      <vt:lpstr>Principais pontos</vt:lpstr>
      <vt:lpstr>Principais pontos</vt:lpstr>
      <vt:lpstr>Principais pontos</vt:lpstr>
      <vt:lpstr>Principais pontos</vt:lpstr>
      <vt:lpstr>Little-endian X Big-endian</vt:lpstr>
      <vt:lpstr>Little-endian X Big-endian</vt:lpstr>
      <vt:lpstr>Principais pontos</vt:lpstr>
      <vt:lpstr>Principais pontos</vt:lpstr>
      <vt:lpstr>Principais pontos</vt:lpstr>
      <vt:lpstr>Elementos de uma instrução de maquina</vt:lpstr>
      <vt:lpstr>Operando de Origem/destino</vt:lpstr>
      <vt:lpstr>Slide 22</vt:lpstr>
      <vt:lpstr>Representação da instrução</vt:lpstr>
      <vt:lpstr>Representação da instrução</vt:lpstr>
      <vt:lpstr>Representação da instrução</vt:lpstr>
      <vt:lpstr>Representação da instrução</vt:lpstr>
      <vt:lpstr>Representação da instrução</vt:lpstr>
      <vt:lpstr>Tipos de instrução</vt:lpstr>
      <vt:lpstr>Tipos de instrução</vt:lpstr>
      <vt:lpstr>Tipos de instrução</vt:lpstr>
      <vt:lpstr>Tipos de instrução</vt:lpstr>
      <vt:lpstr>Números de endereços</vt:lpstr>
      <vt:lpstr>Números de endereços</vt:lpstr>
      <vt:lpstr>Números de endereços</vt:lpstr>
      <vt:lpstr>Slide 35</vt:lpstr>
      <vt:lpstr>Slide 36</vt:lpstr>
      <vt:lpstr>Slide 37</vt:lpstr>
      <vt:lpstr>Slide 38</vt:lpstr>
      <vt:lpstr>Números de endereços</vt:lpstr>
      <vt:lpstr>Slide 40</vt:lpstr>
      <vt:lpstr>Projeto do conjunto de instruções</vt:lpstr>
      <vt:lpstr>Projeto do conjunto de instruções</vt:lpstr>
      <vt:lpstr>Tipos de operandos</vt:lpstr>
      <vt:lpstr>Tipos de operandos: Números</vt:lpstr>
      <vt:lpstr>Slide 45</vt:lpstr>
      <vt:lpstr>Tipos de operandos: Números</vt:lpstr>
      <vt:lpstr>Tipos de operandos: Caracteres</vt:lpstr>
      <vt:lpstr>Slide 48</vt:lpstr>
      <vt:lpstr>Tipos de operandos: Dados lógicos</vt:lpstr>
      <vt:lpstr>Tipos de dados do x86</vt:lpstr>
      <vt:lpstr>Tipos de dados do x86</vt:lpstr>
      <vt:lpstr>Slide 52</vt:lpstr>
      <vt:lpstr>Slide 53</vt:lpstr>
      <vt:lpstr>BCD agrupado e não agrupado Um uso do BCD</vt:lpstr>
      <vt:lpstr>Slide 55</vt:lpstr>
      <vt:lpstr>Slide 56</vt:lpstr>
      <vt:lpstr>Tipos de dados do x86</vt:lpstr>
      <vt:lpstr>Tipos de dados do ARM</vt:lpstr>
      <vt:lpstr>Tipos de dados do ARM</vt:lpstr>
      <vt:lpstr>Tipos de dados do ARM: Endian</vt:lpstr>
      <vt:lpstr>Registrador  CPSR do ARM</vt:lpstr>
      <vt:lpstr>Slide 62</vt:lpstr>
      <vt:lpstr>Tipos de operações do ARM</vt:lpstr>
      <vt:lpstr>Slide 64</vt:lpstr>
      <vt:lpstr>Slide 65</vt:lpstr>
      <vt:lpstr>Slide 66</vt:lpstr>
      <vt:lpstr>Slide 67</vt:lpstr>
      <vt:lpstr>Slide 68</vt:lpstr>
      <vt:lpstr>Slide 69</vt:lpstr>
      <vt:lpstr>ARM - Aritmética</vt:lpstr>
      <vt:lpstr>ARM - Aritmética</vt:lpstr>
      <vt:lpstr>ARM - Lógica</vt:lpstr>
      <vt:lpstr>Slide 73</vt:lpstr>
      <vt:lpstr>ARM - Lógica</vt:lpstr>
      <vt:lpstr>ARM - Entrada/Saída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 –arquitetura do conjunto de instruções</dc:title>
  <dc:creator>Rodolfo R Menardi</dc:creator>
  <cp:lastModifiedBy>Leo</cp:lastModifiedBy>
  <cp:revision>9</cp:revision>
  <dcterms:created xsi:type="dcterms:W3CDTF">2018-08-20T22:46:28Z</dcterms:created>
  <dcterms:modified xsi:type="dcterms:W3CDTF">2019-08-27T00:04:45Z</dcterms:modified>
</cp:coreProperties>
</file>