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Inter SemiBold"/>
      <p:regular r:id="rId10"/>
      <p:bold r:id="rId11"/>
      <p:italic r:id="rId12"/>
      <p:boldItalic r:id="rId13"/>
    </p:embeddedFont>
    <p:embeddedFont>
      <p:font typeface="Inter Light"/>
      <p:regular r:id="rId14"/>
      <p:bold r:id="rId15"/>
      <p:italic r:id="rId16"/>
      <p:boldItalic r:id="rId17"/>
    </p:embeddedFont>
    <p:embeddedFont>
      <p:font typeface="Inter"/>
      <p:regular r:id="rId18"/>
      <p:bold r:id="rId19"/>
      <p:italic r:id="rId20"/>
      <p:boldItalic r:id="rId21"/>
    </p:embeddedFont>
    <p:embeddedFont>
      <p:font typeface="Inter ExtraBold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italic.fntdata"/><Relationship Id="rId22" Type="http://schemas.openxmlformats.org/officeDocument/2006/relationships/font" Target="fonts/InterExtraBold-bold.fntdata"/><Relationship Id="rId21" Type="http://schemas.openxmlformats.org/officeDocument/2006/relationships/font" Target="fonts/Inter-boldItalic.fntdata"/><Relationship Id="rId23" Type="http://schemas.openxmlformats.org/officeDocument/2006/relationships/font" Target="fonts/Inter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InterSemiBold-bold.fntdata"/><Relationship Id="rId10" Type="http://schemas.openxmlformats.org/officeDocument/2006/relationships/font" Target="fonts/InterSemiBold-regular.fntdata"/><Relationship Id="rId13" Type="http://schemas.openxmlformats.org/officeDocument/2006/relationships/font" Target="fonts/InterSemiBold-boldItalic.fntdata"/><Relationship Id="rId12" Type="http://schemas.openxmlformats.org/officeDocument/2006/relationships/font" Target="fonts/InterSemiBold-italic.fntdata"/><Relationship Id="rId15" Type="http://schemas.openxmlformats.org/officeDocument/2006/relationships/font" Target="fonts/InterLight-bold.fntdata"/><Relationship Id="rId14" Type="http://schemas.openxmlformats.org/officeDocument/2006/relationships/font" Target="fonts/InterLight-regular.fntdata"/><Relationship Id="rId17" Type="http://schemas.openxmlformats.org/officeDocument/2006/relationships/font" Target="fonts/InterLight-boldItalic.fntdata"/><Relationship Id="rId16" Type="http://schemas.openxmlformats.org/officeDocument/2006/relationships/font" Target="fonts/InterLight-italic.fntdata"/><Relationship Id="rId19" Type="http://schemas.openxmlformats.org/officeDocument/2006/relationships/font" Target="fonts/Inter-bold.fntdata"/><Relationship Id="rId18" Type="http://schemas.openxmlformats.org/officeDocument/2006/relationships/font" Target="fonts/In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de67bd4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4de67bd4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4de67bd4ec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4de67bd4ec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4de67bd4ec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4de67bd4ec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4de67bd4ec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4de67bd4ec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72575" y="1705500"/>
            <a:ext cx="49671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Subreddit Classification</a:t>
            </a:r>
            <a:endParaRPr sz="5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Techniques</a:t>
            </a:r>
            <a:endParaRPr sz="5600"/>
          </a:p>
        </p:txBody>
      </p:sp>
      <p:sp>
        <p:nvSpPr>
          <p:cNvPr id="340" name="Google Shape;340;p41"/>
          <p:cNvSpPr txBox="1"/>
          <p:nvPr>
            <p:ph idx="2" type="title"/>
          </p:nvPr>
        </p:nvSpPr>
        <p:spPr>
          <a:xfrm>
            <a:off x="401175" y="3939438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6F5EC"/>
                </a:solidFill>
                <a:latin typeface="Arial"/>
                <a:ea typeface="Arial"/>
                <a:cs typeface="Arial"/>
                <a:sym typeface="Arial"/>
              </a:rPr>
              <a:t>Pleasant Ballenger, Ansh Aryan, Leonardo Atalla, Thomas Smith</a:t>
            </a:r>
            <a:endParaRPr>
              <a:solidFill>
                <a:srgbClr val="F6F5E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bstract image of blue ribbons on a black background." id="341" name="Google Shape;341;p4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2943" r="32255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342" name="Google Shape;342;p41"/>
          <p:cNvSpPr/>
          <p:nvPr/>
        </p:nvSpPr>
        <p:spPr>
          <a:xfrm>
            <a:off x="560525" y="1083400"/>
            <a:ext cx="19626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Comp 560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343" name="Google Shape;343;p41"/>
          <p:cNvSpPr/>
          <p:nvPr/>
        </p:nvSpPr>
        <p:spPr>
          <a:xfrm>
            <a:off x="395025" y="4633000"/>
            <a:ext cx="2128200" cy="510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/>
          <p:nvPr>
            <p:ph type="title"/>
          </p:nvPr>
        </p:nvSpPr>
        <p:spPr>
          <a:xfrm>
            <a:off x="472350" y="3736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49" name="Google Shape;349;p42"/>
          <p:cNvSpPr txBox="1"/>
          <p:nvPr>
            <p:ph idx="2" type="title"/>
          </p:nvPr>
        </p:nvSpPr>
        <p:spPr>
          <a:xfrm>
            <a:off x="472350" y="1370775"/>
            <a:ext cx="8541900" cy="3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Mike Swarbrick Jones’ “reddit self-post classification task” dataset reduced to 20 subreddits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 reddit posts into subreddits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various classification techniques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 in content moderation and recommendation 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nter"/>
                <a:ea typeface="Inter"/>
                <a:cs typeface="Inter"/>
                <a:sym typeface="Inter"/>
              </a:rPr>
              <a:t>("talesfromtechsupport", "teenmom", "Harley", "ringdoorbell", "intel", "residentevil", "BATProject", "hockeyplayers", "asmr", "rawdenim", "steinsgate", "DBZDokkanBattle", "Nootropics", "l5r", "NameThatSong", "homeless", "antidepressants", "absolver", "Warframe", "fatpeoplestories")​​</a:t>
            </a:r>
            <a:endParaRPr sz="1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2"/>
          <p:cNvSpPr/>
          <p:nvPr/>
        </p:nvSpPr>
        <p:spPr>
          <a:xfrm>
            <a:off x="542950" y="4697075"/>
            <a:ext cx="2012400" cy="364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51" name="Google Shape;3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7450" y="188725"/>
            <a:ext cx="890125" cy="8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/>
          <p:nvPr>
            <p:ph type="title"/>
          </p:nvPr>
        </p:nvSpPr>
        <p:spPr>
          <a:xfrm>
            <a:off x="472350" y="3974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57" name="Google Shape;357;p43"/>
          <p:cNvSpPr txBox="1"/>
          <p:nvPr>
            <p:ph idx="2" type="title"/>
          </p:nvPr>
        </p:nvSpPr>
        <p:spPr>
          <a:xfrm>
            <a:off x="472350" y="1489850"/>
            <a:ext cx="4099800" cy="29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Bag-of-words, TF-IDF, and all-MiniLM-L6-v2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</a:t>
            </a:r>
            <a:r>
              <a:rPr lang="en"/>
              <a:t>regression</a:t>
            </a:r>
            <a:r>
              <a:rPr lang="en"/>
              <a:t>, support vector machine, and multi-layer perceptron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Prompting for GPT-o3 classification</a:t>
            </a:r>
            <a:endParaRPr/>
          </a:p>
        </p:txBody>
      </p:sp>
      <p:sp>
        <p:nvSpPr>
          <p:cNvPr id="358" name="Google Shape;358;p43"/>
          <p:cNvSpPr/>
          <p:nvPr/>
        </p:nvSpPr>
        <p:spPr>
          <a:xfrm>
            <a:off x="322600" y="4572000"/>
            <a:ext cx="2321700" cy="571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59" name="Google Shape;359;p43" title="Screenshot 2025-04-21 at 5.13.0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075" y="1489850"/>
            <a:ext cx="3727774" cy="32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3" title="Screenshot 2025-04-21 at 5.44.34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600" y="3883600"/>
            <a:ext cx="4338976" cy="10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/>
          <p:nvPr>
            <p:ph type="title"/>
          </p:nvPr>
        </p:nvSpPr>
        <p:spPr>
          <a:xfrm>
            <a:off x="420875" y="34982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66" name="Google Shape;366;p44"/>
          <p:cNvSpPr/>
          <p:nvPr/>
        </p:nvSpPr>
        <p:spPr>
          <a:xfrm>
            <a:off x="322600" y="4657625"/>
            <a:ext cx="2321700" cy="571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67" name="Google Shape;367;p44" title="Screenshot 2025-04-21 at 5.15.4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00" y="1278800"/>
            <a:ext cx="8839203" cy="2104572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4"/>
          <p:cNvSpPr txBox="1"/>
          <p:nvPr/>
        </p:nvSpPr>
        <p:spPr>
          <a:xfrm>
            <a:off x="1337575" y="3823375"/>
            <a:ext cx="68289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9" name="Google Shape;369;p44"/>
          <p:cNvSpPr txBox="1"/>
          <p:nvPr/>
        </p:nvSpPr>
        <p:spPr>
          <a:xfrm>
            <a:off x="253750" y="3433750"/>
            <a:ext cx="8717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MLP -&gt; all three; LR/SVM -&gt; BoW and TF-IDF. What does this mean?</a:t>
            </a:r>
            <a:endParaRPr>
              <a:solidFill>
                <a:schemeClr val="lt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SemiBold"/>
              <a:buChar char="●"/>
            </a:pPr>
            <a:r>
              <a:rPr lang="en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Frequency representations of words -&gt; logistic regression and SVM</a:t>
            </a:r>
            <a:endParaRPr>
              <a:solidFill>
                <a:schemeClr val="lt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SemiBold"/>
              <a:buChar char="○"/>
            </a:pPr>
            <a:r>
              <a:rPr lang="en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Embeddings are sparse vectors, better for linear models</a:t>
            </a:r>
            <a:endParaRPr>
              <a:solidFill>
                <a:schemeClr val="lt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SemiBold"/>
              <a:buChar char="●"/>
            </a:pPr>
            <a:r>
              <a:rPr lang="en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all-MiniLM-L6-v2 embeddings are dense vectors, better with perceptron architecture, other DL models</a:t>
            </a:r>
            <a:endParaRPr>
              <a:solidFill>
                <a:schemeClr val="lt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 SemiBold"/>
              <a:buChar char="●"/>
            </a:pPr>
            <a:r>
              <a:rPr lang="en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o3 performance 👎 (short inputs, no knowledge graph)</a:t>
            </a:r>
            <a:endParaRPr>
              <a:solidFill>
                <a:schemeClr val="lt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Char char="●"/>
            </a:pPr>
            <a:r>
              <a:rPr lang="en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To use o3, write an API with OpenAI’s Python tools and Pinecone</a:t>
            </a:r>
            <a:endParaRPr>
              <a:solidFill>
                <a:schemeClr val="lt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