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6"/>
  </p:notesMasterIdLst>
  <p:sldIdLst>
    <p:sldId id="306" r:id="rId5"/>
    <p:sldId id="308" r:id="rId6"/>
    <p:sldId id="307" r:id="rId7"/>
    <p:sldId id="314" r:id="rId8"/>
    <p:sldId id="315" r:id="rId9"/>
    <p:sldId id="318" r:id="rId10"/>
    <p:sldId id="319" r:id="rId11"/>
    <p:sldId id="316" r:id="rId12"/>
    <p:sldId id="295" r:id="rId13"/>
    <p:sldId id="317" r:id="rId14"/>
    <p:sldId id="31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1/16/2024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spc="400" dirty="0">
                <a:solidFill>
                  <a:schemeClr val="bg1"/>
                </a:solidFill>
              </a:rPr>
              <a:t>Data-driven insights: identifying the best soccer players by position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Leo Fonseca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4F8E2-B28F-EF5C-53EC-B7EB7EF798BA}"/>
              </a:ext>
            </a:extLst>
          </p:cNvPr>
          <p:cNvSpPr txBox="1"/>
          <p:nvPr/>
        </p:nvSpPr>
        <p:spPr>
          <a:xfrm>
            <a:off x="9782355" y="6357667"/>
            <a:ext cx="20617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50" i="1" dirty="0">
                <a:solidFill>
                  <a:schemeClr val="accent1"/>
                </a:solidFill>
              </a:rPr>
              <a:t>Jan 18th, 2024</a:t>
            </a:r>
            <a:endParaRPr lang="en-US" sz="1050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Future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CDE54D-4BD2-4764-A36A-8487DB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10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59BB422D-E7E2-C24F-B402-C3C71C4F2346}"/>
              </a:ext>
            </a:extLst>
          </p:cNvPr>
          <p:cNvSpPr txBox="1">
            <a:spLocks/>
          </p:cNvSpPr>
          <p:nvPr/>
        </p:nvSpPr>
        <p:spPr>
          <a:xfrm>
            <a:off x="1664898" y="2104079"/>
            <a:ext cx="4252823" cy="8239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b="1" dirty="0">
              <a:latin typeface="Tenorite" panose="00000500000000000000" pitchFamily="2" charset="0"/>
            </a:endParaRPr>
          </a:p>
          <a:p>
            <a:pPr marL="0" indent="0">
              <a:buNone/>
            </a:pPr>
            <a:r>
              <a:rPr lang="en-US" sz="1600" b="1" dirty="0">
                <a:latin typeface="Tenorite" panose="00000500000000000000" pitchFamily="2" charset="0"/>
              </a:rPr>
              <a:t>Integration of Stats from Different Sites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596B09F1-D1B7-93C4-2818-BEC8AD95846D}"/>
              </a:ext>
            </a:extLst>
          </p:cNvPr>
          <p:cNvSpPr txBox="1">
            <a:spLocks/>
          </p:cNvSpPr>
          <p:nvPr/>
        </p:nvSpPr>
        <p:spPr>
          <a:xfrm>
            <a:off x="1664898" y="3161750"/>
            <a:ext cx="4252823" cy="5476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noProof="1">
                <a:latin typeface="Tenorite" panose="00000500000000000000" pitchFamily="2" charset="0"/>
              </a:rPr>
              <a:t>The potential to enhance data richness by incorporating statistics from additional websites, creating a more comprehensive dataset.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CCB75934-2664-F7E1-A34D-9F18398259A6}"/>
              </a:ext>
            </a:extLst>
          </p:cNvPr>
          <p:cNvSpPr txBox="1">
            <a:spLocks/>
          </p:cNvSpPr>
          <p:nvPr/>
        </p:nvSpPr>
        <p:spPr>
          <a:xfrm>
            <a:off x="7157668" y="2104079"/>
            <a:ext cx="427376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b="1" dirty="0">
              <a:latin typeface="Tenorite" panose="00000500000000000000" pitchFamily="2" charset="0"/>
            </a:endParaRPr>
          </a:p>
          <a:p>
            <a:pPr marL="0" indent="0">
              <a:buNone/>
            </a:pPr>
            <a:r>
              <a:rPr lang="en-US" sz="1600" b="1" dirty="0">
                <a:latin typeface="Tenorite" panose="00000500000000000000" pitchFamily="2" charset="0"/>
              </a:rPr>
              <a:t>Expansion of Classification for Other Skills</a:t>
            </a:r>
          </a:p>
        </p:txBody>
      </p:sp>
      <p:sp>
        <p:nvSpPr>
          <p:cNvPr id="16" name="Content Placeholder 10">
            <a:extLst>
              <a:ext uri="{FF2B5EF4-FFF2-40B4-BE49-F238E27FC236}">
                <a16:creationId xmlns:a16="http://schemas.microsoft.com/office/drawing/2014/main" id="{DD7D8292-5FB5-DA42-D74C-DEF59BB62CAB}"/>
              </a:ext>
            </a:extLst>
          </p:cNvPr>
          <p:cNvSpPr txBox="1">
            <a:spLocks/>
          </p:cNvSpPr>
          <p:nvPr/>
        </p:nvSpPr>
        <p:spPr>
          <a:xfrm>
            <a:off x="7157668" y="3161749"/>
            <a:ext cx="4273768" cy="6495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noProof="1">
                <a:latin typeface="Tenorite" panose="00000500000000000000" pitchFamily="2" charset="0"/>
              </a:rPr>
              <a:t>The concept applied to attacking skills can be extended to Defensive, Passing, and Goalkeeper skills, broadening the scope of player assessment.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48CC57C-246F-391A-1D22-A2BC93DB78A5}"/>
              </a:ext>
            </a:extLst>
          </p:cNvPr>
          <p:cNvSpPr txBox="1">
            <a:spLocks/>
          </p:cNvSpPr>
          <p:nvPr/>
        </p:nvSpPr>
        <p:spPr>
          <a:xfrm>
            <a:off x="1664898" y="4066178"/>
            <a:ext cx="4252823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Tenorite" panose="00000500000000000000" pitchFamily="2" charset="0"/>
              </a:rPr>
              <a:t>Publication of Dashboards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7D34CFC9-AEC2-E4F1-5AC3-575EEB9E5CAB}"/>
              </a:ext>
            </a:extLst>
          </p:cNvPr>
          <p:cNvSpPr txBox="1">
            <a:spLocks/>
          </p:cNvSpPr>
          <p:nvPr/>
        </p:nvSpPr>
        <p:spPr>
          <a:xfrm>
            <a:off x="1664898" y="5123849"/>
            <a:ext cx="4252823" cy="5476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>
                <a:latin typeface="Tenorite" panose="00000500000000000000" pitchFamily="2" charset="0"/>
              </a:rPr>
              <a:t>Sharing the visually engaging dashboards on social media platforms to garner feedback and engage a broader audience.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D9CE16D6-A6BE-2940-9948-715171E0161C}"/>
              </a:ext>
            </a:extLst>
          </p:cNvPr>
          <p:cNvSpPr txBox="1">
            <a:spLocks/>
          </p:cNvSpPr>
          <p:nvPr/>
        </p:nvSpPr>
        <p:spPr>
          <a:xfrm>
            <a:off x="7192989" y="4066828"/>
            <a:ext cx="4252823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Tenorite" panose="00000500000000000000" pitchFamily="2" charset="0"/>
              </a:rPr>
              <a:t>Automation and League Expansion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9436377E-07A7-A141-FAFC-5099EECB66DA}"/>
              </a:ext>
            </a:extLst>
          </p:cNvPr>
          <p:cNvSpPr txBox="1">
            <a:spLocks/>
          </p:cNvSpPr>
          <p:nvPr/>
        </p:nvSpPr>
        <p:spPr>
          <a:xfrm>
            <a:off x="7192989" y="5124499"/>
            <a:ext cx="4252823" cy="5476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>
                <a:latin typeface="Tenorite" panose="00000500000000000000" pitchFamily="2" charset="0"/>
              </a:rPr>
              <a:t>Implementing automation to streamline the data collection and analysis process, with the prospect of incorporating data from other leagues, thereby expanding the project's scope.</a:t>
            </a:r>
          </a:p>
        </p:txBody>
      </p:sp>
    </p:spTree>
    <p:extLst>
      <p:ext uri="{BB962C8B-B14F-4D97-AF65-F5344CB8AC3E}">
        <p14:creationId xmlns:p14="http://schemas.microsoft.com/office/powerpoint/2010/main" val="59935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16" grpId="0"/>
      <p:bldP spid="17" grpId="0"/>
      <p:bldP spid="18" grpId="0"/>
      <p:bldP spid="19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911955" y="1575212"/>
            <a:ext cx="3515552" cy="365125"/>
          </a:xfrm>
        </p:spPr>
        <p:txBody>
          <a:bodyPr/>
          <a:lstStyle/>
          <a:p>
            <a:r>
              <a:rPr lang="en-US" sz="800" dirty="0"/>
              <a:t>Identifying the best soccer player by position</a:t>
            </a:r>
          </a:p>
        </p:txBody>
      </p:sp>
      <p:pic>
        <p:nvPicPr>
          <p:cNvPr id="9" name="Picture Placeholder 8" descr="mountains at sunset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41" b="41"/>
          <a:stretch/>
        </p:blipFill>
        <p:spPr/>
      </p:pic>
      <p:pic>
        <p:nvPicPr>
          <p:cNvPr id="11" name="Picture Placeholder 10" descr="mountains at sunset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347" b="347"/>
          <a:stretch/>
        </p:blipFill>
        <p:spPr/>
      </p:pic>
      <p:pic>
        <p:nvPicPr>
          <p:cNvPr id="15" name="Picture Placeholder 14" descr="mountains under near dusk sky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/>
          <a:srcRect l="16" r="16"/>
          <a:stretch/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62113" y="3127248"/>
            <a:ext cx="5774695" cy="1124712"/>
          </a:xfrm>
        </p:spPr>
        <p:txBody>
          <a:bodyPr>
            <a:normAutofit/>
          </a:bodyPr>
          <a:lstStyle/>
          <a:p>
            <a:r>
              <a:rPr lang="en-US" dirty="0"/>
              <a:t>Leo Fonseca</a:t>
            </a:r>
          </a:p>
          <a:p>
            <a:r>
              <a:rPr lang="en-US" dirty="0"/>
              <a:t>leo.fonseca.canada@gmail.com</a:t>
            </a:r>
          </a:p>
          <a:p>
            <a:r>
              <a:rPr lang="en-US" dirty="0"/>
              <a:t>https://github.com/leoaugusto1976/lhl-final-project</a:t>
            </a:r>
          </a:p>
          <a:p>
            <a:endParaRPr lang="en-US" dirty="0"/>
          </a:p>
        </p:txBody>
      </p:sp>
      <p:pic>
        <p:nvPicPr>
          <p:cNvPr id="13" name="Picture Placeholder 12" descr="mountains under the night sky just before dawn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t="108" b="108"/>
          <a:stretch/>
        </p:blipFill>
        <p:spPr/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I'm Leonardo Fonseca, a dedicated software developer with a deep passion for soccer, embarking on an exciting journey into Data Science. </a:t>
            </a:r>
          </a:p>
          <a:p>
            <a:r>
              <a:rPr lang="en-US" dirty="0"/>
              <a:t>My goal is to explore soccer statistics, leveraging them to analyze players' performances and </a:t>
            </a:r>
            <a:r>
              <a:rPr lang="en-US" dirty="0" err="1"/>
              <a:t>endeavour</a:t>
            </a:r>
            <a:r>
              <a:rPr lang="en-US" dirty="0"/>
              <a:t> to establish a comprehensive ranking based on their statistical prowess.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E166CCE2-A13E-0CFC-E71C-B82E364B6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dirty="0"/>
              <a:t>identifying the best soccer players by position</a:t>
            </a:r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anchor="b">
            <a:normAutofit/>
          </a:bodyPr>
          <a:lstStyle/>
          <a:p>
            <a:r>
              <a:rPr lang="en-US" dirty="0"/>
              <a:t>Inspiration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dirty="0"/>
              <a:t>identifying the best soccer players by position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16" name="Picture 2" descr="Football, soccer icon 13821750 PNG">
            <a:extLst>
              <a:ext uri="{FF2B5EF4-FFF2-40B4-BE49-F238E27FC236}">
                <a16:creationId xmlns:a16="http://schemas.microsoft.com/office/drawing/2014/main" id="{8C4B241A-F51D-05B6-59EC-EB614A45F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02" y="3282888"/>
            <a:ext cx="863689" cy="86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Statistics Icon Vector Art, Icons, and Graphics for Free Download">
            <a:extLst>
              <a:ext uri="{FF2B5EF4-FFF2-40B4-BE49-F238E27FC236}">
                <a16:creationId xmlns:a16="http://schemas.microsoft.com/office/drawing/2014/main" id="{D0B45F78-CD68-EECA-15C7-1FBB3C8BF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903" y="3282888"/>
            <a:ext cx="1178194" cy="82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Future Icons Png - Icon, Transparent Png , Transparent Png Image - PNGitem">
            <a:extLst>
              <a:ext uri="{FF2B5EF4-FFF2-40B4-BE49-F238E27FC236}">
                <a16:creationId xmlns:a16="http://schemas.microsoft.com/office/drawing/2014/main" id="{D9DE89FF-9DB9-8CE2-DC6F-D2C7FEB05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603" y="3348565"/>
            <a:ext cx="1047306" cy="79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5C8AF29-4C8A-B471-053C-D63186FCE660}"/>
              </a:ext>
            </a:extLst>
          </p:cNvPr>
          <p:cNvSpPr txBox="1">
            <a:spLocks/>
          </p:cNvSpPr>
          <p:nvPr/>
        </p:nvSpPr>
        <p:spPr>
          <a:xfrm>
            <a:off x="1129698" y="4824188"/>
            <a:ext cx="3124093" cy="4629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/>
              <a:t>LOVE</a:t>
            </a:r>
            <a:endParaRPr lang="en-US" sz="1800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DA54EAD6-F0BD-67F4-2E55-0C27405011CF}"/>
              </a:ext>
            </a:extLst>
          </p:cNvPr>
          <p:cNvSpPr txBox="1">
            <a:spLocks/>
          </p:cNvSpPr>
          <p:nvPr/>
        </p:nvSpPr>
        <p:spPr>
          <a:xfrm>
            <a:off x="4526261" y="4824188"/>
            <a:ext cx="3139479" cy="4629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/>
              <a:t>INNOVATION</a:t>
            </a:r>
            <a:endParaRPr lang="en-US" sz="1800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5B8C55DC-A299-5D7B-6379-D562563907A9}"/>
              </a:ext>
            </a:extLst>
          </p:cNvPr>
          <p:cNvSpPr txBox="1">
            <a:spLocks/>
          </p:cNvSpPr>
          <p:nvPr/>
        </p:nvSpPr>
        <p:spPr>
          <a:xfrm>
            <a:off x="7938210" y="4824188"/>
            <a:ext cx="3124093" cy="4629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/>
              <a:t>FUTURE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anchor="b">
            <a:normAutofit/>
          </a:bodyPr>
          <a:lstStyle/>
          <a:p>
            <a:r>
              <a:rPr lang="en-US" dirty="0"/>
              <a:t>Project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dirty="0"/>
              <a:t>identifying the best soccer players by position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05337D-A3FC-D71D-86C3-D1A473EE6C44}"/>
              </a:ext>
            </a:extLst>
          </p:cNvPr>
          <p:cNvSpPr txBox="1"/>
          <p:nvPr/>
        </p:nvSpPr>
        <p:spPr>
          <a:xfrm>
            <a:off x="792863" y="2807002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DATA RESOURCE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171CD4-B910-4A99-0932-D2FE18A5B5C2}"/>
              </a:ext>
            </a:extLst>
          </p:cNvPr>
          <p:cNvSpPr txBox="1"/>
          <p:nvPr/>
        </p:nvSpPr>
        <p:spPr>
          <a:xfrm>
            <a:off x="1818785" y="3475465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LEAGUE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66753F-9CCD-8861-8F61-77D561BA3645}"/>
              </a:ext>
            </a:extLst>
          </p:cNvPr>
          <p:cNvSpPr txBox="1"/>
          <p:nvPr/>
        </p:nvSpPr>
        <p:spPr>
          <a:xfrm>
            <a:off x="1421241" y="4115245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STATISTICS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B1B0A2-580C-F4DD-73A5-79AF30E0A329}"/>
              </a:ext>
            </a:extLst>
          </p:cNvPr>
          <p:cNvSpPr txBox="1"/>
          <p:nvPr/>
        </p:nvSpPr>
        <p:spPr>
          <a:xfrm>
            <a:off x="1389181" y="4802623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ALGORITHM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814B6B-D8DB-004E-1164-5BC7EE08CF5C}"/>
              </a:ext>
            </a:extLst>
          </p:cNvPr>
          <p:cNvSpPr txBox="1"/>
          <p:nvPr/>
        </p:nvSpPr>
        <p:spPr>
          <a:xfrm>
            <a:off x="1158348" y="5522976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DASHBOARDS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7D04A8-6407-9CD5-9318-776649826BF0}"/>
              </a:ext>
            </a:extLst>
          </p:cNvPr>
          <p:cNvCxnSpPr>
            <a:cxnSpLocks/>
          </p:cNvCxnSpPr>
          <p:nvPr/>
        </p:nvCxnSpPr>
        <p:spPr>
          <a:xfrm>
            <a:off x="3674853" y="2991668"/>
            <a:ext cx="2421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B2B5BAA-9A04-2CA1-25FF-CF6D51BBA7D2}"/>
              </a:ext>
            </a:extLst>
          </p:cNvPr>
          <p:cNvCxnSpPr>
            <a:cxnSpLocks/>
          </p:cNvCxnSpPr>
          <p:nvPr/>
        </p:nvCxnSpPr>
        <p:spPr>
          <a:xfrm>
            <a:off x="3674852" y="3660131"/>
            <a:ext cx="2421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090FE5-4FCC-DE77-8D1B-83DBD14AF8E3}"/>
              </a:ext>
            </a:extLst>
          </p:cNvPr>
          <p:cNvCxnSpPr>
            <a:cxnSpLocks/>
          </p:cNvCxnSpPr>
          <p:nvPr/>
        </p:nvCxnSpPr>
        <p:spPr>
          <a:xfrm>
            <a:off x="3674851" y="4299911"/>
            <a:ext cx="2421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38C6A7D-A6A4-8B05-81F8-F4F7EA406D7D}"/>
              </a:ext>
            </a:extLst>
          </p:cNvPr>
          <p:cNvCxnSpPr>
            <a:cxnSpLocks/>
          </p:cNvCxnSpPr>
          <p:nvPr/>
        </p:nvCxnSpPr>
        <p:spPr>
          <a:xfrm>
            <a:off x="3674851" y="4987289"/>
            <a:ext cx="2421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7F2EF88-0866-00C9-2259-4F5377C2EF1F}"/>
              </a:ext>
            </a:extLst>
          </p:cNvPr>
          <p:cNvCxnSpPr>
            <a:cxnSpLocks/>
          </p:cNvCxnSpPr>
          <p:nvPr/>
        </p:nvCxnSpPr>
        <p:spPr>
          <a:xfrm>
            <a:off x="3674850" y="5707642"/>
            <a:ext cx="2421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05C2F07-FB85-27EB-15C2-9B992D38FAD5}"/>
              </a:ext>
            </a:extLst>
          </p:cNvPr>
          <p:cNvSpPr txBox="1"/>
          <p:nvPr/>
        </p:nvSpPr>
        <p:spPr>
          <a:xfrm>
            <a:off x="6799182" y="280700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FOTMOB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BB938F-D48F-5E5D-B007-86BB44CCAB47}"/>
              </a:ext>
            </a:extLst>
          </p:cNvPr>
          <p:cNvSpPr txBox="1"/>
          <p:nvPr/>
        </p:nvSpPr>
        <p:spPr>
          <a:xfrm>
            <a:off x="6799182" y="3423070"/>
            <a:ext cx="4083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CANADIAN PREMIER LEAGUE 2023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7BDA1B-8281-76EB-959B-0086B69C2074}"/>
              </a:ext>
            </a:extLst>
          </p:cNvPr>
          <p:cNvSpPr txBox="1"/>
          <p:nvPr/>
        </p:nvSpPr>
        <p:spPr>
          <a:xfrm>
            <a:off x="6799182" y="4115245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ATTACK SKILLS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EB9E0C-CF0D-B794-35E1-1A841E3F078A}"/>
              </a:ext>
            </a:extLst>
          </p:cNvPr>
          <p:cNvSpPr txBox="1"/>
          <p:nvPr/>
        </p:nvSpPr>
        <p:spPr>
          <a:xfrm>
            <a:off x="6799182" y="4802623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RANDOM FOREST CLASSIFIER (Python)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79004B-D5E6-FCA8-08B4-FFCD573FDD33}"/>
              </a:ext>
            </a:extLst>
          </p:cNvPr>
          <p:cNvSpPr txBox="1"/>
          <p:nvPr/>
        </p:nvSpPr>
        <p:spPr>
          <a:xfrm>
            <a:off x="6799182" y="5522976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TABLEAU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77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Collecting the stats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5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12143145-0569-EB94-C9BF-CEA11F11C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1" y="2825496"/>
            <a:ext cx="9277019" cy="3346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enorite" panose="00000500000000000000" pitchFamily="2" charset="0"/>
              </a:rPr>
              <a:t>For each CPL game, from April to October, I collected the Attack stats. </a:t>
            </a:r>
          </a:p>
          <a:p>
            <a:pPr marL="0" indent="0">
              <a:buNone/>
            </a:pPr>
            <a:r>
              <a:rPr lang="en-US" sz="2000" dirty="0">
                <a:latin typeface="Tenorite" panose="00000500000000000000" pitchFamily="2" charset="0"/>
              </a:rPr>
              <a:t>It was 116 games generating a dataset with more than 3,500 rows. </a:t>
            </a:r>
          </a:p>
          <a:p>
            <a:pPr marL="0" indent="0">
              <a:buNone/>
            </a:pPr>
            <a:r>
              <a:rPr lang="en-US" sz="2000" dirty="0">
                <a:latin typeface="Tenorite" panose="00000500000000000000" pitchFamily="2" charset="0"/>
              </a:rPr>
              <a:t>And the league had 187 players.</a:t>
            </a:r>
          </a:p>
          <a:p>
            <a:pPr marL="0" indent="0">
              <a:buNone/>
            </a:pPr>
            <a:r>
              <a:rPr lang="en-US" sz="2000" noProof="1">
                <a:latin typeface="Tenorite" panose="00000500000000000000" pitchFamily="2" charset="0"/>
              </a:rPr>
              <a:t>So, I built two datasets: Players and Stats.</a:t>
            </a:r>
          </a:p>
        </p:txBody>
      </p:sp>
    </p:spTree>
    <p:extLst>
      <p:ext uri="{BB962C8B-B14F-4D97-AF65-F5344CB8AC3E}">
        <p14:creationId xmlns:p14="http://schemas.microsoft.com/office/powerpoint/2010/main" val="3208550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The process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6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pic>
        <p:nvPicPr>
          <p:cNvPr id="6" name="Picture 4" descr="File management - Free files and folders icons">
            <a:extLst>
              <a:ext uri="{FF2B5EF4-FFF2-40B4-BE49-F238E27FC236}">
                <a16:creationId xmlns:a16="http://schemas.microsoft.com/office/drawing/2014/main" id="{F908B117-89FB-329A-1ED3-1E8509890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190" y="3832515"/>
            <a:ext cx="1019355" cy="1019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78CE08F-6F55-7D49-2E15-1511FAE2A1F5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2979889" y="4273236"/>
            <a:ext cx="12935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6" descr="209,832 File Cleaning Icons - Free in SVG, PNG, ICO - IconScout">
            <a:extLst>
              <a:ext uri="{FF2B5EF4-FFF2-40B4-BE49-F238E27FC236}">
                <a16:creationId xmlns:a16="http://schemas.microsoft.com/office/drawing/2014/main" id="{C0450B5B-CA83-61B3-C1E8-CEDE27C81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891" y="1232569"/>
            <a:ext cx="1019355" cy="1019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1C62EA8-A2A6-31BB-D207-711E1B8F2CC6}"/>
              </a:ext>
            </a:extLst>
          </p:cNvPr>
          <p:cNvGrpSpPr/>
          <p:nvPr/>
        </p:nvGrpSpPr>
        <p:grpSpPr>
          <a:xfrm>
            <a:off x="1403838" y="3628684"/>
            <a:ext cx="1589268" cy="1773382"/>
            <a:chOff x="73891" y="2715491"/>
            <a:chExt cx="1589268" cy="177338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67912E3-C623-CA41-8EC8-61670BE7BD6C}"/>
                </a:ext>
              </a:extLst>
            </p:cNvPr>
            <p:cNvSpPr/>
            <p:nvPr/>
          </p:nvSpPr>
          <p:spPr>
            <a:xfrm>
              <a:off x="73891" y="2715491"/>
              <a:ext cx="1589268" cy="17733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AF2F00C-2AAB-9B06-AD00-866F0F77D97E}"/>
                </a:ext>
              </a:extLst>
            </p:cNvPr>
            <p:cNvGrpSpPr/>
            <p:nvPr/>
          </p:nvGrpSpPr>
          <p:grpSpPr>
            <a:xfrm>
              <a:off x="150896" y="2976418"/>
              <a:ext cx="1499046" cy="1412142"/>
              <a:chOff x="150896" y="2976418"/>
              <a:chExt cx="1499046" cy="1412142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4EDE38F-C3B4-B5BD-EC31-349A364460D3}"/>
                  </a:ext>
                </a:extLst>
              </p:cNvPr>
              <p:cNvGrpSpPr/>
              <p:nvPr/>
            </p:nvGrpSpPr>
            <p:grpSpPr>
              <a:xfrm>
                <a:off x="150896" y="2976418"/>
                <a:ext cx="726559" cy="1393801"/>
                <a:chOff x="150896" y="2976418"/>
                <a:chExt cx="726559" cy="1393801"/>
              </a:xfrm>
            </p:grpSpPr>
            <p:pic>
              <p:nvPicPr>
                <p:cNvPr id="19" name="Picture 2" descr="Html file - Free computer icons">
                  <a:extLst>
                    <a:ext uri="{FF2B5EF4-FFF2-40B4-BE49-F238E27FC236}">
                      <a16:creationId xmlns:a16="http://schemas.microsoft.com/office/drawing/2014/main" id="{4C697FBF-2424-99FD-1613-507D1823A0B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1398" y="2976418"/>
                  <a:ext cx="726057" cy="72605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E11384D-F61F-5FB0-19D6-5206BFBFB88A}"/>
                    </a:ext>
                  </a:extLst>
                </p:cNvPr>
                <p:cNvSpPr txBox="1"/>
                <p:nvPr/>
              </p:nvSpPr>
              <p:spPr>
                <a:xfrm>
                  <a:off x="150896" y="3723888"/>
                  <a:ext cx="68730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 err="1"/>
                    <a:t>Fotmob</a:t>
                  </a:r>
                  <a:endParaRPr lang="en-US" sz="1200" dirty="0"/>
                </a:p>
                <a:p>
                  <a:pPr algn="ctr"/>
                  <a:r>
                    <a:rPr lang="en-US" sz="1200" dirty="0"/>
                    <a:t>HTML</a:t>
                  </a:r>
                </a:p>
                <a:p>
                  <a:pPr algn="ctr"/>
                  <a:r>
                    <a:rPr lang="en-US" sz="1200" dirty="0"/>
                    <a:t>Files</a:t>
                  </a:r>
                </a:p>
              </p:txBody>
            </p:sp>
          </p:grpSp>
          <p:pic>
            <p:nvPicPr>
              <p:cNvPr id="17" name="Picture 14" descr="Csv - Download free icons">
                <a:extLst>
                  <a:ext uri="{FF2B5EF4-FFF2-40B4-BE49-F238E27FC236}">
                    <a16:creationId xmlns:a16="http://schemas.microsoft.com/office/drawing/2014/main" id="{A0E6906E-2AB3-F302-5062-7A3F4C76B3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2692" y="2976418"/>
                <a:ext cx="767250" cy="7672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576BE40-8397-60EB-CC8A-8DF46630FCD6}"/>
                  </a:ext>
                </a:extLst>
              </p:cNvPr>
              <p:cNvSpPr txBox="1"/>
              <p:nvPr/>
            </p:nvSpPr>
            <p:spPr>
              <a:xfrm>
                <a:off x="869606" y="3742229"/>
                <a:ext cx="71365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Players</a:t>
                </a:r>
              </a:p>
              <a:p>
                <a:pPr algn="ctr"/>
                <a:r>
                  <a:rPr lang="en-US" sz="1200" dirty="0"/>
                  <a:t>CSV</a:t>
                </a:r>
              </a:p>
              <a:p>
                <a:pPr algn="ctr"/>
                <a:r>
                  <a:rPr lang="en-US" sz="1200" dirty="0"/>
                  <a:t>File</a:t>
                </a:r>
              </a:p>
            </p:txBody>
          </p:sp>
        </p:grp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17C21BC-6320-1D78-7EE0-95DF0EB3C1B2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 flipV="1">
            <a:off x="5279545" y="2251924"/>
            <a:ext cx="901024" cy="2090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E599C7E-0E68-C80C-1BCF-A19307B2EBDC}"/>
              </a:ext>
            </a:extLst>
          </p:cNvPr>
          <p:cNvSpPr txBox="1"/>
          <p:nvPr/>
        </p:nvSpPr>
        <p:spPr>
          <a:xfrm>
            <a:off x="6640463" y="1209945"/>
            <a:ext cx="51046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Exclude Goalkeepers from the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Standardize player names and assign a unique identifier (ID) for each player.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Extract and separate concatenated statistics for clearer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Acknowledge the variability in stats across different games.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2AC22FE-33DF-E9E6-F85C-0F89024041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3335" y="2225608"/>
            <a:ext cx="2157375" cy="119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11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7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23019B-D08A-3DE2-FA6F-661C07E4FF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790"/>
          <a:stretch/>
        </p:blipFill>
        <p:spPr>
          <a:xfrm>
            <a:off x="1636982" y="192054"/>
            <a:ext cx="8726217" cy="634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710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The process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8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pic>
        <p:nvPicPr>
          <p:cNvPr id="6" name="Picture 4" descr="File management - Free files and folders icons">
            <a:extLst>
              <a:ext uri="{FF2B5EF4-FFF2-40B4-BE49-F238E27FC236}">
                <a16:creationId xmlns:a16="http://schemas.microsoft.com/office/drawing/2014/main" id="{F908B117-89FB-329A-1ED3-1E8509890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190" y="3832515"/>
            <a:ext cx="1019355" cy="1019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78CE08F-6F55-7D49-2E15-1511FAE2A1F5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2979889" y="4273236"/>
            <a:ext cx="12935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6" descr="209,832 File Cleaning Icons - Free in SVG, PNG, ICO - IconScout">
            <a:extLst>
              <a:ext uri="{FF2B5EF4-FFF2-40B4-BE49-F238E27FC236}">
                <a16:creationId xmlns:a16="http://schemas.microsoft.com/office/drawing/2014/main" id="{C0450B5B-CA83-61B3-C1E8-CEDE27C81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891" y="1232569"/>
            <a:ext cx="1019355" cy="1019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Database DB icon PNG and SVG Vector Free Download">
            <a:extLst>
              <a:ext uri="{FF2B5EF4-FFF2-40B4-BE49-F238E27FC236}">
                <a16:creationId xmlns:a16="http://schemas.microsoft.com/office/drawing/2014/main" id="{134F62D3-0897-21F1-7B1F-E8A3D97C1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968" y="3870672"/>
            <a:ext cx="776468" cy="940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E7DBDF8-918E-B5E9-F3B0-42757BCA6192}"/>
              </a:ext>
            </a:extLst>
          </p:cNvPr>
          <p:cNvCxnSpPr>
            <a:cxnSpLocks/>
            <a:stCxn id="8" idx="2"/>
            <a:endCxn id="10" idx="1"/>
          </p:cNvCxnSpPr>
          <p:nvPr/>
        </p:nvCxnSpPr>
        <p:spPr>
          <a:xfrm>
            <a:off x="6180569" y="2251924"/>
            <a:ext cx="1077399" cy="20888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3E83A0-177E-4DBB-F937-E6E7ECFB98CF}"/>
              </a:ext>
            </a:extLst>
          </p:cNvPr>
          <p:cNvCxnSpPr>
            <a:stCxn id="10" idx="1"/>
            <a:endCxn id="6" idx="3"/>
          </p:cNvCxnSpPr>
          <p:nvPr/>
        </p:nvCxnSpPr>
        <p:spPr>
          <a:xfrm flipH="1">
            <a:off x="5279545" y="4340740"/>
            <a:ext cx="1978423" cy="1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1C62EA8-A2A6-31BB-D207-711E1B8F2CC6}"/>
              </a:ext>
            </a:extLst>
          </p:cNvPr>
          <p:cNvGrpSpPr/>
          <p:nvPr/>
        </p:nvGrpSpPr>
        <p:grpSpPr>
          <a:xfrm>
            <a:off x="1403838" y="3628684"/>
            <a:ext cx="1589268" cy="1773382"/>
            <a:chOff x="73891" y="2715491"/>
            <a:chExt cx="1589268" cy="177338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67912E3-C623-CA41-8EC8-61670BE7BD6C}"/>
                </a:ext>
              </a:extLst>
            </p:cNvPr>
            <p:cNvSpPr/>
            <p:nvPr/>
          </p:nvSpPr>
          <p:spPr>
            <a:xfrm>
              <a:off x="73891" y="2715491"/>
              <a:ext cx="1589268" cy="17733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AF2F00C-2AAB-9B06-AD00-866F0F77D97E}"/>
                </a:ext>
              </a:extLst>
            </p:cNvPr>
            <p:cNvGrpSpPr/>
            <p:nvPr/>
          </p:nvGrpSpPr>
          <p:grpSpPr>
            <a:xfrm>
              <a:off x="150896" y="2976418"/>
              <a:ext cx="1499046" cy="1412142"/>
              <a:chOff x="150896" y="2976418"/>
              <a:chExt cx="1499046" cy="1412142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4EDE38F-C3B4-B5BD-EC31-349A364460D3}"/>
                  </a:ext>
                </a:extLst>
              </p:cNvPr>
              <p:cNvGrpSpPr/>
              <p:nvPr/>
            </p:nvGrpSpPr>
            <p:grpSpPr>
              <a:xfrm>
                <a:off x="150896" y="2976418"/>
                <a:ext cx="726559" cy="1393801"/>
                <a:chOff x="150896" y="2976418"/>
                <a:chExt cx="726559" cy="1393801"/>
              </a:xfrm>
            </p:grpSpPr>
            <p:pic>
              <p:nvPicPr>
                <p:cNvPr id="19" name="Picture 2" descr="Html file - Free computer icons">
                  <a:extLst>
                    <a:ext uri="{FF2B5EF4-FFF2-40B4-BE49-F238E27FC236}">
                      <a16:creationId xmlns:a16="http://schemas.microsoft.com/office/drawing/2014/main" id="{4C697FBF-2424-99FD-1613-507D1823A0B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1398" y="2976418"/>
                  <a:ext cx="726057" cy="72605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E11384D-F61F-5FB0-19D6-5206BFBFB88A}"/>
                    </a:ext>
                  </a:extLst>
                </p:cNvPr>
                <p:cNvSpPr txBox="1"/>
                <p:nvPr/>
              </p:nvSpPr>
              <p:spPr>
                <a:xfrm>
                  <a:off x="150896" y="3723888"/>
                  <a:ext cx="68730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 err="1"/>
                    <a:t>Fotmob</a:t>
                  </a:r>
                  <a:endParaRPr lang="en-US" sz="1200" dirty="0"/>
                </a:p>
                <a:p>
                  <a:pPr algn="ctr"/>
                  <a:r>
                    <a:rPr lang="en-US" sz="1200" dirty="0"/>
                    <a:t>HTML</a:t>
                  </a:r>
                </a:p>
                <a:p>
                  <a:pPr algn="ctr"/>
                  <a:r>
                    <a:rPr lang="en-US" sz="1200" dirty="0"/>
                    <a:t>Files</a:t>
                  </a:r>
                </a:p>
              </p:txBody>
            </p:sp>
          </p:grpSp>
          <p:pic>
            <p:nvPicPr>
              <p:cNvPr id="17" name="Picture 14" descr="Csv - Download free icons">
                <a:extLst>
                  <a:ext uri="{FF2B5EF4-FFF2-40B4-BE49-F238E27FC236}">
                    <a16:creationId xmlns:a16="http://schemas.microsoft.com/office/drawing/2014/main" id="{A0E6906E-2AB3-F302-5062-7A3F4C76B3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2692" y="2976418"/>
                <a:ext cx="767250" cy="7672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576BE40-8397-60EB-CC8A-8DF46630FCD6}"/>
                  </a:ext>
                </a:extLst>
              </p:cNvPr>
              <p:cNvSpPr txBox="1"/>
              <p:nvPr/>
            </p:nvSpPr>
            <p:spPr>
              <a:xfrm>
                <a:off x="869606" y="3742229"/>
                <a:ext cx="71365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Players</a:t>
                </a:r>
              </a:p>
              <a:p>
                <a:pPr algn="ctr"/>
                <a:r>
                  <a:rPr lang="en-US" sz="1200" dirty="0"/>
                  <a:t>CSV</a:t>
                </a:r>
              </a:p>
              <a:p>
                <a:pPr algn="ctr"/>
                <a:r>
                  <a:rPr lang="en-US" sz="1200" dirty="0"/>
                  <a:t>File</a:t>
                </a:r>
              </a:p>
            </p:txBody>
          </p:sp>
        </p:grp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17C21BC-6320-1D78-7EE0-95DF0EB3C1B2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 flipV="1">
            <a:off x="5279545" y="2251924"/>
            <a:ext cx="901024" cy="2090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E599C7E-0E68-C80C-1BCF-A19307B2EBDC}"/>
              </a:ext>
            </a:extLst>
          </p:cNvPr>
          <p:cNvSpPr txBox="1"/>
          <p:nvPr/>
        </p:nvSpPr>
        <p:spPr>
          <a:xfrm>
            <a:off x="6640463" y="1296162"/>
            <a:ext cx="51046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Ignore Goalkeepers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Fix names and create an ID for each player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Extract concatenated stats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Stats are not the same for all games</a:t>
            </a:r>
          </a:p>
        </p:txBody>
      </p:sp>
      <p:pic>
        <p:nvPicPr>
          <p:cNvPr id="28" name="Picture 10" descr="podium icon, position icon, rank icon, winner icon, leaderboard icon">
            <a:extLst>
              <a:ext uri="{FF2B5EF4-FFF2-40B4-BE49-F238E27FC236}">
                <a16:creationId xmlns:a16="http://schemas.microsoft.com/office/drawing/2014/main" id="{31ABF4CA-9CA9-B5D5-1720-C1D12B456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0175" y="3965558"/>
            <a:ext cx="767249" cy="76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2CF6D50-9ADD-36A2-0F68-F6FC4B9C5ABC}"/>
              </a:ext>
            </a:extLst>
          </p:cNvPr>
          <p:cNvCxnSpPr>
            <a:cxnSpLocks/>
            <a:stCxn id="10" idx="3"/>
            <a:endCxn id="28" idx="1"/>
          </p:cNvCxnSpPr>
          <p:nvPr/>
        </p:nvCxnSpPr>
        <p:spPr>
          <a:xfrm>
            <a:off x="8034436" y="4340740"/>
            <a:ext cx="2935739" cy="84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25D46C7-A0F7-B405-525E-8353C11D398F}"/>
              </a:ext>
            </a:extLst>
          </p:cNvPr>
          <p:cNvSpPr txBox="1"/>
          <p:nvPr/>
        </p:nvSpPr>
        <p:spPr>
          <a:xfrm>
            <a:off x="8375352" y="4363455"/>
            <a:ext cx="396642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err="1"/>
              <a:t>RandomForestClassifier</a:t>
            </a:r>
            <a:endParaRPr lang="en-US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Ranking players by month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Ranking the best players of the season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2AC22FE-33DF-E9E6-F85C-0F89024041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3335" y="2225608"/>
            <a:ext cx="2157375" cy="119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98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Dashboards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CDE54D-4BD2-4764-A36A-8487DB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9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E8A1A5E2-B20E-5FC7-1285-19D5786C6F4B}"/>
              </a:ext>
            </a:extLst>
          </p:cNvPr>
          <p:cNvSpPr txBox="1">
            <a:spLocks/>
          </p:cNvSpPr>
          <p:nvPr/>
        </p:nvSpPr>
        <p:spPr>
          <a:xfrm>
            <a:off x="2063855" y="3064615"/>
            <a:ext cx="1240971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$3B</a:t>
            </a:r>
            <a:endParaRPr 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8A956F56-8667-BDAE-CB45-D889A7A3CE02}"/>
              </a:ext>
            </a:extLst>
          </p:cNvPr>
          <p:cNvSpPr txBox="1">
            <a:spLocks/>
          </p:cNvSpPr>
          <p:nvPr/>
        </p:nvSpPr>
        <p:spPr>
          <a:xfrm>
            <a:off x="5475514" y="3064615"/>
            <a:ext cx="1240971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$2B</a:t>
            </a:r>
            <a:endParaRPr lang="en-US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6ECE80E9-64A0-6B2E-A794-83CC2E2FD794}"/>
              </a:ext>
            </a:extLst>
          </p:cNvPr>
          <p:cNvSpPr txBox="1">
            <a:spLocks/>
          </p:cNvSpPr>
          <p:nvPr/>
        </p:nvSpPr>
        <p:spPr>
          <a:xfrm>
            <a:off x="8887174" y="3064615"/>
            <a:ext cx="1240971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$1B</a:t>
            </a:r>
            <a:endParaRPr lang="en-US" dirty="0"/>
          </a:p>
        </p:txBody>
      </p:sp>
      <p:sp>
        <p:nvSpPr>
          <p:cNvPr id="10" name="Content Placeholder 18">
            <a:extLst>
              <a:ext uri="{FF2B5EF4-FFF2-40B4-BE49-F238E27FC236}">
                <a16:creationId xmlns:a16="http://schemas.microsoft.com/office/drawing/2014/main" id="{660EF8D4-BBC3-5255-4DF3-38FCA713FB36}"/>
              </a:ext>
            </a:extLst>
          </p:cNvPr>
          <p:cNvSpPr txBox="1">
            <a:spLocks/>
          </p:cNvSpPr>
          <p:nvPr/>
        </p:nvSpPr>
        <p:spPr>
          <a:xfrm>
            <a:off x="1129698" y="4824188"/>
            <a:ext cx="3124093" cy="4629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latin typeface="Tenorite" panose="00000500000000000000" pitchFamily="2" charset="0"/>
              </a:rPr>
              <a:t>PERFORMANCE</a:t>
            </a:r>
          </a:p>
          <a:p>
            <a:pPr marL="0" indent="0" algn="ctr">
              <a:buNone/>
            </a:pPr>
            <a:r>
              <a:rPr lang="en-US" sz="1800" dirty="0">
                <a:latin typeface="Tenorite" panose="00000500000000000000" pitchFamily="2" charset="0"/>
              </a:rPr>
              <a:t>ANALYSIS</a:t>
            </a:r>
          </a:p>
        </p:txBody>
      </p:sp>
      <p:sp>
        <p:nvSpPr>
          <p:cNvPr id="11" name="Content Placeholder 19">
            <a:extLst>
              <a:ext uri="{FF2B5EF4-FFF2-40B4-BE49-F238E27FC236}">
                <a16:creationId xmlns:a16="http://schemas.microsoft.com/office/drawing/2014/main" id="{CC3E3F3C-FD01-5994-C141-2A16E5BE346D}"/>
              </a:ext>
            </a:extLst>
          </p:cNvPr>
          <p:cNvSpPr txBox="1">
            <a:spLocks/>
          </p:cNvSpPr>
          <p:nvPr/>
        </p:nvSpPr>
        <p:spPr>
          <a:xfrm>
            <a:off x="4569391" y="4824188"/>
            <a:ext cx="3139479" cy="46292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sv-SE" sz="1800" dirty="0">
                <a:latin typeface="Tenorite" panose="00000500000000000000" pitchFamily="2" charset="0"/>
              </a:rPr>
              <a:t>COMPARATIVE ANALYSIS</a:t>
            </a:r>
          </a:p>
          <a:p>
            <a:pPr marL="0" indent="0" algn="ctr">
              <a:buNone/>
            </a:pPr>
            <a:r>
              <a:rPr lang="sv-SE" sz="1800" dirty="0">
                <a:latin typeface="Tenorite" panose="00000500000000000000" pitchFamily="2" charset="0"/>
              </a:rPr>
              <a:t>PER POSITION</a:t>
            </a:r>
            <a:endParaRPr lang="en-US" sz="1800" dirty="0">
              <a:latin typeface="Tenorite" panose="00000500000000000000" pitchFamily="2" charset="0"/>
            </a:endParaRPr>
          </a:p>
        </p:txBody>
      </p:sp>
      <p:sp>
        <p:nvSpPr>
          <p:cNvPr id="12" name="Content Placeholder 20">
            <a:extLst>
              <a:ext uri="{FF2B5EF4-FFF2-40B4-BE49-F238E27FC236}">
                <a16:creationId xmlns:a16="http://schemas.microsoft.com/office/drawing/2014/main" id="{B6C878DF-E134-DE70-80C2-894814415EEA}"/>
              </a:ext>
            </a:extLst>
          </p:cNvPr>
          <p:cNvSpPr txBox="1">
            <a:spLocks/>
          </p:cNvSpPr>
          <p:nvPr/>
        </p:nvSpPr>
        <p:spPr>
          <a:xfrm>
            <a:off x="8076226" y="4824188"/>
            <a:ext cx="3124093" cy="4629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sv-SE" sz="1800" dirty="0">
                <a:latin typeface="Tenorite" panose="00000500000000000000" pitchFamily="2" charset="0"/>
              </a:rPr>
              <a:t>COMPARATIVE ANALYSIS </a:t>
            </a:r>
          </a:p>
          <a:p>
            <a:pPr marL="0" indent="0" algn="ctr">
              <a:buNone/>
            </a:pPr>
            <a:r>
              <a:rPr lang="sv-SE" sz="1800" dirty="0">
                <a:latin typeface="Tenorite" panose="00000500000000000000" pitchFamily="2" charset="0"/>
              </a:rPr>
              <a:t>PER PLAYER</a:t>
            </a:r>
            <a:endParaRPr lang="en-US" sz="1800" dirty="0">
              <a:latin typeface="Tenorite" panose="00000500000000000000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A18F201-EF9F-F42F-EB07-C7427BD7F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001" y="2359617"/>
            <a:ext cx="3029790" cy="21174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29A6054-6FA3-CDCC-8387-239E90156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950" y="2359616"/>
            <a:ext cx="3029790" cy="21174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B4F4092-AB4C-AE02-5686-33EDD541E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0525" y="2359616"/>
            <a:ext cx="3029790" cy="21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2765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" id="{D860ABA3-507A-4DC6-8D34-B6D2FE41A3BA}" vid="{BBA8DB39-4D39-4790-8D8A-7FB22E96343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D08CD0-82A3-4566-9B63-BB91B2D8976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4958658-F0F0-4C75-A3B7-276A0C8E9F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79E8A1-055A-4751-97E9-E6B1F9E2121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{8BD12BE7-32EB-4854-9C74-18FB950F0806}tf89338750_win32</Template>
  <TotalTime>335</TotalTime>
  <Words>420</Words>
  <Application>Microsoft Office PowerPoint</Application>
  <PresentationFormat>Widescreen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Tenorite</vt:lpstr>
      <vt:lpstr>Univers</vt:lpstr>
      <vt:lpstr>GradientUnivers</vt:lpstr>
      <vt:lpstr>Data-driven insights: identifying the best soccer players by position</vt:lpstr>
      <vt:lpstr>About me</vt:lpstr>
      <vt:lpstr>Inspiration</vt:lpstr>
      <vt:lpstr>Project</vt:lpstr>
      <vt:lpstr>Collecting the stats</vt:lpstr>
      <vt:lpstr>The process</vt:lpstr>
      <vt:lpstr>PowerPoint Presentation</vt:lpstr>
      <vt:lpstr>The process</vt:lpstr>
      <vt:lpstr>Dashboards</vt:lpstr>
      <vt:lpstr>Future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insights: identifying the best soccer players by position</dc:title>
  <dc:creator>Leonardo Fonseca</dc:creator>
  <cp:lastModifiedBy>Leonardo Fonseca</cp:lastModifiedBy>
  <cp:revision>3</cp:revision>
  <dcterms:created xsi:type="dcterms:W3CDTF">2024-01-16T03:41:30Z</dcterms:created>
  <dcterms:modified xsi:type="dcterms:W3CDTF">2024-01-16T23:21:42Z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