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qcucuexe45BILjTOueFUmVCqj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2" name="Google Shape;3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0" name="Google Shape;7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3458d2b62_1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g1e3458d2b62_1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0" name="Google Shape;4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8" name="Google Shape;4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9" name="Google Shape;5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e3458d2b62_1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g1e3458d2b62_1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8" name="Google Shape;5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e3458d2b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1e3458d2b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Google Shape;46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52;p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" name="Google Shape;53;p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54;p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" name="Google Shape;55;p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61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69;p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 rot="5400000">
            <a:off x="4071361" y="-1040151"/>
            <a:ext cx="3564436" cy="10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3" name="Google Shape;273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77;p1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78;p1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1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1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1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1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1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1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1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6" name="Google Shape;286;p1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1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" name="Google Shape;288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1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1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1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1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1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5" name="Google Shape;295;p1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1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1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1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1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1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" name="Google Shape;302;p1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3" name="Google Shape;303;p1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4" name="Google Shape;304;p19"/>
          <p:cNvSpPr/>
          <p:nvPr/>
        </p:nvSpPr>
        <p:spPr>
          <a:xfrm rot="-27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 rot="5400000">
            <a:off x="6842413" y="1580976"/>
            <a:ext cx="5026597" cy="329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1"/>
          </p:nvPr>
        </p:nvSpPr>
        <p:spPr>
          <a:xfrm rot="5400000">
            <a:off x="1555514" y="-156309"/>
            <a:ext cx="5026597" cy="677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Google Shape;91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p1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1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1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1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p1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1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1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1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1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2" name="Google Shape;122;p11"/>
          <p:cNvSpPr txBox="1"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body" idx="1"/>
          </p:nvPr>
        </p:nvSpPr>
        <p:spPr>
          <a:xfrm>
            <a:off x="691078" y="2345843"/>
            <a:ext cx="5009584" cy="327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body" idx="2"/>
          </p:nvPr>
        </p:nvSpPr>
        <p:spPr>
          <a:xfrm>
            <a:off x="5935075" y="2345843"/>
            <a:ext cx="5068574" cy="327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2"/>
          </p:nvPr>
        </p:nvSpPr>
        <p:spPr>
          <a:xfrm>
            <a:off x="691078" y="2954564"/>
            <a:ext cx="4963444" cy="279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3"/>
          </p:nvPr>
        </p:nvSpPr>
        <p:spPr>
          <a:xfrm>
            <a:off x="6103351" y="2331481"/>
            <a:ext cx="4900298" cy="54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4"/>
          </p:nvPr>
        </p:nvSpPr>
        <p:spPr>
          <a:xfrm>
            <a:off x="6103351" y="2954564"/>
            <a:ext cx="4900298" cy="279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1" name="Google Shape;151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1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1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1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Google Shape;169;p1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0" name="Google Shape;170;p1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1" name="Google Shape;171;p1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1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Google Shape;173;p1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" name="Google Shape;174;p1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" name="Google Shape;175;p1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" name="Google Shape;176;p1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" name="Google Shape;177;p1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1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0" name="Google Shape;180;p15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1" name="Google Shape;181;p15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2" name="Google Shape;182;p15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 rot="-81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body" idx="1"/>
          </p:nvPr>
        </p:nvSpPr>
        <p:spPr>
          <a:xfrm>
            <a:off x="5698672" y="708102"/>
            <a:ext cx="5656716" cy="543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3200"/>
            </a:lvl1pPr>
            <a:lvl2pPr marL="914400" lvl="1" indent="-3619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  <a:defRPr sz="2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400"/>
            </a:lvl3pPr>
            <a:lvl4pPr marL="1828800" lvl="3" indent="-3238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4pPr>
            <a:lvl5pPr marL="2286000" lvl="4" indent="-3238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2"/>
          </p:nvPr>
        </p:nvSpPr>
        <p:spPr>
          <a:xfrm>
            <a:off x="683587" y="3976544"/>
            <a:ext cx="4499914" cy="21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90" name="Google Shape;190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1" name="Google Shape;191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" name="Google Shape;193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4" name="Google Shape;194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Google Shape;195;p1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1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1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1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1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1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1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1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1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1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" name="Google Shape;205;p1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Google Shape;208;p1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Google Shape;209;p1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0" name="Google Shape;210;p1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Google Shape;211;p1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Google Shape;212;p1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" name="Google Shape;213;p1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" name="Google Shape;214;p1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1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1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1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1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16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16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16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Google Shape;227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" name="Google Shape;228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" name="Google Shape;229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17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" name="Google Shape;232;p17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" name="Google Shape;233;p17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" name="Google Shape;234;p17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17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17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237;p17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17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17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240;p17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17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" name="Google Shape;243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" name="Google Shape;244;p17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5" name="Google Shape;245;p17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17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247;p17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8" name="Google Shape;248;p17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249;p17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17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" name="Google Shape;251;p17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2" name="Google Shape;252;p17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" name="Google Shape;253;p17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17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6" name="Google Shape;256;p17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7" name="Google Shape;257;p17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8" name="Google Shape;258;p17"/>
          <p:cNvSpPr txBox="1"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7"/>
          <p:cNvSpPr>
            <a:spLocks noGrp="1"/>
          </p:cNvSpPr>
          <p:nvPr>
            <p:ph type="pic" idx="2"/>
          </p:nvPr>
        </p:nvSpPr>
        <p:spPr>
          <a:xfrm>
            <a:off x="5698672" y="713677"/>
            <a:ext cx="5304977" cy="5430645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17"/>
          <p:cNvSpPr/>
          <p:nvPr/>
        </p:nvSpPr>
        <p:spPr>
          <a:xfrm rot="-81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1"/>
          </p:nvPr>
        </p:nvSpPr>
        <p:spPr>
          <a:xfrm>
            <a:off x="683587" y="3970330"/>
            <a:ext cx="4434823" cy="21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8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9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0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1;p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27;p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8;p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30;p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32;p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33;p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35;p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8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E85A6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E85A6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-81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_avila92@ms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mailto:moniquelouise@gmail.co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uralmind-ai/portuguese-bert" TargetMode="External"/><Relationship Id="rId3" Type="http://schemas.openxmlformats.org/officeDocument/2006/relationships/hyperlink" Target="https://arxiv.org/pdf/2107.05720.pdf" TargetMode="External"/><Relationship Id="rId7" Type="http://schemas.openxmlformats.org/officeDocument/2006/relationships/hyperlink" Target="https://arxiv.org/abs/2305.06721" TargetMode="External"/><Relationship Id="rId12" Type="http://schemas.openxmlformats.org/officeDocument/2006/relationships/hyperlink" Target="https://arxiv.org/abs/2010.0266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PORTULAN/albertina-ptbr" TargetMode="External"/><Relationship Id="rId11" Type="http://schemas.openxmlformats.org/officeDocument/2006/relationships/hyperlink" Target="https://arxiv.org/pdf/2209.13738.pdf" TargetMode="External"/><Relationship Id="rId5" Type="http://schemas.openxmlformats.org/officeDocument/2006/relationships/hyperlink" Target="https://github.com/naver/splade" TargetMode="External"/><Relationship Id="rId10" Type="http://schemas.openxmlformats.org/officeDocument/2006/relationships/hyperlink" Target="https://huggingface.co/datasets/unicamp-dl/mrobust" TargetMode="External"/><Relationship Id="rId4" Type="http://schemas.openxmlformats.org/officeDocument/2006/relationships/hyperlink" Target="https://arxiv.org/abs/2109.10086" TargetMode="External"/><Relationship Id="rId9" Type="http://schemas.openxmlformats.org/officeDocument/2006/relationships/hyperlink" Target="https://github.com/unicamp-dl/mMAR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9.13738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6" name="Google Shape;316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" name="Google Shape;317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319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0" name="Google Shape;320;p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1" name="Google Shape;321;p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Google Shape;328;p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331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332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333;p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7" name="Google Shape;337;p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8" name="Google Shape;338;p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9" name="Google Shape;339;p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0" name="Google Shape;340;p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1" name="Google Shape;341;p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2" name="Google Shape;342;p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343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4" name="Google Shape;344;p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5" name="Google Shape;345;p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6" name="Google Shape;346;p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7" name="Google Shape;347;p1"/>
          <p:cNvSpPr txBox="1"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SPLADE-V2 para Português</a:t>
            </a:r>
            <a:endParaRPr/>
          </a:p>
        </p:txBody>
      </p:sp>
      <p:sp>
        <p:nvSpPr>
          <p:cNvPr id="348" name="Google Shape;348;p1"/>
          <p:cNvSpPr txBox="1">
            <a:spLocks noGrp="1"/>
          </p:cNvSpPr>
          <p:nvPr>
            <p:ph type="subTitle" idx="1"/>
          </p:nvPr>
        </p:nvSpPr>
        <p:spPr>
          <a:xfrm>
            <a:off x="6655400" y="5642875"/>
            <a:ext cx="54753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rPr lang="en-US" sz="1700" dirty="0"/>
              <a:t>Leonardo </a:t>
            </a:r>
            <a:r>
              <a:rPr lang="en-US" sz="1700" dirty="0" err="1"/>
              <a:t>Bernardi</a:t>
            </a:r>
            <a:r>
              <a:rPr lang="en-US" sz="1700" dirty="0"/>
              <a:t> de Avila – </a:t>
            </a:r>
            <a:r>
              <a:rPr lang="en-US" sz="1700" u="sng" dirty="0">
                <a:solidFill>
                  <a:schemeClr val="hlink"/>
                </a:solidFill>
                <a:hlinkClick r:id="rId3"/>
              </a:rPr>
              <a:t>leo_avila92@msn.com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75"/>
              <a:buNone/>
            </a:pPr>
            <a:r>
              <a:rPr lang="en-US" sz="1700"/>
              <a:t>Monique Louise Monteiro </a:t>
            </a:r>
            <a:r>
              <a:rPr lang="en-US" sz="1700" dirty="0"/>
              <a:t>– </a:t>
            </a:r>
            <a:r>
              <a:rPr lang="en-US" sz="1700" u="sng" dirty="0">
                <a:solidFill>
                  <a:schemeClr val="hlink"/>
                </a:solidFill>
                <a:hlinkClick r:id="rId4"/>
              </a:rPr>
              <a:t>moniquelouise@gmail.com</a:t>
            </a:r>
            <a:r>
              <a:rPr lang="en-US" sz="1700" dirty="0"/>
              <a:t> </a:t>
            </a:r>
            <a:endParaRPr dirty="0"/>
          </a:p>
        </p:txBody>
      </p:sp>
      <p:pic>
        <p:nvPicPr>
          <p:cNvPr id="349" name="Google Shape;349;p1"/>
          <p:cNvPicPr preferRelativeResize="0"/>
          <p:nvPr/>
        </p:nvPicPr>
        <p:blipFill rotWithShape="1">
          <a:blip r:embed="rId5">
            <a:alphaModFix/>
          </a:blip>
          <a:srcRect t="31401" b="25625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 extrusionOk="0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1"/>
          <p:cNvSpPr/>
          <p:nvPr/>
        </p:nvSpPr>
        <p:spPr>
          <a:xfrm rot="-81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703" name="Google Shape;703;p7"/>
          <p:cNvSpPr txBox="1">
            <a:spLocks noGrp="1"/>
          </p:cNvSpPr>
          <p:nvPr>
            <p:ph type="body" idx="1"/>
          </p:nvPr>
        </p:nvSpPr>
        <p:spPr>
          <a:xfrm>
            <a:off x="691075" y="2340123"/>
            <a:ext cx="10325100" cy="4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SPLADE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SPLADE v2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Repositório SPLADE V2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▪"/>
            </a:pPr>
            <a:r>
              <a:rPr lang="en-US"/>
              <a:t>Albertina PT-BR</a:t>
            </a:r>
            <a:endParaRPr/>
          </a:p>
          <a:p>
            <a:pPr marL="457200" lvl="1" indent="-235029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▪"/>
            </a:pPr>
            <a:r>
              <a:rPr lang="en-US"/>
              <a:t>Repositório: </a:t>
            </a:r>
            <a:r>
              <a:rPr lang="en-US" b="0" i="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https://huggingface.co/PORTULAN/albertina-ptbr</a:t>
            </a:r>
            <a:r>
              <a:rPr lang="en-US" b="0" i="0" u="none" strike="noStrike"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marL="457200" lvl="1" indent="-235029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75000"/>
              <a:buChar char="▪"/>
            </a:pPr>
            <a:r>
              <a:rPr lang="en-US"/>
              <a:t>Paper: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https://arxiv.org/abs/2305.06721</a:t>
            </a:r>
            <a:r>
              <a:rPr lang="en-US"/>
              <a:t>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▪"/>
            </a:pPr>
            <a:r>
              <a:rPr lang="en-US" u="sng">
                <a:solidFill>
                  <a:schemeClr val="hlink"/>
                </a:solidFill>
                <a:hlinkClick r:id="rId8"/>
              </a:rPr>
              <a:t>BERTimbau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▪"/>
            </a:pPr>
            <a:r>
              <a:rPr lang="en-US" u="sng">
                <a:solidFill>
                  <a:schemeClr val="hlink"/>
                </a:solidFill>
                <a:hlinkClick r:id="rId9"/>
              </a:rPr>
              <a:t>mMarco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▪"/>
            </a:pPr>
            <a:r>
              <a:rPr lang="en-US"/>
              <a:t>mRobust</a:t>
            </a:r>
            <a:endParaRPr/>
          </a:p>
          <a:p>
            <a:pPr marL="457200" lvl="0" indent="-31670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83333"/>
              <a:buChar char="▪"/>
            </a:pPr>
            <a:r>
              <a:rPr lang="en-US" sz="1800"/>
              <a:t>Repositório: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https://huggingface.co/datasets/unicamp-dl/mrobust</a:t>
            </a:r>
            <a:endParaRPr/>
          </a:p>
          <a:p>
            <a:pPr marL="457200" lvl="0" indent="-31670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▪"/>
            </a:pPr>
            <a:r>
              <a:rPr lang="en-US" sz="1800"/>
              <a:t>Paper: </a:t>
            </a:r>
            <a:r>
              <a:rPr lang="en-US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https://arxiv.org/pdf/2209.13738.pdf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▪"/>
            </a:pPr>
            <a:r>
              <a:rPr lang="en-US" u="sng">
                <a:solidFill>
                  <a:schemeClr val="hlink"/>
                </a:solidFill>
                <a:hlinkClick r:id="rId12"/>
              </a:rPr>
              <a:t>Improving Efficient Neural Ranking Models with Cross-Architecture Knowledge Distillation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7" name="Google Shape;357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8" name="Google Shape;358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9" name="Google Shape;359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0" name="Google Shape;360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1" name="Google Shape;361;p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2" name="Google Shape;362;p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3" name="Google Shape;363;p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4" name="Google Shape;364;p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5" name="Google Shape;365;p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8" name="Google Shape;368;p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9" name="Google Shape;369;p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0" name="Google Shape;370;p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1" name="Google Shape;371;p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2" name="Google Shape;372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3" name="Google Shape;373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4" name="Google Shape;374;p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5" name="Google Shape;375;p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6" name="Google Shape;376;p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7" name="Google Shape;377;p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8" name="Google Shape;378;p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9" name="Google Shape;379;p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0" name="Google Shape;380;p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1" name="Google Shape;381;p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2" name="Google Shape;382;p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3" name="Google Shape;383;p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4" name="Google Shape;384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5" name="Google Shape;385;p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6" name="Google Shape;386;p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7" name="Google Shape;387;p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8" name="Google Shape;388;p2"/>
          <p:cNvSpPr/>
          <p:nvPr/>
        </p:nvSpPr>
        <p:spPr>
          <a:xfrm rot="-81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691079" y="725950"/>
            <a:ext cx="34287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Descrição do projeto</a:t>
            </a:r>
            <a:endParaRPr/>
          </a:p>
        </p:txBody>
      </p:sp>
      <p:grpSp>
        <p:nvGrpSpPr>
          <p:cNvPr id="390" name="Google Shape;390;p2"/>
          <p:cNvGrpSpPr/>
          <p:nvPr/>
        </p:nvGrpSpPr>
        <p:grpSpPr>
          <a:xfrm>
            <a:off x="5103282" y="2290996"/>
            <a:ext cx="6879600" cy="1731577"/>
            <a:chOff x="0" y="2120826"/>
            <a:chExt cx="6879600" cy="1731577"/>
          </a:xfrm>
        </p:grpSpPr>
        <p:sp>
          <p:nvSpPr>
            <p:cNvPr id="391" name="Google Shape;391;p2"/>
            <p:cNvSpPr/>
            <p:nvPr/>
          </p:nvSpPr>
          <p:spPr>
            <a:xfrm>
              <a:off x="0" y="2371746"/>
              <a:ext cx="6879600" cy="42840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43975" y="2120826"/>
              <a:ext cx="4815661" cy="5018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 txBox="1"/>
            <p:nvPr/>
          </p:nvSpPr>
          <p:spPr>
            <a:xfrm>
              <a:off x="368473" y="214532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000" tIns="0" rIns="182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Testar e validar SPLADE-v2 para Português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0" y="3142866"/>
              <a:ext cx="6879517" cy="709537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w="12700" cap="flat" cmpd="sng">
              <a:solidFill>
                <a:srgbClr val="FC8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 txBox="1"/>
            <p:nvPr/>
          </p:nvSpPr>
          <p:spPr>
            <a:xfrm>
              <a:off x="0" y="3142866"/>
              <a:ext cx="6879517" cy="70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925" tIns="354075" rIns="533925" bIns="1209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Uso do Albertina PT-BR como ponto de partida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43975" y="2891946"/>
              <a:ext cx="4815661" cy="501840"/>
            </a:xfrm>
            <a:prstGeom prst="roundRect">
              <a:avLst>
                <a:gd name="adj" fmla="val 16667"/>
              </a:avLst>
            </a:prstGeom>
            <a:solidFill>
              <a:srgbClr val="FC858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 txBox="1"/>
            <p:nvPr/>
          </p:nvSpPr>
          <p:spPr>
            <a:xfrm>
              <a:off x="368473" y="291644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000" tIns="0" rIns="1820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Hipótese a ser testada</a:t>
              </a: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3458d2b62_1_856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g1e3458d2b62_1_85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4" name="Google Shape;404;g1e3458d2b62_1_85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5" name="Google Shape;405;g1e3458d2b62_1_85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6" name="Google Shape;406;g1e3458d2b62_1_85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7" name="Google Shape;407;g1e3458d2b62_1_85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8" name="Google Shape;408;g1e3458d2b62_1_85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9" name="Google Shape;409;g1e3458d2b62_1_85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0" name="Google Shape;410;g1e3458d2b62_1_85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1" name="Google Shape;411;g1e3458d2b62_1_85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2" name="Google Shape;412;g1e3458d2b62_1_85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3" name="Google Shape;413;g1e3458d2b62_1_85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4" name="Google Shape;414;g1e3458d2b62_1_85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5" name="Google Shape;415;g1e3458d2b62_1_85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6" name="Google Shape;416;g1e3458d2b62_1_85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7" name="Google Shape;417;g1e3458d2b62_1_85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8" name="Google Shape;418;g1e3458d2b62_1_85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9" name="Google Shape;419;g1e3458d2b62_1_85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0" name="Google Shape;420;g1e3458d2b62_1_85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1" name="Google Shape;421;g1e3458d2b62_1_85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2" name="Google Shape;422;g1e3458d2b62_1_85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3" name="Google Shape;423;g1e3458d2b62_1_85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4" name="Google Shape;424;g1e3458d2b62_1_85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5" name="Google Shape;425;g1e3458d2b62_1_85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6" name="Google Shape;426;g1e3458d2b62_1_85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7" name="Google Shape;427;g1e3458d2b62_1_85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8" name="Google Shape;428;g1e3458d2b62_1_85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9" name="Google Shape;429;g1e3458d2b62_1_85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0" name="Google Shape;430;g1e3458d2b62_1_85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1" name="Google Shape;431;g1e3458d2b62_1_85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2" name="Google Shape;432;g1e3458d2b62_1_85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3" name="Google Shape;433;g1e3458d2b62_1_856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4" name="Google Shape;434;g1e3458d2b62_1_856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5" name="Google Shape;435;g1e3458d2b62_1_856"/>
          <p:cNvSpPr/>
          <p:nvPr/>
        </p:nvSpPr>
        <p:spPr>
          <a:xfrm rot="-8100000">
            <a:off x="-284043" y="3154186"/>
            <a:ext cx="568090" cy="568090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e3458d2b62_1_856"/>
          <p:cNvSpPr txBox="1">
            <a:spLocks noGrp="1"/>
          </p:cNvSpPr>
          <p:nvPr>
            <p:ph type="title"/>
          </p:nvPr>
        </p:nvSpPr>
        <p:spPr>
          <a:xfrm>
            <a:off x="691079" y="725950"/>
            <a:ext cx="34287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Descrição do projeto</a:t>
            </a:r>
            <a:endParaRPr/>
          </a:p>
        </p:txBody>
      </p:sp>
      <p:pic>
        <p:nvPicPr>
          <p:cNvPr id="437" name="Google Shape;437;g1e3458d2b62_1_8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6078" y="652325"/>
            <a:ext cx="6607795" cy="543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4" name="Google Shape;444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5" name="Google Shape;445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6" name="Google Shape;446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7" name="Google Shape;447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8" name="Google Shape;448;p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9" name="Google Shape;449;p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0" name="Google Shape;450;p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1" name="Google Shape;451;p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2" name="Google Shape;452;p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3" name="Google Shape;453;p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4" name="Google Shape;454;p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5" name="Google Shape;455;p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6" name="Google Shape;456;p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7" name="Google Shape;457;p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8" name="Google Shape;458;p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9" name="Google Shape;459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0" name="Google Shape;460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1" name="Google Shape;461;p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2" name="Google Shape;462;p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3" name="Google Shape;463;p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4" name="Google Shape;464;p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5" name="Google Shape;465;p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6" name="Google Shape;466;p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7" name="Google Shape;467;p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8" name="Google Shape;468;p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9" name="Google Shape;469;p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0" name="Google Shape;470;p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1" name="Google Shape;471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2" name="Google Shape;472;p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3" name="Google Shape;473;p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4" name="Google Shape;474;p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5" name="Google Shape;475;p3"/>
          <p:cNvSpPr/>
          <p:nvPr/>
        </p:nvSpPr>
        <p:spPr>
          <a:xfrm rot="-81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"/>
          <p:cNvSpPr txBox="1"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Metodologia</a:t>
            </a:r>
            <a:endParaRPr/>
          </a:p>
        </p:txBody>
      </p:sp>
      <p:grpSp>
        <p:nvGrpSpPr>
          <p:cNvPr id="477" name="Google Shape;477;p3"/>
          <p:cNvGrpSpPr/>
          <p:nvPr/>
        </p:nvGrpSpPr>
        <p:grpSpPr>
          <a:xfrm>
            <a:off x="5103282" y="1140819"/>
            <a:ext cx="6879517" cy="4031931"/>
            <a:chOff x="0" y="970649"/>
            <a:chExt cx="6879517" cy="4031931"/>
          </a:xfrm>
        </p:grpSpPr>
        <p:sp>
          <p:nvSpPr>
            <p:cNvPr id="478" name="Google Shape;478;p3"/>
            <p:cNvSpPr/>
            <p:nvPr/>
          </p:nvSpPr>
          <p:spPr>
            <a:xfrm>
              <a:off x="0" y="970649"/>
              <a:ext cx="6879517" cy="179196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542070" y="1373842"/>
              <a:ext cx="985582" cy="98558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069724" y="970649"/>
              <a:ext cx="4809792" cy="1791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 txBox="1"/>
            <p:nvPr/>
          </p:nvSpPr>
          <p:spPr>
            <a:xfrm>
              <a:off x="2069724" y="970649"/>
              <a:ext cx="4809792" cy="1791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9650" tIns="189650" rIns="189650" bIns="189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código do SPLADE-v2 para possível reutilização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0" y="3210611"/>
              <a:ext cx="6879517" cy="179196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542070" y="3613804"/>
              <a:ext cx="985582" cy="9855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2069724" y="3210611"/>
              <a:ext cx="4809792" cy="1791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 txBox="1"/>
            <p:nvPr/>
          </p:nvSpPr>
          <p:spPr>
            <a:xfrm>
              <a:off x="2069724" y="3210611"/>
              <a:ext cx="4809792" cy="1791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9650" tIns="189650" rIns="189650" bIns="189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outras bibliotecas que possam apoiar o desenvolvimento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2" name="Google Shape;492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3" name="Google Shape;493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4" name="Google Shape;494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5" name="Google Shape;495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496;p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7" name="Google Shape;497;p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8" name="Google Shape;498;p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9" name="Google Shape;499;p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0" name="Google Shape;500;p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1" name="Google Shape;501;p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2" name="Google Shape;502;p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3" name="Google Shape;503;p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4" name="Google Shape;504;p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5" name="Google Shape;505;p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6" name="Google Shape;506;p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7" name="Google Shape;507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8" name="Google Shape;508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9" name="Google Shape;509;p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0" name="Google Shape;510;p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1" name="Google Shape;511;p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2" name="Google Shape;512;p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3" name="Google Shape;513;p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" name="Google Shape;514;p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5" name="Google Shape;515;p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6" name="Google Shape;516;p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7" name="Google Shape;517;p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8" name="Google Shape;518;p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9" name="Google Shape;519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0" name="Google Shape;520;p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1" name="Google Shape;521;p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2" name="Google Shape;522;p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3" name="Google Shape;523;p4"/>
          <p:cNvSpPr txBox="1"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Datasets</a:t>
            </a:r>
            <a:endParaRPr/>
          </a:p>
        </p:txBody>
      </p:sp>
      <p:pic>
        <p:nvPicPr>
          <p:cNvPr id="524" name="Google Shape;524;p4" descr="Script de computador num ecrã"/>
          <p:cNvPicPr preferRelativeResize="0"/>
          <p:nvPr/>
        </p:nvPicPr>
        <p:blipFill rotWithShape="1">
          <a:blip r:embed="rId3">
            <a:alphaModFix/>
          </a:blip>
          <a:srcRect l="1620" r="41392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 extrusionOk="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25" name="Google Shape;525;p4"/>
          <p:cNvSpPr/>
          <p:nvPr/>
        </p:nvSpPr>
        <p:spPr>
          <a:xfrm rot="-27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"/>
          <p:cNvSpPr txBox="1">
            <a:spLocks noGrp="1"/>
          </p:cNvSpPr>
          <p:nvPr>
            <p:ph type="body" idx="1"/>
          </p:nvPr>
        </p:nvSpPr>
        <p:spPr>
          <a:xfrm>
            <a:off x="6088653" y="2886116"/>
            <a:ext cx="4927425" cy="32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Treinamento </a:t>
            </a:r>
            <a:endParaRPr/>
          </a:p>
          <a:p>
            <a:pPr marL="4572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mMARCO + MS MARCO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Teste</a:t>
            </a:r>
            <a:endParaRPr/>
          </a:p>
          <a:p>
            <a:pPr marL="4572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mRobust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3" name="Google Shape;533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4" name="Google Shape;534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5" name="Google Shape;535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6" name="Google Shape;536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7" name="Google Shape;537;p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8" name="Google Shape;538;p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9" name="Google Shape;539;p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0" name="Google Shape;540;p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1" name="Google Shape;541;p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2" name="Google Shape;542;p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3" name="Google Shape;543;p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44;p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5" name="Google Shape;545;p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6" name="Google Shape;546;p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7" name="Google Shape;547;p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8" name="Google Shape;548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9" name="Google Shape;549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0" name="Google Shape;550;p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1" name="Google Shape;551;p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2" name="Google Shape;552;p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3" name="Google Shape;553;p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4" name="Google Shape;554;p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5" name="Google Shape;555;p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6" name="Google Shape;556;p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7" name="Google Shape;557;p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8" name="Google Shape;558;p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9" name="Google Shape;559;p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0" name="Google Shape;560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1" name="Google Shape;561;p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2" name="Google Shape;562;p5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3" name="Google Shape;563;p5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64" name="Google Shape;564;p5"/>
          <p:cNvSpPr/>
          <p:nvPr/>
        </p:nvSpPr>
        <p:spPr>
          <a:xfrm rot="-27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"/>
          <p:cNvSpPr txBox="1"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/>
              <a:t>Métricas</a:t>
            </a:r>
            <a:endParaRPr/>
          </a:p>
        </p:txBody>
      </p:sp>
      <p:sp>
        <p:nvSpPr>
          <p:cNvPr id="566" name="Google Shape;566;p5"/>
          <p:cNvSpPr txBox="1">
            <a:spLocks noGrp="1"/>
          </p:cNvSpPr>
          <p:nvPr>
            <p:ph type="body" idx="1"/>
          </p:nvPr>
        </p:nvSpPr>
        <p:spPr>
          <a:xfrm>
            <a:off x="6092891" y="2340130"/>
            <a:ext cx="4916971" cy="380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/>
              <a:t>As mesmas utilizadas pela versão original do SPLADE-V2</a:t>
            </a:r>
            <a:endParaRPr/>
          </a:p>
          <a:p>
            <a:pPr marL="4572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nDCG@10</a:t>
            </a:r>
            <a:endParaRPr/>
          </a:p>
          <a:p>
            <a:pPr marL="4572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nDCG@20</a:t>
            </a:r>
            <a:endParaRPr/>
          </a:p>
          <a:p>
            <a:pPr marL="4572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MRR@10</a:t>
            </a:r>
            <a:endParaRPr/>
          </a:p>
          <a:p>
            <a:pPr marL="4572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n-US"/>
              <a:t>R@1000</a:t>
            </a:r>
            <a:endParaRPr/>
          </a:p>
          <a:p>
            <a:pPr marL="457200" lvl="1" indent="-14287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pic>
        <p:nvPicPr>
          <p:cNvPr id="567" name="Google Shape;567;p5" descr="Gau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78" y="1235909"/>
            <a:ext cx="4412205" cy="441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e3458d2b62_1_950"/>
          <p:cNvSpPr txBox="1">
            <a:spLocks noGrp="1"/>
          </p:cNvSpPr>
          <p:nvPr>
            <p:ph type="title"/>
          </p:nvPr>
        </p:nvSpPr>
        <p:spPr>
          <a:xfrm>
            <a:off x="652975" y="630250"/>
            <a:ext cx="10325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Resultados Esperados</a:t>
            </a:r>
            <a:endParaRPr/>
          </a:p>
        </p:txBody>
      </p:sp>
      <p:pic>
        <p:nvPicPr>
          <p:cNvPr id="573" name="Google Shape;573;g1e3458d2b62_1_9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356" y="1398250"/>
            <a:ext cx="10691294" cy="50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1e3458d2b62_1_950"/>
          <p:cNvSpPr txBox="1">
            <a:spLocks noGrp="1"/>
          </p:cNvSpPr>
          <p:nvPr>
            <p:ph type="body" idx="1"/>
          </p:nvPr>
        </p:nvSpPr>
        <p:spPr>
          <a:xfrm>
            <a:off x="0" y="6409200"/>
            <a:ext cx="10827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</a:pPr>
            <a:r>
              <a:rPr lang="en-US" sz="2000"/>
              <a:t>Fonte: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https://arxiv.org/pdf/2209.13738.pdf</a:t>
            </a:r>
            <a:endParaRPr sz="2000"/>
          </a:p>
        </p:txBody>
      </p:sp>
      <p:sp>
        <p:nvSpPr>
          <p:cNvPr id="575" name="Google Shape;575;g1e3458d2b62_1_950"/>
          <p:cNvSpPr/>
          <p:nvPr/>
        </p:nvSpPr>
        <p:spPr>
          <a:xfrm>
            <a:off x="4232900" y="1531625"/>
            <a:ext cx="914400" cy="41532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2" name="Google Shape;582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3" name="Google Shape;583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4" name="Google Shape;584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5" name="Google Shape;585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6" name="Google Shape;586;p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7" name="Google Shape;587;p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8" name="Google Shape;588;p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9" name="Google Shape;589;p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0" name="Google Shape;590;p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1" name="Google Shape;591;p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592;p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3" name="Google Shape;593;p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4" name="Google Shape;594;p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595;p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596;p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7" name="Google Shape;597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8" name="Google Shape;598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9" name="Google Shape;599;p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0" name="Google Shape;600;p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1" name="Google Shape;601;p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" name="Google Shape;602;p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" name="Google Shape;603;p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4" name="Google Shape;604;p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5" name="Google Shape;605;p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" name="Google Shape;606;p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7" name="Google Shape;607;p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" name="Google Shape;608;p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" name="Google Shape;609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0" name="Google Shape;610;p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" name="Google Shape;611;p6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" name="Google Shape;612;p6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019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3" name="Google Shape;613;p6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lang="en-US" sz="3400"/>
              <a:t>Experimentos adicionais/alternativos</a:t>
            </a:r>
            <a:endParaRPr/>
          </a:p>
        </p:txBody>
      </p:sp>
      <p:sp>
        <p:nvSpPr>
          <p:cNvPr id="614" name="Google Shape;614;p6"/>
          <p:cNvSpPr/>
          <p:nvPr/>
        </p:nvSpPr>
        <p:spPr>
          <a:xfrm rot="-81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"/>
          <p:cNvSpPr txBox="1">
            <a:spLocks noGrp="1"/>
          </p:cNvSpPr>
          <p:nvPr>
            <p:ph type="body" idx="1"/>
          </p:nvPr>
        </p:nvSpPr>
        <p:spPr>
          <a:xfrm>
            <a:off x="691079" y="2886116"/>
            <a:ext cx="4927425" cy="32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dirty="0" err="1"/>
              <a:t>Destilação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partida</a:t>
            </a:r>
            <a:r>
              <a:rPr lang="en-US" dirty="0"/>
              <a:t> para </a:t>
            </a:r>
            <a:r>
              <a:rPr lang="en-US" dirty="0" err="1"/>
              <a:t>comparação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dirty="0"/>
              <a:t>PTT5 Encoder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dirty="0"/>
              <a:t>BERTimbau</a:t>
            </a:r>
          </a:p>
          <a:p>
            <a:pPr marL="6858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dirty="0" err="1"/>
              <a:t>OpenAI</a:t>
            </a:r>
            <a:r>
              <a:rPr lang="en-US" dirty="0"/>
              <a:t> Embeddings (a </a:t>
            </a:r>
            <a:r>
              <a:rPr lang="en-US" dirty="0" err="1"/>
              <a:t>depender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do dataset e dos custos)</a:t>
            </a:r>
            <a:endParaRPr dirty="0"/>
          </a:p>
        </p:txBody>
      </p:sp>
      <p:pic>
        <p:nvPicPr>
          <p:cNvPr id="616" name="Google Shape;616;p6"/>
          <p:cNvPicPr preferRelativeResize="0"/>
          <p:nvPr/>
        </p:nvPicPr>
        <p:blipFill rotWithShape="1">
          <a:blip r:embed="rId3">
            <a:alphaModFix/>
          </a:blip>
          <a:srcRect l="2612" r="40004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 extrusionOk="0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e3458d2b62_1_0"/>
          <p:cNvSpPr txBox="1">
            <a:spLocks noGrp="1"/>
          </p:cNvSpPr>
          <p:nvPr>
            <p:ph type="title"/>
          </p:nvPr>
        </p:nvSpPr>
        <p:spPr>
          <a:xfrm>
            <a:off x="773204" y="-232249"/>
            <a:ext cx="10325100" cy="1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Cronograma</a:t>
            </a:r>
            <a:endParaRPr/>
          </a:p>
        </p:txBody>
      </p:sp>
      <p:sp>
        <p:nvSpPr>
          <p:cNvPr id="622" name="Google Shape;622;g1e3458d2b62_1_0"/>
          <p:cNvSpPr/>
          <p:nvPr/>
        </p:nvSpPr>
        <p:spPr>
          <a:xfrm>
            <a:off x="3368525" y="1316275"/>
            <a:ext cx="1338000" cy="4296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18/05 - 25/05</a:t>
            </a:r>
            <a:endParaRPr sz="11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g1e3458d2b62_1_0"/>
          <p:cNvSpPr/>
          <p:nvPr/>
        </p:nvSpPr>
        <p:spPr>
          <a:xfrm>
            <a:off x="846874" y="2958925"/>
            <a:ext cx="2522400" cy="6171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familiarização com o Albertina PT-BR ou BERTimbau</a:t>
            </a: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g1e3458d2b62_1_0"/>
          <p:cNvSpPr/>
          <p:nvPr/>
        </p:nvSpPr>
        <p:spPr>
          <a:xfrm>
            <a:off x="846874" y="3575625"/>
            <a:ext cx="2522400" cy="6171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organização dos datasets MS MARCO, mMARCO, mRobust04</a:t>
            </a: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g1e3458d2b62_1_0"/>
          <p:cNvSpPr/>
          <p:nvPr/>
        </p:nvSpPr>
        <p:spPr>
          <a:xfrm>
            <a:off x="846874" y="4192100"/>
            <a:ext cx="2522400" cy="6171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finetuning do </a:t>
            </a:r>
            <a:r>
              <a:rPr lang="en-US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SPLADE_v2</a:t>
            </a:r>
            <a:r>
              <a:rPr lang="en-US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(Albertina PT-BR)</a:t>
            </a: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g1e3458d2b62_1_0"/>
          <p:cNvSpPr/>
          <p:nvPr/>
        </p:nvSpPr>
        <p:spPr>
          <a:xfrm>
            <a:off x="846874" y="4808775"/>
            <a:ext cx="2522400" cy="6171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avaliação no mRobust04</a:t>
            </a: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g1e3458d2b62_1_0"/>
          <p:cNvSpPr/>
          <p:nvPr/>
        </p:nvSpPr>
        <p:spPr>
          <a:xfrm>
            <a:off x="846875" y="2342700"/>
            <a:ext cx="2522400" cy="6171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avaliar o github naver/splade para reutilização</a:t>
            </a: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g1e3458d2b62_1_0"/>
          <p:cNvSpPr/>
          <p:nvPr/>
        </p:nvSpPr>
        <p:spPr>
          <a:xfrm>
            <a:off x="4452658" y="206325"/>
            <a:ext cx="59700" cy="60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e3458d2b62_1_0"/>
          <p:cNvSpPr/>
          <p:nvPr/>
        </p:nvSpPr>
        <p:spPr>
          <a:xfrm>
            <a:off x="5619571" y="206324"/>
            <a:ext cx="59700" cy="60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1e3458d2b62_1_0"/>
          <p:cNvSpPr/>
          <p:nvPr/>
        </p:nvSpPr>
        <p:spPr>
          <a:xfrm>
            <a:off x="3368525" y="174480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1e3458d2b62_1_0"/>
          <p:cNvSpPr/>
          <p:nvPr/>
        </p:nvSpPr>
        <p:spPr>
          <a:xfrm>
            <a:off x="846075" y="1725750"/>
            <a:ext cx="2522400" cy="6171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releitura dos artigos de interesse SPLADE e SPLADE-v2</a:t>
            </a: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g1e3458d2b62_1_0"/>
          <p:cNvSpPr/>
          <p:nvPr/>
        </p:nvSpPr>
        <p:spPr>
          <a:xfrm>
            <a:off x="846874" y="5425575"/>
            <a:ext cx="2522400" cy="6171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repetir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US" sz="12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processo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com o BERTimbau/PTT5/</a:t>
            </a:r>
            <a:r>
              <a:rPr lang="en-US" sz="12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OpenAI</a:t>
            </a:r>
            <a:r>
              <a:rPr lang="en-US" sz="1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(*)</a:t>
            </a:r>
            <a:endParaRPr sz="12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g1e3458d2b62_1_0"/>
          <p:cNvSpPr/>
          <p:nvPr/>
        </p:nvSpPr>
        <p:spPr>
          <a:xfrm>
            <a:off x="846874" y="6035175"/>
            <a:ext cx="2522400" cy="6171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compilação dos resultados e do texto de entrega</a:t>
            </a: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g1e3458d2b62_1_0"/>
          <p:cNvSpPr/>
          <p:nvPr/>
        </p:nvSpPr>
        <p:spPr>
          <a:xfrm>
            <a:off x="4692725" y="1313748"/>
            <a:ext cx="1338000" cy="4296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25/05 - 01/06</a:t>
            </a:r>
            <a:endParaRPr sz="13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g1e3458d2b62_1_0"/>
          <p:cNvSpPr/>
          <p:nvPr/>
        </p:nvSpPr>
        <p:spPr>
          <a:xfrm>
            <a:off x="6030724" y="1315102"/>
            <a:ext cx="1338000" cy="4296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01/06 - 08/06</a:t>
            </a:r>
            <a:endParaRPr sz="13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g1e3458d2b62_1_0"/>
          <p:cNvSpPr/>
          <p:nvPr/>
        </p:nvSpPr>
        <p:spPr>
          <a:xfrm>
            <a:off x="7354925" y="1312399"/>
            <a:ext cx="1338000" cy="4296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08/06 - 15/06</a:t>
            </a:r>
            <a:endParaRPr sz="13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g1e3458d2b62_1_0"/>
          <p:cNvSpPr/>
          <p:nvPr/>
        </p:nvSpPr>
        <p:spPr>
          <a:xfrm>
            <a:off x="8692924" y="1312810"/>
            <a:ext cx="1338000" cy="4296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15/06 - 22/06</a:t>
            </a:r>
            <a:endParaRPr sz="13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g1e3458d2b62_1_0"/>
          <p:cNvSpPr/>
          <p:nvPr/>
        </p:nvSpPr>
        <p:spPr>
          <a:xfrm>
            <a:off x="10017125" y="1315097"/>
            <a:ext cx="1338000" cy="4296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22/06 - 29/06</a:t>
            </a:r>
            <a:endParaRPr sz="13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g1e3458d2b62_1_0"/>
          <p:cNvSpPr/>
          <p:nvPr/>
        </p:nvSpPr>
        <p:spPr>
          <a:xfrm>
            <a:off x="4690075" y="1744800"/>
            <a:ext cx="13407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e3458d2b62_1_0"/>
          <p:cNvSpPr/>
          <p:nvPr/>
        </p:nvSpPr>
        <p:spPr>
          <a:xfrm>
            <a:off x="6029375" y="174480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e3458d2b62_1_0"/>
          <p:cNvSpPr/>
          <p:nvPr/>
        </p:nvSpPr>
        <p:spPr>
          <a:xfrm>
            <a:off x="7356400" y="1744800"/>
            <a:ext cx="13380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1e3458d2b62_1_0"/>
          <p:cNvSpPr/>
          <p:nvPr/>
        </p:nvSpPr>
        <p:spPr>
          <a:xfrm>
            <a:off x="8692475" y="174480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e3458d2b62_1_0"/>
          <p:cNvSpPr/>
          <p:nvPr/>
        </p:nvSpPr>
        <p:spPr>
          <a:xfrm>
            <a:off x="10020025" y="174480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e3458d2b62_1_0"/>
          <p:cNvSpPr/>
          <p:nvPr/>
        </p:nvSpPr>
        <p:spPr>
          <a:xfrm>
            <a:off x="3369275" y="23617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1e3458d2b62_1_0"/>
          <p:cNvSpPr/>
          <p:nvPr/>
        </p:nvSpPr>
        <p:spPr>
          <a:xfrm>
            <a:off x="4690825" y="2361750"/>
            <a:ext cx="13407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e3458d2b62_1_0"/>
          <p:cNvSpPr/>
          <p:nvPr/>
        </p:nvSpPr>
        <p:spPr>
          <a:xfrm>
            <a:off x="6030125" y="23617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1e3458d2b62_1_0"/>
          <p:cNvSpPr/>
          <p:nvPr/>
        </p:nvSpPr>
        <p:spPr>
          <a:xfrm>
            <a:off x="7357150" y="2361750"/>
            <a:ext cx="13380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1e3458d2b62_1_0"/>
          <p:cNvSpPr/>
          <p:nvPr/>
        </p:nvSpPr>
        <p:spPr>
          <a:xfrm>
            <a:off x="8693225" y="23617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1e3458d2b62_1_0"/>
          <p:cNvSpPr/>
          <p:nvPr/>
        </p:nvSpPr>
        <p:spPr>
          <a:xfrm>
            <a:off x="10020775" y="23617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1e3458d2b62_1_0"/>
          <p:cNvSpPr/>
          <p:nvPr/>
        </p:nvSpPr>
        <p:spPr>
          <a:xfrm>
            <a:off x="3369275" y="296377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1e3458d2b62_1_0"/>
          <p:cNvSpPr/>
          <p:nvPr/>
        </p:nvSpPr>
        <p:spPr>
          <a:xfrm>
            <a:off x="4690825" y="2963775"/>
            <a:ext cx="13407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e3458d2b62_1_0"/>
          <p:cNvSpPr/>
          <p:nvPr/>
        </p:nvSpPr>
        <p:spPr>
          <a:xfrm>
            <a:off x="6030125" y="296377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1e3458d2b62_1_0"/>
          <p:cNvSpPr/>
          <p:nvPr/>
        </p:nvSpPr>
        <p:spPr>
          <a:xfrm>
            <a:off x="7357150" y="2963775"/>
            <a:ext cx="13380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e3458d2b62_1_0"/>
          <p:cNvSpPr/>
          <p:nvPr/>
        </p:nvSpPr>
        <p:spPr>
          <a:xfrm>
            <a:off x="8693225" y="296377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e3458d2b62_1_0"/>
          <p:cNvSpPr/>
          <p:nvPr/>
        </p:nvSpPr>
        <p:spPr>
          <a:xfrm>
            <a:off x="10020775" y="296377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e3458d2b62_1_0"/>
          <p:cNvSpPr/>
          <p:nvPr/>
        </p:nvSpPr>
        <p:spPr>
          <a:xfrm>
            <a:off x="4689275" y="3580875"/>
            <a:ext cx="13407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e3458d2b62_1_0"/>
          <p:cNvSpPr/>
          <p:nvPr/>
        </p:nvSpPr>
        <p:spPr>
          <a:xfrm>
            <a:off x="6028575" y="358087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e3458d2b62_1_0"/>
          <p:cNvSpPr/>
          <p:nvPr/>
        </p:nvSpPr>
        <p:spPr>
          <a:xfrm>
            <a:off x="7355600" y="3580875"/>
            <a:ext cx="13380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e3458d2b62_1_0"/>
          <p:cNvSpPr/>
          <p:nvPr/>
        </p:nvSpPr>
        <p:spPr>
          <a:xfrm>
            <a:off x="8691675" y="358087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e3458d2b62_1_0"/>
          <p:cNvSpPr/>
          <p:nvPr/>
        </p:nvSpPr>
        <p:spPr>
          <a:xfrm>
            <a:off x="10019225" y="358087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e3458d2b62_1_0"/>
          <p:cNvSpPr/>
          <p:nvPr/>
        </p:nvSpPr>
        <p:spPr>
          <a:xfrm>
            <a:off x="3368475" y="419782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e3458d2b62_1_0"/>
          <p:cNvSpPr/>
          <p:nvPr/>
        </p:nvSpPr>
        <p:spPr>
          <a:xfrm>
            <a:off x="4690025" y="4197825"/>
            <a:ext cx="13407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1e3458d2b62_1_0"/>
          <p:cNvSpPr/>
          <p:nvPr/>
        </p:nvSpPr>
        <p:spPr>
          <a:xfrm>
            <a:off x="6029325" y="419782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1e3458d2b62_1_0"/>
          <p:cNvSpPr/>
          <p:nvPr/>
        </p:nvSpPr>
        <p:spPr>
          <a:xfrm>
            <a:off x="7356350" y="4197825"/>
            <a:ext cx="13380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e3458d2b62_1_0"/>
          <p:cNvSpPr/>
          <p:nvPr/>
        </p:nvSpPr>
        <p:spPr>
          <a:xfrm>
            <a:off x="8692425" y="419782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1e3458d2b62_1_0"/>
          <p:cNvSpPr/>
          <p:nvPr/>
        </p:nvSpPr>
        <p:spPr>
          <a:xfrm>
            <a:off x="10019975" y="419782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1e3458d2b62_1_0"/>
          <p:cNvSpPr/>
          <p:nvPr/>
        </p:nvSpPr>
        <p:spPr>
          <a:xfrm>
            <a:off x="3368475" y="47998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1e3458d2b62_1_0"/>
          <p:cNvSpPr/>
          <p:nvPr/>
        </p:nvSpPr>
        <p:spPr>
          <a:xfrm>
            <a:off x="4690025" y="4799850"/>
            <a:ext cx="13407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1e3458d2b62_1_0"/>
          <p:cNvSpPr/>
          <p:nvPr/>
        </p:nvSpPr>
        <p:spPr>
          <a:xfrm>
            <a:off x="6029325" y="47998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e3458d2b62_1_0"/>
          <p:cNvSpPr/>
          <p:nvPr/>
        </p:nvSpPr>
        <p:spPr>
          <a:xfrm>
            <a:off x="7356350" y="4799850"/>
            <a:ext cx="13380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e3458d2b62_1_0"/>
          <p:cNvSpPr/>
          <p:nvPr/>
        </p:nvSpPr>
        <p:spPr>
          <a:xfrm>
            <a:off x="8692425" y="47998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1e3458d2b62_1_0"/>
          <p:cNvSpPr/>
          <p:nvPr/>
        </p:nvSpPr>
        <p:spPr>
          <a:xfrm>
            <a:off x="10019975" y="47998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1e3458d2b62_1_0"/>
          <p:cNvSpPr/>
          <p:nvPr/>
        </p:nvSpPr>
        <p:spPr>
          <a:xfrm>
            <a:off x="3364925" y="358080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1e3458d2b62_1_0"/>
          <p:cNvSpPr/>
          <p:nvPr/>
        </p:nvSpPr>
        <p:spPr>
          <a:xfrm>
            <a:off x="3368475" y="54157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e3458d2b62_1_0"/>
          <p:cNvSpPr/>
          <p:nvPr/>
        </p:nvSpPr>
        <p:spPr>
          <a:xfrm>
            <a:off x="4690025" y="5415750"/>
            <a:ext cx="13407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e3458d2b62_1_0"/>
          <p:cNvSpPr/>
          <p:nvPr/>
        </p:nvSpPr>
        <p:spPr>
          <a:xfrm>
            <a:off x="6029325" y="54157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1e3458d2b62_1_0"/>
          <p:cNvSpPr/>
          <p:nvPr/>
        </p:nvSpPr>
        <p:spPr>
          <a:xfrm>
            <a:off x="7356350" y="5415750"/>
            <a:ext cx="13380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1e3458d2b62_1_0"/>
          <p:cNvSpPr/>
          <p:nvPr/>
        </p:nvSpPr>
        <p:spPr>
          <a:xfrm>
            <a:off x="8692425" y="54157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1e3458d2b62_1_0"/>
          <p:cNvSpPr/>
          <p:nvPr/>
        </p:nvSpPr>
        <p:spPr>
          <a:xfrm>
            <a:off x="10019975" y="5415750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e3458d2b62_1_0"/>
          <p:cNvSpPr/>
          <p:nvPr/>
        </p:nvSpPr>
        <p:spPr>
          <a:xfrm>
            <a:off x="3368475" y="603682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e3458d2b62_1_0"/>
          <p:cNvSpPr/>
          <p:nvPr/>
        </p:nvSpPr>
        <p:spPr>
          <a:xfrm>
            <a:off x="4690025" y="6036825"/>
            <a:ext cx="13407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1e3458d2b62_1_0"/>
          <p:cNvSpPr/>
          <p:nvPr/>
        </p:nvSpPr>
        <p:spPr>
          <a:xfrm>
            <a:off x="6029325" y="603682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e3458d2b62_1_0"/>
          <p:cNvSpPr/>
          <p:nvPr/>
        </p:nvSpPr>
        <p:spPr>
          <a:xfrm>
            <a:off x="7356350" y="6036825"/>
            <a:ext cx="13380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e3458d2b62_1_0"/>
          <p:cNvSpPr/>
          <p:nvPr/>
        </p:nvSpPr>
        <p:spPr>
          <a:xfrm>
            <a:off x="8692425" y="603682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e3458d2b62_1_0"/>
          <p:cNvSpPr/>
          <p:nvPr/>
        </p:nvSpPr>
        <p:spPr>
          <a:xfrm>
            <a:off x="10019975" y="6036825"/>
            <a:ext cx="1324200" cy="6171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e3458d2b62_1_0"/>
          <p:cNvSpPr/>
          <p:nvPr/>
        </p:nvSpPr>
        <p:spPr>
          <a:xfrm rot="5400000" flipH="1">
            <a:off x="3610202" y="1718500"/>
            <a:ext cx="187500" cy="6693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e3458d2b62_1_0"/>
          <p:cNvSpPr/>
          <p:nvPr/>
        </p:nvSpPr>
        <p:spPr>
          <a:xfrm rot="5400000" flipH="1">
            <a:off x="4929572" y="1626550"/>
            <a:ext cx="187500" cy="2002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1e3458d2b62_1_0"/>
          <p:cNvSpPr/>
          <p:nvPr/>
        </p:nvSpPr>
        <p:spPr>
          <a:xfrm rot="5400000" flipH="1">
            <a:off x="4936522" y="2286200"/>
            <a:ext cx="187500" cy="2002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e3458d2b62_1_0"/>
          <p:cNvSpPr/>
          <p:nvPr/>
        </p:nvSpPr>
        <p:spPr>
          <a:xfrm rot="5400000" flipH="1">
            <a:off x="4934972" y="2888100"/>
            <a:ext cx="187500" cy="2002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1e3458d2b62_1_0"/>
          <p:cNvSpPr/>
          <p:nvPr/>
        </p:nvSpPr>
        <p:spPr>
          <a:xfrm rot="5400000" flipH="1">
            <a:off x="6932072" y="3540550"/>
            <a:ext cx="187500" cy="2002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e3458d2b62_1_0"/>
          <p:cNvSpPr/>
          <p:nvPr/>
        </p:nvSpPr>
        <p:spPr>
          <a:xfrm rot="5400000" flipH="1">
            <a:off x="8620874" y="4422000"/>
            <a:ext cx="173100" cy="13113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e3458d2b62_1_0"/>
          <p:cNvSpPr/>
          <p:nvPr/>
        </p:nvSpPr>
        <p:spPr>
          <a:xfrm rot="5400000" flipH="1">
            <a:off x="9887699" y="5071238"/>
            <a:ext cx="173100" cy="13113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1e3458d2b62_1_0"/>
          <p:cNvSpPr/>
          <p:nvPr/>
        </p:nvSpPr>
        <p:spPr>
          <a:xfrm rot="5400000" flipH="1">
            <a:off x="10589074" y="5742763"/>
            <a:ext cx="173100" cy="13113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1e3458d2b62_1_0"/>
          <p:cNvSpPr/>
          <p:nvPr/>
        </p:nvSpPr>
        <p:spPr>
          <a:xfrm rot="5400000" flipH="1">
            <a:off x="3600948" y="1707026"/>
            <a:ext cx="205500" cy="677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1e3458d2b62_1_0"/>
          <p:cNvSpPr/>
          <p:nvPr/>
        </p:nvSpPr>
        <p:spPr>
          <a:xfrm rot="5400000" flipH="1">
            <a:off x="4276075" y="2300775"/>
            <a:ext cx="174600" cy="668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1e3458d2b62_1_0"/>
          <p:cNvSpPr/>
          <p:nvPr/>
        </p:nvSpPr>
        <p:spPr>
          <a:xfrm rot="5400000" flipH="1">
            <a:off x="4262100" y="2953175"/>
            <a:ext cx="188400" cy="6543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1e3458d2b62_1_0"/>
          <p:cNvSpPr/>
          <p:nvPr/>
        </p:nvSpPr>
        <p:spPr>
          <a:xfrm rot="5400000" flipH="1">
            <a:off x="4257325" y="3562650"/>
            <a:ext cx="192900" cy="649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rgbClr val="000000"/>
      </a:dk1>
      <a:lt1>
        <a:srgbClr val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285</Words>
  <Application>Microsoft Macintosh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Lato</vt:lpstr>
      <vt:lpstr>Noto Sans Symbols</vt:lpstr>
      <vt:lpstr>CosineVTI</vt:lpstr>
      <vt:lpstr>SPLADE-V2 para Português</vt:lpstr>
      <vt:lpstr>Descrição do projeto</vt:lpstr>
      <vt:lpstr>Descrição do projeto</vt:lpstr>
      <vt:lpstr>Metodologia</vt:lpstr>
      <vt:lpstr>Datasets</vt:lpstr>
      <vt:lpstr>Métricas</vt:lpstr>
      <vt:lpstr>Resultados Esperados</vt:lpstr>
      <vt:lpstr>Experimentos adicionais/alternativos</vt:lpstr>
      <vt:lpstr>Cronograma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SPLADE-V2 para Português</dc:title>
  <dc:creator>Monique Louise</dc:creator>
  <cp:lastModifiedBy>Monique Louise</cp:lastModifiedBy>
  <cp:revision>2</cp:revision>
  <dcterms:created xsi:type="dcterms:W3CDTF">2023-05-23T00:40:51Z</dcterms:created>
  <dcterms:modified xsi:type="dcterms:W3CDTF">2023-05-25T11:39:33Z</dcterms:modified>
</cp:coreProperties>
</file>