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1a95845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1a95845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1a95845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1a95845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1a958452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1a958452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1a958452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1a958452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a907d0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a907d0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42ea99a9c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42ea99a9c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1a95845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1a95845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42ea99a9c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42ea99a9c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42ea99a9c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642ea99a9c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42ea99a9c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42ea99a9c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2ea99a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2ea99a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42ea99a9c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642ea99a9c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42ea99a9c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642ea99a9c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42ea99a9c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42ea99a9c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42ea99a9c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42ea99a9c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a907d03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a907d03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6e3342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6e3342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6e33429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66e33429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1a958452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1a958452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2ea99a9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42ea99a9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1a958452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1a958452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907d03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a907d03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1a95845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1a95845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1a95845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1a95845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1a958452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1a958452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layground.tensorflow.org/#activation=relu&amp;batchSize=5&amp;dataset=gauss&amp;regDataset=reg-plane&amp;learningRate=0.01&amp;regularizationRate=0&amp;noise=0&amp;networkShape=&amp;seed=0.40860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Relationship Id="rId4" Type="http://schemas.openxmlformats.org/officeDocument/2006/relationships/hyperlink" Target="http://playground.tensorflow.org/#activation=relu&amp;batchSize=5&amp;dataset=gauss&amp;regDataset=reg-plane&amp;learningRate=0.01&amp;regularizationRate=0&amp;noise=0&amp;networkShape=&amp;seed=0.40860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Relationship Id="rId11" Type="http://schemas.openxmlformats.org/officeDocument/2006/relationships/hyperlink" Target="http://playground.tensorflow.org/#activation=relu&amp;batchSize=20&amp;dataset=spiral&amp;regDataset=reg-plane&amp;learningRate=0.01&amp;regularizationRate=0&amp;noise=0&amp;networkShape=7,8,8,7&amp;seed=0.90832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Relationship Id="rId10" Type="http://schemas.openxmlformats.org/officeDocument/2006/relationships/hyperlink" Target="http://playground.tensorflow.org/#activation=relu&amp;batchSize=20&amp;dataset=spiral&amp;regDataset=reg-plane&amp;learningRate=0.01&amp;regularizationRate=0&amp;noise=0&amp;networkShape=7,8,8,7&amp;seed=0.90832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Relationship Id="rId12" Type="http://schemas.openxmlformats.org/officeDocument/2006/relationships/hyperlink" Target="https://colab.research.google.com/drive/1QsgZAt3t1JWdS0GBCyciaftT2ZkY0cg-?authuser=2#scrollTo=Y2ak-Wm2jQQM" TargetMode="External"/><Relationship Id="rId9" Type="http://schemas.openxmlformats.org/officeDocument/2006/relationships/hyperlink" Target="http://playground.tensorflow.org/#activation=relu&amp;batchSize=5&amp;dataset=circle&amp;regDataset=reg-plane&amp;learningRate=0.01&amp;regularizationRate=0&amp;noise=0&amp;networkShape=4,4&amp;seed=0.28451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Relationship Id="rId5" Type="http://schemas.openxmlformats.org/officeDocument/2006/relationships/hyperlink" Target="http://playground.tensorflow.org/#activation=relu&amp;batchSize=5&amp;dataset=gauss&amp;regDataset=reg-plane&amp;learningRate=0.01&amp;regularizationRate=0&amp;noise=0&amp;networkShape=&amp;seed=0.40860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Relationship Id="rId6" Type="http://schemas.openxmlformats.org/officeDocument/2006/relationships/hyperlink" Target="http://playground.tensorflow.org/#activation=relu&amp;batchSize=5&amp;dataset=xor&amp;regDataset=reg-plane&amp;learningRate=0.01&amp;regularizationRate=0&amp;noise=0&amp;networkShape=4&amp;seed=0.28049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Relationship Id="rId7" Type="http://schemas.openxmlformats.org/officeDocument/2006/relationships/hyperlink" Target="http://playground.tensorflow.org/#activation=relu&amp;batchSize=5&amp;dataset=xor&amp;regDataset=reg-plane&amp;learningRate=0.01&amp;regularizationRate=0&amp;noise=0&amp;networkShape=4&amp;seed=0.28049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Relationship Id="rId8" Type="http://schemas.openxmlformats.org/officeDocument/2006/relationships/hyperlink" Target="http://playground.tensorflow.org/#activation=relu&amp;batchSize=5&amp;dataset=circle&amp;regDataset=reg-plane&amp;learningRate=0.01&amp;regularizationRate=0&amp;noise=0&amp;networkShape=4,4&amp;seed=0.28451&amp;showTestData=false&amp;discretize=false&amp;percTrainData=60&amp;x=true&amp;y=true&amp;xTimesY=false&amp;xSquared=false&amp;ySquared=false&amp;cosX=false&amp;sinX=false&amp;cosY=false&amp;sinY=false&amp;collectStats=false&amp;problem=classification&amp;initZero=false&amp;hideText=fal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Machine Learning and Neural Networks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47625" y="4331500"/>
            <a:ext cx="4105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Leonardo Bocchi and Jacqueline Bumler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PIPELINE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297488" y="2240300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5392025" y="1307850"/>
            <a:ext cx="1160700" cy="6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FIT/TRAIN A CLASSIFIER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5452038" y="2355587"/>
            <a:ext cx="1040688" cy="419850"/>
          </a:xfrm>
          <a:prstGeom prst="flowChartTerminator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MODEL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0" name="Google Shape;240;p22"/>
          <p:cNvCxnSpPr>
            <a:stCxn id="238" idx="2"/>
            <a:endCxn id="239" idx="0"/>
          </p:cNvCxnSpPr>
          <p:nvPr/>
        </p:nvCxnSpPr>
        <p:spPr>
          <a:xfrm>
            <a:off x="5972375" y="1958250"/>
            <a:ext cx="0" cy="3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2"/>
          <p:cNvSpPr/>
          <p:nvPr/>
        </p:nvSpPr>
        <p:spPr>
          <a:xfrm>
            <a:off x="2301288" y="1307850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TRAINING 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2301288" y="3172763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TEST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3" name="Google Shape;243;p22"/>
          <p:cNvCxnSpPr>
            <a:stCxn id="237" idx="2"/>
            <a:endCxn id="242" idx="1"/>
          </p:cNvCxnSpPr>
          <p:nvPr/>
        </p:nvCxnSpPr>
        <p:spPr>
          <a:xfrm flipH="1" rot="-5400000">
            <a:off x="1746738" y="2943350"/>
            <a:ext cx="607200" cy="501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2"/>
          <p:cNvCxnSpPr>
            <a:stCxn id="237" idx="0"/>
            <a:endCxn id="241" idx="1"/>
          </p:cNvCxnSpPr>
          <p:nvPr/>
        </p:nvCxnSpPr>
        <p:spPr>
          <a:xfrm rot="-5400000">
            <a:off x="1746738" y="1685750"/>
            <a:ext cx="607200" cy="501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2"/>
          <p:cNvCxnSpPr>
            <a:stCxn id="241" idx="3"/>
            <a:endCxn id="246" idx="1"/>
          </p:cNvCxnSpPr>
          <p:nvPr/>
        </p:nvCxnSpPr>
        <p:spPr>
          <a:xfrm>
            <a:off x="3305088" y="1633050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2"/>
          <p:cNvSpPr/>
          <p:nvPr/>
        </p:nvSpPr>
        <p:spPr>
          <a:xfrm>
            <a:off x="5392025" y="3172775"/>
            <a:ext cx="1160700" cy="6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TEST / PREDICT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8" name="Google Shape;248;p22"/>
          <p:cNvCxnSpPr>
            <a:stCxn id="239" idx="2"/>
            <a:endCxn id="247" idx="0"/>
          </p:cNvCxnSpPr>
          <p:nvPr/>
        </p:nvCxnSpPr>
        <p:spPr>
          <a:xfrm>
            <a:off x="5972382" y="2775437"/>
            <a:ext cx="0" cy="3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2"/>
          <p:cNvSpPr/>
          <p:nvPr/>
        </p:nvSpPr>
        <p:spPr>
          <a:xfrm>
            <a:off x="6926075" y="3249275"/>
            <a:ext cx="1410318" cy="497394"/>
          </a:xfrm>
          <a:prstGeom prst="flowChartTerminator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PREDICTIONS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50" name="Google Shape;250;p22"/>
          <p:cNvCxnSpPr>
            <a:stCxn id="247" idx="3"/>
            <a:endCxn id="249" idx="1"/>
          </p:cNvCxnSpPr>
          <p:nvPr/>
        </p:nvCxnSpPr>
        <p:spPr>
          <a:xfrm>
            <a:off x="6552725" y="3497975"/>
            <a:ext cx="373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2"/>
          <p:cNvSpPr/>
          <p:nvPr/>
        </p:nvSpPr>
        <p:spPr>
          <a:xfrm>
            <a:off x="5392025" y="4054600"/>
            <a:ext cx="1160700" cy="6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EVALUATE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52" name="Google Shape;252;p22"/>
          <p:cNvCxnSpPr>
            <a:stCxn id="249" idx="2"/>
            <a:endCxn id="251" idx="3"/>
          </p:cNvCxnSpPr>
          <p:nvPr/>
        </p:nvCxnSpPr>
        <p:spPr>
          <a:xfrm rot="5400000">
            <a:off x="6775484" y="3523919"/>
            <a:ext cx="633000" cy="1078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2"/>
          <p:cNvCxnSpPr>
            <a:stCxn id="242" idx="2"/>
            <a:endCxn id="251" idx="1"/>
          </p:cNvCxnSpPr>
          <p:nvPr/>
        </p:nvCxnSpPr>
        <p:spPr>
          <a:xfrm flipH="1" rot="-5400000">
            <a:off x="3819288" y="2807063"/>
            <a:ext cx="556500" cy="2588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2"/>
          <p:cNvSpPr/>
          <p:nvPr/>
        </p:nvSpPr>
        <p:spPr>
          <a:xfrm>
            <a:off x="3705363" y="3040925"/>
            <a:ext cx="1286400" cy="9141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FEATURE EXTRACTION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+ </a:t>
            </a: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PREPROC.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3705350" y="1176000"/>
            <a:ext cx="1286400" cy="9141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FEATURE EXTRACTION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+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PREPROC.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55" name="Google Shape;255;p22"/>
          <p:cNvCxnSpPr>
            <a:stCxn id="246" idx="3"/>
            <a:endCxn id="238" idx="1"/>
          </p:cNvCxnSpPr>
          <p:nvPr/>
        </p:nvCxnSpPr>
        <p:spPr>
          <a:xfrm>
            <a:off x="4991750" y="1633050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2"/>
          <p:cNvCxnSpPr>
            <a:stCxn id="254" idx="3"/>
            <a:endCxn id="247" idx="1"/>
          </p:cNvCxnSpPr>
          <p:nvPr/>
        </p:nvCxnSpPr>
        <p:spPr>
          <a:xfrm>
            <a:off x="4991763" y="3497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2"/>
          <p:cNvCxnSpPr>
            <a:stCxn id="242" idx="3"/>
            <a:endCxn id="254" idx="1"/>
          </p:cNvCxnSpPr>
          <p:nvPr/>
        </p:nvCxnSpPr>
        <p:spPr>
          <a:xfrm>
            <a:off x="3305088" y="3497963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2"/>
          <p:cNvCxnSpPr>
            <a:endCxn id="254" idx="0"/>
          </p:cNvCxnSpPr>
          <p:nvPr/>
        </p:nvCxnSpPr>
        <p:spPr>
          <a:xfrm flipH="1">
            <a:off x="4348563" y="2107625"/>
            <a:ext cx="13200" cy="9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THE DATA</a:t>
            </a:r>
            <a:endParaRPr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assess the performance of our model?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35275" y="1957825"/>
            <a:ext cx="4857300" cy="1434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TRAINING SET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Train/fit the model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3335274" y="3392850"/>
            <a:ext cx="4857300" cy="543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VALIDATION SET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Compare the performance of different models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3335364" y="3935850"/>
            <a:ext cx="4857300" cy="543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TEST SET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Assess the performance of the model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1441075" y="1957825"/>
            <a:ext cx="1894200" cy="2520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Available data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DATA</a:t>
            </a:r>
            <a:endParaRPr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effectiveness of a machine learning model </a:t>
            </a:r>
            <a:r>
              <a:rPr lang="en"/>
              <a:t>relies</a:t>
            </a:r>
            <a:r>
              <a:rPr lang="en"/>
              <a:t> heavily on the quality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441074" y="1957825"/>
            <a:ext cx="6751500" cy="543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MACHINE LEARNING PROBLEM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1441074" y="2500825"/>
            <a:ext cx="3370800" cy="543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4822020" y="2500825"/>
            <a:ext cx="3370800" cy="543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MODEL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2093426" y="3778250"/>
            <a:ext cx="2066100" cy="54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 MANIPULATION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5474371" y="3778250"/>
            <a:ext cx="2066100" cy="54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IMPROVE THE MODEL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80" name="Google Shape;280;p24"/>
          <p:cNvCxnSpPr>
            <a:stCxn id="276" idx="2"/>
            <a:endCxn id="278" idx="0"/>
          </p:cNvCxnSpPr>
          <p:nvPr/>
        </p:nvCxnSpPr>
        <p:spPr>
          <a:xfrm>
            <a:off x="3126474" y="3043825"/>
            <a:ext cx="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4"/>
          <p:cNvCxnSpPr>
            <a:stCxn id="277" idx="2"/>
            <a:endCxn id="279" idx="0"/>
          </p:cNvCxnSpPr>
          <p:nvPr/>
        </p:nvCxnSpPr>
        <p:spPr>
          <a:xfrm>
            <a:off x="6507420" y="3043825"/>
            <a:ext cx="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extraction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Normalization &amp; Scaling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the outliers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missing values &amp; Inputting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One-hot encoding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Hashing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MAIN PRINCIPLES &amp; CONCEPTS OF DL &amp; ANNs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computers think?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of ML models and ML problems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learning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Unsupervised learning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 Neuroscience concepts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Artificial Neural Networks (ANNs)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Activation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COMPUTERS THINK?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45" y="1896400"/>
            <a:ext cx="3294656" cy="27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200" y="1896400"/>
            <a:ext cx="3658451" cy="27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MODELS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lt2"/>
                </a:solidFill>
              </a:rPr>
              <a:t>Predictive </a:t>
            </a:r>
            <a:r>
              <a:rPr b="1" lang="en" sz="1500"/>
              <a:t>or</a:t>
            </a:r>
            <a:r>
              <a:rPr b="1" lang="en" sz="1500">
                <a:solidFill>
                  <a:schemeClr val="lt2"/>
                </a:solidFill>
              </a:rPr>
              <a:t> supervised learning</a:t>
            </a:r>
            <a:r>
              <a:rPr b="1" lang="en" sz="1500"/>
              <a:t>:</a:t>
            </a:r>
            <a:r>
              <a:rPr lang="en" sz="1500"/>
              <a:t> (AKA </a:t>
            </a:r>
            <a:r>
              <a:rPr i="1" lang="en" sz="1500"/>
              <a:t>pattern recognition</a:t>
            </a:r>
            <a:r>
              <a:rPr lang="en" sz="1500"/>
              <a:t>) given a labelled data set called </a:t>
            </a:r>
            <a:r>
              <a:rPr i="1" lang="en" sz="1500"/>
              <a:t>training set</a:t>
            </a:r>
            <a:r>
              <a:rPr lang="en" sz="1500"/>
              <a:t>, find a mapping from x to y (e.g. regression, classification)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lt2"/>
                </a:solidFill>
              </a:rPr>
              <a:t>Descriptive </a:t>
            </a:r>
            <a:r>
              <a:rPr b="1" lang="en" sz="1500"/>
              <a:t>or</a:t>
            </a:r>
            <a:r>
              <a:rPr b="1" lang="en" sz="1500">
                <a:solidFill>
                  <a:schemeClr val="lt2"/>
                </a:solidFill>
              </a:rPr>
              <a:t> unsupervised learning</a:t>
            </a:r>
            <a:r>
              <a:rPr b="1" lang="en" sz="1500"/>
              <a:t>: </a:t>
            </a:r>
            <a:r>
              <a:rPr lang="en" sz="1500"/>
              <a:t>(AKA </a:t>
            </a:r>
            <a:r>
              <a:rPr i="1" lang="en" sz="1500"/>
              <a:t>knowledge discovery</a:t>
            </a:r>
            <a:r>
              <a:rPr lang="en" sz="1500"/>
              <a:t>) given a data set find something interesting or useful about their structure (e.g. density estimation, clustering, dimensionality reduction)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lt2"/>
                </a:solidFill>
              </a:rPr>
              <a:t>Reinforcement learning</a:t>
            </a:r>
            <a:r>
              <a:rPr b="1" lang="en" sz="1500"/>
              <a:t>:</a:t>
            </a:r>
            <a:r>
              <a:rPr lang="en" sz="1500"/>
              <a:t> given an external system upon which you can exert control action a and receive percepts p, a reward signal r indicating good performance, find a mapping from P →  A that maximizes some long-term measure of 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1221300" y="1276750"/>
            <a:ext cx="45987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Supervised learning: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Models</a:t>
            </a:r>
            <a:r>
              <a:rPr lang="en" sz="1500"/>
              <a:t> a function to relate inputs and outputs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 known examples to learn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EAD3"/>
                </a:solidFill>
              </a:rPr>
              <a:t>Example:</a:t>
            </a:r>
            <a:r>
              <a:rPr lang="en" sz="1500"/>
              <a:t> </a:t>
            </a:r>
            <a:r>
              <a:rPr i="1" lang="en" sz="1500">
                <a:solidFill>
                  <a:srgbClr val="D9EAD3"/>
                </a:solidFill>
              </a:rPr>
              <a:t>is cancer present in a given x-ray?</a:t>
            </a:r>
            <a:r>
              <a:rPr lang="en" sz="1500">
                <a:solidFill>
                  <a:srgbClr val="D9EAD3"/>
                </a:solidFill>
              </a:rPr>
              <a:t> </a:t>
            </a:r>
            <a:endParaRPr sz="1500">
              <a:solidFill>
                <a:srgbClr val="D9EAD3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D9EAD3"/>
                </a:solidFill>
              </a:rPr>
              <a:t>Inputs: numerical data representing images of cancerous and non cancerous x-rays</a:t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00"/>
              <a:t>The goal of supervised learning is </a:t>
            </a:r>
            <a:r>
              <a:rPr b="1" lang="en" sz="1500"/>
              <a:t>generalization</a:t>
            </a:r>
            <a:endParaRPr b="1"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Successfully predict an output given new inputs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Uses previously observed data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  <p:pic>
        <p:nvPicPr>
          <p:cNvPr id="313" name="Google Shape;3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925" y="229000"/>
            <a:ext cx="3031801" cy="20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200" y="2413925"/>
            <a:ext cx="2488900" cy="24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1209175" y="317550"/>
            <a:ext cx="8001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SUPERVISED LEARNING: CLASSIFICATION VS REGRESSION </a:t>
            </a:r>
            <a:endParaRPr sz="2000"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1209175" y="1048250"/>
            <a:ext cx="29823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Classification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Classifying data into distinct categories through a decision boundary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500"/>
              <a:buChar char="○"/>
            </a:pPr>
            <a:r>
              <a:rPr lang="en" sz="1500">
                <a:solidFill>
                  <a:srgbClr val="D9EAD3"/>
                </a:solidFill>
              </a:rPr>
              <a:t>Ex: cancer present or no</a:t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Regression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 a function to relate inputs to numerical outputs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500"/>
              <a:buChar char="○"/>
            </a:pPr>
            <a:r>
              <a:rPr lang="en" sz="1500">
                <a:solidFill>
                  <a:srgbClr val="D9EAD3"/>
                </a:solidFill>
              </a:rPr>
              <a:t>Ex: predicting how many cancerous cells after given number of days </a:t>
            </a:r>
            <a:endParaRPr sz="1500">
              <a:solidFill>
                <a:srgbClr val="D9EAD3"/>
              </a:solidFill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 b="20015" l="0" r="0" t="30744"/>
          <a:stretch/>
        </p:blipFill>
        <p:spPr>
          <a:xfrm>
            <a:off x="4368800" y="1551849"/>
            <a:ext cx="4582826" cy="225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 txBox="1"/>
          <p:nvPr/>
        </p:nvSpPr>
        <p:spPr>
          <a:xfrm>
            <a:off x="4936350" y="3600950"/>
            <a:ext cx="12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7137850" y="3600950"/>
            <a:ext cx="12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1221300" y="1338950"/>
            <a:ext cx="723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Finds patterns among inputs and groups the data according to similarities in structure</a:t>
            </a:r>
            <a:endParaRPr sz="1500"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n" sz="1600"/>
              <a:t>Supervised vs Unsupervised</a:t>
            </a:r>
            <a:endParaRPr b="1"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Supervised algorithms: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trained</a:t>
            </a:r>
            <a:r>
              <a:rPr lang="en" sz="1500"/>
              <a:t> with example outputs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500"/>
              <a:buChar char="■"/>
            </a:pPr>
            <a:r>
              <a:rPr lang="en" sz="1500">
                <a:solidFill>
                  <a:srgbClr val="D9EAD3"/>
                </a:solidFill>
              </a:rPr>
              <a:t>Ex: one x-ray shows cancer, another does not</a:t>
            </a:r>
            <a:endParaRPr sz="1500">
              <a:solidFill>
                <a:srgbClr val="D9EAD3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Unsupervised algorithms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example outputs; </a:t>
            </a:r>
            <a:r>
              <a:rPr i="1" lang="en" sz="1500"/>
              <a:t>untrained</a:t>
            </a:r>
            <a:endParaRPr i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500"/>
              <a:buChar char="■"/>
            </a:pPr>
            <a:r>
              <a:rPr lang="en" sz="1500">
                <a:solidFill>
                  <a:srgbClr val="D9EAD3"/>
                </a:solidFill>
              </a:rPr>
              <a:t>Ex: discovers similarities in all x-rays that have cancer present and groups them together</a:t>
            </a:r>
            <a:endParaRPr sz="1500">
              <a:solidFill>
                <a:srgbClr val="D9EAD3"/>
              </a:solidFill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6725324" y="2648350"/>
            <a:ext cx="466151" cy="45470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7236500" y="2320126"/>
            <a:ext cx="466132" cy="45470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Main principles &amp; concepts of ML</a:t>
            </a:r>
            <a:endParaRPr b="1" sz="1000"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When is machine learning used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Not an exact approach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Feasibility of the ML problem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Machine Learning pipeline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Handling the data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importance of data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Data manipulation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Main principles &amp; concepts of DL &amp; ANNs</a:t>
            </a:r>
            <a:endParaRPr b="1" sz="1000"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computers think?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Types of ML models and ML problems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Supervised learning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Unsupervised learning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Quick Neuroscience concepts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Artificial Neural Networks (ANNs)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Activation functions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Some applications of ML and DL </a:t>
            </a:r>
            <a:endParaRPr b="1" sz="1000"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Machine Learning environment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Some practical examples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NETWORKS (ANNs)</a:t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1177650" y="1415150"/>
            <a:ext cx="359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ANNs use both supervised and unsupervised learning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Originally invented to understand functions of the human brain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1500"/>
              <a:buChar char="○"/>
            </a:pPr>
            <a:r>
              <a:rPr lang="en" sz="1500">
                <a:solidFill>
                  <a:srgbClr val="D9EAD3"/>
                </a:solidFill>
              </a:rPr>
              <a:t>Ex: facial recognition</a:t>
            </a:r>
            <a:endParaRPr sz="1500">
              <a:solidFill>
                <a:srgbClr val="D9EAD3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500"/>
              <a:buChar char="■"/>
            </a:pPr>
            <a:r>
              <a:rPr lang="en" sz="1500">
                <a:solidFill>
                  <a:srgbClr val="D9EAD3"/>
                </a:solidFill>
              </a:rPr>
              <a:t>Eyes are brown or blue?</a:t>
            </a:r>
            <a:endParaRPr sz="1500">
              <a:solidFill>
                <a:srgbClr val="D9EAD3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500"/>
              <a:buChar char="■"/>
            </a:pPr>
            <a:r>
              <a:rPr lang="en" sz="1500">
                <a:solidFill>
                  <a:srgbClr val="D9EAD3"/>
                </a:solidFill>
              </a:rPr>
              <a:t>Skin is dark or light?</a:t>
            </a:r>
            <a:endParaRPr sz="1500">
              <a:solidFill>
                <a:srgbClr val="D9EAD3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500"/>
              <a:buChar char="■"/>
            </a:pPr>
            <a:r>
              <a:rPr lang="en" sz="1500">
                <a:solidFill>
                  <a:srgbClr val="D9EAD3"/>
                </a:solidFill>
              </a:rPr>
              <a:t>Freckles</a:t>
            </a:r>
            <a:r>
              <a:rPr lang="en" sz="1500">
                <a:solidFill>
                  <a:srgbClr val="D9EAD3"/>
                </a:solidFill>
              </a:rPr>
              <a:t> or no?</a:t>
            </a:r>
            <a:endParaRPr sz="1500">
              <a:solidFill>
                <a:srgbClr val="D9EAD3"/>
              </a:solidFill>
            </a:endParaRPr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6470"/>
            <a:ext cx="4150249" cy="3408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NEUROSCIENCE CONCEPTS</a:t>
            </a:r>
            <a:endParaRPr/>
          </a:p>
        </p:txBody>
      </p:sp>
      <p:sp>
        <p:nvSpPr>
          <p:cNvPr id="344" name="Google Shape;344;p33"/>
          <p:cNvSpPr txBox="1"/>
          <p:nvPr>
            <p:ph idx="1" type="body"/>
          </p:nvPr>
        </p:nvSpPr>
        <p:spPr>
          <a:xfrm>
            <a:off x="1297500" y="1114825"/>
            <a:ext cx="37413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Neurons are brain cells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Send and receive information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Synapses are connections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Strengthening and weakening of connections between neurons → network evolves →  brain “learns”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Neurons integrate and fire impulses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performs computations with inputs → fires if passes threshold</a:t>
            </a:r>
            <a:endParaRPr sz="1500"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450" y="1619649"/>
            <a:ext cx="33332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Networks (ANNs)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1297500" y="962425"/>
            <a:ext cx="70389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Inputs combined into a weighted sum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Weights represent strength of connection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Pass weighted sum + bias through an activation function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Bias used to control threshold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Neuron example: If surpasses </a:t>
            </a:r>
            <a:r>
              <a:rPr lang="en" sz="1500"/>
              <a:t>threshold</a:t>
            </a:r>
            <a:r>
              <a:rPr lang="en" sz="1500"/>
              <a:t>, fires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Activation function is a step function in this case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863" y="2759188"/>
            <a:ext cx="5064271" cy="23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 b="0" l="12650" r="19589" t="0"/>
          <a:stretch/>
        </p:blipFill>
        <p:spPr>
          <a:xfrm>
            <a:off x="374700" y="1542738"/>
            <a:ext cx="4197299" cy="28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5"/>
          <p:cNvPicPr preferRelativeResize="0"/>
          <p:nvPr/>
        </p:nvPicPr>
        <p:blipFill rotWithShape="1">
          <a:blip r:embed="rId4">
            <a:alphaModFix/>
          </a:blip>
          <a:srcRect b="20472" l="0" r="823" t="20818"/>
          <a:stretch/>
        </p:blipFill>
        <p:spPr>
          <a:xfrm>
            <a:off x="4720725" y="1700047"/>
            <a:ext cx="4230925" cy="250447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5"/>
          <p:cNvSpPr txBox="1"/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SOME APPLICATIONS OF ML AND DL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Machine Learning environment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practical examples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ENVIRONMENT</a:t>
            </a:r>
            <a:endParaRPr/>
          </a:p>
        </p:txBody>
      </p:sp>
      <p:pic>
        <p:nvPicPr>
          <p:cNvPr id="371" name="Google Shape;371;p37"/>
          <p:cNvPicPr preferRelativeResize="0"/>
          <p:nvPr/>
        </p:nvPicPr>
        <p:blipFill rotWithShape="1">
          <a:blip r:embed="rId3">
            <a:alphaModFix/>
          </a:blip>
          <a:srcRect b="4662" l="0" r="0" t="0"/>
          <a:stretch/>
        </p:blipFill>
        <p:spPr>
          <a:xfrm>
            <a:off x="1743113" y="1554812"/>
            <a:ext cx="1250176" cy="130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76" y="1307851"/>
            <a:ext cx="1553256" cy="18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1300" y="3108350"/>
            <a:ext cx="2141400" cy="13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375" y="3423700"/>
            <a:ext cx="2551026" cy="7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5449" y="2893350"/>
            <a:ext cx="1585500" cy="15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4832" y="1522851"/>
            <a:ext cx="2747118" cy="13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PRACTICAL EXAMPLES</a:t>
            </a:r>
            <a:endParaRPr/>
          </a:p>
        </p:txBody>
      </p:sp>
      <p:sp>
        <p:nvSpPr>
          <p:cNvPr id="382" name="Google Shape;382;p3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Networks</a:t>
            </a:r>
            <a:r>
              <a:rPr b="1" lang="en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an easy problem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en" u="sng">
                <a:solidFill>
                  <a:schemeClr val="lt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Networks:</a:t>
            </a:r>
            <a:r>
              <a:rPr lang="en" u="sng">
                <a:solidFill>
                  <a:schemeClr val="lt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the network’s architecture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en" u="sng">
                <a:solidFill>
                  <a:schemeClr val="lt2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Networks:</a:t>
            </a:r>
            <a:r>
              <a:rPr lang="en" u="sng">
                <a:solidFill>
                  <a:schemeClr val="lt2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increasing the network’s dimension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en" u="sng">
                <a:solidFill>
                  <a:schemeClr val="lt2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Networks:</a:t>
            </a:r>
            <a:r>
              <a:rPr lang="en" u="sng">
                <a:solidFill>
                  <a:schemeClr val="lt2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increasing the problem’s complexity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 u="sng">
                <a:solidFill>
                  <a:schemeClr val="lt2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implementation of a solution to the spiral problem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MAIN PRINCIPLES &amp; CONCEPTS OF ML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is machine learning used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an exact approach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Machine Learning pipeline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the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importance of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manipulation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MACHINE LEARNING USED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446150" y="1795700"/>
            <a:ext cx="3370800" cy="1049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THERE IS A PATTERN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816950" y="1795700"/>
            <a:ext cx="3370800" cy="1049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WE CANNOT PIN IT DOWN MATHEMATICALLY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446150" y="2845400"/>
            <a:ext cx="6741600" cy="1049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WE HAVE DATA ON IT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AN EXACT APPROACH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1441075" y="1307850"/>
            <a:ext cx="6751500" cy="4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MACHINE LEARNING A MATHEMATICALLY EXACT APPROACH?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693500" y="1947213"/>
            <a:ext cx="62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more similar to an engineering approach; it is needed where exact methods cannot be applied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7201150" y="1332000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441075" y="3025400"/>
            <a:ext cx="6751500" cy="4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DOES MACHINE LEARNING PROVIDE AN EXACT SOLUTION TO A PROBLEM?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693500" y="3664763"/>
            <a:ext cx="62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Machine Learning is a method to infer an implicit function as the solution to our problem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7624250" y="3049550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OF THE ML PROBLEM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mathematical certainty do we have that this approach to the problem works?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33432" l="0" r="0" t="29028"/>
          <a:stretch/>
        </p:blipFill>
        <p:spPr>
          <a:xfrm>
            <a:off x="2750925" y="2469676"/>
            <a:ext cx="3642150" cy="622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34644" l="0" r="0" t="31970"/>
          <a:stretch/>
        </p:blipFill>
        <p:spPr>
          <a:xfrm>
            <a:off x="1563650" y="3498400"/>
            <a:ext cx="6016694" cy="914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5" name="Google Shape;175;p18"/>
          <p:cNvCxnSpPr>
            <a:stCxn id="173" idx="2"/>
            <a:endCxn id="174" idx="0"/>
          </p:cNvCxnSpPr>
          <p:nvPr/>
        </p:nvCxnSpPr>
        <p:spPr>
          <a:xfrm>
            <a:off x="4572000" y="3091875"/>
            <a:ext cx="0" cy="4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8"/>
          <p:cNvSpPr txBox="1"/>
          <p:nvPr/>
        </p:nvSpPr>
        <p:spPr>
          <a:xfrm>
            <a:off x="2182800" y="1966325"/>
            <a:ext cx="47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Hoeffding’s Inequality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PIPELINE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3028988" y="1506950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4954313" y="1506950"/>
            <a:ext cx="1160700" cy="6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 A CLASSIFIER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5014313" y="3069500"/>
            <a:ext cx="1040700" cy="10023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MODEL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86" name="Google Shape;186;p19"/>
          <p:cNvCxnSpPr>
            <a:stCxn id="183" idx="3"/>
            <a:endCxn id="184" idx="1"/>
          </p:cNvCxnSpPr>
          <p:nvPr/>
        </p:nvCxnSpPr>
        <p:spPr>
          <a:xfrm>
            <a:off x="4032788" y="1832150"/>
            <a:ext cx="92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84" idx="2"/>
            <a:endCxn id="185" idx="0"/>
          </p:cNvCxnSpPr>
          <p:nvPr/>
        </p:nvCxnSpPr>
        <p:spPr>
          <a:xfrm>
            <a:off x="5534663" y="2157350"/>
            <a:ext cx="0" cy="9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PIPELINE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297488" y="2568150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571988" y="1307850"/>
            <a:ext cx="1160700" cy="6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FIT/</a:t>
            </a:r>
            <a:r>
              <a:rPr lang="en" sz="1200">
                <a:solidFill>
                  <a:schemeClr val="lt1"/>
                </a:solidFill>
              </a:rPr>
              <a:t>TRAIN A CLASSIFIER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4631988" y="2455600"/>
            <a:ext cx="1040700" cy="10023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MODEL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97" name="Google Shape;197;p20"/>
          <p:cNvCxnSpPr>
            <a:stCxn id="195" idx="2"/>
            <a:endCxn id="196" idx="0"/>
          </p:cNvCxnSpPr>
          <p:nvPr/>
        </p:nvCxnSpPr>
        <p:spPr>
          <a:xfrm>
            <a:off x="5152338" y="1958250"/>
            <a:ext cx="0" cy="4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0"/>
          <p:cNvSpPr/>
          <p:nvPr/>
        </p:nvSpPr>
        <p:spPr>
          <a:xfrm>
            <a:off x="2644488" y="1307850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TRAINING 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2644488" y="3828450"/>
            <a:ext cx="1003800" cy="650400"/>
          </a:xfrm>
          <a:prstGeom prst="rect">
            <a:avLst/>
          </a:prstGeom>
          <a:solidFill>
            <a:srgbClr val="07376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TEST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0" name="Google Shape;200;p20"/>
          <p:cNvCxnSpPr>
            <a:stCxn id="194" idx="2"/>
            <a:endCxn id="199" idx="1"/>
          </p:cNvCxnSpPr>
          <p:nvPr/>
        </p:nvCxnSpPr>
        <p:spPr>
          <a:xfrm flipH="1" rot="-5400000">
            <a:off x="1754388" y="3263550"/>
            <a:ext cx="935100" cy="845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0"/>
          <p:cNvCxnSpPr>
            <a:stCxn id="194" idx="0"/>
            <a:endCxn id="198" idx="1"/>
          </p:cNvCxnSpPr>
          <p:nvPr/>
        </p:nvCxnSpPr>
        <p:spPr>
          <a:xfrm rot="-5400000">
            <a:off x="1754388" y="1678050"/>
            <a:ext cx="935100" cy="845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>
            <a:stCxn id="198" idx="3"/>
            <a:endCxn id="195" idx="1"/>
          </p:cNvCxnSpPr>
          <p:nvPr/>
        </p:nvCxnSpPr>
        <p:spPr>
          <a:xfrm>
            <a:off x="3648288" y="1633050"/>
            <a:ext cx="92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0"/>
          <p:cNvSpPr/>
          <p:nvPr/>
        </p:nvSpPr>
        <p:spPr>
          <a:xfrm>
            <a:off x="4571988" y="3828450"/>
            <a:ext cx="1160700" cy="6504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TEST / PREDICT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4" name="Google Shape;204;p20"/>
          <p:cNvCxnSpPr>
            <a:stCxn id="199" idx="3"/>
            <a:endCxn id="203" idx="1"/>
          </p:cNvCxnSpPr>
          <p:nvPr/>
        </p:nvCxnSpPr>
        <p:spPr>
          <a:xfrm>
            <a:off x="3648288" y="4153650"/>
            <a:ext cx="92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>
            <a:stCxn id="196" idx="4"/>
            <a:endCxn id="203" idx="0"/>
          </p:cNvCxnSpPr>
          <p:nvPr/>
        </p:nvCxnSpPr>
        <p:spPr>
          <a:xfrm>
            <a:off x="5152338" y="3457900"/>
            <a:ext cx="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0"/>
          <p:cNvSpPr/>
          <p:nvPr/>
        </p:nvSpPr>
        <p:spPr>
          <a:xfrm>
            <a:off x="6529175" y="3904950"/>
            <a:ext cx="1410318" cy="497394"/>
          </a:xfrm>
          <a:prstGeom prst="flowChartTerminator">
            <a:avLst/>
          </a:prstGeom>
          <a:solidFill>
            <a:srgbClr val="07376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PREDICTIONS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7" name="Google Shape;207;p20"/>
          <p:cNvCxnSpPr>
            <a:stCxn id="203" idx="3"/>
            <a:endCxn id="206" idx="1"/>
          </p:cNvCxnSpPr>
          <p:nvPr/>
        </p:nvCxnSpPr>
        <p:spPr>
          <a:xfrm>
            <a:off x="5732688" y="4153650"/>
            <a:ext cx="79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PIPELINE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1297488" y="2240300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571988" y="1307850"/>
            <a:ext cx="1160700" cy="6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FIT/TRAIN A CLASSIFIER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632000" y="2355587"/>
            <a:ext cx="1040688" cy="419850"/>
          </a:xfrm>
          <a:prstGeom prst="flowChartTerminator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MODEL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17" name="Google Shape;217;p21"/>
          <p:cNvCxnSpPr>
            <a:stCxn id="215" idx="2"/>
            <a:endCxn id="216" idx="0"/>
          </p:cNvCxnSpPr>
          <p:nvPr/>
        </p:nvCxnSpPr>
        <p:spPr>
          <a:xfrm>
            <a:off x="5152338" y="1958250"/>
            <a:ext cx="0" cy="3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1"/>
          <p:cNvSpPr/>
          <p:nvPr/>
        </p:nvSpPr>
        <p:spPr>
          <a:xfrm>
            <a:off x="2644488" y="1307850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TRAINING 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2644488" y="3172763"/>
            <a:ext cx="1003800" cy="65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TEST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20" name="Google Shape;220;p21"/>
          <p:cNvCxnSpPr>
            <a:stCxn id="214" idx="2"/>
            <a:endCxn id="219" idx="1"/>
          </p:cNvCxnSpPr>
          <p:nvPr/>
        </p:nvCxnSpPr>
        <p:spPr>
          <a:xfrm flipH="1" rot="-5400000">
            <a:off x="1918338" y="2771750"/>
            <a:ext cx="607200" cy="845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1"/>
          <p:cNvCxnSpPr>
            <a:stCxn id="214" idx="0"/>
            <a:endCxn id="218" idx="1"/>
          </p:cNvCxnSpPr>
          <p:nvPr/>
        </p:nvCxnSpPr>
        <p:spPr>
          <a:xfrm rot="-5400000">
            <a:off x="1918338" y="1514150"/>
            <a:ext cx="607200" cy="845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>
            <a:stCxn id="218" idx="3"/>
            <a:endCxn id="215" idx="1"/>
          </p:cNvCxnSpPr>
          <p:nvPr/>
        </p:nvCxnSpPr>
        <p:spPr>
          <a:xfrm>
            <a:off x="3648288" y="1633050"/>
            <a:ext cx="92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1"/>
          <p:cNvSpPr/>
          <p:nvPr/>
        </p:nvSpPr>
        <p:spPr>
          <a:xfrm>
            <a:off x="4571988" y="3172775"/>
            <a:ext cx="1160700" cy="6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TEST / PREDICT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24" name="Google Shape;224;p21"/>
          <p:cNvCxnSpPr>
            <a:stCxn id="219" idx="3"/>
            <a:endCxn id="223" idx="1"/>
          </p:cNvCxnSpPr>
          <p:nvPr/>
        </p:nvCxnSpPr>
        <p:spPr>
          <a:xfrm>
            <a:off x="3648288" y="3497963"/>
            <a:ext cx="92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1"/>
          <p:cNvCxnSpPr>
            <a:stCxn id="216" idx="2"/>
            <a:endCxn id="223" idx="0"/>
          </p:cNvCxnSpPr>
          <p:nvPr/>
        </p:nvCxnSpPr>
        <p:spPr>
          <a:xfrm>
            <a:off x="5152344" y="2775437"/>
            <a:ext cx="0" cy="3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1"/>
          <p:cNvSpPr/>
          <p:nvPr/>
        </p:nvSpPr>
        <p:spPr>
          <a:xfrm>
            <a:off x="6529175" y="3249275"/>
            <a:ext cx="1410318" cy="497394"/>
          </a:xfrm>
          <a:prstGeom prst="flowChartTerminator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PREDICTIONS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27" name="Google Shape;227;p21"/>
          <p:cNvCxnSpPr>
            <a:stCxn id="223" idx="3"/>
            <a:endCxn id="226" idx="1"/>
          </p:cNvCxnSpPr>
          <p:nvPr/>
        </p:nvCxnSpPr>
        <p:spPr>
          <a:xfrm>
            <a:off x="5732688" y="3497975"/>
            <a:ext cx="79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1"/>
          <p:cNvSpPr/>
          <p:nvPr/>
        </p:nvSpPr>
        <p:spPr>
          <a:xfrm>
            <a:off x="4571988" y="4054600"/>
            <a:ext cx="1160700" cy="6504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EVALUATE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29" name="Google Shape;229;p21"/>
          <p:cNvCxnSpPr>
            <a:stCxn id="226" idx="2"/>
            <a:endCxn id="228" idx="3"/>
          </p:cNvCxnSpPr>
          <p:nvPr/>
        </p:nvCxnSpPr>
        <p:spPr>
          <a:xfrm rot="5400000">
            <a:off x="6167084" y="3312419"/>
            <a:ext cx="633000" cy="1501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1"/>
          <p:cNvCxnSpPr>
            <a:stCxn id="219" idx="2"/>
            <a:endCxn id="228" idx="1"/>
          </p:cNvCxnSpPr>
          <p:nvPr/>
        </p:nvCxnSpPr>
        <p:spPr>
          <a:xfrm flipH="1" rot="-5400000">
            <a:off x="3580938" y="3388613"/>
            <a:ext cx="556500" cy="1425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