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66" r:id="rId5"/>
    <p:sldId id="267" r:id="rId6"/>
    <p:sldId id="268" r:id="rId7"/>
    <p:sldId id="269" r:id="rId8"/>
    <p:sldId id="276" r:id="rId9"/>
    <p:sldId id="258" r:id="rId10"/>
    <p:sldId id="270" r:id="rId11"/>
    <p:sldId id="277" r:id="rId12"/>
    <p:sldId id="260" r:id="rId13"/>
    <p:sldId id="264" r:id="rId14"/>
    <p:sldId id="271" r:id="rId15"/>
    <p:sldId id="279" r:id="rId16"/>
    <p:sldId id="273" r:id="rId17"/>
    <p:sldId id="261" r:id="rId18"/>
    <p:sldId id="278" r:id="rId19"/>
    <p:sldId id="257"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67" d="100"/>
          <a:sy n="67" d="100"/>
        </p:scale>
        <p:origin x="66" y="642"/>
      </p:cViewPr>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eia Isabel Ribera Turro" userId="6556bae6-df3e-4acf-aaf5-68c422a2c266" providerId="ADAL" clId="{49D358D6-E88D-49FE-BEEC-C3D0B81E1A16}"/>
    <pc:docChg chg="custSel delSld modSld">
      <pc:chgData name="Mireia Isabel Ribera Turro" userId="6556bae6-df3e-4acf-aaf5-68c422a2c266" providerId="ADAL" clId="{49D358D6-E88D-49FE-BEEC-C3D0B81E1A16}" dt="2022-11-27T18:25:29.314" v="143" actId="14100"/>
      <pc:docMkLst>
        <pc:docMk/>
      </pc:docMkLst>
      <pc:sldChg chg="modSp mod">
        <pc:chgData name="Mireia Isabel Ribera Turro" userId="6556bae6-df3e-4acf-aaf5-68c422a2c266" providerId="ADAL" clId="{49D358D6-E88D-49FE-BEEC-C3D0B81E1A16}" dt="2022-11-27T18:24:55.868" v="119" actId="20577"/>
        <pc:sldMkLst>
          <pc:docMk/>
          <pc:sldMk cId="1546967984" sldId="260"/>
        </pc:sldMkLst>
        <pc:spChg chg="mod">
          <ac:chgData name="Mireia Isabel Ribera Turro" userId="6556bae6-df3e-4acf-aaf5-68c422a2c266" providerId="ADAL" clId="{49D358D6-E88D-49FE-BEEC-C3D0B81E1A16}" dt="2022-11-27T18:24:55.868" v="119" actId="20577"/>
          <ac:spMkLst>
            <pc:docMk/>
            <pc:sldMk cId="1546967984" sldId="260"/>
            <ac:spMk id="2" creationId="{2D925364-0436-F1CD-8084-0831F185BCFA}"/>
          </ac:spMkLst>
        </pc:spChg>
      </pc:sldChg>
      <pc:sldChg chg="modSp mod">
        <pc:chgData name="Mireia Isabel Ribera Turro" userId="6556bae6-df3e-4acf-aaf5-68c422a2c266" providerId="ADAL" clId="{49D358D6-E88D-49FE-BEEC-C3D0B81E1A16}" dt="2022-11-27T18:25:16.482" v="125"/>
        <pc:sldMkLst>
          <pc:docMk/>
          <pc:sldMk cId="3991575406" sldId="261"/>
        </pc:sldMkLst>
        <pc:spChg chg="mod">
          <ac:chgData name="Mireia Isabel Ribera Turro" userId="6556bae6-df3e-4acf-aaf5-68c422a2c266" providerId="ADAL" clId="{49D358D6-E88D-49FE-BEEC-C3D0B81E1A16}" dt="2022-11-27T18:25:16.482" v="125"/>
          <ac:spMkLst>
            <pc:docMk/>
            <pc:sldMk cId="3991575406" sldId="261"/>
            <ac:spMk id="2" creationId="{6F131C62-4662-8B58-5113-D6F1C3D22FAD}"/>
          </ac:spMkLst>
        </pc:spChg>
      </pc:sldChg>
      <pc:sldChg chg="modSp mod">
        <pc:chgData name="Mireia Isabel Ribera Turro" userId="6556bae6-df3e-4acf-aaf5-68c422a2c266" providerId="ADAL" clId="{49D358D6-E88D-49FE-BEEC-C3D0B81E1A16}" dt="2022-11-27T18:25:01.494" v="120"/>
        <pc:sldMkLst>
          <pc:docMk/>
          <pc:sldMk cId="866468335" sldId="264"/>
        </pc:sldMkLst>
        <pc:spChg chg="mod">
          <ac:chgData name="Mireia Isabel Ribera Turro" userId="6556bae6-df3e-4acf-aaf5-68c422a2c266" providerId="ADAL" clId="{49D358D6-E88D-49FE-BEEC-C3D0B81E1A16}" dt="2022-11-27T18:25:01.494" v="120"/>
          <ac:spMkLst>
            <pc:docMk/>
            <pc:sldMk cId="866468335" sldId="264"/>
            <ac:spMk id="2" creationId="{3AC97B2A-4E4F-89D7-68F4-E433236766F2}"/>
          </ac:spMkLst>
        </pc:spChg>
      </pc:sldChg>
      <pc:sldChg chg="modSp mod">
        <pc:chgData name="Mireia Isabel Ribera Turro" userId="6556bae6-df3e-4acf-aaf5-68c422a2c266" providerId="ADAL" clId="{49D358D6-E88D-49FE-BEEC-C3D0B81E1A16}" dt="2022-11-27T18:16:53.738" v="37" actId="20577"/>
        <pc:sldMkLst>
          <pc:docMk/>
          <pc:sldMk cId="2939137013" sldId="265"/>
        </pc:sldMkLst>
        <pc:spChg chg="mod">
          <ac:chgData name="Mireia Isabel Ribera Turro" userId="6556bae6-df3e-4acf-aaf5-68c422a2c266" providerId="ADAL" clId="{49D358D6-E88D-49FE-BEEC-C3D0B81E1A16}" dt="2022-11-27T18:16:53.738" v="37" actId="20577"/>
          <ac:spMkLst>
            <pc:docMk/>
            <pc:sldMk cId="2939137013" sldId="265"/>
            <ac:spMk id="3" creationId="{3F757922-3BC9-4F72-B1E6-A307ADE0624A}"/>
          </ac:spMkLst>
        </pc:spChg>
      </pc:sldChg>
      <pc:sldChg chg="modSp mod">
        <pc:chgData name="Mireia Isabel Ribera Turro" userId="6556bae6-df3e-4acf-aaf5-68c422a2c266" providerId="ADAL" clId="{49D358D6-E88D-49FE-BEEC-C3D0B81E1A16}" dt="2022-11-27T18:17:43.765" v="43" actId="948"/>
        <pc:sldMkLst>
          <pc:docMk/>
          <pc:sldMk cId="714090941" sldId="266"/>
        </pc:sldMkLst>
        <pc:spChg chg="mod">
          <ac:chgData name="Mireia Isabel Ribera Turro" userId="6556bae6-df3e-4acf-aaf5-68c422a2c266" providerId="ADAL" clId="{49D358D6-E88D-49FE-BEEC-C3D0B81E1A16}" dt="2022-11-27T18:17:43.765" v="43" actId="948"/>
          <ac:spMkLst>
            <pc:docMk/>
            <pc:sldMk cId="714090941" sldId="266"/>
            <ac:spMk id="3" creationId="{3F757922-3BC9-4F72-B1E6-A307ADE0624A}"/>
          </ac:spMkLst>
        </pc:spChg>
      </pc:sldChg>
      <pc:sldChg chg="modSp mod">
        <pc:chgData name="Mireia Isabel Ribera Turro" userId="6556bae6-df3e-4acf-aaf5-68c422a2c266" providerId="ADAL" clId="{49D358D6-E88D-49FE-BEEC-C3D0B81E1A16}" dt="2022-11-27T18:18:13.816" v="44" actId="6549"/>
        <pc:sldMkLst>
          <pc:docMk/>
          <pc:sldMk cId="2032250238" sldId="267"/>
        </pc:sldMkLst>
        <pc:spChg chg="mod">
          <ac:chgData name="Mireia Isabel Ribera Turro" userId="6556bae6-df3e-4acf-aaf5-68c422a2c266" providerId="ADAL" clId="{49D358D6-E88D-49FE-BEEC-C3D0B81E1A16}" dt="2022-11-27T18:18:13.816" v="44" actId="6549"/>
          <ac:spMkLst>
            <pc:docMk/>
            <pc:sldMk cId="2032250238" sldId="267"/>
            <ac:spMk id="2" creationId="{1B21338B-3B8B-EBBD-69A9-3C0A4AC13791}"/>
          </ac:spMkLst>
        </pc:spChg>
      </pc:sldChg>
      <pc:sldChg chg="modSp mod">
        <pc:chgData name="Mireia Isabel Ribera Turro" userId="6556bae6-df3e-4acf-aaf5-68c422a2c266" providerId="ADAL" clId="{49D358D6-E88D-49FE-BEEC-C3D0B81E1A16}" dt="2022-11-27T18:18:24.676" v="73" actId="6549"/>
        <pc:sldMkLst>
          <pc:docMk/>
          <pc:sldMk cId="3027279491" sldId="268"/>
        </pc:sldMkLst>
        <pc:spChg chg="mod">
          <ac:chgData name="Mireia Isabel Ribera Turro" userId="6556bae6-df3e-4acf-aaf5-68c422a2c266" providerId="ADAL" clId="{49D358D6-E88D-49FE-BEEC-C3D0B81E1A16}" dt="2022-11-27T18:18:24.676" v="73" actId="6549"/>
          <ac:spMkLst>
            <pc:docMk/>
            <pc:sldMk cId="3027279491" sldId="268"/>
            <ac:spMk id="2" creationId="{9B12F07A-7CE7-FCBB-F66E-458322DE5555}"/>
          </ac:spMkLst>
        </pc:spChg>
      </pc:sldChg>
      <pc:sldChg chg="modSp mod">
        <pc:chgData name="Mireia Isabel Ribera Turro" userId="6556bae6-df3e-4acf-aaf5-68c422a2c266" providerId="ADAL" clId="{49D358D6-E88D-49FE-BEEC-C3D0B81E1A16}" dt="2022-11-27T18:22:07.851" v="112" actId="20577"/>
        <pc:sldMkLst>
          <pc:docMk/>
          <pc:sldMk cId="2794546330" sldId="269"/>
        </pc:sldMkLst>
        <pc:spChg chg="mod">
          <ac:chgData name="Mireia Isabel Ribera Turro" userId="6556bae6-df3e-4acf-aaf5-68c422a2c266" providerId="ADAL" clId="{49D358D6-E88D-49FE-BEEC-C3D0B81E1A16}" dt="2022-11-27T18:22:07.851" v="112" actId="20577"/>
          <ac:spMkLst>
            <pc:docMk/>
            <pc:sldMk cId="2794546330" sldId="269"/>
            <ac:spMk id="3" creationId="{C4E2993F-24B6-96A1-FE88-EEA21F73E11A}"/>
          </ac:spMkLst>
        </pc:spChg>
      </pc:sldChg>
      <pc:sldChg chg="modSp mod">
        <pc:chgData name="Mireia Isabel Ribera Turro" userId="6556bae6-df3e-4acf-aaf5-68c422a2c266" providerId="ADAL" clId="{49D358D6-E88D-49FE-BEEC-C3D0B81E1A16}" dt="2022-11-27T18:25:04.637" v="121"/>
        <pc:sldMkLst>
          <pc:docMk/>
          <pc:sldMk cId="1997910539" sldId="271"/>
        </pc:sldMkLst>
        <pc:spChg chg="mod">
          <ac:chgData name="Mireia Isabel Ribera Turro" userId="6556bae6-df3e-4acf-aaf5-68c422a2c266" providerId="ADAL" clId="{49D358D6-E88D-49FE-BEEC-C3D0B81E1A16}" dt="2022-11-27T18:25:04.637" v="121"/>
          <ac:spMkLst>
            <pc:docMk/>
            <pc:sldMk cId="1997910539" sldId="271"/>
            <ac:spMk id="2" creationId="{A77E24BF-BBA0-A3E2-2DF2-3F1191A4B279}"/>
          </ac:spMkLst>
        </pc:spChg>
      </pc:sldChg>
      <pc:sldChg chg="modSp mod">
        <pc:chgData name="Mireia Isabel Ribera Turro" userId="6556bae6-df3e-4acf-aaf5-68c422a2c266" providerId="ADAL" clId="{49D358D6-E88D-49FE-BEEC-C3D0B81E1A16}" dt="2022-11-27T18:25:14.101" v="124" actId="14100"/>
        <pc:sldMkLst>
          <pc:docMk/>
          <pc:sldMk cId="1450390257" sldId="273"/>
        </pc:sldMkLst>
        <pc:spChg chg="mod">
          <ac:chgData name="Mireia Isabel Ribera Turro" userId="6556bae6-df3e-4acf-aaf5-68c422a2c266" providerId="ADAL" clId="{49D358D6-E88D-49FE-BEEC-C3D0B81E1A16}" dt="2022-11-27T18:25:14.101" v="124" actId="14100"/>
          <ac:spMkLst>
            <pc:docMk/>
            <pc:sldMk cId="1450390257" sldId="273"/>
            <ac:spMk id="2" creationId="{2D925364-0436-F1CD-8084-0831F185BCFA}"/>
          </ac:spMkLst>
        </pc:spChg>
      </pc:sldChg>
      <pc:sldChg chg="del">
        <pc:chgData name="Mireia Isabel Ribera Turro" userId="6556bae6-df3e-4acf-aaf5-68c422a2c266" providerId="ADAL" clId="{49D358D6-E88D-49FE-BEEC-C3D0B81E1A16}" dt="2022-11-27T18:24:32.582" v="113" actId="47"/>
        <pc:sldMkLst>
          <pc:docMk/>
          <pc:sldMk cId="2780020797" sldId="275"/>
        </pc:sldMkLst>
      </pc:sldChg>
      <pc:sldChg chg="modSp mod">
        <pc:chgData name="Mireia Isabel Ribera Turro" userId="6556bae6-df3e-4acf-aaf5-68c422a2c266" providerId="ADAL" clId="{49D358D6-E88D-49FE-BEEC-C3D0B81E1A16}" dt="2022-11-27T18:21:32.972" v="105" actId="20577"/>
        <pc:sldMkLst>
          <pc:docMk/>
          <pc:sldMk cId="1777557655" sldId="277"/>
        </pc:sldMkLst>
        <pc:spChg chg="mod">
          <ac:chgData name="Mireia Isabel Ribera Turro" userId="6556bae6-df3e-4acf-aaf5-68c422a2c266" providerId="ADAL" clId="{49D358D6-E88D-49FE-BEEC-C3D0B81E1A16}" dt="2022-11-27T18:21:32.972" v="105" actId="20577"/>
          <ac:spMkLst>
            <pc:docMk/>
            <pc:sldMk cId="1777557655" sldId="277"/>
            <ac:spMk id="3" creationId="{06FA891E-8A38-8F69-A437-740D855E56C2}"/>
          </ac:spMkLst>
        </pc:spChg>
      </pc:sldChg>
      <pc:sldChg chg="modSp mod">
        <pc:chgData name="Mireia Isabel Ribera Turro" userId="6556bae6-df3e-4acf-aaf5-68c422a2c266" providerId="ADAL" clId="{49D358D6-E88D-49FE-BEEC-C3D0B81E1A16}" dt="2022-11-27T18:25:29.314" v="143" actId="14100"/>
        <pc:sldMkLst>
          <pc:docMk/>
          <pc:sldMk cId="1237591575" sldId="278"/>
        </pc:sldMkLst>
        <pc:spChg chg="mod">
          <ac:chgData name="Mireia Isabel Ribera Turro" userId="6556bae6-df3e-4acf-aaf5-68c422a2c266" providerId="ADAL" clId="{49D358D6-E88D-49FE-BEEC-C3D0B81E1A16}" dt="2022-11-27T18:25:29.314" v="143" actId="14100"/>
          <ac:spMkLst>
            <pc:docMk/>
            <pc:sldMk cId="1237591575" sldId="278"/>
            <ac:spMk id="2" creationId="{2D925364-0436-F1CD-8084-0831F185BCFA}"/>
          </ac:spMkLst>
        </pc:spChg>
      </pc:sldChg>
      <pc:sldChg chg="modSp mod">
        <pc:chgData name="Mireia Isabel Ribera Turro" userId="6556bae6-df3e-4acf-aaf5-68c422a2c266" providerId="ADAL" clId="{49D358D6-E88D-49FE-BEEC-C3D0B81E1A16}" dt="2022-11-27T18:25:07.927" v="122"/>
        <pc:sldMkLst>
          <pc:docMk/>
          <pc:sldMk cId="3259280557" sldId="279"/>
        </pc:sldMkLst>
        <pc:spChg chg="mod">
          <ac:chgData name="Mireia Isabel Ribera Turro" userId="6556bae6-df3e-4acf-aaf5-68c422a2c266" providerId="ADAL" clId="{49D358D6-E88D-49FE-BEEC-C3D0B81E1A16}" dt="2022-11-27T18:25:07.927" v="122"/>
          <ac:spMkLst>
            <pc:docMk/>
            <pc:sldMk cId="3259280557" sldId="279"/>
            <ac:spMk id="2" creationId="{2D925364-0436-F1CD-8084-0831F185BCF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B3688-784B-147B-4C61-BFE073AA1AA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a:extLst>
              <a:ext uri="{FF2B5EF4-FFF2-40B4-BE49-F238E27FC236}">
                <a16:creationId xmlns:a16="http://schemas.microsoft.com/office/drawing/2014/main" id="{7539EFC6-C0FD-8A8C-9064-3F7FC8FE39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GB"/>
          </a:p>
        </p:txBody>
      </p:sp>
      <p:sp>
        <p:nvSpPr>
          <p:cNvPr id="4" name="Marcador de fecha 3">
            <a:extLst>
              <a:ext uri="{FF2B5EF4-FFF2-40B4-BE49-F238E27FC236}">
                <a16:creationId xmlns:a16="http://schemas.microsoft.com/office/drawing/2014/main" id="{4E33A0E5-07F8-CDDE-A536-A8683ED87755}"/>
              </a:ext>
            </a:extLst>
          </p:cNvPr>
          <p:cNvSpPr>
            <a:spLocks noGrp="1"/>
          </p:cNvSpPr>
          <p:nvPr>
            <p:ph type="dt" sz="half" idx="10"/>
          </p:nvPr>
        </p:nvSpPr>
        <p:spPr/>
        <p:txBody>
          <a:bodyPr/>
          <a:lstStyle/>
          <a:p>
            <a:fld id="{C841D4BE-4066-4431-AFC8-49D89296D26A}" type="datetimeFigureOut">
              <a:rPr lang="en-GB" smtClean="0"/>
              <a:t>27/11/2022</a:t>
            </a:fld>
            <a:endParaRPr lang="en-GB"/>
          </a:p>
        </p:txBody>
      </p:sp>
      <p:sp>
        <p:nvSpPr>
          <p:cNvPr id="5" name="Marcador de pie de página 4">
            <a:extLst>
              <a:ext uri="{FF2B5EF4-FFF2-40B4-BE49-F238E27FC236}">
                <a16:creationId xmlns:a16="http://schemas.microsoft.com/office/drawing/2014/main" id="{BB20154F-A7EF-EE06-DD5D-7FCD1646EC08}"/>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C4CCAB3B-1113-1E73-BE6D-B984929097EC}"/>
              </a:ext>
            </a:extLst>
          </p:cNvPr>
          <p:cNvSpPr>
            <a:spLocks noGrp="1"/>
          </p:cNvSpPr>
          <p:nvPr>
            <p:ph type="sldNum" sz="quarter" idx="12"/>
          </p:nvPr>
        </p:nvSpPr>
        <p:spPr/>
        <p:txBody>
          <a:bodyPr/>
          <a:lstStyle/>
          <a:p>
            <a:fld id="{7C1DE683-B11A-4FFF-B772-9CC6EA394DA7}" type="slidenum">
              <a:rPr lang="en-GB" smtClean="0"/>
              <a:t>‹Nº›</a:t>
            </a:fld>
            <a:endParaRPr lang="en-GB"/>
          </a:p>
        </p:txBody>
      </p:sp>
    </p:spTree>
    <p:extLst>
      <p:ext uri="{BB962C8B-B14F-4D97-AF65-F5344CB8AC3E}">
        <p14:creationId xmlns:p14="http://schemas.microsoft.com/office/powerpoint/2010/main" val="86232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76BE4E-D817-2BBC-ECB2-2E19801ABC58}"/>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9C1685FA-5185-7EA7-8250-E76230B3424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93232DAD-90B8-E1D6-5316-6D4F66AEE097}"/>
              </a:ext>
            </a:extLst>
          </p:cNvPr>
          <p:cNvSpPr>
            <a:spLocks noGrp="1"/>
          </p:cNvSpPr>
          <p:nvPr>
            <p:ph type="dt" sz="half" idx="10"/>
          </p:nvPr>
        </p:nvSpPr>
        <p:spPr/>
        <p:txBody>
          <a:bodyPr/>
          <a:lstStyle/>
          <a:p>
            <a:fld id="{C841D4BE-4066-4431-AFC8-49D89296D26A}" type="datetimeFigureOut">
              <a:rPr lang="en-GB" smtClean="0"/>
              <a:t>27/11/2022</a:t>
            </a:fld>
            <a:endParaRPr lang="en-GB"/>
          </a:p>
        </p:txBody>
      </p:sp>
      <p:sp>
        <p:nvSpPr>
          <p:cNvPr id="5" name="Marcador de pie de página 4">
            <a:extLst>
              <a:ext uri="{FF2B5EF4-FFF2-40B4-BE49-F238E27FC236}">
                <a16:creationId xmlns:a16="http://schemas.microsoft.com/office/drawing/2014/main" id="{248E2FFD-A9A0-986F-4702-47FED221F369}"/>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3A647123-54BF-EA4D-BBE7-B24DA015FA00}"/>
              </a:ext>
            </a:extLst>
          </p:cNvPr>
          <p:cNvSpPr>
            <a:spLocks noGrp="1"/>
          </p:cNvSpPr>
          <p:nvPr>
            <p:ph type="sldNum" sz="quarter" idx="12"/>
          </p:nvPr>
        </p:nvSpPr>
        <p:spPr/>
        <p:txBody>
          <a:bodyPr/>
          <a:lstStyle/>
          <a:p>
            <a:fld id="{7C1DE683-B11A-4FFF-B772-9CC6EA394DA7}" type="slidenum">
              <a:rPr lang="en-GB" smtClean="0"/>
              <a:t>‹Nº›</a:t>
            </a:fld>
            <a:endParaRPr lang="en-GB"/>
          </a:p>
        </p:txBody>
      </p:sp>
    </p:spTree>
    <p:extLst>
      <p:ext uri="{BB962C8B-B14F-4D97-AF65-F5344CB8AC3E}">
        <p14:creationId xmlns:p14="http://schemas.microsoft.com/office/powerpoint/2010/main" val="223243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3703A0B-33A6-CBDB-62E4-0C79279325B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DDDAA161-8AD1-EA1E-5DC4-A3A54C883A8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C346111D-1995-2E68-8E77-F8F16A0D054B}"/>
              </a:ext>
            </a:extLst>
          </p:cNvPr>
          <p:cNvSpPr>
            <a:spLocks noGrp="1"/>
          </p:cNvSpPr>
          <p:nvPr>
            <p:ph type="dt" sz="half" idx="10"/>
          </p:nvPr>
        </p:nvSpPr>
        <p:spPr/>
        <p:txBody>
          <a:bodyPr/>
          <a:lstStyle/>
          <a:p>
            <a:fld id="{C841D4BE-4066-4431-AFC8-49D89296D26A}" type="datetimeFigureOut">
              <a:rPr lang="en-GB" smtClean="0"/>
              <a:t>27/11/2022</a:t>
            </a:fld>
            <a:endParaRPr lang="en-GB"/>
          </a:p>
        </p:txBody>
      </p:sp>
      <p:sp>
        <p:nvSpPr>
          <p:cNvPr id="5" name="Marcador de pie de página 4">
            <a:extLst>
              <a:ext uri="{FF2B5EF4-FFF2-40B4-BE49-F238E27FC236}">
                <a16:creationId xmlns:a16="http://schemas.microsoft.com/office/drawing/2014/main" id="{7F9E6228-CBC9-EF3E-7B75-84804A6606C0}"/>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4DA864CF-DC6E-079E-938B-58ED38F74F0D}"/>
              </a:ext>
            </a:extLst>
          </p:cNvPr>
          <p:cNvSpPr>
            <a:spLocks noGrp="1"/>
          </p:cNvSpPr>
          <p:nvPr>
            <p:ph type="sldNum" sz="quarter" idx="12"/>
          </p:nvPr>
        </p:nvSpPr>
        <p:spPr/>
        <p:txBody>
          <a:bodyPr/>
          <a:lstStyle/>
          <a:p>
            <a:fld id="{7C1DE683-B11A-4FFF-B772-9CC6EA394DA7}" type="slidenum">
              <a:rPr lang="en-GB" smtClean="0"/>
              <a:t>‹Nº›</a:t>
            </a:fld>
            <a:endParaRPr lang="en-GB"/>
          </a:p>
        </p:txBody>
      </p:sp>
    </p:spTree>
    <p:extLst>
      <p:ext uri="{BB962C8B-B14F-4D97-AF65-F5344CB8AC3E}">
        <p14:creationId xmlns:p14="http://schemas.microsoft.com/office/powerpoint/2010/main" val="63870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D7223F-48FA-B53D-BE4E-03E3694A7247}"/>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99DC81AE-6CC9-36D4-8B29-8F4CE349AD8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105972EF-235E-188A-F6B2-E613251B65C3}"/>
              </a:ext>
            </a:extLst>
          </p:cNvPr>
          <p:cNvSpPr>
            <a:spLocks noGrp="1"/>
          </p:cNvSpPr>
          <p:nvPr>
            <p:ph type="dt" sz="half" idx="10"/>
          </p:nvPr>
        </p:nvSpPr>
        <p:spPr/>
        <p:txBody>
          <a:bodyPr/>
          <a:lstStyle/>
          <a:p>
            <a:fld id="{C841D4BE-4066-4431-AFC8-49D89296D26A}" type="datetimeFigureOut">
              <a:rPr lang="en-GB" smtClean="0"/>
              <a:t>27/11/2022</a:t>
            </a:fld>
            <a:endParaRPr lang="en-GB"/>
          </a:p>
        </p:txBody>
      </p:sp>
      <p:sp>
        <p:nvSpPr>
          <p:cNvPr id="5" name="Marcador de pie de página 4">
            <a:extLst>
              <a:ext uri="{FF2B5EF4-FFF2-40B4-BE49-F238E27FC236}">
                <a16:creationId xmlns:a16="http://schemas.microsoft.com/office/drawing/2014/main" id="{9304BA50-6D6D-7150-72F3-407485F04B8D}"/>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62F45FC6-6BB5-0EF9-A25C-E25085D11679}"/>
              </a:ext>
            </a:extLst>
          </p:cNvPr>
          <p:cNvSpPr>
            <a:spLocks noGrp="1"/>
          </p:cNvSpPr>
          <p:nvPr>
            <p:ph type="sldNum" sz="quarter" idx="12"/>
          </p:nvPr>
        </p:nvSpPr>
        <p:spPr/>
        <p:txBody>
          <a:bodyPr/>
          <a:lstStyle/>
          <a:p>
            <a:fld id="{7C1DE683-B11A-4FFF-B772-9CC6EA394DA7}" type="slidenum">
              <a:rPr lang="en-GB" smtClean="0"/>
              <a:t>‹Nº›</a:t>
            </a:fld>
            <a:endParaRPr lang="en-GB"/>
          </a:p>
        </p:txBody>
      </p:sp>
    </p:spTree>
    <p:extLst>
      <p:ext uri="{BB962C8B-B14F-4D97-AF65-F5344CB8AC3E}">
        <p14:creationId xmlns:p14="http://schemas.microsoft.com/office/powerpoint/2010/main" val="4067598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0B3B8-7904-E88E-170E-CB6D61ECF54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528EC84A-3BFB-108C-26F8-D278C93F4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9F771F3-798D-D45B-C7D8-793E985EA3AD}"/>
              </a:ext>
            </a:extLst>
          </p:cNvPr>
          <p:cNvSpPr>
            <a:spLocks noGrp="1"/>
          </p:cNvSpPr>
          <p:nvPr>
            <p:ph type="dt" sz="half" idx="10"/>
          </p:nvPr>
        </p:nvSpPr>
        <p:spPr/>
        <p:txBody>
          <a:bodyPr/>
          <a:lstStyle/>
          <a:p>
            <a:fld id="{C841D4BE-4066-4431-AFC8-49D89296D26A}" type="datetimeFigureOut">
              <a:rPr lang="en-GB" smtClean="0"/>
              <a:t>27/11/2022</a:t>
            </a:fld>
            <a:endParaRPr lang="en-GB"/>
          </a:p>
        </p:txBody>
      </p:sp>
      <p:sp>
        <p:nvSpPr>
          <p:cNvPr id="5" name="Marcador de pie de página 4">
            <a:extLst>
              <a:ext uri="{FF2B5EF4-FFF2-40B4-BE49-F238E27FC236}">
                <a16:creationId xmlns:a16="http://schemas.microsoft.com/office/drawing/2014/main" id="{EC4E781B-AD79-A6DA-1BD3-52E35E9D2CB4}"/>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32519AF0-4164-F89B-7E23-BEBF63484B83}"/>
              </a:ext>
            </a:extLst>
          </p:cNvPr>
          <p:cNvSpPr>
            <a:spLocks noGrp="1"/>
          </p:cNvSpPr>
          <p:nvPr>
            <p:ph type="sldNum" sz="quarter" idx="12"/>
          </p:nvPr>
        </p:nvSpPr>
        <p:spPr/>
        <p:txBody>
          <a:bodyPr/>
          <a:lstStyle/>
          <a:p>
            <a:fld id="{7C1DE683-B11A-4FFF-B772-9CC6EA394DA7}" type="slidenum">
              <a:rPr lang="en-GB" smtClean="0"/>
              <a:t>‹Nº›</a:t>
            </a:fld>
            <a:endParaRPr lang="en-GB"/>
          </a:p>
        </p:txBody>
      </p:sp>
    </p:spTree>
    <p:extLst>
      <p:ext uri="{BB962C8B-B14F-4D97-AF65-F5344CB8AC3E}">
        <p14:creationId xmlns:p14="http://schemas.microsoft.com/office/powerpoint/2010/main" val="413963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6081F-4B67-AA64-5A9F-FB4A09E6B880}"/>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1AB54481-5B2E-66E3-120A-8D409C23076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a:extLst>
              <a:ext uri="{FF2B5EF4-FFF2-40B4-BE49-F238E27FC236}">
                <a16:creationId xmlns:a16="http://schemas.microsoft.com/office/drawing/2014/main" id="{89287097-9A26-B443-04EF-FD012B113C4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fecha 4">
            <a:extLst>
              <a:ext uri="{FF2B5EF4-FFF2-40B4-BE49-F238E27FC236}">
                <a16:creationId xmlns:a16="http://schemas.microsoft.com/office/drawing/2014/main" id="{8B3FD53B-0BC2-DD2F-0EC6-BA35E41AE383}"/>
              </a:ext>
            </a:extLst>
          </p:cNvPr>
          <p:cNvSpPr>
            <a:spLocks noGrp="1"/>
          </p:cNvSpPr>
          <p:nvPr>
            <p:ph type="dt" sz="half" idx="10"/>
          </p:nvPr>
        </p:nvSpPr>
        <p:spPr/>
        <p:txBody>
          <a:bodyPr/>
          <a:lstStyle/>
          <a:p>
            <a:fld id="{C841D4BE-4066-4431-AFC8-49D89296D26A}" type="datetimeFigureOut">
              <a:rPr lang="en-GB" smtClean="0"/>
              <a:t>27/11/2022</a:t>
            </a:fld>
            <a:endParaRPr lang="en-GB"/>
          </a:p>
        </p:txBody>
      </p:sp>
      <p:sp>
        <p:nvSpPr>
          <p:cNvPr id="6" name="Marcador de pie de página 5">
            <a:extLst>
              <a:ext uri="{FF2B5EF4-FFF2-40B4-BE49-F238E27FC236}">
                <a16:creationId xmlns:a16="http://schemas.microsoft.com/office/drawing/2014/main" id="{F02969BB-EAFE-8152-26E1-FBBA7ADE60CA}"/>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A466C505-1B88-28F0-339A-7FFA3C2E15E4}"/>
              </a:ext>
            </a:extLst>
          </p:cNvPr>
          <p:cNvSpPr>
            <a:spLocks noGrp="1"/>
          </p:cNvSpPr>
          <p:nvPr>
            <p:ph type="sldNum" sz="quarter" idx="12"/>
          </p:nvPr>
        </p:nvSpPr>
        <p:spPr/>
        <p:txBody>
          <a:bodyPr/>
          <a:lstStyle/>
          <a:p>
            <a:fld id="{7C1DE683-B11A-4FFF-B772-9CC6EA394DA7}" type="slidenum">
              <a:rPr lang="en-GB" smtClean="0"/>
              <a:t>‹Nº›</a:t>
            </a:fld>
            <a:endParaRPr lang="en-GB"/>
          </a:p>
        </p:txBody>
      </p:sp>
    </p:spTree>
    <p:extLst>
      <p:ext uri="{BB962C8B-B14F-4D97-AF65-F5344CB8AC3E}">
        <p14:creationId xmlns:p14="http://schemas.microsoft.com/office/powerpoint/2010/main" val="289253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CAEDB-7ED2-4E59-5555-BAA6F3F3B3E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C93982F9-DF5F-233D-1F29-036D02FA25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1657C4-9A11-3168-D1D4-1FB9592FB84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a:extLst>
              <a:ext uri="{FF2B5EF4-FFF2-40B4-BE49-F238E27FC236}">
                <a16:creationId xmlns:a16="http://schemas.microsoft.com/office/drawing/2014/main" id="{C1F8A0BC-4A26-3E12-7546-E5D8786E3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2AB3763-2CC9-568B-A517-7C54FAC6919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7" name="Marcador de fecha 6">
            <a:extLst>
              <a:ext uri="{FF2B5EF4-FFF2-40B4-BE49-F238E27FC236}">
                <a16:creationId xmlns:a16="http://schemas.microsoft.com/office/drawing/2014/main" id="{81090F25-4FE8-42F8-339C-EBB00E4E8CA4}"/>
              </a:ext>
            </a:extLst>
          </p:cNvPr>
          <p:cNvSpPr>
            <a:spLocks noGrp="1"/>
          </p:cNvSpPr>
          <p:nvPr>
            <p:ph type="dt" sz="half" idx="10"/>
          </p:nvPr>
        </p:nvSpPr>
        <p:spPr/>
        <p:txBody>
          <a:bodyPr/>
          <a:lstStyle/>
          <a:p>
            <a:fld id="{C841D4BE-4066-4431-AFC8-49D89296D26A}" type="datetimeFigureOut">
              <a:rPr lang="en-GB" smtClean="0"/>
              <a:t>27/11/2022</a:t>
            </a:fld>
            <a:endParaRPr lang="en-GB"/>
          </a:p>
        </p:txBody>
      </p:sp>
      <p:sp>
        <p:nvSpPr>
          <p:cNvPr id="8" name="Marcador de pie de página 7">
            <a:extLst>
              <a:ext uri="{FF2B5EF4-FFF2-40B4-BE49-F238E27FC236}">
                <a16:creationId xmlns:a16="http://schemas.microsoft.com/office/drawing/2014/main" id="{633E69C8-6EA6-24E0-E785-3B969A1231F2}"/>
              </a:ext>
            </a:extLst>
          </p:cNvPr>
          <p:cNvSpPr>
            <a:spLocks noGrp="1"/>
          </p:cNvSpPr>
          <p:nvPr>
            <p:ph type="ftr" sz="quarter" idx="11"/>
          </p:nvPr>
        </p:nvSpPr>
        <p:spPr/>
        <p:txBody>
          <a:bodyPr/>
          <a:lstStyle/>
          <a:p>
            <a:endParaRPr lang="en-GB"/>
          </a:p>
        </p:txBody>
      </p:sp>
      <p:sp>
        <p:nvSpPr>
          <p:cNvPr id="9" name="Marcador de número de diapositiva 8">
            <a:extLst>
              <a:ext uri="{FF2B5EF4-FFF2-40B4-BE49-F238E27FC236}">
                <a16:creationId xmlns:a16="http://schemas.microsoft.com/office/drawing/2014/main" id="{2F9BDAA8-8D50-3497-0870-33F75F831F21}"/>
              </a:ext>
            </a:extLst>
          </p:cNvPr>
          <p:cNvSpPr>
            <a:spLocks noGrp="1"/>
          </p:cNvSpPr>
          <p:nvPr>
            <p:ph type="sldNum" sz="quarter" idx="12"/>
          </p:nvPr>
        </p:nvSpPr>
        <p:spPr/>
        <p:txBody>
          <a:bodyPr/>
          <a:lstStyle/>
          <a:p>
            <a:fld id="{7C1DE683-B11A-4FFF-B772-9CC6EA394DA7}" type="slidenum">
              <a:rPr lang="en-GB" smtClean="0"/>
              <a:t>‹Nº›</a:t>
            </a:fld>
            <a:endParaRPr lang="en-GB"/>
          </a:p>
        </p:txBody>
      </p:sp>
    </p:spTree>
    <p:extLst>
      <p:ext uri="{BB962C8B-B14F-4D97-AF65-F5344CB8AC3E}">
        <p14:creationId xmlns:p14="http://schemas.microsoft.com/office/powerpoint/2010/main" val="124478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BF432-5DCC-0DE6-2EDC-E555E683ECEB}"/>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fecha 2">
            <a:extLst>
              <a:ext uri="{FF2B5EF4-FFF2-40B4-BE49-F238E27FC236}">
                <a16:creationId xmlns:a16="http://schemas.microsoft.com/office/drawing/2014/main" id="{6A1BAE0B-10AC-0509-7049-A93AE3B69108}"/>
              </a:ext>
            </a:extLst>
          </p:cNvPr>
          <p:cNvSpPr>
            <a:spLocks noGrp="1"/>
          </p:cNvSpPr>
          <p:nvPr>
            <p:ph type="dt" sz="half" idx="10"/>
          </p:nvPr>
        </p:nvSpPr>
        <p:spPr/>
        <p:txBody>
          <a:bodyPr/>
          <a:lstStyle/>
          <a:p>
            <a:fld id="{C841D4BE-4066-4431-AFC8-49D89296D26A}" type="datetimeFigureOut">
              <a:rPr lang="en-GB" smtClean="0"/>
              <a:t>27/11/2022</a:t>
            </a:fld>
            <a:endParaRPr lang="en-GB"/>
          </a:p>
        </p:txBody>
      </p:sp>
      <p:sp>
        <p:nvSpPr>
          <p:cNvPr id="4" name="Marcador de pie de página 3">
            <a:extLst>
              <a:ext uri="{FF2B5EF4-FFF2-40B4-BE49-F238E27FC236}">
                <a16:creationId xmlns:a16="http://schemas.microsoft.com/office/drawing/2014/main" id="{60B5A928-1885-B11E-813D-18120AF935E2}"/>
              </a:ext>
            </a:extLst>
          </p:cNvPr>
          <p:cNvSpPr>
            <a:spLocks noGrp="1"/>
          </p:cNvSpPr>
          <p:nvPr>
            <p:ph type="ftr" sz="quarter" idx="11"/>
          </p:nvPr>
        </p:nvSpPr>
        <p:spPr/>
        <p:txBody>
          <a:bodyPr/>
          <a:lstStyle/>
          <a:p>
            <a:endParaRPr lang="en-GB"/>
          </a:p>
        </p:txBody>
      </p:sp>
      <p:sp>
        <p:nvSpPr>
          <p:cNvPr id="5" name="Marcador de número de diapositiva 4">
            <a:extLst>
              <a:ext uri="{FF2B5EF4-FFF2-40B4-BE49-F238E27FC236}">
                <a16:creationId xmlns:a16="http://schemas.microsoft.com/office/drawing/2014/main" id="{E42B5D5B-D0DB-C917-C9D0-3D0F27265A35}"/>
              </a:ext>
            </a:extLst>
          </p:cNvPr>
          <p:cNvSpPr>
            <a:spLocks noGrp="1"/>
          </p:cNvSpPr>
          <p:nvPr>
            <p:ph type="sldNum" sz="quarter" idx="12"/>
          </p:nvPr>
        </p:nvSpPr>
        <p:spPr/>
        <p:txBody>
          <a:bodyPr/>
          <a:lstStyle/>
          <a:p>
            <a:fld id="{7C1DE683-B11A-4FFF-B772-9CC6EA394DA7}" type="slidenum">
              <a:rPr lang="en-GB" smtClean="0"/>
              <a:t>‹Nº›</a:t>
            </a:fld>
            <a:endParaRPr lang="en-GB"/>
          </a:p>
        </p:txBody>
      </p:sp>
    </p:spTree>
    <p:extLst>
      <p:ext uri="{BB962C8B-B14F-4D97-AF65-F5344CB8AC3E}">
        <p14:creationId xmlns:p14="http://schemas.microsoft.com/office/powerpoint/2010/main" val="2604448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3FF46D-0675-4C28-0BBB-D965C1322942}"/>
              </a:ext>
            </a:extLst>
          </p:cNvPr>
          <p:cNvSpPr>
            <a:spLocks noGrp="1"/>
          </p:cNvSpPr>
          <p:nvPr>
            <p:ph type="dt" sz="half" idx="10"/>
          </p:nvPr>
        </p:nvSpPr>
        <p:spPr/>
        <p:txBody>
          <a:bodyPr/>
          <a:lstStyle/>
          <a:p>
            <a:fld id="{C841D4BE-4066-4431-AFC8-49D89296D26A}" type="datetimeFigureOut">
              <a:rPr lang="en-GB" smtClean="0"/>
              <a:t>27/11/2022</a:t>
            </a:fld>
            <a:endParaRPr lang="en-GB"/>
          </a:p>
        </p:txBody>
      </p:sp>
      <p:sp>
        <p:nvSpPr>
          <p:cNvPr id="3" name="Marcador de pie de página 2">
            <a:extLst>
              <a:ext uri="{FF2B5EF4-FFF2-40B4-BE49-F238E27FC236}">
                <a16:creationId xmlns:a16="http://schemas.microsoft.com/office/drawing/2014/main" id="{F7E48C54-8C5F-8AC7-ED5E-A5A7E4F17A3C}"/>
              </a:ext>
            </a:extLst>
          </p:cNvPr>
          <p:cNvSpPr>
            <a:spLocks noGrp="1"/>
          </p:cNvSpPr>
          <p:nvPr>
            <p:ph type="ftr" sz="quarter" idx="11"/>
          </p:nvPr>
        </p:nvSpPr>
        <p:spPr/>
        <p:txBody>
          <a:bodyPr/>
          <a:lstStyle/>
          <a:p>
            <a:endParaRPr lang="en-GB"/>
          </a:p>
        </p:txBody>
      </p:sp>
      <p:sp>
        <p:nvSpPr>
          <p:cNvPr id="4" name="Marcador de número de diapositiva 3">
            <a:extLst>
              <a:ext uri="{FF2B5EF4-FFF2-40B4-BE49-F238E27FC236}">
                <a16:creationId xmlns:a16="http://schemas.microsoft.com/office/drawing/2014/main" id="{9040850C-DFEE-4F38-A423-C2BD205AC27B}"/>
              </a:ext>
            </a:extLst>
          </p:cNvPr>
          <p:cNvSpPr>
            <a:spLocks noGrp="1"/>
          </p:cNvSpPr>
          <p:nvPr>
            <p:ph type="sldNum" sz="quarter" idx="12"/>
          </p:nvPr>
        </p:nvSpPr>
        <p:spPr/>
        <p:txBody>
          <a:bodyPr/>
          <a:lstStyle/>
          <a:p>
            <a:fld id="{7C1DE683-B11A-4FFF-B772-9CC6EA394DA7}" type="slidenum">
              <a:rPr lang="en-GB" smtClean="0"/>
              <a:t>‹Nº›</a:t>
            </a:fld>
            <a:endParaRPr lang="en-GB"/>
          </a:p>
        </p:txBody>
      </p:sp>
    </p:spTree>
    <p:extLst>
      <p:ext uri="{BB962C8B-B14F-4D97-AF65-F5344CB8AC3E}">
        <p14:creationId xmlns:p14="http://schemas.microsoft.com/office/powerpoint/2010/main" val="78898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8C0A0-6045-A400-2726-2A05C0AE35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0C466A88-D5FC-087A-847D-351DC37766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a:extLst>
              <a:ext uri="{FF2B5EF4-FFF2-40B4-BE49-F238E27FC236}">
                <a16:creationId xmlns:a16="http://schemas.microsoft.com/office/drawing/2014/main" id="{2317AAFD-97B2-96DF-2845-054230316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A2BEF8C-6DDF-8613-4286-0DB408B7380B}"/>
              </a:ext>
            </a:extLst>
          </p:cNvPr>
          <p:cNvSpPr>
            <a:spLocks noGrp="1"/>
          </p:cNvSpPr>
          <p:nvPr>
            <p:ph type="dt" sz="half" idx="10"/>
          </p:nvPr>
        </p:nvSpPr>
        <p:spPr/>
        <p:txBody>
          <a:bodyPr/>
          <a:lstStyle/>
          <a:p>
            <a:fld id="{C841D4BE-4066-4431-AFC8-49D89296D26A}" type="datetimeFigureOut">
              <a:rPr lang="en-GB" smtClean="0"/>
              <a:t>27/11/2022</a:t>
            </a:fld>
            <a:endParaRPr lang="en-GB"/>
          </a:p>
        </p:txBody>
      </p:sp>
      <p:sp>
        <p:nvSpPr>
          <p:cNvPr id="6" name="Marcador de pie de página 5">
            <a:extLst>
              <a:ext uri="{FF2B5EF4-FFF2-40B4-BE49-F238E27FC236}">
                <a16:creationId xmlns:a16="http://schemas.microsoft.com/office/drawing/2014/main" id="{D104B6E1-154D-F96E-455C-A923D5704588}"/>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FF9368B2-8FAC-5EA3-4A4C-763CFEC3EBA7}"/>
              </a:ext>
            </a:extLst>
          </p:cNvPr>
          <p:cNvSpPr>
            <a:spLocks noGrp="1"/>
          </p:cNvSpPr>
          <p:nvPr>
            <p:ph type="sldNum" sz="quarter" idx="12"/>
          </p:nvPr>
        </p:nvSpPr>
        <p:spPr/>
        <p:txBody>
          <a:bodyPr/>
          <a:lstStyle/>
          <a:p>
            <a:fld id="{7C1DE683-B11A-4FFF-B772-9CC6EA394DA7}" type="slidenum">
              <a:rPr lang="en-GB" smtClean="0"/>
              <a:t>‹Nº›</a:t>
            </a:fld>
            <a:endParaRPr lang="en-GB"/>
          </a:p>
        </p:txBody>
      </p:sp>
    </p:spTree>
    <p:extLst>
      <p:ext uri="{BB962C8B-B14F-4D97-AF65-F5344CB8AC3E}">
        <p14:creationId xmlns:p14="http://schemas.microsoft.com/office/powerpoint/2010/main" val="3868172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7FCE5-2B3A-882B-B02A-5657D6B5A14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a:extLst>
              <a:ext uri="{FF2B5EF4-FFF2-40B4-BE49-F238E27FC236}">
                <a16:creationId xmlns:a16="http://schemas.microsoft.com/office/drawing/2014/main" id="{49279148-8C66-5442-2645-29A5A43A5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a:extLst>
              <a:ext uri="{FF2B5EF4-FFF2-40B4-BE49-F238E27FC236}">
                <a16:creationId xmlns:a16="http://schemas.microsoft.com/office/drawing/2014/main" id="{50FCEF35-DED4-B504-9D2F-253CE771F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831327C-3219-E71B-EFFB-C162F8CFAB78}"/>
              </a:ext>
            </a:extLst>
          </p:cNvPr>
          <p:cNvSpPr>
            <a:spLocks noGrp="1"/>
          </p:cNvSpPr>
          <p:nvPr>
            <p:ph type="dt" sz="half" idx="10"/>
          </p:nvPr>
        </p:nvSpPr>
        <p:spPr/>
        <p:txBody>
          <a:bodyPr/>
          <a:lstStyle/>
          <a:p>
            <a:fld id="{C841D4BE-4066-4431-AFC8-49D89296D26A}" type="datetimeFigureOut">
              <a:rPr lang="en-GB" smtClean="0"/>
              <a:t>27/11/2022</a:t>
            </a:fld>
            <a:endParaRPr lang="en-GB"/>
          </a:p>
        </p:txBody>
      </p:sp>
      <p:sp>
        <p:nvSpPr>
          <p:cNvPr id="6" name="Marcador de pie de página 5">
            <a:extLst>
              <a:ext uri="{FF2B5EF4-FFF2-40B4-BE49-F238E27FC236}">
                <a16:creationId xmlns:a16="http://schemas.microsoft.com/office/drawing/2014/main" id="{899288B2-425C-3E1F-393F-5E59C3995A40}"/>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60AD6548-5E7F-12C1-340B-703DCF7855E2}"/>
              </a:ext>
            </a:extLst>
          </p:cNvPr>
          <p:cNvSpPr>
            <a:spLocks noGrp="1"/>
          </p:cNvSpPr>
          <p:nvPr>
            <p:ph type="sldNum" sz="quarter" idx="12"/>
          </p:nvPr>
        </p:nvSpPr>
        <p:spPr/>
        <p:txBody>
          <a:bodyPr/>
          <a:lstStyle/>
          <a:p>
            <a:fld id="{7C1DE683-B11A-4FFF-B772-9CC6EA394DA7}" type="slidenum">
              <a:rPr lang="en-GB" smtClean="0"/>
              <a:t>‹Nº›</a:t>
            </a:fld>
            <a:endParaRPr lang="en-GB"/>
          </a:p>
        </p:txBody>
      </p:sp>
    </p:spTree>
    <p:extLst>
      <p:ext uri="{BB962C8B-B14F-4D97-AF65-F5344CB8AC3E}">
        <p14:creationId xmlns:p14="http://schemas.microsoft.com/office/powerpoint/2010/main" val="162425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EB1B23-318E-B690-B42B-3E261A25E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5DF488F3-B13F-BF10-D352-79788BC306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BCD2F271-A037-EF18-98D6-189DEF6CD3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1D4BE-4066-4431-AFC8-49D89296D26A}" type="datetimeFigureOut">
              <a:rPr lang="en-GB" smtClean="0"/>
              <a:t>27/11/2022</a:t>
            </a:fld>
            <a:endParaRPr lang="en-GB"/>
          </a:p>
        </p:txBody>
      </p:sp>
      <p:sp>
        <p:nvSpPr>
          <p:cNvPr id="5" name="Marcador de pie de página 4">
            <a:extLst>
              <a:ext uri="{FF2B5EF4-FFF2-40B4-BE49-F238E27FC236}">
                <a16:creationId xmlns:a16="http://schemas.microsoft.com/office/drawing/2014/main" id="{AED4A512-0ED8-2616-8076-22E2299A02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número de diapositiva 5">
            <a:extLst>
              <a:ext uri="{FF2B5EF4-FFF2-40B4-BE49-F238E27FC236}">
                <a16:creationId xmlns:a16="http://schemas.microsoft.com/office/drawing/2014/main" id="{765BEAAF-EDC2-6F20-AFE2-8860E2F20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DE683-B11A-4FFF-B772-9CC6EA394DA7}" type="slidenum">
              <a:rPr lang="en-GB" smtClean="0"/>
              <a:t>‹Nº›</a:t>
            </a:fld>
            <a:endParaRPr lang="en-GB"/>
          </a:p>
        </p:txBody>
      </p:sp>
    </p:spTree>
    <p:extLst>
      <p:ext uri="{BB962C8B-B14F-4D97-AF65-F5344CB8AC3E}">
        <p14:creationId xmlns:p14="http://schemas.microsoft.com/office/powerpoint/2010/main" val="30876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ubarcelona-my.sharepoint.com/:u:/g/personal/ribera_ub_edu/EVEbiB9evkpJn7LsaTtvy30B7rDrvwAHIFw9zkZ-vSzYyw?e=vfUnDP"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16.pn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hyperlink" Target="https://twitter.com/hashtag/sciencewords" TargetMode="External"/><Relationship Id="rId3" Type="http://schemas.openxmlformats.org/officeDocument/2006/relationships/hyperlink" Target="https://www.scientificamerican.com/article/the-language-of-science/" TargetMode="External"/><Relationship Id="rId7" Type="http://schemas.openxmlformats.org/officeDocument/2006/relationships/hyperlink" Target="https://mobile.twitter.com/hashtag/SciAm175" TargetMode="External"/><Relationship Id="rId2" Type="http://schemas.openxmlformats.org/officeDocument/2006/relationships/hyperlink" Target="https://www.youtube.com/watch?v=EvWEEoh0d8E" TargetMode="External"/><Relationship Id="rId1" Type="http://schemas.openxmlformats.org/officeDocument/2006/relationships/slideLayout" Target="../slideLayouts/slideLayout2.xml"/><Relationship Id="rId6" Type="http://schemas.openxmlformats.org/officeDocument/2006/relationships/hyperlink" Target="https://twitter.com/moritz_stefaner/status/1295733727704875010" TargetMode="External"/><Relationship Id="rId5" Type="http://schemas.openxmlformats.org/officeDocument/2006/relationships/hyperlink" Target="https://www.scientificamerican.com/article/explore-175-years-of-words-in-scientific-american/" TargetMode="External"/><Relationship Id="rId4" Type="http://schemas.openxmlformats.org/officeDocument/2006/relationships/hyperlink" Target="https://www.scientificamerican.com/article/how-to-turn-175-years-of-words-in-scientific-american-into-an-image/" TargetMode="External"/><Relationship Id="rId9"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hyperlink" Target="https://datastori.es/" TargetMode="External"/><Relationship Id="rId2" Type="http://schemas.openxmlformats.org/officeDocument/2006/relationships/hyperlink" Target="https://truth-and-beauty.net/"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truth-and-beauty.net/projects/wh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99F0F-C443-A7B3-6E55-110D40270649}"/>
              </a:ext>
            </a:extLst>
          </p:cNvPr>
          <p:cNvSpPr>
            <a:spLocks noGrp="1"/>
          </p:cNvSpPr>
          <p:nvPr>
            <p:ph type="ctrTitle"/>
          </p:nvPr>
        </p:nvSpPr>
        <p:spPr>
          <a:xfrm>
            <a:off x="1731000" y="5004000"/>
            <a:ext cx="9144000" cy="1035000"/>
          </a:xfrm>
        </p:spPr>
        <p:txBody>
          <a:bodyPr/>
          <a:lstStyle/>
          <a:p>
            <a:r>
              <a:rPr lang="en-GB" dirty="0"/>
              <a:t>Case Study</a:t>
            </a:r>
          </a:p>
        </p:txBody>
      </p:sp>
      <p:sp>
        <p:nvSpPr>
          <p:cNvPr id="3" name="Subtítulo 2">
            <a:extLst>
              <a:ext uri="{FF2B5EF4-FFF2-40B4-BE49-F238E27FC236}">
                <a16:creationId xmlns:a16="http://schemas.microsoft.com/office/drawing/2014/main" id="{49A90A47-7B7A-C088-4954-413C8B31CB23}"/>
              </a:ext>
            </a:extLst>
          </p:cNvPr>
          <p:cNvSpPr>
            <a:spLocks noGrp="1"/>
          </p:cNvSpPr>
          <p:nvPr>
            <p:ph type="subTitle" idx="1"/>
          </p:nvPr>
        </p:nvSpPr>
        <p:spPr>
          <a:xfrm>
            <a:off x="1911000" y="5994000"/>
            <a:ext cx="9144000" cy="400325"/>
          </a:xfrm>
        </p:spPr>
        <p:txBody>
          <a:bodyPr>
            <a:normAutofit lnSpcReduction="10000"/>
          </a:bodyPr>
          <a:lstStyle/>
          <a:p>
            <a:r>
              <a:rPr lang="en-GB" dirty="0"/>
              <a:t>125 years of words in Scientific American</a:t>
            </a:r>
          </a:p>
        </p:txBody>
      </p:sp>
      <p:pic>
        <p:nvPicPr>
          <p:cNvPr id="2050" name="Picture 2" descr="How to Turn 175 Years of Words in Scientific American into an Image">
            <a:extLst>
              <a:ext uri="{FF2B5EF4-FFF2-40B4-BE49-F238E27FC236}">
                <a16:creationId xmlns:a16="http://schemas.microsoft.com/office/drawing/2014/main" id="{5A341370-A073-6DE1-D75D-485DDCA9A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732"/>
            <a:ext cx="12203876" cy="4943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33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8568B-2803-4123-125B-5AB314AC64F9}"/>
              </a:ext>
            </a:extLst>
          </p:cNvPr>
          <p:cNvSpPr>
            <a:spLocks noGrp="1"/>
          </p:cNvSpPr>
          <p:nvPr>
            <p:ph type="title"/>
          </p:nvPr>
        </p:nvSpPr>
        <p:spPr/>
        <p:txBody>
          <a:bodyPr/>
          <a:lstStyle/>
          <a:p>
            <a:r>
              <a:rPr lang="en-GB" dirty="0"/>
              <a:t>Step 3: Choosing a chart</a:t>
            </a:r>
          </a:p>
        </p:txBody>
      </p:sp>
      <p:sp>
        <p:nvSpPr>
          <p:cNvPr id="3" name="Marcador de contenido 2">
            <a:extLst>
              <a:ext uri="{FF2B5EF4-FFF2-40B4-BE49-F238E27FC236}">
                <a16:creationId xmlns:a16="http://schemas.microsoft.com/office/drawing/2014/main" id="{8D72EEEC-59C6-312D-C446-FE99F9836D55}"/>
              </a:ext>
            </a:extLst>
          </p:cNvPr>
          <p:cNvSpPr>
            <a:spLocks noGrp="1"/>
          </p:cNvSpPr>
          <p:nvPr>
            <p:ph idx="1"/>
          </p:nvPr>
        </p:nvSpPr>
        <p:spPr/>
        <p:txBody>
          <a:bodyPr/>
          <a:lstStyle/>
          <a:p>
            <a:r>
              <a:rPr lang="en-GB" dirty="0"/>
              <a:t>Word clouds</a:t>
            </a:r>
          </a:p>
          <a:p>
            <a:r>
              <a:rPr lang="en-GB" dirty="0"/>
              <a:t>Stack  area graphs</a:t>
            </a:r>
          </a:p>
          <a:p>
            <a:r>
              <a:rPr lang="en-GB" dirty="0"/>
              <a:t>Line charts</a:t>
            </a:r>
          </a:p>
          <a:p>
            <a:r>
              <a:rPr lang="en-GB" dirty="0"/>
              <a:t>Animations</a:t>
            </a:r>
          </a:p>
          <a:p>
            <a:r>
              <a:rPr lang="en-GB" dirty="0"/>
              <a:t>Spatial maps</a:t>
            </a:r>
          </a:p>
          <a:p>
            <a:r>
              <a:rPr lang="en-GB" dirty="0"/>
              <a:t>Semantic spaces</a:t>
            </a:r>
          </a:p>
          <a:p>
            <a:endParaRPr lang="en-GB" dirty="0"/>
          </a:p>
          <a:p>
            <a:pPr marL="0" indent="0">
              <a:buNone/>
            </a:pPr>
            <a:endParaRPr lang="en-GB" dirty="0"/>
          </a:p>
        </p:txBody>
      </p:sp>
      <p:sp>
        <p:nvSpPr>
          <p:cNvPr id="4" name="Marcador de contenido 2">
            <a:extLst>
              <a:ext uri="{FF2B5EF4-FFF2-40B4-BE49-F238E27FC236}">
                <a16:creationId xmlns:a16="http://schemas.microsoft.com/office/drawing/2014/main" id="{04C7D7B8-2CFB-C357-9007-7F918DDC7B22}"/>
              </a:ext>
            </a:extLst>
          </p:cNvPr>
          <p:cNvSpPr txBox="1">
            <a:spLocks/>
          </p:cNvSpPr>
          <p:nvPr/>
        </p:nvSpPr>
        <p:spPr>
          <a:xfrm>
            <a:off x="845400" y="1822662"/>
            <a:ext cx="10515600"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Word clouds</a:t>
            </a:r>
          </a:p>
          <a:p>
            <a:r>
              <a:rPr lang="en-GB" sz="3200" i="1" dirty="0">
                <a:solidFill>
                  <a:schemeClr val="accent2">
                    <a:lumMod val="50000"/>
                  </a:schemeClr>
                </a:solidFill>
              </a:rPr>
              <a:t>Stack area graphs </a:t>
            </a:r>
            <a:r>
              <a:rPr lang="en-GB" sz="3200" dirty="0">
                <a:solidFill>
                  <a:schemeClr val="accent2">
                    <a:lumMod val="50000"/>
                  </a:schemeClr>
                </a:solidFill>
              </a:rPr>
              <a:t>– For a global view</a:t>
            </a:r>
          </a:p>
          <a:p>
            <a:r>
              <a:rPr lang="en-GB" sz="3200" i="1" dirty="0">
                <a:solidFill>
                  <a:schemeClr val="accent2">
                    <a:lumMod val="50000"/>
                  </a:schemeClr>
                </a:solidFill>
              </a:rPr>
              <a:t>Line charts </a:t>
            </a:r>
            <a:r>
              <a:rPr lang="en-GB" sz="3200" dirty="0">
                <a:solidFill>
                  <a:schemeClr val="accent2">
                    <a:lumMod val="50000"/>
                  </a:schemeClr>
                </a:solidFill>
              </a:rPr>
              <a:t>– For the evolution of each word</a:t>
            </a:r>
          </a:p>
          <a:p>
            <a:r>
              <a:rPr lang="en-GB" dirty="0"/>
              <a:t>Animations</a:t>
            </a:r>
          </a:p>
          <a:p>
            <a:r>
              <a:rPr lang="en-GB" dirty="0"/>
              <a:t>Spatial maps</a:t>
            </a:r>
          </a:p>
          <a:p>
            <a:r>
              <a:rPr lang="en-GB" dirty="0"/>
              <a:t>Semantic spaces</a:t>
            </a:r>
          </a:p>
          <a:p>
            <a:endParaRPr lang="en-GB" dirty="0"/>
          </a:p>
          <a:p>
            <a:r>
              <a:rPr lang="en-GB" dirty="0"/>
              <a:t>Small multiples</a:t>
            </a:r>
          </a:p>
          <a:p>
            <a:endParaRPr lang="en-GB" dirty="0"/>
          </a:p>
          <a:p>
            <a:pPr marL="0" indent="0">
              <a:buFont typeface="Arial" panose="020B0604020202020204" pitchFamily="34" charset="0"/>
              <a:buNone/>
            </a:pPr>
            <a:endParaRPr lang="en-GB" dirty="0"/>
          </a:p>
        </p:txBody>
      </p:sp>
      <p:pic>
        <p:nvPicPr>
          <p:cNvPr id="5" name="Picture 2" descr="How to Turn 175 Years of Words in Scientific American into an Image">
            <a:extLst>
              <a:ext uri="{FF2B5EF4-FFF2-40B4-BE49-F238E27FC236}">
                <a16:creationId xmlns:a16="http://schemas.microsoft.com/office/drawing/2014/main" id="{05B5E0BF-496A-86E3-02BD-D8C6E307F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56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0CBAF-D9E0-B8A7-3ABC-B7693430816F}"/>
              </a:ext>
            </a:extLst>
          </p:cNvPr>
          <p:cNvSpPr>
            <a:spLocks noGrp="1"/>
          </p:cNvSpPr>
          <p:nvPr>
            <p:ph type="title"/>
          </p:nvPr>
        </p:nvSpPr>
        <p:spPr/>
        <p:txBody>
          <a:bodyPr/>
          <a:lstStyle/>
          <a:p>
            <a:r>
              <a:rPr lang="en-GB" dirty="0"/>
              <a:t>Step 4: Implementation</a:t>
            </a:r>
          </a:p>
        </p:txBody>
      </p:sp>
      <p:sp>
        <p:nvSpPr>
          <p:cNvPr id="3" name="Marcador de contenido 2">
            <a:extLst>
              <a:ext uri="{FF2B5EF4-FFF2-40B4-BE49-F238E27FC236}">
                <a16:creationId xmlns:a16="http://schemas.microsoft.com/office/drawing/2014/main" id="{06FA891E-8A38-8F69-A437-740D855E56C2}"/>
              </a:ext>
            </a:extLst>
          </p:cNvPr>
          <p:cNvSpPr>
            <a:spLocks noGrp="1"/>
          </p:cNvSpPr>
          <p:nvPr>
            <p:ph idx="1"/>
          </p:nvPr>
        </p:nvSpPr>
        <p:spPr/>
        <p:txBody>
          <a:bodyPr/>
          <a:lstStyle/>
          <a:p>
            <a:r>
              <a:rPr lang="en-GB" dirty="0"/>
              <a:t>Taking into account medium restrictions and possibilities</a:t>
            </a:r>
          </a:p>
          <a:p>
            <a:endParaRPr lang="en-GB" dirty="0"/>
          </a:p>
          <a:p>
            <a:r>
              <a:rPr lang="en-GB" dirty="0"/>
              <a:t>Clarity, design, final touches</a:t>
            </a:r>
          </a:p>
          <a:p>
            <a:endParaRPr lang="en-GB" dirty="0"/>
          </a:p>
          <a:p>
            <a:r>
              <a:rPr lang="en-GB" dirty="0"/>
              <a:t>Colour encoding: for aesthetical and meaning reasons, from vintage brown trough yellow, orange to modern purple</a:t>
            </a:r>
          </a:p>
        </p:txBody>
      </p:sp>
      <p:pic>
        <p:nvPicPr>
          <p:cNvPr id="4" name="Picture 2" descr="How to Turn 175 Years of Words in Scientific American into an Image">
            <a:extLst>
              <a:ext uri="{FF2B5EF4-FFF2-40B4-BE49-F238E27FC236}">
                <a16:creationId xmlns:a16="http://schemas.microsoft.com/office/drawing/2014/main" id="{5ECDD993-0734-339C-295F-EBA4918EC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55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925364-0436-F1CD-8084-0831F185BCFA}"/>
              </a:ext>
            </a:extLst>
          </p:cNvPr>
          <p:cNvSpPr>
            <a:spLocks noGrp="1"/>
          </p:cNvSpPr>
          <p:nvPr>
            <p:ph type="title"/>
          </p:nvPr>
        </p:nvSpPr>
        <p:spPr>
          <a:xfrm>
            <a:off x="831000" y="549000"/>
            <a:ext cx="10170000" cy="811800"/>
          </a:xfrm>
        </p:spPr>
        <p:txBody>
          <a:bodyPr>
            <a:noAutofit/>
          </a:bodyPr>
          <a:lstStyle/>
          <a:p>
            <a:r>
              <a:rPr lang="en-GB" sz="4000" dirty="0"/>
              <a:t>4: Final cover view, on paper: Stacked area chart</a:t>
            </a:r>
            <a:endParaRPr lang="en-GB" sz="2800" dirty="0"/>
          </a:p>
        </p:txBody>
      </p:sp>
      <p:sp>
        <p:nvSpPr>
          <p:cNvPr id="10" name="Marcador de texto 9">
            <a:extLst>
              <a:ext uri="{FF2B5EF4-FFF2-40B4-BE49-F238E27FC236}">
                <a16:creationId xmlns:a16="http://schemas.microsoft.com/office/drawing/2014/main" id="{F9BF1A08-CD7F-C016-0EC0-25DEC86DD5CA}"/>
              </a:ext>
            </a:extLst>
          </p:cNvPr>
          <p:cNvSpPr>
            <a:spLocks noGrp="1"/>
          </p:cNvSpPr>
          <p:nvPr>
            <p:ph type="body" sz="half" idx="2"/>
          </p:nvPr>
        </p:nvSpPr>
        <p:spPr>
          <a:xfrm>
            <a:off x="839789" y="2057400"/>
            <a:ext cx="2871212" cy="3811588"/>
          </a:xfrm>
        </p:spPr>
        <p:txBody>
          <a:bodyPr/>
          <a:lstStyle/>
          <a:p>
            <a:r>
              <a:rPr lang="en-GB" dirty="0"/>
              <a:t>Stack area chart where newer words area stacked on top of the older ones – showing the major breaks and shifts in the vocabulary akin to soil layers</a:t>
            </a:r>
          </a:p>
        </p:txBody>
      </p:sp>
      <p:pic>
        <p:nvPicPr>
          <p:cNvPr id="21" name="Marcador de contenido 4" descr="Un dibujo de una persona&#10;&#10;Descripción generada automáticamente con confianza baja">
            <a:extLst>
              <a:ext uri="{FF2B5EF4-FFF2-40B4-BE49-F238E27FC236}">
                <a16:creationId xmlns:a16="http://schemas.microsoft.com/office/drawing/2014/main" id="{1C03E138-49B9-6F14-0AC5-C7CFFDF64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000" y="1899000"/>
            <a:ext cx="6477000" cy="4067175"/>
          </a:xfrm>
          <a:prstGeom prst="rect">
            <a:avLst/>
          </a:prstGeom>
        </p:spPr>
      </p:pic>
      <p:pic>
        <p:nvPicPr>
          <p:cNvPr id="22" name="Picture 2" descr="How to Turn 175 Years of Words in Scientific American into an Image">
            <a:extLst>
              <a:ext uri="{FF2B5EF4-FFF2-40B4-BE49-F238E27FC236}">
                <a16:creationId xmlns:a16="http://schemas.microsoft.com/office/drawing/2014/main" id="{368C96CA-2934-82CC-04E0-10C0C2EC2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96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C97B2A-4E4F-89D7-68F4-E433236766F2}"/>
              </a:ext>
            </a:extLst>
          </p:cNvPr>
          <p:cNvSpPr>
            <a:spLocks noGrp="1"/>
          </p:cNvSpPr>
          <p:nvPr>
            <p:ph type="title"/>
          </p:nvPr>
        </p:nvSpPr>
        <p:spPr/>
        <p:txBody>
          <a:bodyPr/>
          <a:lstStyle/>
          <a:p>
            <a:r>
              <a:rPr lang="en-GB" sz="4400" dirty="0"/>
              <a:t>4: </a:t>
            </a:r>
            <a:r>
              <a:rPr lang="en-GB" dirty="0"/>
              <a:t>Final inside view, on paper</a:t>
            </a:r>
          </a:p>
        </p:txBody>
      </p:sp>
      <p:pic>
        <p:nvPicPr>
          <p:cNvPr id="5" name="Marcador de contenido 4" descr="Calendario&#10;&#10;Descripción generada automáticamente con confianza baja">
            <a:hlinkClick r:id="rId2"/>
            <a:extLst>
              <a:ext uri="{FF2B5EF4-FFF2-40B4-BE49-F238E27FC236}">
                <a16:creationId xmlns:a16="http://schemas.microsoft.com/office/drawing/2014/main" id="{D160D4D8-ACAF-B246-B8D1-73A42F14AF6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4820" y="2034000"/>
            <a:ext cx="11180982" cy="4050000"/>
          </a:xfrm>
        </p:spPr>
      </p:pic>
      <p:pic>
        <p:nvPicPr>
          <p:cNvPr id="6" name="Picture 2" descr="How to Turn 175 Years of Words in Scientific American into an Image">
            <a:extLst>
              <a:ext uri="{FF2B5EF4-FFF2-40B4-BE49-F238E27FC236}">
                <a16:creationId xmlns:a16="http://schemas.microsoft.com/office/drawing/2014/main" id="{BCFFEEAA-4F92-E510-8570-FE5AEF5555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468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E24BF-BBA0-A3E2-2DF2-3F1191A4B279}"/>
              </a:ext>
            </a:extLst>
          </p:cNvPr>
          <p:cNvSpPr>
            <a:spLocks noGrp="1"/>
          </p:cNvSpPr>
          <p:nvPr>
            <p:ph type="title"/>
          </p:nvPr>
        </p:nvSpPr>
        <p:spPr/>
        <p:txBody>
          <a:bodyPr/>
          <a:lstStyle/>
          <a:p>
            <a:r>
              <a:rPr lang="en-GB" sz="4400" dirty="0"/>
              <a:t>4: </a:t>
            </a:r>
            <a:r>
              <a:rPr lang="en-GB" dirty="0"/>
              <a:t>Paper, character-count Landscape</a:t>
            </a:r>
          </a:p>
        </p:txBody>
      </p:sp>
      <p:sp>
        <p:nvSpPr>
          <p:cNvPr id="3" name="Marcador de contenido 2">
            <a:extLst>
              <a:ext uri="{FF2B5EF4-FFF2-40B4-BE49-F238E27FC236}">
                <a16:creationId xmlns:a16="http://schemas.microsoft.com/office/drawing/2014/main" id="{C6E7BB19-C39D-B35C-AF2E-7A0DA6055962}"/>
              </a:ext>
            </a:extLst>
          </p:cNvPr>
          <p:cNvSpPr>
            <a:spLocks noGrp="1"/>
          </p:cNvSpPr>
          <p:nvPr>
            <p:ph idx="1"/>
          </p:nvPr>
        </p:nvSpPr>
        <p:spPr/>
        <p:txBody>
          <a:bodyPr/>
          <a:lstStyle/>
          <a:p>
            <a:r>
              <a:rPr lang="en-GB" dirty="0"/>
              <a:t>Each segment within the annual column represents the number of characters in a single issue, ranging form short and light to tall and saturated, maxing out at 1.04 million characters in the December 6, 1884, edition.</a:t>
            </a:r>
          </a:p>
        </p:txBody>
      </p:sp>
      <p:pic>
        <p:nvPicPr>
          <p:cNvPr id="5" name="Imagen 4">
            <a:extLst>
              <a:ext uri="{FF2B5EF4-FFF2-40B4-BE49-F238E27FC236}">
                <a16:creationId xmlns:a16="http://schemas.microsoft.com/office/drawing/2014/main" id="{A5AA2EFB-D7F8-49AE-B4A1-46C7C136CA82}"/>
              </a:ext>
            </a:extLst>
          </p:cNvPr>
          <p:cNvPicPr>
            <a:picLocks noChangeAspect="1"/>
          </p:cNvPicPr>
          <p:nvPr/>
        </p:nvPicPr>
        <p:blipFill>
          <a:blip r:embed="rId2"/>
          <a:stretch>
            <a:fillRect/>
          </a:stretch>
        </p:blipFill>
        <p:spPr>
          <a:xfrm>
            <a:off x="4611000" y="3789000"/>
            <a:ext cx="2297584" cy="2587938"/>
          </a:xfrm>
          <a:prstGeom prst="rect">
            <a:avLst/>
          </a:prstGeom>
        </p:spPr>
      </p:pic>
      <p:pic>
        <p:nvPicPr>
          <p:cNvPr id="6" name="Picture 2" descr="How to Turn 175 Years of Words in Scientific American into an Image">
            <a:extLst>
              <a:ext uri="{FF2B5EF4-FFF2-40B4-BE49-F238E27FC236}">
                <a16:creationId xmlns:a16="http://schemas.microsoft.com/office/drawing/2014/main" id="{848EDFE7-A15B-D337-8DE0-86CE4609B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910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925364-0436-F1CD-8084-0831F185BCFA}"/>
              </a:ext>
            </a:extLst>
          </p:cNvPr>
          <p:cNvSpPr>
            <a:spLocks noGrp="1"/>
          </p:cNvSpPr>
          <p:nvPr>
            <p:ph type="title"/>
          </p:nvPr>
        </p:nvSpPr>
        <p:spPr>
          <a:xfrm>
            <a:off x="831000" y="549000"/>
            <a:ext cx="6381212" cy="811800"/>
          </a:xfrm>
        </p:spPr>
        <p:txBody>
          <a:bodyPr/>
          <a:lstStyle/>
          <a:p>
            <a:r>
              <a:rPr lang="en-GB" sz="4400" dirty="0"/>
              <a:t>4: Paper, Word of the year</a:t>
            </a:r>
          </a:p>
        </p:txBody>
      </p:sp>
      <p:sp>
        <p:nvSpPr>
          <p:cNvPr id="10" name="Marcador de texto 9">
            <a:extLst>
              <a:ext uri="{FF2B5EF4-FFF2-40B4-BE49-F238E27FC236}">
                <a16:creationId xmlns:a16="http://schemas.microsoft.com/office/drawing/2014/main" id="{F9BF1A08-CD7F-C016-0EC0-25DEC86DD5CA}"/>
              </a:ext>
            </a:extLst>
          </p:cNvPr>
          <p:cNvSpPr>
            <a:spLocks noGrp="1"/>
          </p:cNvSpPr>
          <p:nvPr>
            <p:ph type="body" sz="half" idx="2"/>
          </p:nvPr>
        </p:nvSpPr>
        <p:spPr>
          <a:xfrm>
            <a:off x="839789" y="2057400"/>
            <a:ext cx="2871212" cy="3811588"/>
          </a:xfrm>
        </p:spPr>
        <p:txBody>
          <a:bodyPr/>
          <a:lstStyle/>
          <a:p>
            <a:r>
              <a:rPr lang="en-GB" dirty="0"/>
              <a:t>Each year is represented by a single word,</a:t>
            </a:r>
          </a:p>
          <a:p>
            <a:r>
              <a:rPr lang="en-GB" dirty="0"/>
              <a:t>Selected through a text-analysis project of the print magazine. Words whose relative frequency peaked in each individual year were identified. The single noun, verb, adjective or adverb that was absolutely used most often was deemed the winner.</a:t>
            </a:r>
          </a:p>
          <a:p>
            <a:r>
              <a:rPr lang="en-GB" dirty="0"/>
              <a:t>The line charts, which reflect the frequency of that word over time, are scaled by maximum value.</a:t>
            </a:r>
          </a:p>
        </p:txBody>
      </p:sp>
      <p:pic>
        <p:nvPicPr>
          <p:cNvPr id="5" name="Imagen 4">
            <a:extLst>
              <a:ext uri="{FF2B5EF4-FFF2-40B4-BE49-F238E27FC236}">
                <a16:creationId xmlns:a16="http://schemas.microsoft.com/office/drawing/2014/main" id="{0B67F882-EA3B-2C1F-FC49-9C23DEDBD2A2}"/>
              </a:ext>
            </a:extLst>
          </p:cNvPr>
          <p:cNvPicPr>
            <a:picLocks noChangeAspect="1"/>
          </p:cNvPicPr>
          <p:nvPr/>
        </p:nvPicPr>
        <p:blipFill>
          <a:blip r:embed="rId2"/>
          <a:stretch>
            <a:fillRect/>
          </a:stretch>
        </p:blipFill>
        <p:spPr>
          <a:xfrm>
            <a:off x="4656000" y="2214000"/>
            <a:ext cx="6268304" cy="2205000"/>
          </a:xfrm>
          <a:prstGeom prst="rect">
            <a:avLst/>
          </a:prstGeom>
        </p:spPr>
      </p:pic>
      <p:pic>
        <p:nvPicPr>
          <p:cNvPr id="6" name="Picture 2" descr="How to Turn 175 Years of Words in Scientific American into an Image">
            <a:extLst>
              <a:ext uri="{FF2B5EF4-FFF2-40B4-BE49-F238E27FC236}">
                <a16:creationId xmlns:a16="http://schemas.microsoft.com/office/drawing/2014/main" id="{B1E7C25A-F14B-545B-5CA2-16A3987CF4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280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925364-0436-F1CD-8084-0831F185BCFA}"/>
              </a:ext>
            </a:extLst>
          </p:cNvPr>
          <p:cNvSpPr>
            <a:spLocks noGrp="1"/>
          </p:cNvSpPr>
          <p:nvPr>
            <p:ph type="title"/>
          </p:nvPr>
        </p:nvSpPr>
        <p:spPr>
          <a:xfrm>
            <a:off x="831000" y="549000"/>
            <a:ext cx="6975000" cy="811800"/>
          </a:xfrm>
        </p:spPr>
        <p:txBody>
          <a:bodyPr>
            <a:normAutofit fontScale="90000"/>
          </a:bodyPr>
          <a:lstStyle/>
          <a:p>
            <a:r>
              <a:rPr lang="en-GB" sz="4400" dirty="0"/>
              <a:t>4: Paper, Comparison of words</a:t>
            </a:r>
          </a:p>
        </p:txBody>
      </p:sp>
      <p:sp>
        <p:nvSpPr>
          <p:cNvPr id="10" name="Marcador de texto 9">
            <a:extLst>
              <a:ext uri="{FF2B5EF4-FFF2-40B4-BE49-F238E27FC236}">
                <a16:creationId xmlns:a16="http://schemas.microsoft.com/office/drawing/2014/main" id="{F9BF1A08-CD7F-C016-0EC0-25DEC86DD5CA}"/>
              </a:ext>
            </a:extLst>
          </p:cNvPr>
          <p:cNvSpPr>
            <a:spLocks noGrp="1"/>
          </p:cNvSpPr>
          <p:nvPr>
            <p:ph type="body" sz="half" idx="2"/>
          </p:nvPr>
        </p:nvSpPr>
        <p:spPr>
          <a:xfrm>
            <a:off x="839789" y="2057400"/>
            <a:ext cx="2871212" cy="3811588"/>
          </a:xfrm>
        </p:spPr>
        <p:txBody>
          <a:bodyPr/>
          <a:lstStyle/>
          <a:p>
            <a:r>
              <a:rPr lang="en-US" dirty="0"/>
              <a:t>It also features a couple of hand-picked juxtapositions, to show how the magazine's perspective has changed — from "machine" to "system" or "invent" to "discover". </a:t>
            </a:r>
          </a:p>
          <a:p>
            <a:endParaRPr lang="en-US" dirty="0"/>
          </a:p>
          <a:p>
            <a:r>
              <a:rPr lang="en-US" dirty="0"/>
              <a:t>Serendipity + Curation criteria</a:t>
            </a:r>
            <a:endParaRPr lang="en-GB" dirty="0"/>
          </a:p>
        </p:txBody>
      </p:sp>
      <p:pic>
        <p:nvPicPr>
          <p:cNvPr id="4" name="Imagen 3" descr="Imagen que contiene Gráfico&#10;&#10;Descripción generada automáticamente">
            <a:extLst>
              <a:ext uri="{FF2B5EF4-FFF2-40B4-BE49-F238E27FC236}">
                <a16:creationId xmlns:a16="http://schemas.microsoft.com/office/drawing/2014/main" id="{CF7A3427-3F7B-64BA-F791-B40EB02D0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0" y="1714500"/>
            <a:ext cx="3429000" cy="3429000"/>
          </a:xfrm>
          <a:prstGeom prst="rect">
            <a:avLst/>
          </a:prstGeom>
        </p:spPr>
      </p:pic>
      <p:pic>
        <p:nvPicPr>
          <p:cNvPr id="6" name="Imagen 5" descr="Imagen que contiene Diagrama&#10;&#10;Descripción generada automáticamente">
            <a:extLst>
              <a:ext uri="{FF2B5EF4-FFF2-40B4-BE49-F238E27FC236}">
                <a16:creationId xmlns:a16="http://schemas.microsoft.com/office/drawing/2014/main" id="{B0DB6621-4284-7C68-EF50-C89FC8F72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6000" y="1719000"/>
            <a:ext cx="3419475" cy="3429000"/>
          </a:xfrm>
          <a:prstGeom prst="rect">
            <a:avLst/>
          </a:prstGeom>
        </p:spPr>
      </p:pic>
      <p:pic>
        <p:nvPicPr>
          <p:cNvPr id="7" name="Picture 2" descr="How to Turn 175 Years of Words in Scientific American into an Image">
            <a:extLst>
              <a:ext uri="{FF2B5EF4-FFF2-40B4-BE49-F238E27FC236}">
                <a16:creationId xmlns:a16="http://schemas.microsoft.com/office/drawing/2014/main" id="{4FA3713E-C49F-FA78-CD0F-4926219A6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390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31C62-4662-8B58-5113-D6F1C3D22FAD}"/>
              </a:ext>
            </a:extLst>
          </p:cNvPr>
          <p:cNvSpPr>
            <a:spLocks noGrp="1"/>
          </p:cNvSpPr>
          <p:nvPr>
            <p:ph type="title"/>
          </p:nvPr>
        </p:nvSpPr>
        <p:spPr/>
        <p:txBody>
          <a:bodyPr/>
          <a:lstStyle/>
          <a:p>
            <a:r>
              <a:rPr lang="en-GB" sz="4400" dirty="0"/>
              <a:t>4: </a:t>
            </a:r>
            <a:r>
              <a:rPr lang="en-GB" dirty="0"/>
              <a:t>Digital, interactivity</a:t>
            </a:r>
          </a:p>
        </p:txBody>
      </p:sp>
      <p:pic>
        <p:nvPicPr>
          <p:cNvPr id="5" name="Marcador de contenido 4" descr="Imagen que contiene Diagrama&#10;&#10;Descripción generada automáticamente">
            <a:extLst>
              <a:ext uri="{FF2B5EF4-FFF2-40B4-BE49-F238E27FC236}">
                <a16:creationId xmlns:a16="http://schemas.microsoft.com/office/drawing/2014/main" id="{1E806AF9-FDB8-E431-606D-32A427F63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075" y="3150000"/>
            <a:ext cx="2447925" cy="3429000"/>
          </a:xfrm>
        </p:spPr>
      </p:pic>
      <p:pic>
        <p:nvPicPr>
          <p:cNvPr id="7" name="Imagen 6" descr="Carta&#10;&#10;Descripción generada automáticamente con confianza media">
            <a:extLst>
              <a:ext uri="{FF2B5EF4-FFF2-40B4-BE49-F238E27FC236}">
                <a16:creationId xmlns:a16="http://schemas.microsoft.com/office/drawing/2014/main" id="{496F59C3-C28F-D751-08A9-0C1F70B09EA7}"/>
              </a:ext>
            </a:extLst>
          </p:cNvPr>
          <p:cNvPicPr>
            <a:picLocks noChangeAspect="1"/>
          </p:cNvPicPr>
          <p:nvPr/>
        </p:nvPicPr>
        <p:blipFill rotWithShape="1">
          <a:blip r:embed="rId3">
            <a:extLst>
              <a:ext uri="{28A0092B-C50C-407E-A947-70E740481C1C}">
                <a14:useLocalDpi xmlns:a14="http://schemas.microsoft.com/office/drawing/2010/main" val="0"/>
              </a:ext>
            </a:extLst>
          </a:blip>
          <a:srcRect t="-197" b="69780"/>
          <a:stretch/>
        </p:blipFill>
        <p:spPr>
          <a:xfrm>
            <a:off x="8298525" y="3143250"/>
            <a:ext cx="2657475" cy="1042988"/>
          </a:xfrm>
          <a:prstGeom prst="rect">
            <a:avLst/>
          </a:prstGeom>
        </p:spPr>
      </p:pic>
      <p:pic>
        <p:nvPicPr>
          <p:cNvPr id="9" name="Imagen 8" descr="Diagrama&#10;&#10;Descripción generada automáticamente">
            <a:extLst>
              <a:ext uri="{FF2B5EF4-FFF2-40B4-BE49-F238E27FC236}">
                <a16:creationId xmlns:a16="http://schemas.microsoft.com/office/drawing/2014/main" id="{1842745C-6B8A-0C03-649F-AFAD513485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000" y="3150000"/>
            <a:ext cx="3429000" cy="2838450"/>
          </a:xfrm>
          <a:prstGeom prst="rect">
            <a:avLst/>
          </a:prstGeom>
        </p:spPr>
      </p:pic>
      <p:sp>
        <p:nvSpPr>
          <p:cNvPr id="10" name="CuadroTexto 9">
            <a:extLst>
              <a:ext uri="{FF2B5EF4-FFF2-40B4-BE49-F238E27FC236}">
                <a16:creationId xmlns:a16="http://schemas.microsoft.com/office/drawing/2014/main" id="{3F8A1F96-9F6A-B44A-F731-34B7AE9B0A4D}"/>
              </a:ext>
            </a:extLst>
          </p:cNvPr>
          <p:cNvSpPr txBox="1"/>
          <p:nvPr/>
        </p:nvSpPr>
        <p:spPr>
          <a:xfrm>
            <a:off x="1809584" y="2587500"/>
            <a:ext cx="1651221" cy="369332"/>
          </a:xfrm>
          <a:prstGeom prst="rect">
            <a:avLst/>
          </a:prstGeom>
          <a:noFill/>
        </p:spPr>
        <p:txBody>
          <a:bodyPr wrap="none" rtlCol="0">
            <a:spAutoFit/>
          </a:bodyPr>
          <a:lstStyle/>
          <a:p>
            <a:r>
              <a:rPr lang="en-GB" dirty="0"/>
              <a:t>Search function</a:t>
            </a:r>
          </a:p>
        </p:txBody>
      </p:sp>
      <p:sp>
        <p:nvSpPr>
          <p:cNvPr id="11" name="CuadroTexto 10">
            <a:extLst>
              <a:ext uri="{FF2B5EF4-FFF2-40B4-BE49-F238E27FC236}">
                <a16:creationId xmlns:a16="http://schemas.microsoft.com/office/drawing/2014/main" id="{9AA7B6ED-6E77-E966-CC54-078706B7DAAB}"/>
              </a:ext>
            </a:extLst>
          </p:cNvPr>
          <p:cNvSpPr txBox="1"/>
          <p:nvPr/>
        </p:nvSpPr>
        <p:spPr>
          <a:xfrm>
            <a:off x="5016000" y="2587500"/>
            <a:ext cx="2052228" cy="369332"/>
          </a:xfrm>
          <a:prstGeom prst="rect">
            <a:avLst/>
          </a:prstGeom>
          <a:noFill/>
        </p:spPr>
        <p:txBody>
          <a:bodyPr wrap="none" rtlCol="0">
            <a:spAutoFit/>
          </a:bodyPr>
          <a:lstStyle/>
          <a:p>
            <a:r>
              <a:rPr lang="en-GB" dirty="0"/>
              <a:t>Similar trend curves</a:t>
            </a:r>
          </a:p>
        </p:txBody>
      </p:sp>
      <p:sp>
        <p:nvSpPr>
          <p:cNvPr id="12" name="CuadroTexto 11">
            <a:extLst>
              <a:ext uri="{FF2B5EF4-FFF2-40B4-BE49-F238E27FC236}">
                <a16:creationId xmlns:a16="http://schemas.microsoft.com/office/drawing/2014/main" id="{F5E5AF9C-AC46-0454-CE43-1D10A21E1E66}"/>
              </a:ext>
            </a:extLst>
          </p:cNvPr>
          <p:cNvSpPr txBox="1"/>
          <p:nvPr/>
        </p:nvSpPr>
        <p:spPr>
          <a:xfrm>
            <a:off x="8256000" y="2587500"/>
            <a:ext cx="2940292" cy="369332"/>
          </a:xfrm>
          <a:prstGeom prst="rect">
            <a:avLst/>
          </a:prstGeom>
          <a:noFill/>
        </p:spPr>
        <p:txBody>
          <a:bodyPr wrap="none" rtlCol="0">
            <a:spAutoFit/>
          </a:bodyPr>
          <a:lstStyle/>
          <a:p>
            <a:r>
              <a:rPr lang="en-GB" dirty="0"/>
              <a:t>Similar / Flipped trend curves</a:t>
            </a:r>
          </a:p>
        </p:txBody>
      </p:sp>
      <p:pic>
        <p:nvPicPr>
          <p:cNvPr id="14" name="Imagen 13">
            <a:extLst>
              <a:ext uri="{FF2B5EF4-FFF2-40B4-BE49-F238E27FC236}">
                <a16:creationId xmlns:a16="http://schemas.microsoft.com/office/drawing/2014/main" id="{5FFC0424-FE8F-0CEB-27B3-C943C322BDA5}"/>
              </a:ext>
            </a:extLst>
          </p:cNvPr>
          <p:cNvPicPr>
            <a:picLocks noChangeAspect="1"/>
          </p:cNvPicPr>
          <p:nvPr/>
        </p:nvPicPr>
        <p:blipFill rotWithShape="1">
          <a:blip r:embed="rId5"/>
          <a:srcRect b="10572"/>
          <a:stretch/>
        </p:blipFill>
        <p:spPr>
          <a:xfrm>
            <a:off x="5736000" y="1179000"/>
            <a:ext cx="4363059" cy="1184175"/>
          </a:xfrm>
          <a:prstGeom prst="rect">
            <a:avLst/>
          </a:prstGeom>
        </p:spPr>
      </p:pic>
      <p:pic>
        <p:nvPicPr>
          <p:cNvPr id="15" name="Picture 2" descr="How to Turn 175 Years of Words in Scientific American into an Image">
            <a:extLst>
              <a:ext uri="{FF2B5EF4-FFF2-40B4-BE49-F238E27FC236}">
                <a16:creationId xmlns:a16="http://schemas.microsoft.com/office/drawing/2014/main" id="{AAD6D7A6-DA2A-27A6-0245-8C59675820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descr="Carta&#10;&#10;Descripción generada automáticamente con confianza media">
            <a:extLst>
              <a:ext uri="{FF2B5EF4-FFF2-40B4-BE49-F238E27FC236}">
                <a16:creationId xmlns:a16="http://schemas.microsoft.com/office/drawing/2014/main" id="{E08A74E3-D44B-4AAC-FAB6-CD74887D84E3}"/>
              </a:ext>
            </a:extLst>
          </p:cNvPr>
          <p:cNvPicPr>
            <a:picLocks noChangeAspect="1"/>
          </p:cNvPicPr>
          <p:nvPr/>
        </p:nvPicPr>
        <p:blipFill rotWithShape="1">
          <a:blip r:embed="rId3">
            <a:extLst>
              <a:ext uri="{28A0092B-C50C-407E-A947-70E740481C1C}">
                <a14:useLocalDpi xmlns:a14="http://schemas.microsoft.com/office/drawing/2010/main" val="0"/>
              </a:ext>
            </a:extLst>
          </a:blip>
          <a:srcRect t="67972"/>
          <a:stretch/>
        </p:blipFill>
        <p:spPr>
          <a:xfrm>
            <a:off x="8391000" y="4329000"/>
            <a:ext cx="2657475" cy="1098225"/>
          </a:xfrm>
          <a:prstGeom prst="rect">
            <a:avLst/>
          </a:prstGeom>
        </p:spPr>
      </p:pic>
    </p:spTree>
    <p:extLst>
      <p:ext uri="{BB962C8B-B14F-4D97-AF65-F5344CB8AC3E}">
        <p14:creationId xmlns:p14="http://schemas.microsoft.com/office/powerpoint/2010/main" val="3991575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925364-0436-F1CD-8084-0831F185BCFA}"/>
              </a:ext>
            </a:extLst>
          </p:cNvPr>
          <p:cNvSpPr>
            <a:spLocks noGrp="1"/>
          </p:cNvSpPr>
          <p:nvPr>
            <p:ph type="title"/>
          </p:nvPr>
        </p:nvSpPr>
        <p:spPr>
          <a:xfrm>
            <a:off x="831000" y="549000"/>
            <a:ext cx="7020000" cy="811800"/>
          </a:xfrm>
        </p:spPr>
        <p:txBody>
          <a:bodyPr>
            <a:normAutofit fontScale="90000"/>
          </a:bodyPr>
          <a:lstStyle/>
          <a:p>
            <a:r>
              <a:rPr lang="en-GB" sz="4400" dirty="0"/>
              <a:t>4: Refining and finishing details</a:t>
            </a:r>
          </a:p>
        </p:txBody>
      </p:sp>
      <p:pic>
        <p:nvPicPr>
          <p:cNvPr id="4" name="Imagen 3" descr="Diagrama&#10;&#10;Descripción generada automáticamente">
            <a:extLst>
              <a:ext uri="{FF2B5EF4-FFF2-40B4-BE49-F238E27FC236}">
                <a16:creationId xmlns:a16="http://schemas.microsoft.com/office/drawing/2014/main" id="{382269C4-10D2-0CB6-0E11-A523F7398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00" y="1269000"/>
            <a:ext cx="9675000" cy="5444391"/>
          </a:xfrm>
          <a:prstGeom prst="rect">
            <a:avLst/>
          </a:prstGeom>
        </p:spPr>
      </p:pic>
      <p:pic>
        <p:nvPicPr>
          <p:cNvPr id="7" name="Picture 2" descr="How to Turn 175 Years of Words in Scientific American into an Image">
            <a:extLst>
              <a:ext uri="{FF2B5EF4-FFF2-40B4-BE49-F238E27FC236}">
                <a16:creationId xmlns:a16="http://schemas.microsoft.com/office/drawing/2014/main" id="{3A48ED13-D818-1575-C46C-A6E7105BF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591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70223-9310-D04D-CAFE-CFD90C2D5786}"/>
              </a:ext>
            </a:extLst>
          </p:cNvPr>
          <p:cNvSpPr>
            <a:spLocks noGrp="1"/>
          </p:cNvSpPr>
          <p:nvPr>
            <p:ph type="title"/>
          </p:nvPr>
        </p:nvSpPr>
        <p:spPr/>
        <p:txBody>
          <a:bodyPr/>
          <a:lstStyle/>
          <a:p>
            <a:r>
              <a:rPr lang="en-GB" dirty="0"/>
              <a:t>References</a:t>
            </a:r>
          </a:p>
        </p:txBody>
      </p:sp>
      <p:sp>
        <p:nvSpPr>
          <p:cNvPr id="3" name="Marcador de contenido 2">
            <a:extLst>
              <a:ext uri="{FF2B5EF4-FFF2-40B4-BE49-F238E27FC236}">
                <a16:creationId xmlns:a16="http://schemas.microsoft.com/office/drawing/2014/main" id="{3614D5BA-8936-9E9D-F7F3-363322010F70}"/>
              </a:ext>
            </a:extLst>
          </p:cNvPr>
          <p:cNvSpPr>
            <a:spLocks noGrp="1"/>
          </p:cNvSpPr>
          <p:nvPr>
            <p:ph idx="1"/>
          </p:nvPr>
        </p:nvSpPr>
        <p:spPr/>
        <p:txBody>
          <a:bodyPr>
            <a:normAutofit fontScale="62500" lnSpcReduction="20000"/>
          </a:bodyPr>
          <a:lstStyle/>
          <a:p>
            <a:r>
              <a:rPr lang="en-US" dirty="0"/>
              <a:t>S2E7 - JEN CHRISTIANSEN &amp; MORITZ STEFANER - 175 years of word usage patterns in Scientific American, within Explore Explain, by Andy Kirk  </a:t>
            </a:r>
            <a:r>
              <a:rPr lang="en-US" dirty="0">
                <a:hlinkClick r:id="rId2"/>
              </a:rPr>
              <a:t>https://www.youtube.com/watch?v=EvWEEoh0d8E</a:t>
            </a:r>
            <a:endParaRPr lang="en-US" dirty="0"/>
          </a:p>
          <a:p>
            <a:r>
              <a:rPr lang="en-US" dirty="0"/>
              <a:t>Moritz </a:t>
            </a:r>
            <a:r>
              <a:rPr lang="en-US" dirty="0" err="1"/>
              <a:t>Stefaner</a:t>
            </a:r>
            <a:r>
              <a:rPr lang="en-US" dirty="0"/>
              <a:t>, Lorraine </a:t>
            </a:r>
            <a:r>
              <a:rPr lang="en-US" dirty="0" err="1"/>
              <a:t>Daston</a:t>
            </a:r>
            <a:r>
              <a:rPr lang="en-US" dirty="0"/>
              <a:t>, Jen Christiansen “The Language of Science: How the words we use have evolved over the past 175 years” Scientific American, September 1, 2020 </a:t>
            </a:r>
            <a:r>
              <a:rPr lang="en-GB" dirty="0">
                <a:hlinkClick r:id="rId3"/>
              </a:rPr>
              <a:t>https://www.scientificamerican.com/article/the-language-of-science/</a:t>
            </a:r>
            <a:r>
              <a:rPr lang="en-GB" dirty="0"/>
              <a:t> </a:t>
            </a:r>
          </a:p>
          <a:p>
            <a:r>
              <a:rPr lang="en-GB" dirty="0"/>
              <a:t>Moritz </a:t>
            </a:r>
            <a:r>
              <a:rPr lang="en-GB" dirty="0" err="1"/>
              <a:t>Stefaner</a:t>
            </a:r>
            <a:r>
              <a:rPr lang="en-GB" dirty="0"/>
              <a:t>, How to turn 175 years of Words in Scientific American into an Image: a data designer explains the art and science of </a:t>
            </a:r>
            <a:r>
              <a:rPr lang="en-GB" dirty="0" err="1"/>
              <a:t>analyzing</a:t>
            </a:r>
            <a:r>
              <a:rPr lang="en-GB" dirty="0"/>
              <a:t> and charting text from 5107 issues of this magazine. </a:t>
            </a:r>
            <a:r>
              <a:rPr lang="en-US" dirty="0"/>
              <a:t>Scientific American,  </a:t>
            </a:r>
            <a:r>
              <a:rPr lang="en-GB" dirty="0"/>
              <a:t>September 1, 2020 </a:t>
            </a:r>
            <a:r>
              <a:rPr lang="en-GB" dirty="0">
                <a:hlinkClick r:id="rId4"/>
              </a:rPr>
              <a:t>https://www.scientificamerican.com/article/how-to-turn-175-years-of-words-in-scientific-american-into-an-image/</a:t>
            </a:r>
            <a:r>
              <a:rPr lang="en-GB" dirty="0"/>
              <a:t> </a:t>
            </a:r>
          </a:p>
          <a:p>
            <a:r>
              <a:rPr lang="en-US" dirty="0"/>
              <a:t>Moritz </a:t>
            </a:r>
            <a:r>
              <a:rPr lang="en-US" dirty="0" err="1"/>
              <a:t>Stefaner</a:t>
            </a:r>
            <a:r>
              <a:rPr lang="en-US" dirty="0"/>
              <a:t>, Explore 175 Years of Words in Scientific American. Scientific American, August 18, 2020  </a:t>
            </a:r>
            <a:r>
              <a:rPr lang="en-US" dirty="0">
                <a:hlinkClick r:id="rId5"/>
              </a:rPr>
              <a:t>https://www.scientificamerican.com/article/explore-175-years-of-words-in-scientific-american/</a:t>
            </a:r>
            <a:r>
              <a:rPr lang="en-US" dirty="0"/>
              <a:t> </a:t>
            </a:r>
          </a:p>
          <a:p>
            <a:r>
              <a:rPr lang="en-US" dirty="0"/>
              <a:t>Moritz </a:t>
            </a:r>
            <a:r>
              <a:rPr lang="en-US" dirty="0" err="1"/>
              <a:t>Stefaner</a:t>
            </a:r>
            <a:r>
              <a:rPr lang="en-US" dirty="0"/>
              <a:t>, report on Twitter on the making-off </a:t>
            </a:r>
            <a:r>
              <a:rPr lang="en-GB" dirty="0">
                <a:hlinkClick r:id="rId6"/>
              </a:rPr>
              <a:t>https://twitter.com/moritz_stefaner/status/1295733727704875010</a:t>
            </a:r>
            <a:endParaRPr lang="en-GB" dirty="0"/>
          </a:p>
          <a:p>
            <a:endParaRPr lang="en-GB" dirty="0"/>
          </a:p>
          <a:p>
            <a:r>
              <a:rPr lang="en-GB" dirty="0">
                <a:hlinkClick r:id="rId7"/>
              </a:rPr>
              <a:t>https://mobile.twitter.com/hashtag/SciAm175</a:t>
            </a:r>
            <a:endParaRPr lang="en-GB" dirty="0"/>
          </a:p>
          <a:p>
            <a:r>
              <a:rPr lang="en-GB" dirty="0">
                <a:hlinkClick r:id="rId8"/>
              </a:rPr>
              <a:t>https://twitter.com/hashtag/sciencewords</a:t>
            </a:r>
            <a:endParaRPr lang="en-GB" dirty="0"/>
          </a:p>
          <a:p>
            <a:endParaRPr lang="en-GB" dirty="0"/>
          </a:p>
          <a:p>
            <a:endParaRPr lang="en-GB" dirty="0"/>
          </a:p>
        </p:txBody>
      </p:sp>
      <p:pic>
        <p:nvPicPr>
          <p:cNvPr id="5" name="Picture 2" descr="How to Turn 175 Years of Words in Scientific American into an Image">
            <a:extLst>
              <a:ext uri="{FF2B5EF4-FFF2-40B4-BE49-F238E27FC236}">
                <a16:creationId xmlns:a16="http://schemas.microsoft.com/office/drawing/2014/main" id="{6713CEC6-C8A9-27A7-A12C-CC292CFA40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13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9380D-C508-0221-FD45-39BB36A4BFC5}"/>
              </a:ext>
            </a:extLst>
          </p:cNvPr>
          <p:cNvSpPr>
            <a:spLocks noGrp="1"/>
          </p:cNvSpPr>
          <p:nvPr>
            <p:ph type="title"/>
          </p:nvPr>
        </p:nvSpPr>
        <p:spPr/>
        <p:txBody>
          <a:bodyPr/>
          <a:lstStyle/>
          <a:p>
            <a:r>
              <a:rPr lang="en-GB" sz="3600" dirty="0"/>
              <a:t>A visualization by </a:t>
            </a:r>
            <a:r>
              <a:rPr lang="en-GB" b="1" dirty="0"/>
              <a:t>Moritz </a:t>
            </a:r>
            <a:r>
              <a:rPr lang="en-GB" b="1" dirty="0" err="1"/>
              <a:t>Stefaner</a:t>
            </a:r>
            <a:endParaRPr lang="en-GB" b="1" dirty="0"/>
          </a:p>
        </p:txBody>
      </p:sp>
      <p:sp>
        <p:nvSpPr>
          <p:cNvPr id="3" name="Marcador de contenido 2">
            <a:extLst>
              <a:ext uri="{FF2B5EF4-FFF2-40B4-BE49-F238E27FC236}">
                <a16:creationId xmlns:a16="http://schemas.microsoft.com/office/drawing/2014/main" id="{C160F9EC-3D6B-4C50-FDE4-16A36072807E}"/>
              </a:ext>
            </a:extLst>
          </p:cNvPr>
          <p:cNvSpPr>
            <a:spLocks noGrp="1"/>
          </p:cNvSpPr>
          <p:nvPr>
            <p:ph idx="1"/>
          </p:nvPr>
        </p:nvSpPr>
        <p:spPr/>
        <p:txBody>
          <a:bodyPr>
            <a:normAutofit/>
          </a:bodyPr>
          <a:lstStyle/>
          <a:p>
            <a:r>
              <a:rPr lang="en-GB" dirty="0"/>
              <a:t>German data visualization specialist, </a:t>
            </a:r>
          </a:p>
          <a:p>
            <a:pPr lvl="1"/>
            <a:r>
              <a:rPr lang="en-GB" dirty="0"/>
              <a:t>Participated in important projects</a:t>
            </a:r>
          </a:p>
          <a:p>
            <a:pPr lvl="1"/>
            <a:r>
              <a:rPr lang="en-GB" dirty="0"/>
              <a:t>Winner of several contests</a:t>
            </a:r>
          </a:p>
          <a:p>
            <a:endParaRPr lang="en-GB" dirty="0"/>
          </a:p>
          <a:p>
            <a:r>
              <a:rPr lang="en-GB" dirty="0"/>
              <a:t>Website: </a:t>
            </a:r>
            <a:r>
              <a:rPr lang="en-GB" dirty="0">
                <a:hlinkClick r:id="rId2"/>
              </a:rPr>
              <a:t>https://truth-and-beauty.net/</a:t>
            </a:r>
            <a:endParaRPr lang="en-GB" dirty="0"/>
          </a:p>
          <a:p>
            <a:r>
              <a:rPr lang="en-GB" dirty="0"/>
              <a:t>Podcast: </a:t>
            </a:r>
            <a:r>
              <a:rPr lang="en-GB" dirty="0">
                <a:hlinkClick r:id="rId3"/>
              </a:rPr>
              <a:t>https://datastori.es/</a:t>
            </a:r>
            <a:r>
              <a:rPr lang="en-GB" dirty="0"/>
              <a:t>  Data stories with Enrico </a:t>
            </a:r>
            <a:r>
              <a:rPr lang="en-GB" dirty="0" err="1"/>
              <a:t>Bertini</a:t>
            </a:r>
            <a:endParaRPr lang="en-GB" dirty="0"/>
          </a:p>
          <a:p>
            <a:r>
              <a:rPr lang="en-GB" dirty="0"/>
              <a:t>Interesting, current project: </a:t>
            </a:r>
            <a:r>
              <a:rPr lang="es-ES" b="0" i="0" dirty="0">
                <a:effectLst/>
                <a:latin typeface="Atlas Grotesk Web"/>
                <a:hlinkClick r:id="rId4"/>
              </a:rPr>
              <a:t>WHO Data </a:t>
            </a:r>
            <a:r>
              <a:rPr lang="es-ES" b="0" i="0" dirty="0" err="1">
                <a:effectLst/>
                <a:latin typeface="Atlas Grotesk Web"/>
                <a:hlinkClick r:id="rId4"/>
              </a:rPr>
              <a:t>Design</a:t>
            </a:r>
            <a:r>
              <a:rPr lang="es-ES" b="0" i="0" dirty="0">
                <a:effectLst/>
                <a:latin typeface="Atlas Grotesk Web"/>
                <a:hlinkClick r:id="rId4"/>
              </a:rPr>
              <a:t> </a:t>
            </a:r>
            <a:r>
              <a:rPr lang="es-ES" b="0" i="0" dirty="0" err="1">
                <a:effectLst/>
                <a:latin typeface="Atlas Grotesk Web"/>
                <a:hlinkClick r:id="rId4"/>
              </a:rPr>
              <a:t>Language</a:t>
            </a:r>
            <a:endParaRPr lang="en-GB" dirty="0"/>
          </a:p>
        </p:txBody>
      </p:sp>
      <p:pic>
        <p:nvPicPr>
          <p:cNvPr id="5" name="Imagen 4" descr="Cara de un hombre sonriendo&#10;&#10;Descripción generada automáticamente">
            <a:extLst>
              <a:ext uri="{FF2B5EF4-FFF2-40B4-BE49-F238E27FC236}">
                <a16:creationId xmlns:a16="http://schemas.microsoft.com/office/drawing/2014/main" id="{3060D329-765D-C508-4A4F-49094AD3CC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6000" y="639000"/>
            <a:ext cx="2475000" cy="2475000"/>
          </a:xfrm>
          <a:prstGeom prst="rect">
            <a:avLst/>
          </a:prstGeom>
        </p:spPr>
      </p:pic>
    </p:spTree>
    <p:extLst>
      <p:ext uri="{BB962C8B-B14F-4D97-AF65-F5344CB8AC3E}">
        <p14:creationId xmlns:p14="http://schemas.microsoft.com/office/powerpoint/2010/main" val="168543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FE8A2-94CC-F061-62F8-5DA753D8876E}"/>
              </a:ext>
            </a:extLst>
          </p:cNvPr>
          <p:cNvSpPr>
            <a:spLocks noGrp="1"/>
          </p:cNvSpPr>
          <p:nvPr>
            <p:ph type="title"/>
          </p:nvPr>
        </p:nvSpPr>
        <p:spPr/>
        <p:txBody>
          <a:bodyPr/>
          <a:lstStyle/>
          <a:p>
            <a:r>
              <a:rPr lang="en-GB" dirty="0"/>
              <a:t>Step 1: The project - vision and goals</a:t>
            </a:r>
          </a:p>
        </p:txBody>
      </p:sp>
      <p:sp>
        <p:nvSpPr>
          <p:cNvPr id="3" name="Marcador de contenido 2">
            <a:extLst>
              <a:ext uri="{FF2B5EF4-FFF2-40B4-BE49-F238E27FC236}">
                <a16:creationId xmlns:a16="http://schemas.microsoft.com/office/drawing/2014/main" id="{3F757922-3BC9-4F72-B1E6-A307ADE0624A}"/>
              </a:ext>
            </a:extLst>
          </p:cNvPr>
          <p:cNvSpPr>
            <a:spLocks noGrp="1"/>
          </p:cNvSpPr>
          <p:nvPr>
            <p:ph idx="1"/>
          </p:nvPr>
        </p:nvSpPr>
        <p:spPr/>
        <p:txBody>
          <a:bodyPr/>
          <a:lstStyle/>
          <a:p>
            <a:r>
              <a:rPr lang="en-GB" dirty="0"/>
              <a:t>Dig deep in Scientific American Archive from 1845 to 2020 to show how language evolved through these years.</a:t>
            </a:r>
          </a:p>
          <a:p>
            <a:pPr marL="0" indent="0">
              <a:buNone/>
            </a:pPr>
            <a:r>
              <a:rPr lang="en-GB" dirty="0"/>
              <a:t>	5107 editions (1845 to 1993 predigital, scanned and OCR)</a:t>
            </a:r>
          </a:p>
          <a:p>
            <a:pPr marL="0" indent="0">
              <a:buNone/>
            </a:pPr>
            <a:r>
              <a:rPr lang="en-GB" dirty="0"/>
              <a:t>	199,694 pages</a:t>
            </a:r>
          </a:p>
          <a:p>
            <a:pPr marL="0" indent="0">
              <a:buNone/>
            </a:pPr>
            <a:r>
              <a:rPr lang="en-GB" dirty="0"/>
              <a:t>	110,292,327 words</a:t>
            </a:r>
          </a:p>
          <a:p>
            <a:r>
              <a:rPr lang="en-GB" dirty="0"/>
              <a:t>Goal: </a:t>
            </a:r>
          </a:p>
          <a:p>
            <a:pPr lvl="1"/>
            <a:r>
              <a:rPr lang="en-GB" dirty="0"/>
              <a:t>Commemorate the event</a:t>
            </a:r>
          </a:p>
          <a:p>
            <a:pPr lvl="1"/>
            <a:r>
              <a:rPr lang="en-GB" dirty="0"/>
              <a:t>Reflect on the evolution of language</a:t>
            </a:r>
          </a:p>
          <a:p>
            <a:pPr lvl="1"/>
            <a:r>
              <a:rPr lang="en-GB" dirty="0"/>
              <a:t>Entertain</a:t>
            </a:r>
          </a:p>
          <a:p>
            <a:endParaRPr lang="en-GB" dirty="0"/>
          </a:p>
        </p:txBody>
      </p:sp>
      <p:pic>
        <p:nvPicPr>
          <p:cNvPr id="4" name="Picture 2" descr="How to Turn 175 Years of Words in Scientific American into an Image">
            <a:extLst>
              <a:ext uri="{FF2B5EF4-FFF2-40B4-BE49-F238E27FC236}">
                <a16:creationId xmlns:a16="http://schemas.microsoft.com/office/drawing/2014/main" id="{A49061AD-7947-4360-47EF-B4261687B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137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FE8A2-94CC-F061-62F8-5DA753D8876E}"/>
              </a:ext>
            </a:extLst>
          </p:cNvPr>
          <p:cNvSpPr>
            <a:spLocks noGrp="1"/>
          </p:cNvSpPr>
          <p:nvPr>
            <p:ph type="title"/>
          </p:nvPr>
        </p:nvSpPr>
        <p:spPr/>
        <p:txBody>
          <a:bodyPr/>
          <a:lstStyle/>
          <a:p>
            <a:r>
              <a:rPr lang="en-GB" dirty="0"/>
              <a:t>Step 1: The project – Audience and medium</a:t>
            </a:r>
          </a:p>
        </p:txBody>
      </p:sp>
      <p:sp>
        <p:nvSpPr>
          <p:cNvPr id="3" name="Marcador de contenido 2">
            <a:extLst>
              <a:ext uri="{FF2B5EF4-FFF2-40B4-BE49-F238E27FC236}">
                <a16:creationId xmlns:a16="http://schemas.microsoft.com/office/drawing/2014/main" id="{3F757922-3BC9-4F72-B1E6-A307ADE0624A}"/>
              </a:ext>
            </a:extLst>
          </p:cNvPr>
          <p:cNvSpPr>
            <a:spLocks noGrp="1"/>
          </p:cNvSpPr>
          <p:nvPr>
            <p:ph idx="1"/>
          </p:nvPr>
        </p:nvSpPr>
        <p:spPr/>
        <p:txBody>
          <a:bodyPr/>
          <a:lstStyle/>
          <a:p>
            <a:pPr>
              <a:lnSpc>
                <a:spcPct val="120000"/>
              </a:lnSpc>
            </a:pPr>
            <a:r>
              <a:rPr lang="en-GB" dirty="0"/>
              <a:t>Audience: </a:t>
            </a:r>
          </a:p>
          <a:p>
            <a:pPr lvl="1">
              <a:lnSpc>
                <a:spcPct val="120000"/>
              </a:lnSpc>
            </a:pPr>
            <a:r>
              <a:rPr lang="en-GB" dirty="0"/>
              <a:t>Scientific American fans   </a:t>
            </a:r>
          </a:p>
          <a:p>
            <a:pPr lvl="1">
              <a:lnSpc>
                <a:spcPct val="120000"/>
              </a:lnSpc>
            </a:pPr>
            <a:r>
              <a:rPr lang="en-GB" dirty="0"/>
              <a:t>Historians </a:t>
            </a:r>
          </a:p>
          <a:p>
            <a:pPr lvl="2">
              <a:lnSpc>
                <a:spcPct val="120000"/>
              </a:lnSpc>
            </a:pPr>
            <a:r>
              <a:rPr lang="en-GB" dirty="0"/>
              <a:t>but also </a:t>
            </a:r>
          </a:p>
          <a:p>
            <a:pPr lvl="1">
              <a:lnSpc>
                <a:spcPct val="120000"/>
              </a:lnSpc>
            </a:pPr>
            <a:r>
              <a:rPr lang="en-GB" dirty="0"/>
              <a:t>Plain readers</a:t>
            </a:r>
          </a:p>
          <a:p>
            <a:pPr>
              <a:lnSpc>
                <a:spcPct val="120000"/>
              </a:lnSpc>
            </a:pPr>
            <a:r>
              <a:rPr lang="en-GB" dirty="0"/>
              <a:t>Medium:</a:t>
            </a:r>
          </a:p>
          <a:p>
            <a:pPr lvl="1">
              <a:lnSpc>
                <a:spcPct val="120000"/>
              </a:lnSpc>
            </a:pPr>
            <a:r>
              <a:rPr lang="en-GB" dirty="0"/>
              <a:t>Paper (special article) </a:t>
            </a:r>
          </a:p>
          <a:p>
            <a:pPr lvl="1">
              <a:lnSpc>
                <a:spcPct val="120000"/>
              </a:lnSpc>
            </a:pPr>
            <a:r>
              <a:rPr lang="en-GB" dirty="0"/>
              <a:t>Digital (interactive, simpler visualization)</a:t>
            </a:r>
          </a:p>
          <a:p>
            <a:endParaRPr lang="en-GB" dirty="0"/>
          </a:p>
          <a:p>
            <a:endParaRPr lang="en-GB" dirty="0"/>
          </a:p>
        </p:txBody>
      </p:sp>
      <p:pic>
        <p:nvPicPr>
          <p:cNvPr id="4" name="Picture 2" descr="How to Turn 175 Years of Words in Scientific American into an Image">
            <a:extLst>
              <a:ext uri="{FF2B5EF4-FFF2-40B4-BE49-F238E27FC236}">
                <a16:creationId xmlns:a16="http://schemas.microsoft.com/office/drawing/2014/main" id="{D39AB528-EE90-BF3D-98BE-FB1288822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09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21338B-3B8B-EBBD-69A9-3C0A4AC13791}"/>
              </a:ext>
            </a:extLst>
          </p:cNvPr>
          <p:cNvSpPr>
            <a:spLocks noGrp="1"/>
          </p:cNvSpPr>
          <p:nvPr>
            <p:ph type="title"/>
          </p:nvPr>
        </p:nvSpPr>
        <p:spPr/>
        <p:txBody>
          <a:bodyPr/>
          <a:lstStyle/>
          <a:p>
            <a:r>
              <a:rPr lang="en-GB" dirty="0"/>
              <a:t>Step 2: First ideas</a:t>
            </a:r>
          </a:p>
        </p:txBody>
      </p:sp>
      <p:sp>
        <p:nvSpPr>
          <p:cNvPr id="3" name="Marcador de contenido 2">
            <a:extLst>
              <a:ext uri="{FF2B5EF4-FFF2-40B4-BE49-F238E27FC236}">
                <a16:creationId xmlns:a16="http://schemas.microsoft.com/office/drawing/2014/main" id="{C4E2993F-24B6-96A1-FE88-EEA21F73E11A}"/>
              </a:ext>
            </a:extLst>
          </p:cNvPr>
          <p:cNvSpPr>
            <a:spLocks noGrp="1"/>
          </p:cNvSpPr>
          <p:nvPr>
            <p:ph idx="1"/>
          </p:nvPr>
        </p:nvSpPr>
        <p:spPr/>
        <p:txBody>
          <a:bodyPr/>
          <a:lstStyle/>
          <a:p>
            <a:r>
              <a:rPr lang="en-GB" dirty="0"/>
              <a:t>Is the dataset worth the visualization?</a:t>
            </a:r>
          </a:p>
          <a:p>
            <a:endParaRPr lang="en-GB" dirty="0"/>
          </a:p>
          <a:p>
            <a:r>
              <a:rPr lang="en-GB" dirty="0"/>
              <a:t>Possible questions:</a:t>
            </a:r>
          </a:p>
          <a:p>
            <a:pPr lvl="1"/>
            <a:r>
              <a:rPr lang="en-GB" dirty="0"/>
              <a:t>Trends in issues / through years</a:t>
            </a:r>
          </a:p>
          <a:p>
            <a:pPr lvl="1"/>
            <a:endParaRPr lang="en-GB" dirty="0"/>
          </a:p>
          <a:p>
            <a:pPr lvl="1"/>
            <a:r>
              <a:rPr lang="en-GB" dirty="0"/>
              <a:t>Unit of analysis</a:t>
            </a:r>
          </a:p>
          <a:p>
            <a:pPr lvl="2"/>
            <a:r>
              <a:rPr lang="en-GB" dirty="0"/>
              <a:t>Sentence lengths</a:t>
            </a:r>
          </a:p>
          <a:p>
            <a:pPr lvl="2"/>
            <a:r>
              <a:rPr lang="en-GB" dirty="0"/>
              <a:t>Terms (two or three words)</a:t>
            </a:r>
          </a:p>
          <a:p>
            <a:pPr lvl="2"/>
            <a:r>
              <a:rPr lang="en-GB" dirty="0"/>
              <a:t>Interpunctuation styles (exclamations, question marks)</a:t>
            </a:r>
          </a:p>
          <a:p>
            <a:pPr lvl="2"/>
            <a:r>
              <a:rPr lang="en-GB" dirty="0"/>
              <a:t>Persons and places</a:t>
            </a:r>
          </a:p>
          <a:p>
            <a:pPr lvl="1"/>
            <a:endParaRPr lang="en-GB" dirty="0"/>
          </a:p>
        </p:txBody>
      </p:sp>
      <p:pic>
        <p:nvPicPr>
          <p:cNvPr id="4" name="Picture 2" descr="How to Turn 175 Years of Words in Scientific American into an Image">
            <a:extLst>
              <a:ext uri="{FF2B5EF4-FFF2-40B4-BE49-F238E27FC236}">
                <a16:creationId xmlns:a16="http://schemas.microsoft.com/office/drawing/2014/main" id="{05DE84B8-94B3-F5A6-B57F-97BA39C81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25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2F07A-7CE7-FCBB-F66E-458322DE5555}"/>
              </a:ext>
            </a:extLst>
          </p:cNvPr>
          <p:cNvSpPr>
            <a:spLocks noGrp="1"/>
          </p:cNvSpPr>
          <p:nvPr>
            <p:ph type="title"/>
          </p:nvPr>
        </p:nvSpPr>
        <p:spPr/>
        <p:txBody>
          <a:bodyPr/>
          <a:lstStyle/>
          <a:p>
            <a:r>
              <a:rPr lang="en-GB" dirty="0"/>
              <a:t>Step 2: Exploration of data: limitations</a:t>
            </a:r>
          </a:p>
        </p:txBody>
      </p:sp>
      <p:sp>
        <p:nvSpPr>
          <p:cNvPr id="3" name="Marcador de contenido 2">
            <a:extLst>
              <a:ext uri="{FF2B5EF4-FFF2-40B4-BE49-F238E27FC236}">
                <a16:creationId xmlns:a16="http://schemas.microsoft.com/office/drawing/2014/main" id="{1585F3AD-2F25-A167-D3EE-BFE3594F9F71}"/>
              </a:ext>
            </a:extLst>
          </p:cNvPr>
          <p:cNvSpPr>
            <a:spLocks noGrp="1"/>
          </p:cNvSpPr>
          <p:nvPr>
            <p:ph idx="1"/>
          </p:nvPr>
        </p:nvSpPr>
        <p:spPr/>
        <p:txBody>
          <a:bodyPr/>
          <a:lstStyle/>
          <a:p>
            <a:r>
              <a:rPr lang="en-GB" dirty="0"/>
              <a:t>OCR errors, impossible to work with pairs or three words</a:t>
            </a:r>
          </a:p>
          <a:p>
            <a:pPr lvl="1"/>
            <a:r>
              <a:rPr lang="en-GB" dirty="0"/>
              <a:t>No terms</a:t>
            </a:r>
          </a:p>
          <a:p>
            <a:pPr lvl="1"/>
            <a:r>
              <a:rPr lang="en-GB" dirty="0"/>
              <a:t>No places</a:t>
            </a:r>
          </a:p>
          <a:p>
            <a:pPr lvl="1"/>
            <a:r>
              <a:rPr lang="en-GB" dirty="0"/>
              <a:t>No persons</a:t>
            </a:r>
          </a:p>
          <a:p>
            <a:pPr marL="457200" lvl="1" indent="0">
              <a:buNone/>
            </a:pPr>
            <a:endParaRPr lang="en-GB" dirty="0"/>
          </a:p>
          <a:p>
            <a:r>
              <a:rPr lang="en-GB" dirty="0"/>
              <a:t>Issue level full of small word recognition errors</a:t>
            </a:r>
          </a:p>
          <a:p>
            <a:endParaRPr lang="en-GB" dirty="0"/>
          </a:p>
          <a:p>
            <a:r>
              <a:rPr lang="en-GB" dirty="0"/>
              <a:t>Decision: </a:t>
            </a:r>
            <a:r>
              <a:rPr lang="en-GB" sz="3200" i="1" dirty="0">
                <a:solidFill>
                  <a:schemeClr val="accent2">
                    <a:lumMod val="50000"/>
                  </a:schemeClr>
                </a:solidFill>
              </a:rPr>
              <a:t>Yearly level</a:t>
            </a:r>
            <a:r>
              <a:rPr lang="en-GB" sz="3200" dirty="0">
                <a:solidFill>
                  <a:schemeClr val="accent2">
                    <a:lumMod val="50000"/>
                  </a:schemeClr>
                </a:solidFill>
              </a:rPr>
              <a:t>, </a:t>
            </a:r>
            <a:r>
              <a:rPr lang="en-GB" sz="3200" i="1" dirty="0">
                <a:solidFill>
                  <a:schemeClr val="accent2">
                    <a:lumMod val="50000"/>
                  </a:schemeClr>
                </a:solidFill>
              </a:rPr>
              <a:t>Individual words</a:t>
            </a:r>
            <a:endParaRPr lang="en-GB" i="1" dirty="0">
              <a:solidFill>
                <a:schemeClr val="accent2">
                  <a:lumMod val="50000"/>
                </a:schemeClr>
              </a:solidFill>
            </a:endParaRPr>
          </a:p>
          <a:p>
            <a:endParaRPr lang="en-GB" dirty="0"/>
          </a:p>
          <a:p>
            <a:endParaRPr lang="en-GB" dirty="0"/>
          </a:p>
          <a:p>
            <a:pPr marL="457200" lvl="1" indent="0">
              <a:buNone/>
            </a:pPr>
            <a:endParaRPr lang="en-GB" dirty="0"/>
          </a:p>
        </p:txBody>
      </p:sp>
      <p:pic>
        <p:nvPicPr>
          <p:cNvPr id="4" name="Picture 2" descr="How to Turn 175 Years of Words in Scientific American into an Image">
            <a:extLst>
              <a:ext uri="{FF2B5EF4-FFF2-40B4-BE49-F238E27FC236}">
                <a16:creationId xmlns:a16="http://schemas.microsoft.com/office/drawing/2014/main" id="{ED2288D8-6137-A4B4-C1C0-3129B48E5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27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21338B-3B8B-EBBD-69A9-3C0A4AC13791}"/>
              </a:ext>
            </a:extLst>
          </p:cNvPr>
          <p:cNvSpPr>
            <a:spLocks noGrp="1"/>
          </p:cNvSpPr>
          <p:nvPr>
            <p:ph type="title"/>
          </p:nvPr>
        </p:nvSpPr>
        <p:spPr/>
        <p:txBody>
          <a:bodyPr/>
          <a:lstStyle/>
          <a:p>
            <a:r>
              <a:rPr lang="en-GB" dirty="0"/>
              <a:t>Step 2: Exploration insights</a:t>
            </a:r>
          </a:p>
        </p:txBody>
      </p:sp>
      <p:sp>
        <p:nvSpPr>
          <p:cNvPr id="3" name="Marcador de contenido 2">
            <a:extLst>
              <a:ext uri="{FF2B5EF4-FFF2-40B4-BE49-F238E27FC236}">
                <a16:creationId xmlns:a16="http://schemas.microsoft.com/office/drawing/2014/main" id="{C4E2993F-24B6-96A1-FE88-EEA21F73E11A}"/>
              </a:ext>
            </a:extLst>
          </p:cNvPr>
          <p:cNvSpPr>
            <a:spLocks noGrp="1"/>
          </p:cNvSpPr>
          <p:nvPr>
            <p:ph idx="1"/>
          </p:nvPr>
        </p:nvSpPr>
        <p:spPr/>
        <p:txBody>
          <a:bodyPr/>
          <a:lstStyle/>
          <a:p>
            <a:r>
              <a:rPr lang="en-GB" dirty="0"/>
              <a:t>What or </a:t>
            </a:r>
            <a:r>
              <a:rPr lang="en-GB" sz="3200" i="1" dirty="0">
                <a:solidFill>
                  <a:schemeClr val="accent2">
                    <a:lumMod val="50000"/>
                  </a:schemeClr>
                </a:solidFill>
              </a:rPr>
              <a:t>How</a:t>
            </a:r>
            <a:r>
              <a:rPr lang="en-GB" dirty="0"/>
              <a:t>?</a:t>
            </a:r>
          </a:p>
          <a:p>
            <a:pPr lvl="1"/>
            <a:r>
              <a:rPr lang="en-GB" dirty="0"/>
              <a:t>Few repetitive words (4000), long tail</a:t>
            </a:r>
          </a:p>
          <a:p>
            <a:pPr lvl="1"/>
            <a:r>
              <a:rPr lang="en-GB" dirty="0"/>
              <a:t>Importance of </a:t>
            </a:r>
            <a:r>
              <a:rPr lang="en-GB" sz="2800" i="1" dirty="0">
                <a:solidFill>
                  <a:schemeClr val="accent2">
                    <a:lumMod val="50000"/>
                  </a:schemeClr>
                </a:solidFill>
              </a:rPr>
              <a:t>frequency</a:t>
            </a:r>
            <a:endParaRPr lang="en-GB" i="1" dirty="0">
              <a:solidFill>
                <a:schemeClr val="accent2">
                  <a:lumMod val="50000"/>
                </a:schemeClr>
              </a:solidFill>
            </a:endParaRPr>
          </a:p>
          <a:p>
            <a:endParaRPr lang="en-GB" dirty="0"/>
          </a:p>
          <a:p>
            <a:r>
              <a:rPr lang="en-GB" dirty="0"/>
              <a:t>Absolute or </a:t>
            </a:r>
            <a:r>
              <a:rPr lang="en-GB" sz="3200" i="1" dirty="0">
                <a:solidFill>
                  <a:schemeClr val="accent2">
                    <a:lumMod val="50000"/>
                  </a:schemeClr>
                </a:solidFill>
              </a:rPr>
              <a:t>Relative</a:t>
            </a:r>
            <a:r>
              <a:rPr lang="en-GB" dirty="0"/>
              <a:t>? </a:t>
            </a:r>
          </a:p>
          <a:p>
            <a:pPr lvl="1"/>
            <a:r>
              <a:rPr lang="en-GB" dirty="0"/>
              <a:t>The amount of words has changed a lot over the years</a:t>
            </a:r>
          </a:p>
          <a:p>
            <a:pPr lvl="1"/>
            <a:endParaRPr lang="en-GB" dirty="0"/>
          </a:p>
        </p:txBody>
      </p:sp>
      <p:pic>
        <p:nvPicPr>
          <p:cNvPr id="4" name="Picture 2" descr="How to Turn 175 Years of Words in Scientific American into an Image">
            <a:extLst>
              <a:ext uri="{FF2B5EF4-FFF2-40B4-BE49-F238E27FC236}">
                <a16:creationId xmlns:a16="http://schemas.microsoft.com/office/drawing/2014/main" id="{AD3F273B-6428-2FDB-2CCA-ED9A18AA8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54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F5402-E03E-13B0-AB56-F854D639CCC2}"/>
              </a:ext>
            </a:extLst>
          </p:cNvPr>
          <p:cNvSpPr>
            <a:spLocks noGrp="1"/>
          </p:cNvSpPr>
          <p:nvPr>
            <p:ph type="title"/>
          </p:nvPr>
        </p:nvSpPr>
        <p:spPr/>
        <p:txBody>
          <a:bodyPr/>
          <a:lstStyle/>
          <a:p>
            <a:r>
              <a:rPr lang="en-GB" dirty="0"/>
              <a:t>Step 3: Charts and encodings, first sketches</a:t>
            </a:r>
          </a:p>
        </p:txBody>
      </p:sp>
      <p:sp>
        <p:nvSpPr>
          <p:cNvPr id="3" name="Marcador de contenido 2">
            <a:extLst>
              <a:ext uri="{FF2B5EF4-FFF2-40B4-BE49-F238E27FC236}">
                <a16:creationId xmlns:a16="http://schemas.microsoft.com/office/drawing/2014/main" id="{FDA9A9F0-9357-A33B-087F-53985B3D0971}"/>
              </a:ext>
            </a:extLst>
          </p:cNvPr>
          <p:cNvSpPr>
            <a:spLocks noGrp="1"/>
          </p:cNvSpPr>
          <p:nvPr>
            <p:ph idx="1"/>
          </p:nvPr>
        </p:nvSpPr>
        <p:spPr/>
        <p:txBody>
          <a:bodyPr/>
          <a:lstStyle/>
          <a:p>
            <a:r>
              <a:rPr lang="en-GB" dirty="0"/>
              <a:t>Trials: Individual words evolution</a:t>
            </a:r>
          </a:p>
        </p:txBody>
      </p:sp>
      <p:pic>
        <p:nvPicPr>
          <p:cNvPr id="4" name="Marcador de contenido 4" descr="Un conjunto de letras negras en un fondo blanco&#10;&#10;Descripción generada automáticamente con confianza media">
            <a:extLst>
              <a:ext uri="{FF2B5EF4-FFF2-40B4-BE49-F238E27FC236}">
                <a16:creationId xmlns:a16="http://schemas.microsoft.com/office/drawing/2014/main" id="{10DC0E9D-C4D2-85BC-0D1E-0D4ED8BFF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626" y="2773800"/>
            <a:ext cx="5410200" cy="1752600"/>
          </a:xfrm>
          <a:prstGeom prst="rect">
            <a:avLst/>
          </a:prstGeom>
        </p:spPr>
      </p:pic>
      <p:pic>
        <p:nvPicPr>
          <p:cNvPr id="5" name="Marcador de contenido 4" descr="Gráfico&#10;&#10;Descripción generada automáticamente">
            <a:extLst>
              <a:ext uri="{FF2B5EF4-FFF2-40B4-BE49-F238E27FC236}">
                <a16:creationId xmlns:a16="http://schemas.microsoft.com/office/drawing/2014/main" id="{7E887ADB-EB1F-A9AC-52CC-3AA382E1D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626" y="4573800"/>
            <a:ext cx="4991100" cy="1600200"/>
          </a:xfrm>
          <a:prstGeom prst="rect">
            <a:avLst/>
          </a:prstGeom>
        </p:spPr>
      </p:pic>
      <p:pic>
        <p:nvPicPr>
          <p:cNvPr id="6" name="Imagen 5" descr="Imagen que contiene Diagrama&#10;&#10;Descripción generada automáticamente">
            <a:extLst>
              <a:ext uri="{FF2B5EF4-FFF2-40B4-BE49-F238E27FC236}">
                <a16:creationId xmlns:a16="http://schemas.microsoft.com/office/drawing/2014/main" id="{B3C5836C-F003-3DCD-0624-CF750789F7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7626" y="3088800"/>
            <a:ext cx="3378374" cy="1092256"/>
          </a:xfrm>
          <a:prstGeom prst="rect">
            <a:avLst/>
          </a:prstGeom>
        </p:spPr>
      </p:pic>
      <p:pic>
        <p:nvPicPr>
          <p:cNvPr id="7" name="Picture 2" descr="How to Turn 175 Years of Words in Scientific American into an Image">
            <a:extLst>
              <a:ext uri="{FF2B5EF4-FFF2-40B4-BE49-F238E27FC236}">
                <a16:creationId xmlns:a16="http://schemas.microsoft.com/office/drawing/2014/main" id="{3BFF634F-1CE8-BC90-B988-60184DB60F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21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5CFFD-BA9C-4B1F-A6B9-CB9245BFB550}"/>
              </a:ext>
            </a:extLst>
          </p:cNvPr>
          <p:cNvSpPr>
            <a:spLocks noGrp="1"/>
          </p:cNvSpPr>
          <p:nvPr>
            <p:ph type="title"/>
          </p:nvPr>
        </p:nvSpPr>
        <p:spPr/>
        <p:txBody>
          <a:bodyPr/>
          <a:lstStyle/>
          <a:p>
            <a:r>
              <a:rPr lang="en-GB" dirty="0"/>
              <a:t>Step 3: Charts and encodings, more sketches</a:t>
            </a:r>
          </a:p>
        </p:txBody>
      </p:sp>
      <p:pic>
        <p:nvPicPr>
          <p:cNvPr id="5" name="Marcador de contenido 4" descr="Imagen que contiene Diagrama&#10;&#10;Descripción generada automáticamente">
            <a:extLst>
              <a:ext uri="{FF2B5EF4-FFF2-40B4-BE49-F238E27FC236}">
                <a16:creationId xmlns:a16="http://schemas.microsoft.com/office/drawing/2014/main" id="{CD91E08B-C5FD-A661-79ED-17B557324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2487" y="1825625"/>
            <a:ext cx="9047026" cy="4351338"/>
          </a:xfrm>
        </p:spPr>
      </p:pic>
      <p:pic>
        <p:nvPicPr>
          <p:cNvPr id="6" name="Picture 2" descr="How to Turn 175 Years of Words in Scientific American into an Image">
            <a:extLst>
              <a:ext uri="{FF2B5EF4-FFF2-40B4-BE49-F238E27FC236}">
                <a16:creationId xmlns:a16="http://schemas.microsoft.com/office/drawing/2014/main" id="{A020B8BB-187C-9FD7-E4AD-B05DA115B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1000" y="5724000"/>
            <a:ext cx="2205306" cy="89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2435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825</Words>
  <Application>Microsoft Office PowerPoint</Application>
  <PresentationFormat>Panorámica</PresentationFormat>
  <Paragraphs>107</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Atlas Grotesk Web</vt:lpstr>
      <vt:lpstr>Arial</vt:lpstr>
      <vt:lpstr>Calibri</vt:lpstr>
      <vt:lpstr>Calibri Light</vt:lpstr>
      <vt:lpstr>Tema de Office</vt:lpstr>
      <vt:lpstr>Case Study</vt:lpstr>
      <vt:lpstr>A visualization by Moritz Stefaner</vt:lpstr>
      <vt:lpstr>Step 1: The project - vision and goals</vt:lpstr>
      <vt:lpstr>Step 1: The project – Audience and medium</vt:lpstr>
      <vt:lpstr>Step 2: First ideas</vt:lpstr>
      <vt:lpstr>Step 2: Exploration of data: limitations</vt:lpstr>
      <vt:lpstr>Step 2: Exploration insights</vt:lpstr>
      <vt:lpstr>Step 3: Charts and encodings, first sketches</vt:lpstr>
      <vt:lpstr>Step 3: Charts and encodings, more sketches</vt:lpstr>
      <vt:lpstr>Step 3: Choosing a chart</vt:lpstr>
      <vt:lpstr>Step 4: Implementation</vt:lpstr>
      <vt:lpstr>4: Final cover view, on paper: Stacked area chart</vt:lpstr>
      <vt:lpstr>4: Final inside view, on paper</vt:lpstr>
      <vt:lpstr>4: Paper, character-count Landscape</vt:lpstr>
      <vt:lpstr>4: Paper, Word of the year</vt:lpstr>
      <vt:lpstr>4: Paper, Comparison of words</vt:lpstr>
      <vt:lpstr>4: Digital, interactivity</vt:lpstr>
      <vt:lpstr>4: Refining and finishing details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Mireia Ribera</dc:creator>
  <cp:lastModifiedBy>Mireia Ribera</cp:lastModifiedBy>
  <cp:revision>1</cp:revision>
  <dcterms:created xsi:type="dcterms:W3CDTF">2022-11-27T16:15:47Z</dcterms:created>
  <dcterms:modified xsi:type="dcterms:W3CDTF">2022-11-27T18:25:32Z</dcterms:modified>
</cp:coreProperties>
</file>