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328" r:id="rId4"/>
    <p:sldId id="343" r:id="rId5"/>
    <p:sldId id="340" r:id="rId6"/>
    <p:sldId id="342" r:id="rId7"/>
    <p:sldId id="338" r:id="rId8"/>
    <p:sldId id="339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proceedings.sbmac.org.br/sbmac" TargetMode="External"/><Relationship Id="rId2" Type="http://schemas.openxmlformats.org/officeDocument/2006/relationships/hyperlink" Target="http://www.cnmac.org.br/novo/" TargetMode="Externa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csbc.ufsc.br/" TargetMode="Externa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lod2021.icas.cc/" TargetMode="Externa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://caopt.com/WCGO2021/&#13;" TargetMode="Externa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lion15.sba-research.org/submission.html#cfp" TargetMode="Externa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mco2021.event.univ-lorraine.fr/&#13;" TargetMode="Externa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" y="-42545"/>
            <a:ext cx="12186920" cy="69132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470" y="-42545"/>
            <a:ext cx="7235825" cy="1279525"/>
          </a:xfrm>
          <a:prstGeom prst="rect">
            <a:avLst/>
          </a:prstGeom>
        </p:spPr>
      </p:pic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2135505" y="2539365"/>
            <a:ext cx="9144000" cy="995045"/>
          </a:xfrm>
        </p:spPr>
        <p:txBody>
          <a:bodyPr>
            <a:normAutofit/>
          </a:bodyPr>
          <a:p>
            <a:pPr algn="ctr"/>
            <a:r>
              <a:rPr lang="pt-PT" altLang="en-US" sz="4400">
                <a:solidFill>
                  <a:schemeClr val="bg1"/>
                </a:solidFill>
              </a:rPr>
              <a:t>Congressos 2021</a:t>
            </a:r>
            <a:endParaRPr lang="pt-PT" altLang="en-US" sz="4400">
              <a:solidFill>
                <a:schemeClr val="bg1"/>
              </a:solidFill>
            </a:endParaRPr>
          </a:p>
        </p:txBody>
      </p:sp>
      <p:sp>
        <p:nvSpPr>
          <p:cNvPr id="77" name="Google Shape;77;p1"/>
          <p:cNvSpPr txBox="true">
            <a:spLocks noGrp="true"/>
          </p:cNvSpPr>
          <p:nvPr/>
        </p:nvSpPr>
        <p:spPr>
          <a:xfrm>
            <a:off x="2135505" y="4727575"/>
            <a:ext cx="8707120" cy="1887855"/>
          </a:xfrm>
          <a:prstGeom prst="rect">
            <a:avLst/>
          </a:prstGeom>
          <a:noFill/>
          <a:ln>
            <a:noFill/>
          </a:ln>
        </p:spPr>
        <p:txBody>
          <a:bodyPr wrap="square" lIns="103150" tIns="51575" rIns="103150" bIns="51575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687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lt2"/>
              </a:buClr>
              <a:buSzPts val="2175"/>
              <a:buFont typeface="Noto Sans Symbols" panose="020B0602040504020204"/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54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 panose="020B0602040504020204"/>
              <a:buChar char="◻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21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 panose="020B0602040504020204"/>
              <a:buChar char="■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 panose="020B0602040504020204"/>
              <a:buChar char="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25"/>
              <a:buNone/>
            </a:pPr>
            <a:r>
              <a:rPr lang="pt-BR" sz="2400" b="1">
                <a:latin typeface="Arial"/>
                <a:ea typeface="Arial"/>
                <a:cs typeface="Arial"/>
                <a:sym typeface="Arial"/>
              </a:rPr>
              <a:t>Curso de Pós-Graduação do INPE</a:t>
            </a: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725"/>
              <a:buNone/>
            </a:pPr>
            <a:r>
              <a:rPr lang="pt-BR" sz="2400" i="1">
                <a:latin typeface="Arial"/>
                <a:ea typeface="Arial"/>
                <a:cs typeface="Arial"/>
                <a:sym typeface="Arial"/>
              </a:rPr>
              <a:t>     Engenharia e Tecnologia Espaciais</a:t>
            </a:r>
            <a:br>
              <a:rPr lang="pt-BR" sz="2400">
                <a:latin typeface="Arial"/>
                <a:ea typeface="Arial"/>
                <a:cs typeface="Arial"/>
                <a:sym typeface="Arial"/>
              </a:rPr>
            </a:br>
            <a:r>
              <a:rPr lang="pt-BR" sz="2400" b="1">
                <a:latin typeface="Arial"/>
                <a:ea typeface="Arial"/>
                <a:cs typeface="Arial"/>
                <a:sym typeface="Arial"/>
              </a:rPr>
              <a:t>Área de Concentração</a:t>
            </a: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725"/>
              <a:buNone/>
            </a:pPr>
            <a:r>
              <a:rPr lang="pt-BR" sz="2400" i="1">
                <a:latin typeface="Arial"/>
                <a:ea typeface="Arial"/>
                <a:cs typeface="Arial"/>
                <a:sym typeface="Arial"/>
              </a:rPr>
              <a:t>    Engenharia e Gerenciamento de Sistemas Espaciais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ubtitle 6"/>
          <p:cNvSpPr/>
          <p:nvPr>
            <p:ph type="subTitle" idx="1"/>
          </p:nvPr>
        </p:nvSpPr>
        <p:spPr>
          <a:xfrm>
            <a:off x="2760980" y="3930015"/>
            <a:ext cx="7456170" cy="617220"/>
          </a:xfrm>
        </p:spPr>
        <p:txBody>
          <a:bodyPr/>
          <a:p>
            <a:r>
              <a:rPr lang="pt-PT" altLang="en-US" sz="2400">
                <a:solidFill>
                  <a:schemeClr val="bg1"/>
                </a:solidFill>
              </a:rPr>
              <a:t>Leonardo Becker da Luz</a:t>
            </a:r>
            <a:endParaRPr lang="pt-PT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1045845" y="249555"/>
            <a:ext cx="10652125" cy="180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sz="2400" b="1">
                <a:sym typeface="+mn-ea"/>
              </a:rPr>
              <a:t>XL Congresso Nacional de Matemática Aplicada e Computacional</a:t>
            </a:r>
            <a:br>
              <a:rPr lang="pt-PT" sz="2400" b="1">
                <a:sym typeface="+mn-ea"/>
              </a:rPr>
            </a:br>
            <a:r>
              <a:rPr lang="pt-PT" sz="2400">
                <a:sym typeface="+mn-ea"/>
                <a:hlinkClick r:id="rId2" tooltip=""/>
              </a:rPr>
              <a:t>http://www.cnmac.org.br/novo/</a:t>
            </a:r>
            <a:endParaRPr lang="pt-PT" sz="2400">
              <a:sym typeface="+mn-ea"/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1045845" y="2057400"/>
            <a:ext cx="10652125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pt-PT" b="1"/>
              <a:t>Comentário: </a:t>
            </a:r>
            <a:r>
              <a:rPr lang="pt-PT"/>
              <a:t>A inscrição pode ser feita na categoria 1 (resumo de 2pgs) ou categoria 2 (trabalho completo de 5 a 7 pgs). Porém, essa categoria 2 só pode ser enviada por contribuições do tipo C, onde “</a:t>
            </a:r>
            <a:r>
              <a:rPr lang="pt-PT" b="1" i="1"/>
              <a:t>o autor-apresentador deverá no mínimo estar cursando o doutorado”. </a:t>
            </a:r>
            <a:r>
              <a:rPr lang="pt-PT"/>
              <a:t>Então no meu caso eu teria que submeter somente resumo, o que torna o evento não atrativo.</a:t>
            </a:r>
            <a:endParaRPr lang="pt-PT" b="1" i="1"/>
          </a:p>
          <a:p>
            <a:pPr marL="342900" indent="-342900" algn="just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pt-PT" b="1"/>
              <a:t>Conferência: </a:t>
            </a:r>
            <a:r>
              <a:rPr lang="pt-PT"/>
              <a:t>13-17 de setembro em Campo Grande-MT. Não especificado se será online.</a:t>
            </a:r>
            <a:endParaRPr lang="pt-PT" b="1"/>
          </a:p>
          <a:p>
            <a:pPr marL="342900" indent="-342900" algn="just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pt-PT" b="1">
                <a:sym typeface="+mn-ea"/>
              </a:rPr>
              <a:t>Submissão: </a:t>
            </a:r>
            <a:r>
              <a:rPr lang="pt-PT">
                <a:sym typeface="+mn-ea"/>
              </a:rPr>
              <a:t>Resumo de 2 pgs.</a:t>
            </a:r>
            <a:r>
              <a:rPr lang="pt-PT" b="1">
                <a:sym typeface="+mn-ea"/>
              </a:rPr>
              <a:t> </a:t>
            </a:r>
            <a:r>
              <a:rPr lang="pt-PT">
                <a:sym typeface="+mn-ea"/>
              </a:rPr>
              <a:t>Submissão até </a:t>
            </a:r>
            <a:r>
              <a:rPr lang="pt-PT">
                <a:solidFill>
                  <a:srgbClr val="C00000"/>
                </a:solidFill>
                <a:sym typeface="+mn-ea"/>
              </a:rPr>
              <a:t>15 de março.</a:t>
            </a:r>
            <a:endParaRPr lang="pt-PT" b="1">
              <a:solidFill>
                <a:srgbClr val="C00000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pt-PT" b="1">
                <a:sym typeface="+mn-ea"/>
              </a:rPr>
              <a:t>Tópico de interesse: </a:t>
            </a:r>
            <a:r>
              <a:rPr lang="pt-PT">
                <a:sym typeface="+mn-ea"/>
              </a:rPr>
              <a:t>ST12 - Otimização</a:t>
            </a:r>
            <a:endParaRPr lang="pt-PT">
              <a:solidFill>
                <a:schemeClr val="tx1"/>
              </a:solidFill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pt-PT" b="1"/>
              <a:t>Apresentação: </a:t>
            </a:r>
            <a:r>
              <a:rPr lang="pt-PT"/>
              <a:t>Na categoria 1 a apresentação é de pôster.</a:t>
            </a:r>
            <a:endParaRPr lang="pt-PT" b="1"/>
          </a:p>
          <a:p>
            <a:pPr marL="342900" indent="-342900" algn="just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pt-PT" b="1"/>
              <a:t>Publicação: </a:t>
            </a:r>
            <a:r>
              <a:rPr lang="pt-PT"/>
              <a:t>Proceeding Series of the Brazilian Society of Computational and Applied Mathematics (</a:t>
            </a:r>
            <a:r>
              <a:rPr lang="pt-PT">
                <a:hlinkClick r:id="rId3" tooltip=""/>
              </a:rPr>
              <a:t>http://proceedings.sbmac.org.br/sbmac</a:t>
            </a:r>
            <a:r>
              <a:rPr lang="pt-PT"/>
              <a:t>).</a:t>
            </a:r>
            <a:endParaRPr lang="pt-PT"/>
          </a:p>
          <a:p>
            <a:pPr marL="342900" indent="-342900" algn="just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pt-PT" b="1"/>
              <a:t>Taxa de inscrição: Sem informação. Na última (2019) a taxa era de R$400,00.</a:t>
            </a:r>
            <a:endParaRPr lang="pt-PT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1045845" y="249555"/>
            <a:ext cx="10652125" cy="180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sz="2400" b="1">
                <a:sym typeface="+mn-ea"/>
              </a:rPr>
              <a:t>XLI Congresso da Sociedade Brasileira de Computação (CSBC)</a:t>
            </a:r>
            <a:br>
              <a:rPr lang="pt-PT" sz="2400" b="1">
                <a:sym typeface="+mn-ea"/>
              </a:rPr>
            </a:br>
            <a:r>
              <a:rPr lang="pt-PT" sz="2400">
                <a:sym typeface="+mn-ea"/>
                <a:hlinkClick r:id="rId2" tooltip="" action="ppaction://hlinkfile"/>
              </a:rPr>
              <a:t>https://csbc.ufsc.br/</a:t>
            </a:r>
            <a:endParaRPr lang="pt-PT" sz="2400">
              <a:sym typeface="+mn-ea"/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1045845" y="2057400"/>
            <a:ext cx="10652125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pt-PT" b="1"/>
              <a:t>Comentário:</a:t>
            </a:r>
            <a:r>
              <a:rPr lang="pt-PT"/>
              <a:t> O evento possui 25 eventos em paralelo. O que mais se encaixa é o SEMISH 2021 – Seminário Integrado de Software e Hardware. Esse é o principal fórum científico do CSBC e é realizado anualmente. Essa seria a opção número 1.</a:t>
            </a:r>
            <a:endParaRPr lang="pt-PT"/>
          </a:p>
          <a:p>
            <a:pPr marL="342900" indent="-342900" algn="just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pt-PT" b="1"/>
              <a:t>Conferência: </a:t>
            </a:r>
            <a:r>
              <a:rPr lang="pt-PT"/>
              <a:t>18-22 de julho em Florianópolis-SC. (segundo o site será provavelmente de forma virtual).</a:t>
            </a:r>
            <a:endParaRPr lang="pt-PT"/>
          </a:p>
          <a:p>
            <a:pPr marL="342900" indent="-342900" algn="just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pt-PT" b="1">
                <a:sym typeface="+mn-ea"/>
              </a:rPr>
              <a:t>Submissão: </a:t>
            </a:r>
            <a:r>
              <a:rPr lang="pt-PT">
                <a:sym typeface="+mn-ea"/>
              </a:rPr>
              <a:t>Trabalho completo (até 8 pgs) em português ou inglês. Submissão até </a:t>
            </a:r>
            <a:r>
              <a:rPr lang="pt-PT">
                <a:solidFill>
                  <a:srgbClr val="C00000"/>
                </a:solidFill>
                <a:sym typeface="+mn-ea"/>
              </a:rPr>
              <a:t>12/03.</a:t>
            </a:r>
            <a:endParaRPr lang="pt-PT">
              <a:solidFill>
                <a:srgbClr val="C00000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pt-PT" b="1">
                <a:sym typeface="+mn-ea"/>
              </a:rPr>
              <a:t>Tópico de interesse: </a:t>
            </a:r>
            <a:r>
              <a:rPr lang="pt-PT">
                <a:sym typeface="+mn-ea"/>
              </a:rPr>
              <a:t>Algoritmos, Combinatória e Otimização</a:t>
            </a:r>
            <a:endParaRPr lang="pt-PT" b="1">
              <a:solidFill>
                <a:schemeClr val="tx1"/>
              </a:solidFill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pt-PT" b="1">
                <a:sym typeface="+mn-ea"/>
              </a:rPr>
              <a:t>Apresentação: </a:t>
            </a:r>
            <a:r>
              <a:rPr lang="pt-PT">
                <a:sym typeface="+mn-ea"/>
              </a:rPr>
              <a:t>Segundo o site, é necessária. Porém, não foi descrita no site.</a:t>
            </a:r>
            <a:endParaRPr lang="pt-PT" b="1"/>
          </a:p>
          <a:p>
            <a:pPr marL="342900" indent="-342900" algn="just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pt-PT" b="1"/>
              <a:t>Publicação: </a:t>
            </a:r>
            <a:r>
              <a:rPr lang="pt-PT"/>
              <a:t>Não tem publicação em revista. Somente dos anais do evento na Anais do Seminário Integrado de Software e Hardware (ISSN 2595-6205).</a:t>
            </a:r>
            <a:endParaRPr lang="pt-PT"/>
          </a:p>
          <a:p>
            <a:pPr marL="342900" indent="-342900" algn="just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pt-PT" b="1"/>
              <a:t>Taxa de inscrição: </a:t>
            </a:r>
            <a:r>
              <a:rPr lang="pt-PT"/>
              <a:t>Sem informação.</a:t>
            </a:r>
            <a:endParaRPr lang="pt-P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930275" y="249555"/>
            <a:ext cx="11080115" cy="180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sz="2400" b="1">
                <a:sym typeface="+mn-ea"/>
              </a:rPr>
              <a:t>The 7th International Online &amp; Onsite Conference on Machine Learning, Optimization, and Data Science - LOD 2021</a:t>
            </a:r>
            <a:br>
              <a:rPr lang="pt-PT" sz="2400" b="1">
                <a:sym typeface="+mn-ea"/>
              </a:rPr>
            </a:br>
            <a:r>
              <a:rPr lang="pt-PT" sz="2400">
                <a:sym typeface="+mn-ea"/>
                <a:hlinkClick r:id="rId2" tooltip="" action="ppaction://hlinkfile"/>
              </a:rPr>
              <a:t>https://lod2021.icas.cc/</a:t>
            </a:r>
            <a:endParaRPr lang="pt-PT" sz="2400">
              <a:sym typeface="+mn-ea"/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1045845" y="2057400"/>
            <a:ext cx="1065212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pt-PT" b="1">
                <a:sym typeface="+mn-ea"/>
              </a:rPr>
              <a:t>Comentário: </a:t>
            </a:r>
            <a:r>
              <a:rPr lang="pt-PT">
                <a:sym typeface="+mn-ea"/>
              </a:rPr>
              <a:t>Dentre os internacionais, é o mais atrativo. Porém há um impeditivo em relação a taxa de inscrição que depende dos recursos.</a:t>
            </a:r>
            <a:endParaRPr lang="pt-PT" b="1"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pt-PT" b="1">
                <a:sym typeface="+mn-ea"/>
              </a:rPr>
              <a:t>Conferência: </a:t>
            </a:r>
            <a:r>
              <a:rPr lang="pt-PT">
                <a:sym typeface="+mn-ea"/>
              </a:rPr>
              <a:t>5-8 de outubro de forma híbrida (em pessoa para quem puder ir ao Lake District, England, e online para quem não puder.</a:t>
            </a:r>
            <a:endParaRPr lang="pt-PT"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pt-PT" b="1">
                <a:sym typeface="+mn-ea"/>
              </a:rPr>
              <a:t>Submissão: </a:t>
            </a:r>
            <a:r>
              <a:rPr lang="pt-PT">
                <a:sym typeface="+mn-ea"/>
              </a:rPr>
              <a:t>Long paper (até 12 pg) ou short paper (até 4 pg) ou qualquer formato para apresentação oral ou resumo 2 pgs para somente poster. Tudo em inglês e envio até </a:t>
            </a:r>
            <a:r>
              <a:rPr lang="pt-PT">
                <a:solidFill>
                  <a:srgbClr val="C00000"/>
                </a:solidFill>
                <a:sym typeface="+mn-ea"/>
              </a:rPr>
              <a:t>9 de abril.</a:t>
            </a:r>
            <a:endParaRPr lang="pt-PT"/>
          </a:p>
          <a:p>
            <a:pPr marL="342900" indent="-342900" algn="just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pt-PT" b="1">
                <a:sym typeface="+mn-ea"/>
              </a:rPr>
              <a:t>Apresentação: </a:t>
            </a:r>
            <a:r>
              <a:rPr lang="pt-PT">
                <a:sym typeface="+mn-ea"/>
              </a:rPr>
              <a:t>Sem informações.</a:t>
            </a:r>
            <a:endParaRPr lang="pt-PT" b="1"/>
          </a:p>
          <a:p>
            <a:pPr marL="342900" indent="-342900" algn="just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pt-PT" b="1">
                <a:sym typeface="+mn-ea"/>
              </a:rPr>
              <a:t>Publicação: </a:t>
            </a:r>
            <a:r>
              <a:rPr lang="pt-PT">
                <a:sym typeface="+mn-ea"/>
              </a:rPr>
              <a:t>Conference Post-Proceedings by Springer Nature – Lecture Notes in Computer Science (LNCS).</a:t>
            </a:r>
            <a:endParaRPr lang="pt-PT"/>
          </a:p>
          <a:p>
            <a:pPr marL="342900" indent="-342900" algn="just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pt-PT" b="1">
                <a:sym typeface="+mn-ea"/>
              </a:rPr>
              <a:t>Taxa de Inscrição: </a:t>
            </a:r>
            <a:r>
              <a:rPr lang="pt-PT"/>
              <a:t>290</a:t>
            </a:r>
            <a:r>
              <a:rPr lang="pt-PT">
                <a:sym typeface="+mn-ea"/>
              </a:rPr>
              <a:t> € (até July 10) ou 340 € depois.</a:t>
            </a:r>
            <a:endParaRPr lang="pt-PT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1045845" y="249555"/>
            <a:ext cx="10652125" cy="180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sz="2400" b="1">
                <a:sym typeface="+mn-ea"/>
              </a:rPr>
              <a:t>World Congress on Global Optimization</a:t>
            </a:r>
            <a:br>
              <a:rPr lang="pt-PT" sz="2400" b="1">
                <a:sym typeface="+mn-ea"/>
              </a:rPr>
            </a:br>
            <a:r>
              <a:rPr lang="pt-PT" sz="2400">
                <a:sym typeface="+mn-ea"/>
                <a:hlinkClick r:id="rId2"/>
              </a:rPr>
              <a:t>http://caopt.com/WCGO2021/</a:t>
            </a:r>
            <a:endParaRPr lang="pt-PT" altLang="pt-BR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1045845" y="2057400"/>
            <a:ext cx="1065212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pt-PT" b="1"/>
              <a:t>Comentário: </a:t>
            </a:r>
            <a:r>
              <a:rPr lang="pt-PT"/>
              <a:t>Como os trabalhos aceitos são publicados nas revistas, o nível para aceite se torna alto. Além disso, não há informações sobre a realização de forma online, e somando isso com a taxa de inscrição, acredito que torna o evento inviável financeiramente.</a:t>
            </a:r>
            <a:endParaRPr lang="pt-PT" b="1"/>
          </a:p>
          <a:p>
            <a:pPr marL="342900" indent="-342900" algn="just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pt-PT" b="1"/>
              <a:t>Conferência: </a:t>
            </a:r>
            <a:r>
              <a:rPr lang="pt-PT"/>
              <a:t>7-10 de Julho em Athens, Greece. Não é especificado se será online.</a:t>
            </a:r>
            <a:endParaRPr lang="pt-PT" b="1"/>
          </a:p>
          <a:p>
            <a:pPr marL="342900" indent="-342900" algn="just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pt-PT" b="1"/>
              <a:t>Submissão: </a:t>
            </a:r>
            <a:r>
              <a:rPr lang="pt-PT"/>
              <a:t>Envio do title/abstract somente em inglês até </a:t>
            </a:r>
            <a:r>
              <a:rPr lang="pt-PT">
                <a:solidFill>
                  <a:srgbClr val="C00000"/>
                </a:solidFill>
              </a:rPr>
              <a:t>15 de abril</a:t>
            </a:r>
            <a:r>
              <a:rPr lang="pt-PT"/>
              <a:t>. Caso aprovado, envio do full paper até 20 de agosto.</a:t>
            </a:r>
            <a:endParaRPr lang="pt-PT" b="1"/>
          </a:p>
          <a:p>
            <a:pPr marL="342900" indent="-342900" algn="just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pt-PT" b="1"/>
              <a:t>Apresentação: </a:t>
            </a:r>
            <a:r>
              <a:rPr lang="pt-PT"/>
              <a:t>Sem informações.</a:t>
            </a:r>
            <a:endParaRPr lang="pt-PT" b="1"/>
          </a:p>
          <a:p>
            <a:pPr marL="342900" indent="-342900" algn="just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pt-PT" b="1"/>
              <a:t>Publicação: </a:t>
            </a:r>
            <a:r>
              <a:rPr lang="pt-PT">
                <a:sym typeface="+mn-ea"/>
              </a:rPr>
              <a:t>Todos trabalhos do congresso serão publicados em revistas (</a:t>
            </a:r>
            <a:r>
              <a:rPr lang="pt-PT" i="1">
                <a:sym typeface="+mn-ea"/>
              </a:rPr>
              <a:t>Journal of Global Optimization, Journal of Combinatorial Optimization, Optimization Letters</a:t>
            </a:r>
            <a:r>
              <a:rPr lang="pt-PT">
                <a:sym typeface="+mn-ea"/>
              </a:rPr>
              <a:t>).</a:t>
            </a:r>
            <a:endParaRPr lang="pt-PT" b="1"/>
          </a:p>
          <a:p>
            <a:pPr marL="342900" indent="-342900" algn="just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pt-PT" b="1"/>
              <a:t>Taxa de Inscrição: </a:t>
            </a:r>
            <a:r>
              <a:rPr lang="pt-PT">
                <a:sym typeface="+mn-ea"/>
              </a:rPr>
              <a:t>500 € (até 15 de março) ou 600 € depois</a:t>
            </a:r>
            <a:endParaRPr lang="pt-PT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1045845" y="249555"/>
            <a:ext cx="10652125" cy="180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sz="2400" b="1">
                <a:sym typeface="+mn-ea"/>
              </a:rPr>
              <a:t>The 15th Learning and Intelligent Optimization Conference</a:t>
            </a:r>
            <a:br>
              <a:rPr lang="pt-PT" sz="2400" b="1"/>
            </a:br>
            <a:r>
              <a:rPr lang="pt-PT" sz="2400">
                <a:sym typeface="+mn-ea"/>
                <a:hlinkClick r:id="rId2" tooltip="" action="ppaction://hlinkfile"/>
              </a:rPr>
              <a:t>https://lion15.sba-research.org/submission.html#cfp</a:t>
            </a:r>
            <a:endParaRPr lang="pt-PT" altLang="pt-BR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1045845" y="2057400"/>
            <a:ext cx="1065212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pt-PT" b="1">
                <a:sym typeface="+mn-ea"/>
              </a:rPr>
              <a:t>Comentário:</a:t>
            </a:r>
            <a:r>
              <a:rPr lang="pt-PT" b="1"/>
              <a:t> </a:t>
            </a:r>
            <a:r>
              <a:rPr lang="pt-PT"/>
              <a:t>Exatamente como no congresso apresentado anteriormente, </a:t>
            </a:r>
            <a:r>
              <a:rPr lang="pt-PT">
                <a:sym typeface="+mn-ea"/>
              </a:rPr>
              <a:t>não há informações sobre a realização de forma online. Além disso, não há disponível ainda a taxa de inscrição.</a:t>
            </a:r>
            <a:endParaRPr lang="pt-PT" b="1"/>
          </a:p>
          <a:p>
            <a:pPr marL="342900" indent="-342900" algn="just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pt-PT" b="1">
                <a:sym typeface="+mn-ea"/>
              </a:rPr>
              <a:t>Conferência: </a:t>
            </a:r>
            <a:r>
              <a:rPr lang="pt-PT">
                <a:sym typeface="+mn-ea"/>
              </a:rPr>
              <a:t>20-25 de junho em Athens, Greece. Também não é especificado se será online.</a:t>
            </a:r>
            <a:endParaRPr lang="pt-PT" b="1"/>
          </a:p>
          <a:p>
            <a:pPr marL="342900" indent="-342900" algn="just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pt-PT" b="1">
                <a:sym typeface="+mn-ea"/>
              </a:rPr>
              <a:t>Submissão: </a:t>
            </a:r>
            <a:r>
              <a:rPr lang="pt-PT">
                <a:sym typeface="+mn-ea"/>
              </a:rPr>
              <a:t>Long paper (15 pg), short paper (6 pg) ou somente apresentaçao oral (qualquer formato) e somente em inglês.</a:t>
            </a:r>
            <a:r>
              <a:rPr lang="pt-PT">
                <a:sym typeface="+mn-ea"/>
              </a:rPr>
              <a:t> Submissão até dia </a:t>
            </a:r>
            <a:r>
              <a:rPr lang="pt-PT">
                <a:solidFill>
                  <a:srgbClr val="C00000"/>
                </a:solidFill>
                <a:sym typeface="+mn-ea"/>
              </a:rPr>
              <a:t>15 de março.</a:t>
            </a:r>
            <a:endParaRPr lang="pt-PT" b="1">
              <a:solidFill>
                <a:srgbClr val="C00000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pt-PT" b="1">
                <a:sym typeface="+mn-ea"/>
              </a:rPr>
              <a:t>Apresentação: </a:t>
            </a:r>
            <a:r>
              <a:rPr lang="pt-PT">
                <a:sym typeface="+mn-ea"/>
              </a:rPr>
              <a:t>Sem informações.</a:t>
            </a:r>
            <a:endParaRPr lang="pt-PT" b="1"/>
          </a:p>
          <a:p>
            <a:pPr marL="342900" indent="-342900" algn="just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pt-PT" b="1">
                <a:sym typeface="+mn-ea"/>
              </a:rPr>
              <a:t>Publicação: </a:t>
            </a:r>
            <a:r>
              <a:rPr lang="pt-PT">
                <a:sym typeface="+mn-ea"/>
              </a:rPr>
              <a:t>Anais da conferência serão publicados pela Springer-Verlag em Lecture Notes in Computer Science. Artigos selecionados e revisados serão publicados em uma edição especial da revista Annals of Mathematics and Artificial Intelligence.</a:t>
            </a:r>
            <a:endParaRPr lang="pt-PT" b="1"/>
          </a:p>
          <a:p>
            <a:pPr marL="342900" indent="-342900" algn="just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pt-PT" b="1">
                <a:sym typeface="+mn-ea"/>
              </a:rPr>
              <a:t>Taxa de Inscrição: </a:t>
            </a:r>
            <a:r>
              <a:rPr lang="pt-PT">
                <a:sym typeface="+mn-ea"/>
              </a:rPr>
              <a:t>Será divulgada somente em 15 de abril</a:t>
            </a:r>
            <a:endParaRPr lang="pt-PT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930275" y="249555"/>
            <a:ext cx="11080115" cy="180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sz="2400" b="1">
                <a:sym typeface="+mn-ea"/>
              </a:rPr>
              <a:t>4th international conference on “Modelling, Computation and Optimization in Information Systems and Management Sciences”  MCO 2021 </a:t>
            </a:r>
            <a:br>
              <a:rPr lang="pt-PT" sz="2400" b="1">
                <a:sym typeface="+mn-ea"/>
              </a:rPr>
            </a:br>
            <a:r>
              <a:rPr lang="pt-PT" sz="2400">
                <a:sym typeface="+mn-ea"/>
                <a:hlinkClick r:id="rId2" tooltip="" action="ppaction://hlinkfile"/>
              </a:rPr>
              <a:t>https://mco2021.event.univ-lorraine.fr/</a:t>
            </a:r>
            <a:endParaRPr lang="pt-PT" altLang="pt-BR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1045845" y="2057400"/>
            <a:ext cx="10652125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pt-PT" b="1">
                <a:sym typeface="+mn-ea"/>
              </a:rPr>
              <a:t>Comentário: </a:t>
            </a:r>
            <a:r>
              <a:rPr lang="pt-PT">
                <a:sym typeface="+mn-ea"/>
              </a:rPr>
              <a:t>Pelo que o site mostra, o evento será na forma presencial. Diante disso e da taxa de inscrição, assim como nos congressos apresentados anteriormente aqui, </a:t>
            </a:r>
            <a:r>
              <a:rPr lang="pt-PT">
                <a:sym typeface="+mn-ea"/>
              </a:rPr>
              <a:t>acredito que torna o evento inviável financeiramente.</a:t>
            </a:r>
            <a:endParaRPr lang="pt-PT" b="1"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pt-PT" b="1">
                <a:sym typeface="+mn-ea"/>
              </a:rPr>
              <a:t>Conferência: </a:t>
            </a:r>
            <a:r>
              <a:rPr lang="pt-PT">
                <a:sym typeface="+mn-ea"/>
              </a:rPr>
              <a:t>13-14 de dezembro em Hanoi, Vietnam. Não é especificado se será online.</a:t>
            </a:r>
            <a:endParaRPr lang="pt-PT" b="1"/>
          </a:p>
          <a:p>
            <a:pPr marL="342900" indent="-342900" algn="just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pt-PT" b="1">
                <a:sym typeface="+mn-ea"/>
              </a:rPr>
              <a:t>Submissão: </a:t>
            </a:r>
            <a:r>
              <a:rPr lang="pt-PT">
                <a:sym typeface="+mn-ea"/>
              </a:rPr>
              <a:t>Long paper (até 12 pg) somente em inglês. </a:t>
            </a:r>
            <a:r>
              <a:rPr lang="pt-PT">
                <a:sym typeface="+mn-ea"/>
              </a:rPr>
              <a:t>Envio até </a:t>
            </a:r>
            <a:r>
              <a:rPr lang="pt-PT">
                <a:solidFill>
                  <a:srgbClr val="C00000"/>
                </a:solidFill>
                <a:sym typeface="+mn-ea"/>
              </a:rPr>
              <a:t>30 de junho.</a:t>
            </a:r>
            <a:endParaRPr lang="pt-PT">
              <a:solidFill>
                <a:srgbClr val="C00000"/>
              </a:solidFill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pt-PT" b="1">
                <a:sym typeface="+mn-ea"/>
              </a:rPr>
              <a:t>Apresentação: </a:t>
            </a:r>
            <a:r>
              <a:rPr lang="pt-PT">
                <a:sym typeface="+mn-ea"/>
              </a:rPr>
              <a:t>Sem informações.</a:t>
            </a:r>
            <a:endParaRPr lang="pt-PT" b="1"/>
          </a:p>
          <a:p>
            <a:pPr marL="342900" indent="-342900" algn="just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pt-PT" b="1">
                <a:sym typeface="+mn-ea"/>
              </a:rPr>
              <a:t>Publicação: </a:t>
            </a:r>
            <a:r>
              <a:rPr lang="pt-PT">
                <a:sym typeface="+mn-ea"/>
              </a:rPr>
              <a:t>Os anais da conferência serão publicados na série Advances in Intelligent Systems and Computing da Springer-Verlag e indexados por ISI Proceedings, DBLP, Ulrich's, EI-Compendex, SCOPUS, Zentralblatt Math, MetaPress, Springerlink. Revista não especificada.</a:t>
            </a:r>
            <a:endParaRPr lang="pt-PT"/>
          </a:p>
          <a:p>
            <a:pPr marL="342900" indent="-342900" algn="just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pt-PT" b="1">
                <a:sym typeface="+mn-ea"/>
              </a:rPr>
              <a:t>Taxa de Inscrição: </a:t>
            </a:r>
            <a:r>
              <a:rPr lang="pt-PT">
                <a:sym typeface="+mn-ea"/>
              </a:rPr>
              <a:t>300 € (até setembro) ou 350 € depois.</a:t>
            </a:r>
            <a:endParaRPr lang="pt-PT"/>
          </a:p>
          <a:p>
            <a:pPr indent="0" algn="just">
              <a:lnSpc>
                <a:spcPct val="150000"/>
              </a:lnSpc>
              <a:buFont typeface="Arial" panose="02080604020202020204" pitchFamily="34" charset="0"/>
              <a:buNone/>
            </a:pPr>
            <a:endParaRPr lang="pt-PT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5183</Words>
  <Application>WPS Presentation</Application>
  <PresentationFormat>宽屏</PresentationFormat>
  <Paragraphs>65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4" baseType="lpstr">
      <vt:lpstr>Arial</vt:lpstr>
      <vt:lpstr>SimSun</vt:lpstr>
      <vt:lpstr>Wingdings</vt:lpstr>
      <vt:lpstr>Liberation Sans</vt:lpstr>
      <vt:lpstr>Noto Sans Symbols</vt:lpstr>
      <vt:lpstr>Arial</vt:lpstr>
      <vt:lpstr>DejaVu Math TeX Gyre</vt:lpstr>
      <vt:lpstr>MS Mincho</vt:lpstr>
      <vt:lpstr>Arial Black</vt:lpstr>
      <vt:lpstr>微软雅黑</vt:lpstr>
      <vt:lpstr>Noto Sans CJK SC</vt:lpstr>
      <vt:lpstr>Arial Unicode MS</vt:lpstr>
      <vt:lpstr>SimSun</vt:lpstr>
      <vt:lpstr>Standard Symbols PS</vt:lpstr>
      <vt:lpstr>Pothana2000</vt:lpstr>
      <vt:lpstr>Noto Sans Symbols2</vt:lpstr>
      <vt:lpstr>Office Theme</vt:lpstr>
      <vt:lpstr>Versões Reais dos GEOs</vt:lpstr>
      <vt:lpstr>Implementação do GEOs Reais</vt:lpstr>
      <vt:lpstr>XL Congresso Nacional de Matemática Aplicada e Computacional http://www.cnmac.org.br/novo/</vt:lpstr>
      <vt:lpstr>4th international conference on “Modelling, Computation and Optimization in Information Systems and Management Sciences”  MCO 2021  https://mco2021.event.univ-lorraine.fr/</vt:lpstr>
      <vt:lpstr>World Congress on Global Optimization http://caopt.com/WCGO2021/</vt:lpstr>
      <vt:lpstr>World Congress on Global Optimization http://caopt.com/WCGO2021/</vt:lpstr>
      <vt:lpstr>The 15th Learning and Intelligent Optimization Conference https://lion15.sba-research.org/submission.html#cfp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bull</dc:creator>
  <cp:lastModifiedBy>bull</cp:lastModifiedBy>
  <cp:revision>80</cp:revision>
  <dcterms:created xsi:type="dcterms:W3CDTF">2021-02-19T15:03:28Z</dcterms:created>
  <dcterms:modified xsi:type="dcterms:W3CDTF">2021-02-19T15:03:28Z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