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328" r:id="rId4"/>
    <p:sldId id="327" r:id="rId5"/>
    <p:sldId id="331" r:id="rId6"/>
    <p:sldId id="330" r:id="rId7"/>
    <p:sldId id="332" r:id="rId8"/>
    <p:sldId id="329" r:id="rId9"/>
    <p:sldId id="33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Versões Reais dos GEOs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true">
            <a:spLocks noGrp="true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     Engenharia e Tecnologia Espaciais</a:t>
            </a:r>
            <a:br>
              <a:rPr lang="pt-BR" sz="2400">
                <a:latin typeface="Arial"/>
                <a:ea typeface="Arial"/>
                <a:cs typeface="Arial"/>
                <a:sym typeface="Arial"/>
              </a:rPr>
            </a:b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    Engenharia e Gerenciamento de Sistemas Espaciais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Implementação do GEOs Reais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true"/>
              <p:nvPr/>
            </p:nvSpPr>
            <p:spPr>
              <a:xfrm>
                <a:off x="1059180" y="1167765"/>
                <a:ext cx="10074275" cy="452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 b="1"/>
                  <a:t>Restrições:</a:t>
                </a:r>
                <a:endParaRPr lang="pt-PT" sz="2400" b="1"/>
              </a:p>
              <a:p>
                <a:pPr marL="800100" lvl="1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/>
                  <a:t>GEOreal1 e GEOreal2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Penalidade Exterior (Dissertação e Tese)</a:t>
                </a: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endParaRPr lang="pt-PT" sz="2400"/>
              </a:p>
              <a:p>
                <a:pPr marL="800100" lvl="1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/>
                  <a:t>M-GEOreal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Death Penalty</a:t>
                </a:r>
                <a:endParaRPr lang="pt-PT" sz="2400"/>
              </a:p>
            </p:txBody>
          </p:sp>
        </mc:Choice>
        <mc:Fallback>
          <p:sp>
            <p:nvSpPr>
              <p:cNvPr id="2" name="Text 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059180" y="1167765"/>
                <a:ext cx="10074275" cy="45231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shot_20210201_0821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25" y="2949575"/>
            <a:ext cx="6584315" cy="1744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Implementação do GEOreal1 e </a:t>
            </a:r>
            <a:r>
              <a:rPr lang="pt-PT" altLang="pt-BR" sz="3200">
                <a:solidFill>
                  <a:srgbClr val="FF0000"/>
                </a:solidFill>
              </a:rPr>
              <a:t>GEOreal2</a:t>
            </a:r>
            <a:endParaRPr lang="pt-PT" altLang="pt-BR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Griewangk_GEOreal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10" y="2376805"/>
            <a:ext cx="5284470" cy="3829685"/>
          </a:xfrm>
          <a:prstGeom prst="rect">
            <a:avLst/>
          </a:prstGeom>
        </p:spPr>
      </p:pic>
      <p:pic>
        <p:nvPicPr>
          <p:cNvPr id="2" name="Picture 1" descr="Griewangk_Igor_Dissertação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2244090"/>
            <a:ext cx="6276975" cy="396240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1058545" y="921385"/>
            <a:ext cx="10074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200000"/>
              </a:lnSpc>
              <a:buFont typeface="Arial" panose="02080604020202020204" pitchFamily="34" charset="0"/>
              <a:buNone/>
            </a:pPr>
            <a:r>
              <a:rPr lang="pt-PT" sz="2000" b="1"/>
              <a:t>Função Griewangk</a:t>
            </a:r>
            <a:r>
              <a:rPr lang="pt-PT" sz="2400" b="1"/>
              <a:t>:</a:t>
            </a:r>
            <a:endParaRPr lang="pt-PT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pic>
        <p:nvPicPr>
          <p:cNvPr id="2" name="Picture 1" descr="Griewangk_Igor_Dissertação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2244090"/>
            <a:ext cx="6276975" cy="396240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1058545" y="1020445"/>
            <a:ext cx="10074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200000"/>
              </a:lnSpc>
              <a:buFont typeface="Arial" panose="02080604020202020204" pitchFamily="34" charset="0"/>
              <a:buNone/>
            </a:pPr>
            <a:r>
              <a:rPr lang="pt-PT" sz="2000" b="1"/>
              <a:t>Função Rastringin:</a:t>
            </a:r>
            <a:endParaRPr lang="pt-PT" sz="2400" b="1"/>
          </a:p>
        </p:txBody>
      </p:sp>
      <p:pic>
        <p:nvPicPr>
          <p:cNvPr id="6" name="Picture 5" descr="Rastringin_Igor_Dissertação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2152650"/>
            <a:ext cx="6136640" cy="4053205"/>
          </a:xfrm>
          <a:prstGeom prst="rect">
            <a:avLst/>
          </a:prstGeom>
        </p:spPr>
      </p:pic>
      <p:pic>
        <p:nvPicPr>
          <p:cNvPr id="3" name="Picture 2" descr="Rastringin_GEOreal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670" y="2402840"/>
            <a:ext cx="5335270" cy="3803015"/>
          </a:xfrm>
          <a:prstGeom prst="rect">
            <a:avLst/>
          </a:prstGeom>
        </p:spPr>
      </p:pic>
      <p:sp>
        <p:nvSpPr>
          <p:cNvPr id="8" name="Google Shape;84;p2"/>
          <p:cNvSpPr txBox="true">
            <a:spLocks noGrp="true"/>
          </p:cNvSpPr>
          <p:nvPr/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Implementação do GEOreal1 e </a:t>
            </a:r>
            <a:r>
              <a:rPr lang="pt-PT" altLang="pt-BR" sz="3200">
                <a:solidFill>
                  <a:srgbClr val="FF0000"/>
                </a:solidFill>
              </a:rPr>
              <a:t>GEOreal2</a:t>
            </a:r>
            <a:endParaRPr lang="pt-PT" altLang="pt-BR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AGEO1real e AGEO2real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8545" y="921385"/>
            <a:ext cx="10074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200000"/>
              </a:lnSpc>
              <a:buFont typeface="Arial" panose="02080604020202020204" pitchFamily="34" charset="0"/>
              <a:buNone/>
            </a:pPr>
            <a:r>
              <a:rPr lang="pt-PT" sz="2000" b="1"/>
              <a:t>Função Griewangk</a:t>
            </a:r>
            <a:r>
              <a:rPr lang="pt-PT" sz="2400" b="1"/>
              <a:t>:</a:t>
            </a:r>
            <a:endParaRPr lang="pt-PT" sz="2400" b="1"/>
          </a:p>
        </p:txBody>
      </p:sp>
      <p:pic>
        <p:nvPicPr>
          <p:cNvPr id="2" name="Picture 1" descr="Griewangk_AGEOs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65" y="1636395"/>
            <a:ext cx="7618095" cy="4920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astringin_AGEO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930" y="1711325"/>
            <a:ext cx="7494905" cy="4850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AGEO1real e AGEO2real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058545" y="1020445"/>
            <a:ext cx="10074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200000"/>
              </a:lnSpc>
              <a:buFont typeface="Arial" panose="02080604020202020204" pitchFamily="34" charset="0"/>
              <a:buNone/>
            </a:pPr>
            <a:r>
              <a:rPr lang="pt-PT" sz="2000" b="1"/>
              <a:t>Função Rastringin:</a:t>
            </a:r>
            <a:endParaRPr lang="pt-PT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Sugestões para o AGEOreal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true"/>
              <p:nvPr/>
            </p:nvSpPr>
            <p:spPr>
              <a:xfrm>
                <a:off x="701675" y="876935"/>
                <a:ext cx="10074275" cy="5877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lvl="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 b="1">
                    <a:sym typeface="+mn-ea"/>
                  </a:rPr>
                  <a:t>Perturbações:</a:t>
                </a:r>
                <a:endParaRPr lang="pt-PT" sz="2400" b="1">
                  <a:sym typeface="+mn-ea"/>
                </a:endParaRPr>
              </a:p>
              <a:p>
                <a:pPr marL="800100" lvl="1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AGEOreal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 </m:t>
                    </m:r>
                    <m:r>
                      <a:rPr lang="en-US" altLang="pt-PT" sz="24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𝝈</m:t>
                    </m:r>
                  </m:oMath>
                </a14:m>
                <a:r>
                  <a:rPr lang="pt-PT" sz="2400" b="1"/>
                  <a:t> adaptativo</a:t>
                </a:r>
                <a:r>
                  <a:rPr lang="pt-PT" sz="2400"/>
                  <a:t>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 </a:t>
                </a:r>
                <a:r>
                  <a:rPr lang="pt-PT" sz="2400" b="1">
                    <a:solidFill>
                      <a:schemeClr val="accent5">
                        <a:lumMod val="75000"/>
                      </a:schemeClr>
                    </a:solidFill>
                  </a:rPr>
                  <a:t>AGEOreal sem parâmetros.</a:t>
                </a:r>
                <a:endParaRPr lang="pt-PT" sz="2400" b="1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1257300" lvl="2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400">
                        <a:latin typeface="DejaVu Math TeX Gyre" panose="02000503000000000000" charset="0"/>
                        <a:cs typeface="DejaVu Math TeX Gyre" panose="02000503000000000000" charset="0"/>
                      </a:rPr>
                      <m:t>σ</m:t>
                    </m:r>
                  </m:oMath>
                </a14:m>
                <a:r>
                  <a:rPr lang="pt-PT" sz="2400"/>
                  <a:t> evolui com o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</a:rPr>
                  <a:t> (exploration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↑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</a:rPr>
                  <a:t>  |  exploitation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↓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endParaRPr lang="pt-PT" altLang="en-US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714500" lvl="3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altLang="en-US" sz="2000">
                    <a:solidFill>
                      <a:srgbClr val="C00000"/>
                    </a:solidFill>
                    <a:latin typeface="+mn-ea"/>
                    <a:cs typeface="+mn-ea"/>
                  </a:rPr>
                  <a:t>Como modificar 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000">
                        <a:solidFill>
                          <a:srgbClr val="C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σ</m:t>
                    </m:r>
                    <m:r>
                      <a:rPr lang="en-US" altLang="pt-PT" sz="2000">
                        <a:solidFill>
                          <a:srgbClr val="C00000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pt-PT" altLang="en-US" sz="2000">
                    <a:solidFill>
                      <a:srgbClr val="C00000"/>
                    </a:solidFill>
                    <a:latin typeface="+mn-ea"/>
                    <a:cs typeface="+mn-ea"/>
                  </a:rPr>
                  <a:t>?</a:t>
                </a:r>
                <a:endParaRPr lang="pt-PT" altLang="en-US" sz="2000">
                  <a:solidFill>
                    <a:srgbClr val="C00000"/>
                  </a:solidFill>
                  <a:latin typeface="+mn-ea"/>
                  <a:cs typeface="+mn-ea"/>
                </a:endParaRPr>
              </a:p>
              <a:p>
                <a:pPr lvl="2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GEOvar_real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>
                    <a:sym typeface="+mn-ea"/>
                  </a:rPr>
                  <a:t> </a:t>
                </a:r>
                <a:r>
                  <a:rPr lang="pt-PT" sz="2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rPr>
                  <a:t>Avaliar perturbações e ordenar resultados totais, e não por cada variável.</a:t>
                </a:r>
                <a:endParaRPr lang="pt-PT" sz="2400" b="1">
                  <a:solidFill>
                    <a:schemeClr val="accent5">
                      <a:lumMod val="75000"/>
                    </a:schemeClr>
                  </a:solidFill>
                  <a:sym typeface="+mn-ea"/>
                </a:endParaRPr>
              </a:p>
              <a:p>
                <a:pPr lvl="3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/>
                  <a:t>Dentre todas as pertubações de todas variáveis, ordena todas, e não por variável.</a:t>
                </a:r>
                <a:endParaRPr lang="pt-PT" sz="2400"/>
              </a:p>
            </p:txBody>
          </p:sp>
        </mc:Choice>
        <mc:Fallback>
          <p:sp>
            <p:nvSpPr>
              <p:cNvPr id="2" name="Text 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01675" y="876935"/>
                <a:ext cx="10074275" cy="587756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Sugestões para o AGEOreal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true"/>
              <p:nvPr/>
            </p:nvSpPr>
            <p:spPr>
              <a:xfrm>
                <a:off x="631190" y="1052830"/>
                <a:ext cx="10929620" cy="5061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lvl="0" indent="-342900" algn="just">
                  <a:lnSpc>
                    <a:spcPct val="150000"/>
                  </a:lnSpc>
                  <a:buFont typeface="Arial" panose="02080604020202020204" pitchFamily="34" charset="0"/>
                  <a:buChar char="•"/>
                </a:pPr>
                <a:r>
                  <a:rPr lang="pt-PT" sz="2400" b="1">
                    <a:sym typeface="+mn-ea"/>
                  </a:rPr>
                  <a:t>Restrições:</a:t>
                </a:r>
                <a:endParaRPr lang="pt-PT" sz="2400">
                  <a:sym typeface="+mn-ea"/>
                </a:endParaRPr>
              </a:p>
              <a:p>
                <a:pPr lvl="2" indent="-342900" algn="just">
                  <a:lnSpc>
                    <a:spcPct val="150000"/>
                  </a:lnSpc>
                  <a:buFont typeface="Arial" panose="0208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Penalidade Estática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>
                    <a:sym typeface="+mn-ea"/>
                  </a:rPr>
                  <a:t> Penalidades dinâmica ou adaptativa</a:t>
                </a:r>
                <a:endParaRPr lang="pt-PT" sz="2400">
                  <a:sym typeface="+mn-ea"/>
                </a:endParaRPr>
              </a:p>
              <a:p>
                <a:pPr marL="1371600" lvl="5" indent="-342900" algn="just">
                  <a:lnSpc>
                    <a:spcPct val="150000"/>
                  </a:lnSpc>
                  <a:buFont typeface="Arial" panose="0208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4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ρ</m:t>
                    </m:r>
                  </m:oMath>
                </a14:m>
                <a:r>
                  <a:rPr lang="pt-PT" sz="2400">
                    <a:sym typeface="+mn-ea"/>
                  </a:rPr>
                  <a:t> evolui com o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  <a:sym typeface="+mn-ea"/>
                  </a:rPr>
                  <a:t> (exploration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↓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  <a:sym typeface="+mn-ea"/>
                  </a:rPr>
                  <a:t>  |  exploitation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↑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pt-PT" altLang="en-US" sz="24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)</a:t>
                </a:r>
                <a:endParaRPr lang="pt-PT" altLang="en-US" sz="24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1828800" lvl="6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80604020202020204" pitchFamily="34" charset="0"/>
                  <a:buChar char="•"/>
                </a:pPr>
                <a:r>
                  <a:rPr lang="pt-PT" altLang="en-US" sz="2000" b="1">
                    <a:latin typeface="DejaVu Math TeX Gyre" panose="02000503000000000000" charset="0"/>
                    <a:cs typeface="DejaVu Math TeX Gyre" panose="02000503000000000000" charset="0"/>
                  </a:rPr>
                  <a:t>Exploration: </a:t>
                </a:r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Maior liberdade para exploração do espaço inviável próximo a fronteira viável, com conseqüente maior número de indivíduos da população nesta região.</a:t>
                </a:r>
                <a:endParaRPr lang="pt-PT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828800" lvl="6" indent="-342900" algn="just">
                  <a:lnSpc>
                    <a:spcPct val="150000"/>
                  </a:lnSpc>
                  <a:buFont typeface="Arial" panose="02080604020202020204" pitchFamily="34" charset="0"/>
                  <a:buChar char="•"/>
                </a:pPr>
                <a:r>
                  <a:rPr lang="pt-PT" altLang="en-US" sz="2000" b="1">
                    <a:latin typeface="DejaVu Math TeX Gyre" panose="02000503000000000000" charset="0"/>
                    <a:cs typeface="DejaVu Math TeX Gyre" panose="02000503000000000000" charset="0"/>
                  </a:rPr>
                  <a:t>Exploitation:</a:t>
                </a:r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 Aumento da penalidade. A população inviável é dirigida para a região viável, aumentando a probabilidade de se obter uma solução ótima na fronteira.</a:t>
                </a:r>
                <a:endParaRPr lang="pt-PT" sz="2400">
                  <a:sym typeface="+mn-ea"/>
                </a:endParaRPr>
              </a:p>
              <a:p>
                <a:pPr lvl="4" indent="-342900" algn="just">
                  <a:lnSpc>
                    <a:spcPct val="150000"/>
                  </a:lnSpc>
                  <a:buFont typeface="Arial" panose="02080604020202020204" pitchFamily="34" charset="0"/>
                  <a:buChar char="•"/>
                </a:pPr>
                <a:r>
                  <a:rPr lang="pt-PT" altLang="en-US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Como modificar a penalidade</a:t>
                </a:r>
                <a:r>
                  <a:rPr lang="pt-PT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?</a:t>
                </a:r>
                <a:endParaRPr lang="pt-PT" sz="2400"/>
              </a:p>
            </p:txBody>
          </p:sp>
        </mc:Choice>
        <mc:Fallback>
          <p:sp>
            <p:nvSpPr>
              <p:cNvPr id="2" name="Text 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31190" y="1052830"/>
                <a:ext cx="10929620" cy="506158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WPS Presentation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Liberation Sans</vt:lpstr>
      <vt:lpstr>Noto Sans Symbols</vt:lpstr>
      <vt:lpstr>Arial</vt:lpstr>
      <vt:lpstr>DejaVu Math TeX Gyre</vt:lpstr>
      <vt:lpstr>MS Mincho</vt:lpstr>
      <vt:lpstr>Arial Black</vt:lpstr>
      <vt:lpstr>微软雅黑</vt:lpstr>
      <vt:lpstr>Noto Sans CJK SC</vt:lpstr>
      <vt:lpstr>Arial Unicode MS</vt:lpstr>
      <vt:lpstr>SimSun</vt:lpstr>
      <vt:lpstr>Pothana2000</vt:lpstr>
      <vt:lpstr>Office Theme</vt:lpstr>
      <vt:lpstr>Versões Reais dos GEOs</vt:lpstr>
      <vt:lpstr>Implementação do GEOs Reais</vt:lpstr>
      <vt:lpstr>Implementação do GEOreal1 e GEOreal2</vt:lpstr>
      <vt:lpstr>PowerPoint 演示文稿</vt:lpstr>
      <vt:lpstr>AGEO1real e AGEO2real</vt:lpstr>
      <vt:lpstr>AGEO1real e AGEO2real</vt:lpstr>
      <vt:lpstr>Sugestões para o AGEOreal</vt:lpstr>
      <vt:lpstr>Sugestões para o AGEOreal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bull</cp:lastModifiedBy>
  <cp:revision>64</cp:revision>
  <dcterms:created xsi:type="dcterms:W3CDTF">2021-02-08T19:29:31Z</dcterms:created>
  <dcterms:modified xsi:type="dcterms:W3CDTF">2021-02-08T19:29:31Z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