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9" r:id="rId4"/>
    <p:sldId id="260" r:id="rId5"/>
    <p:sldId id="262" r:id="rId6"/>
    <p:sldId id="264" r:id="rId7"/>
    <p:sldId id="263" r:id="rId8"/>
    <p:sldId id="258" r:id="rId9"/>
    <p:sldId id="267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2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731645" y="1694180"/>
                <a:ext cx="8183245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τ</m:t>
                    </m:r>
                    <m:r>
                      <a:rPr lang="en-US" altLang="pt-PT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:</m:t>
                    </m:r>
                  </m:oMath>
                </a14:m>
                <a:r>
                  <a:rPr lang="pt-PT" altLang="en-US" sz="2800"/>
                  <a:t> Controle de parâmetros com CoI</a:t>
                </a:r>
                <a:endParaRPr lang="pt-PT" altLang="en-US" sz="280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</m:t>
                    </m:r>
                  </m:oMath>
                </a14:m>
                <a:r>
                  <a:rPr lang="pt-PT" altLang="en-US" sz="2800"/>
                  <a:t> São realizadas P perturbações na variável a cada iteração, variando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280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645" y="1694180"/>
                <a:ext cx="8183245" cy="2676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647440" y="447040"/>
            <a:ext cx="4349750" cy="611505"/>
            <a:chOff x="6405" y="991"/>
            <a:chExt cx="6850" cy="963"/>
          </a:xfrm>
        </p:grpSpPr>
        <p:sp>
          <p:nvSpPr>
            <p:cNvPr id="4" name="Text Box 3"/>
            <p:cNvSpPr txBox="1"/>
            <p:nvPr/>
          </p:nvSpPr>
          <p:spPr>
            <a:xfrm>
              <a:off x="6767" y="991"/>
              <a:ext cx="612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ASGEO2 REAL2 1</a:t>
              </a:r>
              <a:endParaRPr lang="pt-PT" altLang="en-US" sz="320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05" y="1910"/>
              <a:ext cx="6851" cy="4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600200" y="5273675"/>
                <a:ext cx="818324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pt-PT" sz="2400">
                    <a:latin typeface="DejaVu Math TeX Gyre" panose="02000503000000000000" charset="0"/>
                    <a:cs typeface="DejaVu Math TeX Gyre" panose="02000503000000000000" charset="0"/>
                  </a:rPr>
                  <a:t>Parâmetros livres: </a:t>
                </a:r>
                <a:r>
                  <a:rPr lang="pt-PT" sz="2400" b="1">
                    <a:latin typeface="DejaVu Math TeX Gyre" panose="02000503000000000000" charset="0"/>
                    <a:cs typeface="DejaVu Math TeX Gyre" panose="02000503000000000000" charset="0"/>
                  </a:rPr>
                  <a:t>P</a:t>
                </a:r>
                <a:r>
                  <a:rPr lang="pt-PT" sz="2400">
                    <a:latin typeface="DejaVu Math TeX Gyre" panose="02000503000000000000" charset="0"/>
                    <a:cs typeface="DejaVu Math TeX Gyre" panose="02000503000000000000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𝝈</m:t>
                        </m:r>
                      </m:e>
                      <m:sub>
                        <m: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;</a:t>
                </a:r>
                <a:r>
                  <a:rPr lang="pt-PT" sz="2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pt-PT" sz="2400" b="1">
                    <a:latin typeface="DejaVu Math TeX Gyre" panose="02000503000000000000" charset="0"/>
                    <a:cs typeface="DejaVu Math TeX Gyre" panose="02000503000000000000" charset="0"/>
                  </a:rPr>
                  <a:t>s</a:t>
                </a:r>
                <a:endParaRPr lang="pt-PT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pt-PT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pt-PT" sz="2400">
                    <a:latin typeface="DejaVu Math TeX Gyre" panose="02000503000000000000" charset="0"/>
                    <a:cs typeface="DejaVu Math TeX Gyre" panose="02000503000000000000" charset="0"/>
                  </a:rPr>
                  <a:t>(podem ser fixados posteriormente )</a:t>
                </a:r>
                <a:endParaRPr lang="pt-PT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73675"/>
                <a:ext cx="818324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829435" y="1498600"/>
                <a:ext cx="8183245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τ</m:t>
                    </m:r>
                    <m:r>
                      <a:rPr lang="en-US" altLang="pt-PT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:</m:t>
                    </m:r>
                  </m:oMath>
                </a14:m>
                <a:r>
                  <a:rPr lang="pt-PT" altLang="en-US" sz="2800"/>
                  <a:t> Controle de parâmetros com CoI</a:t>
                </a:r>
                <a:endParaRPr lang="pt-PT" altLang="en-US" sz="280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</m:t>
                    </m:r>
                  </m:oMath>
                </a14:m>
                <a:r>
                  <a:rPr lang="pt-PT" altLang="en-US" sz="2800"/>
                  <a:t> São realizadas P perturbações na variável a cada iteração, variando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280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35" y="1498600"/>
                <a:ext cx="8183245" cy="2676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647440" y="447040"/>
            <a:ext cx="4350385" cy="611505"/>
            <a:chOff x="6405" y="991"/>
            <a:chExt cx="6851" cy="963"/>
          </a:xfrm>
        </p:grpSpPr>
        <p:sp>
          <p:nvSpPr>
            <p:cNvPr id="4" name="Text Box 3"/>
            <p:cNvSpPr txBox="1"/>
            <p:nvPr/>
          </p:nvSpPr>
          <p:spPr>
            <a:xfrm>
              <a:off x="6767" y="991"/>
              <a:ext cx="612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ASGEO2 REAL2 2</a:t>
              </a:r>
              <a:endParaRPr lang="pt-PT" altLang="en-US" sz="320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05" y="1910"/>
              <a:ext cx="6851" cy="4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1731645" y="5301615"/>
            <a:ext cx="8183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PT" sz="2800" b="1">
                <a:latin typeface="DejaVu Math TeX Gyre" panose="02000503000000000000" charset="0"/>
                <a:cs typeface="DejaVu Math TeX Gyre" panose="02000503000000000000" charset="0"/>
              </a:rPr>
              <a:t>+ 1 perturbação com distribuição uniforme entre os limites</a:t>
            </a:r>
            <a:endParaRPr lang="pt-PT" sz="2800" b="1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p1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43890" y="1393190"/>
            <a:ext cx="10481945" cy="2676525"/>
            <a:chOff x="2237" y="2150"/>
            <a:chExt cx="16507" cy="4215"/>
          </a:xfrm>
        </p:grpSpPr>
        <p:sp>
          <p:nvSpPr>
            <p:cNvPr id="18" name="Text Box 17"/>
            <p:cNvSpPr txBox="1"/>
            <p:nvPr/>
          </p:nvSpPr>
          <p:spPr>
            <a:xfrm>
              <a:off x="2237" y="2150"/>
              <a:ext cx="11197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pt-PT" altLang="en-US" sz="2800"/>
                <a:t>Variando: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/>
                <a:t>p1 = {10, 20, 50}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/>
                <a:t>s = {2, 10}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>
                  <a:sym typeface="+mn-ea"/>
                </a:rPr>
                <a:t>P = {4, 6, 8, 12}</a:t>
              </a:r>
              <a:endParaRPr lang="pt-PT" altLang="en-US" sz="2800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8036" y="3550"/>
              <a:ext cx="95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pt-PT" altLang="en-US">
                  <a:sym typeface="+mn-ea"/>
                </a:rPr>
                <a:t>No AGEO2real1, porcentagens variavam de 0,2% a 8,4% 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036" y="4605"/>
              <a:ext cx="107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en-US">
                  <a:sym typeface="+mn-ea"/>
                </a:rPr>
                <a:t>Divide por 2 {e.g. 10, 5, 2.5, 1.25} ou por 10 {e.g. 10, 1, 0.1, 0.01}</a:t>
              </a:r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8036" y="5625"/>
              <a:ext cx="76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en-US">
                  <a:sym typeface="+mn-ea"/>
                </a:rPr>
                <a:t>Quantidade de perturbações em cada variável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395" y="3660"/>
              <a:ext cx="52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5763" y="4715"/>
              <a:ext cx="2152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395" y="5735"/>
              <a:ext cx="52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aphicFrame>
        <p:nvGraphicFramePr>
          <p:cNvPr id="31" name="Table 30"/>
          <p:cNvGraphicFramePr/>
          <p:nvPr/>
        </p:nvGraphicFramePr>
        <p:xfrm>
          <a:off x="7997825" y="4411345"/>
          <a:ext cx="4069080" cy="232537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356360"/>
                <a:gridCol w="1356360"/>
                <a:gridCol w="1356360"/>
              </a:tblGrid>
              <a:tr h="4965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Função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AGEO1real1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AGEO2real1</a:t>
                      </a:r>
                      <a:endParaRPr lang="pt-PT" altLang="en-US" sz="14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GRI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RAS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4,8%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ROS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0,4%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SCH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8,4%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ACK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3,6%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BEA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2" name="Bent Arrow 31"/>
          <p:cNvSpPr/>
          <p:nvPr/>
        </p:nvSpPr>
        <p:spPr>
          <a:xfrm rot="5400000">
            <a:off x="10247630" y="2842260"/>
            <a:ext cx="1797050" cy="991870"/>
          </a:xfrm>
          <a:prstGeom prst="bentArrow">
            <a:avLst>
              <a:gd name="adj1" fmla="val 10947"/>
              <a:gd name="adj2" fmla="val 14884"/>
              <a:gd name="adj3" fmla="val 16517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746760" y="5460365"/>
                <a:ext cx="6675120" cy="645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pt-PT" altLang="en-US">
                    <a:sym typeface="+mn-ea"/>
                  </a:rPr>
                  <a:t>OBS: O tuning do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</m:oMath>
                </a14:m>
                <a:r>
                  <a:rPr lang="pt-PT" altLang="en-US">
                    <a:sym typeface="+mn-ea"/>
                  </a:rPr>
                  <a:t> só foi feito pro </a:t>
                </a:r>
                <a:r>
                  <a:rPr lang="pt-PT" altLang="en-US">
                    <a:sym typeface="+mn-ea"/>
                  </a:rPr>
                  <a:t>AGEO1real1 e </a:t>
                </a:r>
                <a:r>
                  <a:rPr lang="pt-PT" altLang="en-US">
                    <a:sym typeface="+mn-ea"/>
                  </a:rPr>
                  <a:t>AGEO2real1 </a:t>
                </a:r>
                <a:endParaRPr lang="pt-PT" altLang="en-US">
                  <a:sym typeface="+mn-ea"/>
                </a:endParaRPr>
              </a:p>
              <a:p>
                <a:pPr algn="l"/>
                <a:r>
                  <a:rPr lang="pt-PT" altLang="en-US">
                    <a:sym typeface="+mn-ea"/>
                  </a:rPr>
                  <a:t>(único parâmetro livre)</a:t>
                </a:r>
                <a:endParaRPr lang="en-US"/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5460365"/>
                <a:ext cx="6675120" cy="645160"/>
              </a:xfrm>
              <a:prstGeom prst="rect">
                <a:avLst/>
              </a:prstGeom>
              <a:blipFill rotWithShape="1">
                <a:blip r:embed="rId1"/>
                <a:stretch>
                  <a:fillRect r="-3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3323590" y="2141220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 **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8/6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8/12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001520" y="1360805"/>
            <a:ext cx="789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/>
              <a:t>3 melhores resultados quase empatados no tuning:</a:t>
            </a:r>
            <a:endParaRPr lang="pt-PT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3323590" y="2141220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 **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12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8</a:t>
                      </a:r>
                      <a:r>
                        <a:rPr lang="pt-PT" altLang="en-US" sz="1400">
                          <a:cs typeface="+mn-lt"/>
                        </a:rPr>
                        <a:t>/6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8/12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12/8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12/8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001520" y="1360805"/>
            <a:ext cx="789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/>
              <a:t>3 melhores resultados quase empatados no tuning:</a:t>
            </a:r>
            <a:endParaRPr lang="pt-PT" altLang="en-US" sz="2000" b="1"/>
          </a:p>
        </p:txBody>
      </p:sp>
      <p:sp>
        <p:nvSpPr>
          <p:cNvPr id="33" name="Text Box 32"/>
          <p:cNvSpPr txBox="1"/>
          <p:nvPr/>
        </p:nvSpPr>
        <p:spPr>
          <a:xfrm>
            <a:off x="547370" y="3670300"/>
            <a:ext cx="2529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PT" altLang="en-US">
                <a:sym typeface="+mn-ea"/>
              </a:rPr>
              <a:t>OBS: ROSENBROCK muito sensível ao P</a:t>
            </a:r>
            <a:endParaRPr lang="pt-PT" altLang="en-US">
              <a:sym typeface="+mn-ea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993390" y="3740150"/>
            <a:ext cx="33020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075940" y="5805805"/>
            <a:ext cx="6040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2400" b="1">
                <a:sym typeface="+mn-ea"/>
              </a:rPr>
              <a:t>P = 6;        std1 = 50;        s = 10;</a:t>
            </a:r>
            <a:endParaRPr lang="pt-PT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360805"/>
            <a:ext cx="3708400" cy="24441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86280" y="254000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Execuções (P=6, std1=50, s=10)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65730" y="8813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5" y="3828415"/>
            <a:ext cx="3672840" cy="2530475"/>
          </a:xfrm>
          <a:prstGeom prst="rect">
            <a:avLst/>
          </a:prstGeom>
        </p:spPr>
      </p:pic>
      <p:pic>
        <p:nvPicPr>
          <p:cNvPr id="4" name="Picture 3" descr="b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3828415"/>
            <a:ext cx="3632835" cy="2530475"/>
          </a:xfrm>
          <a:prstGeom prst="rect">
            <a:avLst/>
          </a:prstGeom>
        </p:spPr>
      </p:pic>
      <p:pic>
        <p:nvPicPr>
          <p:cNvPr id="12" name="Picture 11" descr="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65" y="1360805"/>
            <a:ext cx="3672840" cy="2466975"/>
          </a:xfrm>
          <a:prstGeom prst="rect">
            <a:avLst/>
          </a:prstGeom>
        </p:spPr>
      </p:pic>
      <p:pic>
        <p:nvPicPr>
          <p:cNvPr id="13" name="Picture 12" descr="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05" y="1360805"/>
            <a:ext cx="3632835" cy="2486660"/>
          </a:xfrm>
          <a:prstGeom prst="rect">
            <a:avLst/>
          </a:prstGeom>
        </p:spPr>
      </p:pic>
      <p:pic>
        <p:nvPicPr>
          <p:cNvPr id="14" name="Picture 13" descr="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5" y="3804920"/>
            <a:ext cx="3708400" cy="2521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360805"/>
            <a:ext cx="3708400" cy="24441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86280" y="254000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Execuções (P=6, std1=50, s=10)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65730" y="8813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5" y="3828415"/>
            <a:ext cx="3672840" cy="2530475"/>
          </a:xfrm>
          <a:prstGeom prst="rect">
            <a:avLst/>
          </a:prstGeom>
        </p:spPr>
      </p:pic>
      <p:pic>
        <p:nvPicPr>
          <p:cNvPr id="4" name="Picture 3" descr="b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3828415"/>
            <a:ext cx="3632835" cy="2530475"/>
          </a:xfrm>
          <a:prstGeom prst="rect">
            <a:avLst/>
          </a:prstGeom>
        </p:spPr>
      </p:pic>
      <p:pic>
        <p:nvPicPr>
          <p:cNvPr id="12" name="Picture 11" descr="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65" y="1360805"/>
            <a:ext cx="3672840" cy="2466975"/>
          </a:xfrm>
          <a:prstGeom prst="rect">
            <a:avLst/>
          </a:prstGeom>
        </p:spPr>
      </p:pic>
      <p:pic>
        <p:nvPicPr>
          <p:cNvPr id="13" name="Picture 12" descr="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05" y="1360805"/>
            <a:ext cx="3632835" cy="2486660"/>
          </a:xfrm>
          <a:prstGeom prst="rect">
            <a:avLst/>
          </a:prstGeom>
        </p:spPr>
      </p:pic>
      <p:pic>
        <p:nvPicPr>
          <p:cNvPr id="14" name="Picture 13" descr="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5" y="3804920"/>
            <a:ext cx="3708400" cy="2521585"/>
          </a:xfrm>
          <a:prstGeom prst="rect">
            <a:avLst/>
          </a:prstGeom>
        </p:spPr>
      </p:pic>
      <p:sp>
        <p:nvSpPr>
          <p:cNvPr id="15" name="Rectangles 14"/>
          <p:cNvSpPr/>
          <p:nvPr/>
        </p:nvSpPr>
        <p:spPr>
          <a:xfrm>
            <a:off x="316865" y="1360805"/>
            <a:ext cx="3708400" cy="2443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7698105" y="1360805"/>
            <a:ext cx="3632835" cy="2443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7550" y="62928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Dúvidas:</a:t>
            </a:r>
            <a:endParaRPr lang="pt-PT" altLang="en-US" sz="3200"/>
          </a:p>
        </p:txBody>
      </p:sp>
      <p:sp>
        <p:nvSpPr>
          <p:cNvPr id="2" name="Text Box 1"/>
          <p:cNvSpPr txBox="1"/>
          <p:nvPr/>
        </p:nvSpPr>
        <p:spPr>
          <a:xfrm>
            <a:off x="1428115" y="2127250"/>
            <a:ext cx="90125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Execuções até 10^5?</a:t>
            </a:r>
            <a:endParaRPr lang="pt-PT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A-GEO2real1 faz só uma perturbação por var e depois ordena tudo. --&gt; Fazer mais uma distribuição uniforme e escolher a melhor das 2?</a:t>
            </a:r>
            <a:endParaRPr lang="pt-PT" alt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11450" y="11988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32430" y="629285"/>
            <a:ext cx="6004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Novas implemenações</a:t>
            </a:r>
            <a:endParaRPr lang="pt-PT" altLang="en-US" sz="3200"/>
          </a:p>
        </p:txBody>
      </p:sp>
      <p:sp>
        <p:nvSpPr>
          <p:cNvPr id="2" name="Text Box 1"/>
          <p:cNvSpPr txBox="1"/>
          <p:nvPr/>
        </p:nvSpPr>
        <p:spPr>
          <a:xfrm>
            <a:off x="2120265" y="3232785"/>
            <a:ext cx="7627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2400"/>
              <a:t>Organização de todos os melhores algoritmos já executados até o momento</a:t>
            </a:r>
            <a:endParaRPr lang="pt-PT" altLang="en-US" sz="2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11450" y="11988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800225" y="971550"/>
          <a:ext cx="8592185" cy="573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155"/>
                <a:gridCol w="1732280"/>
                <a:gridCol w="1767205"/>
                <a:gridCol w="1627505"/>
                <a:gridCol w="1717040"/>
              </a:tblGrid>
              <a:tr h="136842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AGEO2real1 igor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AGEO2real1 porcentagem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AGEO2real2 igor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AGEO2real2 porcentagem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AGEO2real2 normal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814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uma só perturbação da população inteira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uma só perturbação da população inteira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P perturbações (1 por variável)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P perturbações (1 por variável)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P perturbações (1 por variável)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877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tuning de std</a:t>
                      </a:r>
                      <a:endParaRPr lang="pt-PT" alt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tuning de p</a:t>
                      </a:r>
                      <a:endParaRPr lang="pt-PT" altLang="en-US" sz="18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 das perturbações é uniforme entre os limites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 das perturbações é uniforme entre os limites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 das perturbações é uniforme entre os limites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80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endParaRPr lang="en-US" sz="18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sigmas = {10, 1, 0.1, 0.01, 0.001}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porcents = {10, 1, 0.1, 0.01, 0.001}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sigmas = {10, 1, 0.1, 0.01, 0.001}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76850" y="111760"/>
            <a:ext cx="13970" cy="659193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827655" y="44767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pt-PT" altLang="en-US" b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REAL1</a:t>
            </a:r>
            <a:endParaRPr lang="pt-PT" altLang="en-US" b="1">
              <a:ln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26275" y="39179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pt-PT" altLang="en-US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REAL2</a:t>
            </a:r>
            <a:endParaRPr lang="pt-PT" altLang="en-US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1578610" y="251460"/>
                <a:ext cx="9096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2800"/>
                  <a:t>Modificação do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800"/>
                  <a:t> nas P perturbações</a:t>
                </a:r>
                <a:endParaRPr lang="pt-PT" altLang="en-US" sz="280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10" y="251460"/>
                <a:ext cx="909637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6644640" y="2222500"/>
                <a:ext cx="3068320" cy="737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pt-PT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pt-PT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2222500"/>
                <a:ext cx="3068320" cy="737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458407" y="4124896"/>
                <a:ext cx="1367790" cy="8578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𝑃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𝜌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10</m:t>
                            </m:r>
                          </m:e>
                        </m:eqArr>
                      </m:e>
                    </m:d>
                  </m:oMath>
                </a14:m>
                <a:r>
                  <a:rPr lang="pt-PT" altLang="en-US"/>
                  <a:t> </a:t>
                </a:r>
                <a:endParaRPr lang="pt-PT" altLang="en-US"/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07" y="4124896"/>
                <a:ext cx="1367790" cy="857885"/>
              </a:xfrm>
              <a:prstGeom prst="rect">
                <a:avLst/>
              </a:prstGeom>
              <a:blipFill rotWithShape="1">
                <a:blip r:embed="rId3"/>
                <a:stretch>
                  <a:fillRect l="-42" t="-67" r="-1629" b="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718310" y="2158365"/>
                <a:ext cx="3068320" cy="7969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pt-PT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𝑖𝑛𝑖𝑐𝑖𝑎𝑙</m:t>
                              </m:r>
                            </m:sub>
                          </m:sSub>
                        </m:num>
                        <m:den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.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pt-PT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10" y="2158365"/>
                <a:ext cx="3068320" cy="796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5346065" y="2315845"/>
            <a:ext cx="993775" cy="5454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4460240" y="4201795"/>
                <a:ext cx="1879600" cy="683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den>
                      </m:f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40" y="4201795"/>
                <a:ext cx="1879600" cy="6838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2420620" y="4343400"/>
                <a:ext cx="1417320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10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20" y="4343400"/>
                <a:ext cx="1417320" cy="3987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6952615" y="4162425"/>
                <a:ext cx="2044700" cy="6832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den>
                      </m:f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615" y="4162425"/>
                <a:ext cx="2044700" cy="6832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9254490" y="4201160"/>
                <a:ext cx="2313305" cy="683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</m:sub>
                      </m:sSub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</m:t>
                          </m:r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den>
                      </m:f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490" y="4201160"/>
                <a:ext cx="2313305" cy="6838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2127250" y="3463290"/>
                <a:ext cx="20046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3463290"/>
                <a:ext cx="2004695" cy="3987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4397375" y="3463290"/>
                <a:ext cx="20046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75" y="3463290"/>
                <a:ext cx="2004695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6972300" y="3463290"/>
                <a:ext cx="20046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0" y="3463290"/>
                <a:ext cx="2004695" cy="3987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9408795" y="3463290"/>
                <a:ext cx="20046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795" y="3463290"/>
                <a:ext cx="2004695" cy="39878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80035" y="3862070"/>
            <a:ext cx="112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0035" y="3463290"/>
            <a:ext cx="112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0035" y="5100955"/>
            <a:ext cx="112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11960" y="869315"/>
            <a:ext cx="8829675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1"/>
              <p:nvPr/>
            </p:nvSpPr>
            <p:spPr>
              <a:xfrm>
                <a:off x="1711960" y="5948045"/>
                <a:ext cx="909637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sz="2400">
                    <a:solidFill>
                      <a:srgbClr val="0070C0"/>
                    </a:solidFill>
                  </a:rPr>
                  <a:t>São utilizados vários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rgbClr val="0070C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sz="2400">
                    <a:solidFill>
                      <a:srgbClr val="0070C0"/>
                    </a:solidFill>
                  </a:rPr>
                  <a:t> para perturbar cada variável</a:t>
                </a:r>
                <a:endParaRPr lang="pt-PT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60" y="5948045"/>
                <a:ext cx="9096375" cy="4603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Comparativo Rosenbrock</a:t>
            </a:r>
            <a:endParaRPr lang="pt-PT" altLang="en-US" sz="3200"/>
          </a:p>
        </p:txBody>
      </p:sp>
      <p:pic>
        <p:nvPicPr>
          <p:cNvPr id="3" name="Picture 2" descr="rosenbrock_pert_ori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1595120"/>
            <a:ext cx="3873500" cy="2320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40250" y="2084705"/>
            <a:ext cx="36995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pt-PT" altLang="en-US" sz="2000" b="1"/>
              <a:t>Perturbação original:</a:t>
            </a:r>
            <a:endParaRPr lang="pt-PT" altLang="en-US" sz="2000" b="1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000"/>
              <a:t>GEOreal2 (melhor) tunado atingiu 2E-04, enquanto binário atingiu 3E-05.</a:t>
            </a:r>
            <a:endParaRPr lang="pt-PT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2000" b="1"/>
              <a:t>Perturbação Porcentagem:</a:t>
            </a:r>
            <a:endParaRPr lang="pt-PT" altLang="en-US" sz="2000" b="1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000"/>
              <a:t>AGEO2real1 atingiu </a:t>
            </a:r>
            <a:r>
              <a:rPr lang="pt-PT" altLang="en-US" sz="2000">
                <a:sym typeface="+mn-ea"/>
              </a:rPr>
              <a:t>1,49E-06</a:t>
            </a:r>
            <a:endParaRPr lang="pt-PT" altLang="en-US" sz="2000">
              <a:sym typeface="+mn-ea"/>
            </a:endParaRPr>
          </a:p>
        </p:txBody>
      </p:sp>
      <p:pic>
        <p:nvPicPr>
          <p:cNvPr id="8" name="Picture 7" descr="rosenbrock_pertoriginal_bin_re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" y="3916045"/>
            <a:ext cx="3873500" cy="26898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85" y="1560830"/>
            <a:ext cx="3660775" cy="21875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905115" y="3860165"/>
            <a:ext cx="562610" cy="8083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4011930" y="2000885"/>
            <a:ext cx="562610" cy="8083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54240" y="5591175"/>
            <a:ext cx="46380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2000" b="1">
                <a:solidFill>
                  <a:srgbClr val="0070C0"/>
                </a:solidFill>
              </a:rPr>
              <a:t>IMPORTANTE:</a:t>
            </a:r>
            <a:endParaRPr lang="pt-PT" altLang="en-US" sz="2000" b="1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altLang="en-US" sz="2000" b="1">
                <a:solidFill>
                  <a:srgbClr val="0070C0"/>
                </a:solidFill>
              </a:rPr>
              <a:t>Foco na Perturbação Porcentagem!</a:t>
            </a:r>
            <a:endParaRPr lang="pt-PT" altLang="en-US" sz="2000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43890" y="1393190"/>
            <a:ext cx="10481945" cy="2676525"/>
            <a:chOff x="2237" y="2150"/>
            <a:chExt cx="16507" cy="4215"/>
          </a:xfrm>
        </p:grpSpPr>
        <p:sp>
          <p:nvSpPr>
            <p:cNvPr id="18" name="Text Box 17"/>
            <p:cNvSpPr txBox="1"/>
            <p:nvPr/>
          </p:nvSpPr>
          <p:spPr>
            <a:xfrm>
              <a:off x="2237" y="2150"/>
              <a:ext cx="11197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pt-PT" altLang="en-US" sz="2800"/>
                <a:t>Variando: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/>
                <a:t>std1 = {5, 10}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/>
                <a:t>s = {2, 10}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>
                  <a:sym typeface="+mn-ea"/>
                </a:rPr>
                <a:t>P = {4, 8, 12, 16}</a:t>
              </a:r>
              <a:endParaRPr lang="pt-PT" altLang="en-US" sz="2800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8036" y="3550"/>
              <a:ext cx="95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pt-PT" altLang="en-US">
                  <a:sym typeface="+mn-ea"/>
                </a:rPr>
                <a:t>No AGEO2real1, porcentagens variavam de 0,2% a 8,4% 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036" y="4605"/>
              <a:ext cx="107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en-US">
                  <a:sym typeface="+mn-ea"/>
                </a:rPr>
                <a:t>Divide por 2 {e.g. 10, 5, 2.5, 1.25} ou por 10 {e.g. 10, 1, 0.1, 0.01}</a:t>
              </a:r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8036" y="5625"/>
              <a:ext cx="76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en-US">
                  <a:sym typeface="+mn-ea"/>
                </a:rPr>
                <a:t>Quantidade de perturbações em cada variável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015" y="3660"/>
              <a:ext cx="90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7015" y="4715"/>
              <a:ext cx="90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395" y="5735"/>
              <a:ext cx="52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aphicFrame>
        <p:nvGraphicFramePr>
          <p:cNvPr id="31" name="Table 30"/>
          <p:cNvGraphicFramePr/>
          <p:nvPr/>
        </p:nvGraphicFramePr>
        <p:xfrm>
          <a:off x="7997825" y="4411345"/>
          <a:ext cx="4069080" cy="232537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356360"/>
                <a:gridCol w="1356360"/>
                <a:gridCol w="1356360"/>
              </a:tblGrid>
              <a:tr h="4965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Função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AGEO1real1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AGEO2real1</a:t>
                      </a:r>
                      <a:endParaRPr lang="pt-PT" altLang="en-US" sz="14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GRI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RAS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4,8%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ROS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0,4%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SCH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8,4%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ACK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3,6%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BEA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2" name="Bent Arrow 31"/>
          <p:cNvSpPr/>
          <p:nvPr/>
        </p:nvSpPr>
        <p:spPr>
          <a:xfrm rot="5400000">
            <a:off x="10247630" y="2842260"/>
            <a:ext cx="1797050" cy="991870"/>
          </a:xfrm>
          <a:prstGeom prst="bentArrow">
            <a:avLst>
              <a:gd name="adj1" fmla="val 10947"/>
              <a:gd name="adj2" fmla="val 14884"/>
              <a:gd name="adj3" fmla="val 16517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746760" y="5460365"/>
                <a:ext cx="6675120" cy="645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pt-PT" altLang="en-US">
                    <a:sym typeface="+mn-ea"/>
                  </a:rPr>
                  <a:t>OBS: O tuning do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</m:oMath>
                </a14:m>
                <a:r>
                  <a:rPr lang="pt-PT" altLang="en-US">
                    <a:sym typeface="+mn-ea"/>
                  </a:rPr>
                  <a:t> só foi feito pro </a:t>
                </a:r>
                <a:r>
                  <a:rPr lang="pt-PT" altLang="en-US">
                    <a:sym typeface="+mn-ea"/>
                  </a:rPr>
                  <a:t>AGEO1real1 e </a:t>
                </a:r>
                <a:r>
                  <a:rPr lang="pt-PT" altLang="en-US">
                    <a:sym typeface="+mn-ea"/>
                  </a:rPr>
                  <a:t>AGEO2real1 </a:t>
                </a:r>
                <a:endParaRPr lang="pt-PT" altLang="en-US">
                  <a:sym typeface="+mn-ea"/>
                </a:endParaRPr>
              </a:p>
              <a:p>
                <a:pPr algn="l"/>
                <a:r>
                  <a:rPr lang="pt-PT" altLang="en-US">
                    <a:sym typeface="+mn-ea"/>
                  </a:rPr>
                  <a:t>(único parâmetro livre)</a:t>
                </a:r>
                <a:endParaRPr lang="en-US"/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5460365"/>
                <a:ext cx="6675120" cy="645160"/>
              </a:xfrm>
              <a:prstGeom prst="rect">
                <a:avLst/>
              </a:prstGeom>
              <a:blipFill rotWithShape="1">
                <a:blip r:embed="rId1"/>
                <a:stretch>
                  <a:fillRect r="-3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575310" y="1917065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12/16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2/10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16/12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12/16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449060" y="1931670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001520" y="1360805"/>
            <a:ext cx="789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/>
              <a:t>3 melhores resultados quase empatados no tuning:</a:t>
            </a:r>
            <a:endParaRPr lang="pt-PT" altLang="en-US" sz="2000" b="1"/>
          </a:p>
        </p:txBody>
      </p:sp>
      <p:sp>
        <p:nvSpPr>
          <p:cNvPr id="16" name="Bent Arrow 15"/>
          <p:cNvSpPr/>
          <p:nvPr/>
        </p:nvSpPr>
        <p:spPr>
          <a:xfrm rot="5400000">
            <a:off x="9368155" y="1388110"/>
            <a:ext cx="3556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 flipV="1">
            <a:off x="2148840" y="1387475"/>
            <a:ext cx="354965" cy="5727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575310" y="1917065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12/16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</a:t>
                      </a:r>
                      <a:r>
                        <a:rPr lang="pt-PT" altLang="en-US" sz="1400" b="0">
                          <a:solidFill>
                            <a:schemeClr val="tx1"/>
                          </a:solidFill>
                          <a:cs typeface="+mn-lt"/>
                        </a:rPr>
                        <a:t>8</a:t>
                      </a:r>
                      <a:endParaRPr lang="pt-PT" altLang="en-US" sz="1400" b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4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16/12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12/16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4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449060" y="1931670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4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4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001520" y="1360805"/>
            <a:ext cx="789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/>
              <a:t>3 melhores resultados quase empatados no tuning:</a:t>
            </a:r>
            <a:endParaRPr lang="pt-PT" altLang="en-US" sz="2000" b="1"/>
          </a:p>
        </p:txBody>
      </p:sp>
      <p:sp>
        <p:nvSpPr>
          <p:cNvPr id="16" name="Bent Arrow 15"/>
          <p:cNvSpPr/>
          <p:nvPr/>
        </p:nvSpPr>
        <p:spPr>
          <a:xfrm rot="5400000">
            <a:off x="9368155" y="1388110"/>
            <a:ext cx="3556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 flipV="1">
            <a:off x="2148840" y="1387475"/>
            <a:ext cx="354965" cy="5727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75940" y="5805805"/>
            <a:ext cx="6040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2400" b="1">
                <a:sym typeface="+mn-ea"/>
              </a:rPr>
              <a:t>P = 4;        std1 = 10;        s = 10;</a:t>
            </a:r>
            <a:endParaRPr lang="pt-PT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PORC2_ACK"/>
          <p:cNvPicPr>
            <a:picLocks noChangeAspect="1"/>
          </p:cNvPicPr>
          <p:nvPr/>
        </p:nvPicPr>
        <p:blipFill>
          <a:blip r:embed="rId1"/>
          <a:srcRect t="2803"/>
          <a:stretch>
            <a:fillRect/>
          </a:stretch>
        </p:blipFill>
        <p:spPr>
          <a:xfrm>
            <a:off x="4025265" y="3804920"/>
            <a:ext cx="3816350" cy="2421890"/>
          </a:xfrm>
          <a:prstGeom prst="rect">
            <a:avLst/>
          </a:prstGeom>
        </p:spPr>
      </p:pic>
      <p:pic>
        <p:nvPicPr>
          <p:cNvPr id="6" name="Picture 5" descr="PORC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3827145"/>
            <a:ext cx="3844290" cy="2376805"/>
          </a:xfrm>
          <a:prstGeom prst="rect">
            <a:avLst/>
          </a:prstGeom>
        </p:spPr>
      </p:pic>
      <p:pic>
        <p:nvPicPr>
          <p:cNvPr id="7" name="Picture 6" descr="PORC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1423035"/>
            <a:ext cx="3623945" cy="2404110"/>
          </a:xfrm>
          <a:prstGeom prst="rect">
            <a:avLst/>
          </a:prstGeom>
        </p:spPr>
      </p:pic>
      <p:pic>
        <p:nvPicPr>
          <p:cNvPr id="8" name="Picture 7" descr="PORC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05" y="1423035"/>
            <a:ext cx="3813810" cy="2399030"/>
          </a:xfrm>
          <a:prstGeom prst="rect">
            <a:avLst/>
          </a:prstGeom>
        </p:spPr>
      </p:pic>
      <p:pic>
        <p:nvPicPr>
          <p:cNvPr id="9" name="Picture 8" descr="PORC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615" y="1430020"/>
            <a:ext cx="3758565" cy="2388870"/>
          </a:xfrm>
          <a:prstGeom prst="rect">
            <a:avLst/>
          </a:prstGeom>
        </p:spPr>
      </p:pic>
      <p:pic>
        <p:nvPicPr>
          <p:cNvPr id="10" name="Picture 9" descr="PORC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" y="3827145"/>
            <a:ext cx="3622040" cy="2376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86280" y="254000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Execuções (P=4, std1=10, s=10)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65730" y="8813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PORC2_ACK"/>
          <p:cNvPicPr>
            <a:picLocks noChangeAspect="1"/>
          </p:cNvPicPr>
          <p:nvPr/>
        </p:nvPicPr>
        <p:blipFill>
          <a:blip r:embed="rId1"/>
          <a:srcRect t="2803"/>
          <a:stretch>
            <a:fillRect/>
          </a:stretch>
        </p:blipFill>
        <p:spPr>
          <a:xfrm>
            <a:off x="4025265" y="3804920"/>
            <a:ext cx="3816350" cy="2421890"/>
          </a:xfrm>
          <a:prstGeom prst="rect">
            <a:avLst/>
          </a:prstGeom>
        </p:spPr>
      </p:pic>
      <p:pic>
        <p:nvPicPr>
          <p:cNvPr id="6" name="Picture 5" descr="PORC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3827145"/>
            <a:ext cx="3844290" cy="2376805"/>
          </a:xfrm>
          <a:prstGeom prst="rect">
            <a:avLst/>
          </a:prstGeom>
        </p:spPr>
      </p:pic>
      <p:pic>
        <p:nvPicPr>
          <p:cNvPr id="7" name="Picture 6" descr="PORC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1423035"/>
            <a:ext cx="3623945" cy="2404110"/>
          </a:xfrm>
          <a:prstGeom prst="rect">
            <a:avLst/>
          </a:prstGeom>
        </p:spPr>
      </p:pic>
      <p:pic>
        <p:nvPicPr>
          <p:cNvPr id="8" name="Picture 7" descr="PORC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05" y="1423035"/>
            <a:ext cx="3813810" cy="2399030"/>
          </a:xfrm>
          <a:prstGeom prst="rect">
            <a:avLst/>
          </a:prstGeom>
        </p:spPr>
      </p:pic>
      <p:pic>
        <p:nvPicPr>
          <p:cNvPr id="9" name="Picture 8" descr="PORC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615" y="1430020"/>
            <a:ext cx="3758565" cy="2388870"/>
          </a:xfrm>
          <a:prstGeom prst="rect">
            <a:avLst/>
          </a:prstGeom>
        </p:spPr>
      </p:pic>
      <p:pic>
        <p:nvPicPr>
          <p:cNvPr id="10" name="Picture 9" descr="PORC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" y="3827145"/>
            <a:ext cx="3622040" cy="2376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86280" y="254000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Execuções (P=4, std1=10, s=10)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65730" y="8813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405765" y="1427480"/>
            <a:ext cx="3611245" cy="2407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03860" y="3827145"/>
            <a:ext cx="3611245" cy="2407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842250" y="1430020"/>
            <a:ext cx="3757930" cy="2407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7550" y="62928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Conclusões:</a:t>
            </a:r>
            <a:endParaRPr lang="pt-PT" altLang="en-US" sz="3200"/>
          </a:p>
        </p:txBody>
      </p:sp>
      <p:sp>
        <p:nvSpPr>
          <p:cNvPr id="2" name="Text Box 1"/>
          <p:cNvSpPr txBox="1"/>
          <p:nvPr/>
        </p:nvSpPr>
        <p:spPr>
          <a:xfrm>
            <a:off x="1428115" y="2127250"/>
            <a:ext cx="90125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Perturbação porcentagem é melhor para algumas funções, mas perturbação original vai muito melhor em outras (GRI, RAS, ACK)</a:t>
            </a:r>
            <a:endParaRPr lang="pt-PT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Na perturbação Porcentagem, real1 é melhor que e real2 (ROS, SCH)</a:t>
            </a:r>
            <a:endParaRPr lang="pt-PT" alt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11450" y="11988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3633</Words>
  <Application>WPS Presentation</Application>
  <PresentationFormat>宽屏</PresentationFormat>
  <Paragraphs>592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DejaVu Math TeX Gyre</vt:lpstr>
      <vt:lpstr>Microsoft YaHei</vt:lpstr>
      <vt:lpstr>Droid Sans Fallback</vt:lpstr>
      <vt:lpstr>Arial Unicode MS</vt:lpstr>
      <vt:lpstr>Arial Black</vt:lpstr>
      <vt:lpstr>SimSun</vt:lpstr>
      <vt:lpstr>Calibri</vt:lpstr>
      <vt:lpstr>MS Mincho</vt:lpstr>
      <vt:lpstr>Trebuchet MS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54</cp:revision>
  <dcterms:created xsi:type="dcterms:W3CDTF">2021-10-15T17:52:53Z</dcterms:created>
  <dcterms:modified xsi:type="dcterms:W3CDTF">2021-10-15T17:52:53Z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