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5" r:id="rId3"/>
    <p:sldId id="286" r:id="rId4"/>
    <p:sldId id="278" r:id="rId5"/>
    <p:sldId id="279" r:id="rId6"/>
    <p:sldId id="280" r:id="rId7"/>
    <p:sldId id="283" r:id="rId8"/>
    <p:sldId id="284" r:id="rId9"/>
    <p:sldId id="28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32430" y="629285"/>
            <a:ext cx="6004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Novas implemenações</a:t>
            </a:r>
            <a:endParaRPr lang="pt-PT" altLang="en-US" sz="3200"/>
          </a:p>
        </p:txBody>
      </p:sp>
      <p:sp>
        <p:nvSpPr>
          <p:cNvPr id="2" name="Text Box 1"/>
          <p:cNvSpPr txBox="1"/>
          <p:nvPr/>
        </p:nvSpPr>
        <p:spPr>
          <a:xfrm>
            <a:off x="2120265" y="3232785"/>
            <a:ext cx="7627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2400"/>
              <a:t>Organização de todos os melhores algoritmos já executados até o momento</a:t>
            </a:r>
            <a:endParaRPr lang="pt-PT" altLang="en-US" sz="2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11450" y="11988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800225" y="971550"/>
          <a:ext cx="8592185" cy="573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155"/>
                <a:gridCol w="1732280"/>
                <a:gridCol w="1767205"/>
                <a:gridCol w="1627505"/>
                <a:gridCol w="1717040"/>
              </a:tblGrid>
              <a:tr h="136842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AGEO2real1 igor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AGEO2real1 porcentagem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AGEO2real2 igor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AGEO2real2 porcentagem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charset="-122"/>
                        </a:rPr>
                        <a:t>AGEO2real2 normal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814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uma só perturbação da população inteira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uma só perturbação da população inteira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P perturbações (1 por variável)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P perturbações (1 por variável)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Aceita P perturbações (1 por variável)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877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tuning de std</a:t>
                      </a:r>
                      <a:endParaRPr lang="pt-PT" alt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800"/>
                        <a:t>tuning de p</a:t>
                      </a:r>
                      <a:endParaRPr lang="pt-PT" altLang="en-US" sz="18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 das perturbações é uniforme entre os limites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 das perturbações é uniforme entre os limites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 das perturbações é uniforme entre os limites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80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endParaRPr lang="en-US" sz="18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sigmas = {10, 1, 0.1, 0.01, 0.001}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porcents = {10, 1, 0.1, 0.01, 0.001}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sigmas = {10, 1, 0.1, 0.01, 0.001}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76850" y="111760"/>
            <a:ext cx="13970" cy="659193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827655" y="447675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pt-PT" altLang="en-US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REAL1</a:t>
            </a:r>
            <a:endParaRPr lang="pt-PT" altLang="en-US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26275" y="391795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pt-PT" altLang="en-US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REAL2</a:t>
            </a:r>
            <a:endParaRPr lang="pt-PT" altLang="en-US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28345" y="1606550"/>
            <a:ext cx="107359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avaliação por NFOB vs. avaliação por iteração?</a:t>
            </a:r>
            <a:endParaRPr lang="pt-PT" altLang="en-US" sz="240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Algoritmos diferem na quantidade de NFOBs por iteração</a:t>
            </a:r>
            <a:endParaRPr lang="pt-PT" altLang="en-US" sz="240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NFOB, NFE (Number of function evalations), NFO?</a:t>
            </a:r>
            <a:endParaRPr lang="pt-PT" altLang="en-US" sz="2400"/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Perturbar só algumas variáveis, não todas</a:t>
            </a:r>
            <a:endParaRPr lang="pt-PT" altLang="en-US" sz="2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3877310" y="447040"/>
            <a:ext cx="3891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DÚVIDAS INICIAIS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47440" y="1030605"/>
            <a:ext cx="4350385" cy="279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727710" y="1423670"/>
                <a:ext cx="10735945" cy="4030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200000"/>
                  </a:lnSpc>
                </a:pPr>
                <a:r>
                  <a:rPr lang="pt-PT" altLang="en-US" sz="2400" b="1">
                    <a:sym typeface="+mn-ea"/>
                  </a:rPr>
                  <a:t>Divisão clara entre funções x*</a:t>
                </a:r>
                <a14:m>
                  <m:oMath xmlns:m="http://schemas.openxmlformats.org/officeDocument/2006/math">
                    <m:r>
                      <a:rPr lang="en-US" altLang="pt-PT" sz="24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</m:oMath>
                </a14:m>
                <a:r>
                  <a:rPr lang="pt-PT" altLang="en-US" sz="2400" b="1">
                    <a:sym typeface="+mn-ea"/>
                  </a:rPr>
                  <a:t>0 e x*</a:t>
                </a:r>
                <a14:m>
                  <m:oMath xmlns:m="http://schemas.openxmlformats.org/officeDocument/2006/math">
                    <m:r>
                      <a:rPr lang="en-US" altLang="pt-PT" sz="24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≠</m:t>
                    </m:r>
                  </m:oMath>
                </a14:m>
                <a:r>
                  <a:rPr lang="pt-PT" altLang="en-US" sz="2400" b="1">
                    <a:sym typeface="+mn-ea"/>
                  </a:rPr>
                  <a:t>0: </a:t>
                </a:r>
                <a:endParaRPr lang="pt-PT" altLang="en-US" sz="2400" b="1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pt-PT" altLang="en-US" sz="240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ym typeface="+mn-ea"/>
                  </a:rPr>
                  <a:t>Perturbação Igor favorece as implementações </a:t>
                </a:r>
                <a:r>
                  <a:rPr lang="pt-PT" altLang="en-US" sz="2000">
                    <a:sym typeface="+mn-ea"/>
                  </a:rPr>
                  <a:t>x*</a:t>
                </a:r>
                <a14:m>
                  <m:oMath xmlns:m="http://schemas.openxmlformats.org/officeDocument/2006/math">
                    <m:r>
                      <a:rPr lang="en-US" altLang="pt-PT" sz="2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</m:oMath>
                </a14:m>
                <a:r>
                  <a:rPr lang="pt-PT" altLang="en-US" sz="2000">
                    <a:sym typeface="+mn-ea"/>
                  </a:rPr>
                  <a:t>0</a:t>
                </a:r>
                <a:r>
                  <a:rPr lang="pt-PT" altLang="en-US" sz="2000">
                    <a:sym typeface="+mn-ea"/>
                  </a:rPr>
                  <a:t>, visto que a perturbação vai sendo cada vez menor perto do 0 (e.g. variável já é baixa,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altLang="en-US" sz="20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pt-PT" sz="20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pt-PT" sz="20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. </m:t>
                    </m:r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𝑁</m:t>
                    </m:r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0</m:t>
                    </m:r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20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r>
                  <a:rPr lang="pt-PT" altLang="en-US" sz="2000">
                    <a:sym typeface="+mn-ea"/>
                  </a:rPr>
                  <a:t> dá um valor muito pequeno, favorecendo a busca local).</a:t>
                </a:r>
                <a:endParaRPr lang="pt-PT" altLang="en-US" sz="20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pt-PT" altLang="en-US" sz="2000" b="1"/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" y="1423670"/>
                <a:ext cx="10735945" cy="40309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3877310" y="447040"/>
            <a:ext cx="3891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PONTO CHAVE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47440" y="1030605"/>
            <a:ext cx="4350385" cy="279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727710" y="1423670"/>
                <a:ext cx="10735945" cy="378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ym typeface="+mn-ea"/>
                  </a:rPr>
                  <a:t>Para todas essas funções, </a:t>
                </a:r>
                <a:r>
                  <a:rPr lang="pt-PT" altLang="en-US" sz="2000">
                    <a:solidFill>
                      <a:srgbClr val="7030A0"/>
                    </a:solidFill>
                    <a:sym typeface="+mn-ea"/>
                  </a:rPr>
                  <a:t>REAL1_Igor</a:t>
                </a:r>
                <a:r>
                  <a:rPr lang="pt-PT" altLang="en-US" sz="2000">
                    <a:solidFill>
                      <a:srgbClr val="FF6600"/>
                    </a:solidFill>
                    <a:sym typeface="+mn-ea"/>
                  </a:rPr>
                  <a:t> </a:t>
                </a:r>
                <a:r>
                  <a:rPr lang="pt-PT" altLang="en-US" sz="2000">
                    <a:sym typeface="+mn-ea"/>
                  </a:rPr>
                  <a:t>foi o melhor disparado, seguido de </a:t>
                </a:r>
                <a:r>
                  <a:rPr lang="pt-PT" altLang="en-US" sz="2000">
                    <a:solidFill>
                      <a:srgbClr val="7030A0"/>
                    </a:solidFill>
                    <a:sym typeface="+mn-ea"/>
                  </a:rPr>
                  <a:t>REAL2_Igor</a:t>
                </a:r>
                <a:r>
                  <a:rPr lang="pt-PT" altLang="en-US" sz="2000">
                    <a:sym typeface="+mn-ea"/>
                  </a:rPr>
                  <a:t>. Versão binária ficou pra trás. Então perturbação Igor é melhor quando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2000">
                    <a:sym typeface="+mn-ea"/>
                  </a:rPr>
                  <a:t>seja REAL1 ou REAL2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r>
                  <a:rPr lang="pt-PT" altLang="en-US" sz="2000">
                    <a:sym typeface="+mn-ea"/>
                  </a:rPr>
                  <a:t> </a:t>
                </a:r>
                <a:endParaRPr lang="pt-PT" altLang="en-US" sz="200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pt-PT" altLang="en-US" sz="2000">
                  <a:sym typeface="+mn-ea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ym typeface="+mn-ea"/>
                  </a:rPr>
                  <a:t>Na RASTRINGIN E ACKLEY, todas as versões </a:t>
                </a:r>
                <a:r>
                  <a:rPr lang="pt-PT" altLang="en-US" sz="2000">
                    <a:solidFill>
                      <a:srgbClr val="7030A0"/>
                    </a:solidFill>
                    <a:sym typeface="+mn-ea"/>
                  </a:rPr>
                  <a:t>REAL2</a:t>
                </a:r>
                <a:r>
                  <a:rPr lang="pt-PT" altLang="en-US" sz="2000">
                    <a:sym typeface="+mn-ea"/>
                  </a:rPr>
                  <a:t> bateram a melhor binária, exceto na GRIEWANGK (Só as perturbações Igor foram boas). </a:t>
                </a:r>
                <a:r>
                  <a:rPr lang="pt-PT" altLang="en-US" sz="2000">
                    <a:solidFill>
                      <a:srgbClr val="C00000"/>
                    </a:solidFill>
                    <a:sym typeface="+mn-ea"/>
                  </a:rPr>
                  <a:t>Por quê?</a:t>
                </a:r>
                <a:endParaRPr lang="pt-PT" altLang="en-US" sz="2000">
                  <a:solidFill>
                    <a:srgbClr val="C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" y="1423670"/>
                <a:ext cx="10735945" cy="37846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1661795" y="433070"/>
                <a:ext cx="916495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2400" b="1">
                    <a:sym typeface="+mn-ea"/>
                  </a:rPr>
                  <a:t>Funções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p>
                        <m: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sz="24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24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𝟎</m:t>
                    </m:r>
                    <m:r>
                      <a:rPr lang="en-US" altLang="pt-PT" sz="24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2400" b="1">
                    <a:sym typeface="+mn-ea"/>
                  </a:rPr>
                  <a:t>(GRIEWANGK, RASTRINGIN, ACKLEY)</a:t>
                </a:r>
                <a:endParaRPr lang="pt-PT" altLang="en-US" sz="2400" b="1">
                  <a:sym typeface="+mn-ea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795" y="433070"/>
                <a:ext cx="9164955" cy="4610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1661795" y="988695"/>
            <a:ext cx="9139555" cy="57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727710" y="1423670"/>
                <a:ext cx="10947400" cy="5015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ym typeface="+mn-ea"/>
                  </a:rPr>
                  <a:t>Somente as versões </a:t>
                </a:r>
                <a:r>
                  <a:rPr lang="pt-PT" altLang="en-US" sz="2000">
                    <a:solidFill>
                      <a:srgbClr val="7030A0"/>
                    </a:solidFill>
                    <a:sym typeface="+mn-ea"/>
                  </a:rPr>
                  <a:t>REAL2 </a:t>
                </a:r>
                <a:r>
                  <a:rPr lang="pt-PT" altLang="en-US" sz="2000">
                    <a:sym typeface="+mn-ea"/>
                  </a:rPr>
                  <a:t>(principalmente porcentagem/normal) foram melhores que a versão binária, exceto na ROSENBROCK onde a binária foi melhor. </a:t>
                </a:r>
                <a:r>
                  <a:rPr lang="pt-PT" altLang="en-US" sz="2000">
                    <a:solidFill>
                      <a:srgbClr val="C00000"/>
                    </a:solidFill>
                    <a:sym typeface="+mn-ea"/>
                  </a:rPr>
                  <a:t>Por quê?</a:t>
                </a:r>
                <a:endParaRPr lang="pt-PT" altLang="en-US" sz="200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PT" altLang="en-US" sz="2000">
                  <a:sym typeface="+mn-ea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ym typeface="+mn-ea"/>
                  </a:rPr>
                  <a:t>Dentre essas 3 funções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≠</m:t>
                    </m:r>
                    <m:r>
                      <a:rPr lang="en-US" altLang="pt-PT" sz="2000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pt-PT" altLang="en-US" sz="2000">
                    <a:sym typeface="+mn-ea"/>
                  </a:rPr>
                  <a:t>, somente na ROSENBROCK e BEALE (</a:t>
                </a:r>
                <a:r>
                  <a:rPr lang="pt-PT" altLang="en-US" sz="2000" b="1">
                    <a:sym typeface="+mn-ea"/>
                  </a:rPr>
                  <a:t>assimétricas e intervalo pequeno</a:t>
                </a:r>
                <a:r>
                  <a:rPr lang="pt-PT" altLang="en-US" sz="2000">
                    <a:sym typeface="+mn-ea"/>
                  </a:rPr>
                  <a:t>), o </a:t>
                </a:r>
                <a:r>
                  <a:rPr lang="pt-PT" altLang="en-US" sz="2000">
                    <a:solidFill>
                      <a:srgbClr val="7030A0"/>
                    </a:solidFill>
                    <a:sym typeface="+mn-ea"/>
                  </a:rPr>
                  <a:t>REAL1porcentagem </a:t>
                </a:r>
                <a:r>
                  <a:rPr lang="pt-PT" altLang="en-US" sz="2000">
                    <a:sym typeface="+mn-ea"/>
                  </a:rPr>
                  <a:t>era pior até 60000/70000 (convergência e valor) e passou a ser o melhor. Mas 60000 é muito NFOB. </a:t>
                </a:r>
                <a:r>
                  <a:rPr lang="pt-PT" altLang="en-US" sz="2000">
                    <a:solidFill>
                      <a:srgbClr val="7030A0"/>
                    </a:solidFill>
                    <a:sym typeface="+mn-ea"/>
                  </a:rPr>
                  <a:t>REAL1porcentagem</a:t>
                </a:r>
                <a:r>
                  <a:rPr lang="pt-PT" altLang="en-US" sz="2000">
                    <a:sym typeface="+mn-ea"/>
                  </a:rPr>
                  <a:t> só foi bom aqui.</a:t>
                </a:r>
                <a:endParaRPr lang="pt-PT" altLang="en-US" sz="200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pt-PT" altLang="en-US" sz="2000">
                  <a:sym typeface="+mn-ea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>
                    <a:sym typeface="+mn-ea"/>
                  </a:rPr>
                  <a:t>Na SCHWEFEL (</a:t>
                </a:r>
                <a:r>
                  <a:rPr lang="pt-PT" altLang="en-US" sz="2000" b="1">
                    <a:sym typeface="+mn-ea"/>
                  </a:rPr>
                  <a:t>unica simétrica</a:t>
                </a:r>
                <a:r>
                  <a:rPr lang="pt-PT" altLang="en-US" sz="2000">
                    <a:sym typeface="+mn-ea"/>
                  </a:rPr>
                  <a:t>), versões </a:t>
                </a:r>
                <a:r>
                  <a:rPr lang="pt-PT" altLang="en-US" sz="2000">
                    <a:solidFill>
                      <a:srgbClr val="7030A0"/>
                    </a:solidFill>
                    <a:sym typeface="+mn-ea"/>
                  </a:rPr>
                  <a:t>REAL2 </a:t>
                </a:r>
                <a:r>
                  <a:rPr lang="pt-PT" altLang="en-US" sz="2000">
                    <a:sym typeface="+mn-ea"/>
                  </a:rPr>
                  <a:t>foram todas muito superiores (7 ordens de grandeza)</a:t>
                </a:r>
                <a:endParaRPr lang="pt-PT" altLang="en-US" sz="2000">
                  <a:solidFill>
                    <a:srgbClr val="C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" y="1423670"/>
                <a:ext cx="10947400" cy="50158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1480185" y="443230"/>
                <a:ext cx="9503410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2400" b="1">
                    <a:sym typeface="+mn-ea"/>
                  </a:rPr>
                  <a:t>Funções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p>
                        <m: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∗</m:t>
                        </m:r>
                      </m:sup>
                    </m:sSup>
                    <m:r>
                      <a:rPr lang="en-US" altLang="pt-PT" sz="24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≠</m:t>
                    </m:r>
                    <m:r>
                      <a:rPr lang="en-US" altLang="pt-PT" sz="24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𝟎</m:t>
                    </m:r>
                    <m:r>
                      <a:rPr lang="en-US" altLang="pt-PT" sz="24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2400" b="1">
                    <a:sym typeface="+mn-ea"/>
                  </a:rPr>
                  <a:t>(ROSENBROCK, SCHWEFEL E BEALE)</a:t>
                </a:r>
                <a:endParaRPr lang="pt-PT" altLang="en-US" sz="2400" b="1">
                  <a:sym typeface="+mn-ea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85" y="443230"/>
                <a:ext cx="9503410" cy="4610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1661795" y="988695"/>
            <a:ext cx="9139555" cy="57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7710" y="1423670"/>
            <a:ext cx="1073594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Para todas funções, as versões </a:t>
            </a:r>
            <a:r>
              <a:rPr lang="pt-PT" altLang="en-US" sz="2000">
                <a:solidFill>
                  <a:srgbClr val="7030A0"/>
                </a:solidFill>
                <a:sym typeface="+mn-ea"/>
              </a:rPr>
              <a:t>REAL2 </a:t>
            </a:r>
            <a:r>
              <a:rPr lang="pt-PT" altLang="en-US" sz="2000">
                <a:sym typeface="+mn-ea"/>
              </a:rPr>
              <a:t>tiveram as melhores convergências. Porém, valor estagnou desde 20000. </a:t>
            </a:r>
            <a:r>
              <a:rPr lang="pt-PT" altLang="en-US" sz="2000">
                <a:solidFill>
                  <a:srgbClr val="C00000"/>
                </a:solidFill>
                <a:sym typeface="+mn-ea"/>
              </a:rPr>
              <a:t>(sugestão: quando a solução não melhorar em x iterações, reinicia o algoritmo ou o valor de tau)</a:t>
            </a:r>
            <a:endParaRPr lang="pt-PT" altLang="en-US" sz="200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Nas REAL2, a perturbação porcentagem foi igual ou melhor do que a perturbação normal. Isso pode se dar porque a porcentagem faz menores perturbações onde o intervalo é pequeno (ROS que é 4,096)</a:t>
            </a:r>
            <a:endParaRPr lang="pt-PT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80185" y="443230"/>
            <a:ext cx="9503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400" b="1">
                <a:sym typeface="+mn-ea"/>
              </a:rPr>
              <a:t>Conclusões:</a:t>
            </a:r>
            <a:endParaRPr lang="pt-PT" altLang="en-US" sz="2400" b="1">
              <a:sym typeface="+mn-e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1795" y="988695"/>
            <a:ext cx="9139555" cy="57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7710" y="1423670"/>
            <a:ext cx="107359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Na SCHWEFEL, versões </a:t>
            </a:r>
            <a:r>
              <a:rPr lang="pt-PT" altLang="en-US" sz="2000">
                <a:solidFill>
                  <a:srgbClr val="7030A0"/>
                </a:solidFill>
                <a:sym typeface="+mn-ea"/>
              </a:rPr>
              <a:t>REAL2 </a:t>
            </a:r>
            <a:r>
              <a:rPr lang="pt-PT" altLang="en-US" sz="2000">
                <a:sym typeface="+mn-ea"/>
              </a:rPr>
              <a:t>tiveram ordem de grandeza de 7, na RASTRINGIN ordem 5 e na ACKLEY 3. Já na </a:t>
            </a:r>
            <a:r>
              <a:rPr lang="pt-PT" altLang="en-US" sz="2000">
                <a:sym typeface="+mn-ea"/>
              </a:rPr>
              <a:t>ROSENBROCK e GRIEWANGK, </a:t>
            </a:r>
            <a:r>
              <a:rPr lang="pt-PT" altLang="en-US" sz="2000">
                <a:sym typeface="+mn-ea"/>
              </a:rPr>
              <a:t>as </a:t>
            </a:r>
            <a:r>
              <a:rPr lang="pt-PT" altLang="en-US" sz="2000">
                <a:sym typeface="+mn-ea"/>
              </a:rPr>
              <a:t>versões </a:t>
            </a:r>
            <a:r>
              <a:rPr lang="pt-PT" altLang="en-US" sz="2000">
                <a:solidFill>
                  <a:srgbClr val="7030A0"/>
                </a:solidFill>
                <a:sym typeface="+mn-ea"/>
              </a:rPr>
              <a:t>REAL2 </a:t>
            </a:r>
            <a:r>
              <a:rPr lang="pt-PT" altLang="en-US" sz="2000">
                <a:sym typeface="+mn-ea"/>
              </a:rPr>
              <a:t>perderam pra binária por pouco </a:t>
            </a:r>
            <a:endParaRPr lang="pt-PT" altLang="en-US" sz="200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altLang="en-US" sz="20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Versões </a:t>
            </a:r>
            <a:r>
              <a:rPr lang="pt-PT" altLang="en-US" sz="2000">
                <a:solidFill>
                  <a:srgbClr val="7030A0"/>
                </a:solidFill>
                <a:sym typeface="+mn-ea"/>
              </a:rPr>
              <a:t>REAL1 </a:t>
            </a:r>
            <a:r>
              <a:rPr lang="pt-PT" altLang="en-US" sz="2000">
                <a:sym typeface="+mn-ea"/>
              </a:rPr>
              <a:t>foram sempre as piores em valor e convergência, exceto as com perturbação Igor nas funções x*=0. As versões com perturbação porcentagem passou todas as outras a partir de aproximadamente 60000 na ROS e BEA </a:t>
            </a:r>
            <a:r>
              <a:rPr lang="pt-PT" altLang="en-US" sz="2000">
                <a:solidFill>
                  <a:srgbClr val="C00000"/>
                </a:solidFill>
                <a:sym typeface="+mn-ea"/>
              </a:rPr>
              <a:t>(mas vale a pena?)</a:t>
            </a:r>
            <a:endParaRPr lang="pt-PT" altLang="en-US" sz="2000">
              <a:sym typeface="+mn-ea"/>
            </a:endParaRP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altLang="en-US" sz="2000">
              <a:sym typeface="+mn-ea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000">
                <a:sym typeface="+mn-ea"/>
              </a:rPr>
              <a:t>Perturbação Igor só foi boa porque deu coincidência, então poderia ser desclassificada?</a:t>
            </a:r>
            <a:endParaRPr lang="pt-PT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80185" y="443230"/>
            <a:ext cx="9503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400" b="1">
                <a:sym typeface="+mn-ea"/>
              </a:rPr>
              <a:t>Conclusões:</a:t>
            </a:r>
            <a:endParaRPr lang="pt-PT" altLang="en-US" sz="2400" b="1">
              <a:sym typeface="+mn-e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1795" y="988695"/>
            <a:ext cx="9139555" cy="57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2985</Words>
  <Application>WPS Presentation</Application>
  <PresentationFormat>宽屏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Trebuchet MS</vt:lpstr>
      <vt:lpstr>DejaVu Math TeX Gyre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71</cp:revision>
  <dcterms:created xsi:type="dcterms:W3CDTF">2021-10-21T17:14:55Z</dcterms:created>
  <dcterms:modified xsi:type="dcterms:W3CDTF">2021-10-21T17:14:55Z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