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264" r:id="rId5"/>
    <p:sldId id="280" r:id="rId6"/>
    <p:sldId id="308" r:id="rId7"/>
    <p:sldId id="278" r:id="rId8"/>
    <p:sldId id="279" r:id="rId9"/>
    <p:sldId id="307" r:id="rId10"/>
    <p:sldId id="295" r:id="rId11"/>
    <p:sldId id="309" r:id="rId12"/>
    <p:sldId id="258" r:id="rId13"/>
    <p:sldId id="262" r:id="rId14"/>
    <p:sldId id="296" r:id="rId15"/>
    <p:sldId id="310" r:id="rId16"/>
    <p:sldId id="259" r:id="rId17"/>
    <p:sldId id="261" r:id="rId18"/>
    <p:sldId id="268" r:id="rId19"/>
    <p:sldId id="298" r:id="rId20"/>
    <p:sldId id="311" r:id="rId21"/>
    <p:sldId id="273" r:id="rId22"/>
    <p:sldId id="282" r:id="rId23"/>
    <p:sldId id="271" r:id="rId24"/>
    <p:sldId id="270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png"/><Relationship Id="rId2" Type="http://schemas.openxmlformats.org/officeDocument/2006/relationships/image" Target="../media/image31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png"/><Relationship Id="rId2" Type="http://schemas.openxmlformats.org/officeDocument/2006/relationships/image" Target="../media/image41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39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" y="-42545"/>
            <a:ext cx="12186920" cy="69132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470" y="-42545"/>
            <a:ext cx="7235825" cy="1279525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2435860" y="2751455"/>
            <a:ext cx="9144000" cy="995045"/>
          </a:xfrm>
        </p:spPr>
        <p:txBody>
          <a:bodyPr>
            <a:normAutofit fontScale="90000"/>
          </a:bodyPr>
          <a:p>
            <a:pPr algn="ctr"/>
            <a:r>
              <a:rPr lang="pt-PT" altLang="en-US" sz="4400">
                <a:solidFill>
                  <a:schemeClr val="bg1"/>
                </a:solidFill>
              </a:rPr>
              <a:t>Desenvolvimento e Resultados Parciais</a:t>
            </a:r>
            <a:endParaRPr lang="pt-PT" altLang="en-US" sz="4400">
              <a:solidFill>
                <a:schemeClr val="bg1"/>
              </a:solidFill>
            </a:endParaRPr>
          </a:p>
        </p:txBody>
      </p:sp>
      <p:sp>
        <p:nvSpPr>
          <p:cNvPr id="77" name="Google Shape;77;p1"/>
          <p:cNvSpPr txBox="true">
            <a:spLocks noGrp="true"/>
          </p:cNvSpPr>
          <p:nvPr/>
        </p:nvSpPr>
        <p:spPr>
          <a:xfrm>
            <a:off x="2135505" y="4727575"/>
            <a:ext cx="8707120" cy="1887855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687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lt2"/>
              </a:buClr>
              <a:buSzPts val="2175"/>
              <a:buFont typeface="Noto Sans Symbols" panose="020B0602040504020204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54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21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25"/>
              <a:buNone/>
            </a:pPr>
            <a:r>
              <a:rPr lang="pt-BR" sz="2400" b="1">
                <a:latin typeface="Arial"/>
                <a:ea typeface="Arial"/>
                <a:cs typeface="Arial"/>
                <a:sym typeface="Arial"/>
              </a:rPr>
              <a:t>Curso de Pós-Graduação do INPE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725"/>
              <a:buNone/>
            </a:pPr>
            <a:r>
              <a:rPr lang="pt-BR" sz="2400" i="1">
                <a:latin typeface="Arial"/>
                <a:ea typeface="Arial"/>
                <a:cs typeface="Arial"/>
                <a:sym typeface="Arial"/>
              </a:rPr>
              <a:t>     Engenharia e Tecnologia Espaciais</a:t>
            </a:r>
            <a:br>
              <a:rPr lang="pt-BR" sz="2400">
                <a:latin typeface="Arial"/>
                <a:ea typeface="Arial"/>
                <a:cs typeface="Arial"/>
                <a:sym typeface="Arial"/>
              </a:rPr>
            </a:br>
            <a:r>
              <a:rPr lang="pt-BR" sz="2400" b="1">
                <a:latin typeface="Arial"/>
                <a:ea typeface="Arial"/>
                <a:cs typeface="Arial"/>
                <a:sym typeface="Arial"/>
              </a:rPr>
              <a:t>Área de Concentração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725"/>
              <a:buNone/>
            </a:pPr>
            <a:r>
              <a:rPr lang="pt-BR" sz="2400" i="1">
                <a:latin typeface="Arial"/>
                <a:ea typeface="Arial"/>
                <a:cs typeface="Arial"/>
                <a:sym typeface="Arial"/>
              </a:rPr>
              <a:t>    Engenharia e Gerenciamento de Sistemas Espaciais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ubtitle 6"/>
          <p:cNvSpPr/>
          <p:nvPr>
            <p:ph type="subTitle" idx="1"/>
          </p:nvPr>
        </p:nvSpPr>
        <p:spPr>
          <a:xfrm>
            <a:off x="2760980" y="3930015"/>
            <a:ext cx="7456170" cy="617220"/>
          </a:xfrm>
        </p:spPr>
        <p:txBody>
          <a:bodyPr/>
          <a:p>
            <a:r>
              <a:rPr lang="pt-PT" altLang="en-US" sz="2400">
                <a:solidFill>
                  <a:schemeClr val="bg1"/>
                </a:solidFill>
              </a:rPr>
              <a:t>Leonardo Becker da Luz</a:t>
            </a:r>
            <a:endParaRPr lang="pt-PT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624330" y="149860"/>
            <a:ext cx="8841105" cy="60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 b="1">
                <a:latin typeface="+mn-lt"/>
                <a:cs typeface="+mn-lt"/>
              </a:rPr>
              <a:t>DeJong#3</a:t>
            </a:r>
            <a:endParaRPr lang="pt-PT" altLang="pt-BR" sz="2800" b="1">
              <a:latin typeface="+mn-lt"/>
              <a:ea typeface="Arial"/>
              <a:cs typeface="+mn-lt"/>
              <a:sym typeface="Arial"/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1277620" y="1250315"/>
            <a:ext cx="10267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i="1"/>
              <a:t>Função descontínua. Nesta função o valor de xi é arredondado para o inteiro mais próximo. Conhecida como função DeJong #3.</a:t>
            </a:r>
            <a:endParaRPr lang="en-US" i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8"/>
              <p:cNvSpPr txBox="true"/>
              <p:nvPr/>
            </p:nvSpPr>
            <p:spPr>
              <a:xfrm>
                <a:off x="1415415" y="3390265"/>
                <a:ext cx="5695315" cy="2306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>
                    <a:sym typeface="+mn-ea"/>
                  </a:rPr>
                  <a:t>N = </a:t>
                </a:r>
                <a:r>
                  <a:rPr lang="pt-PT" altLang="en-US">
                    <a:sym typeface="+mn-ea"/>
                  </a:rPr>
                  <a:t>5</a:t>
                </a:r>
                <a:endParaRPr lang="en-US"/>
              </a:p>
              <a:p>
                <a:pPr algn="ctr"/>
                <a:r>
                  <a:rPr lang="en-US">
                    <a:sym typeface="+mn-ea"/>
                  </a:rPr>
                  <a:t>fx* = </a:t>
                </a:r>
                <a:r>
                  <a:rPr lang="pt-PT" altLang="en-US">
                    <a:sym typeface="+mn-ea"/>
                  </a:rPr>
                  <a:t>-25</a:t>
                </a:r>
                <a:endParaRPr lang="en-US"/>
              </a:p>
              <a:p>
                <a:pPr algn="ctr"/>
                <a:r>
                  <a:rPr lang="en-US">
                    <a:sym typeface="+mn-ea"/>
                  </a:rPr>
                  <a:t>-</a:t>
                </a:r>
                <a:r>
                  <a:rPr lang="pt-PT" altLang="en-US">
                    <a:sym typeface="+mn-ea"/>
                  </a:rPr>
                  <a:t>5,12</a:t>
                </a:r>
                <a:r>
                  <a:rPr lang="en-US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≤</m:t>
                    </m:r>
                  </m:oMath>
                </a14:m>
                <a:r>
                  <a:rPr lang="en-US">
                    <a:sym typeface="+mn-ea"/>
                  </a:rPr>
                  <a:t> xi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≤</m:t>
                    </m:r>
                  </m:oMath>
                </a14:m>
                <a:r>
                  <a:rPr lang="en-US">
                    <a:sym typeface="+mn-ea"/>
                  </a:rPr>
                  <a:t> </a:t>
                </a:r>
                <a:r>
                  <a:rPr lang="pt-PT" altLang="en-US">
                    <a:sym typeface="+mn-ea"/>
                  </a:rPr>
                  <a:t>5,12</a:t>
                </a:r>
                <a:endParaRPr lang="en-US"/>
              </a:p>
              <a:p>
                <a:pPr algn="ctr"/>
                <a:endParaRPr lang="en-US"/>
              </a:p>
              <a:p>
                <a:pPr algn="ctr"/>
                <a:r>
                  <a:rPr lang="pt-PT" altLang="en-US" b="1">
                    <a:sym typeface="+mn-ea"/>
                  </a:rPr>
                  <a:t>Execuções:</a:t>
                </a:r>
                <a:endParaRPr lang="pt-PT" altLang="en-US" b="1">
                  <a:sym typeface="+mn-ea"/>
                </a:endParaRPr>
              </a:p>
              <a:p>
                <a:pPr algn="ctr"/>
                <a:r>
                  <a:rPr lang="en-US">
                    <a:sym typeface="+mn-ea"/>
                  </a:rPr>
                  <a:t>- 50 execuções</a:t>
                </a:r>
                <a:endParaRPr lang="en-US">
                  <a:sym typeface="+mn-ea"/>
                </a:endParaRPr>
              </a:p>
              <a:p>
                <a:pPr algn="ctr"/>
                <a:r>
                  <a:rPr lang="en-US">
                    <a:sym typeface="+mn-ea"/>
                  </a:rPr>
                  <a:t>- 1</a:t>
                </a:r>
                <a:r>
                  <a:rPr lang="pt-PT" altLang="en-US">
                    <a:sym typeface="+mn-ea"/>
                  </a:rPr>
                  <a:t>1</a:t>
                </a:r>
                <a:r>
                  <a:rPr lang="en-US">
                    <a:sym typeface="+mn-ea"/>
                  </a:rPr>
                  <a:t> Bits</a:t>
                </a:r>
                <a:r>
                  <a:rPr lang="pt-PT" altLang="en-US">
                    <a:sym typeface="+mn-ea"/>
                  </a:rPr>
                  <a:t> por variável</a:t>
                </a:r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9" name="Text Box 8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415415" y="3390265"/>
                <a:ext cx="5695315" cy="2306955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Screenshot_20210126_15480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210" y="2593975"/>
            <a:ext cx="1659255" cy="796290"/>
          </a:xfrm>
          <a:prstGeom prst="rect">
            <a:avLst/>
          </a:prstGeom>
        </p:spPr>
      </p:pic>
      <p:pic>
        <p:nvPicPr>
          <p:cNvPr id="4" name="Picture 3" descr="Screenshot_20210126_15485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2464435"/>
            <a:ext cx="3257550" cy="31337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true"/>
          </p:cNvPicPr>
          <p:nvPr/>
        </p:nvPicPr>
        <p:blipFill rotWithShape="true">
          <a:blip r:embed="rId1"/>
          <a:srcRect t="77762"/>
          <a:stretch>
            <a:fillRect/>
          </a:stretch>
        </p:blipFill>
        <p:spPr>
          <a:xfrm>
            <a:off x="2710180" y="5819775"/>
            <a:ext cx="6101080" cy="1062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2"/>
          <p:cNvPicPr>
            <a:picLocks noChangeAspect="true"/>
          </p:cNvPicPr>
          <p:nvPr/>
        </p:nvPicPr>
        <p:blipFill rotWithShape="true">
          <a:blip r:embed="rId1"/>
          <a:srcRect l="19956" r="17506" b="22167"/>
          <a:stretch>
            <a:fillRect/>
          </a:stretch>
        </p:blipFill>
        <p:spPr>
          <a:xfrm>
            <a:off x="1201420" y="1363980"/>
            <a:ext cx="4707890" cy="43916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9"/>
          <p:cNvPicPr>
            <a:picLocks noChangeAspect="true"/>
          </p:cNvPicPr>
          <p:nvPr/>
        </p:nvPicPr>
        <p:blipFill>
          <a:blip r:embed="rId2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13" name="Google Shape;85;p2"/>
          <p:cNvSpPr txBox="true">
            <a:spLocks noGrp="true"/>
          </p:cNvSpPr>
          <p:nvPr/>
        </p:nvSpPr>
        <p:spPr>
          <a:xfrm>
            <a:off x="724539" y="896620"/>
            <a:ext cx="6604635" cy="467360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 panose="020B0602040504020204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289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2875" indent="0" algn="just">
              <a:buSzPts val="750"/>
              <a:buNone/>
            </a:pPr>
            <a:r>
              <a:rPr lang="pt-PT" altLang="pt-BR" sz="1800" b="1"/>
              <a:t>TESE: </a:t>
            </a:r>
            <a:r>
              <a:rPr lang="pt-PT" altLang="pt-BR" sz="1800" b="1" dirty="0"/>
              <a:t>Variando τ</a:t>
            </a:r>
            <a:endParaRPr lang="pt-PT" altLang="pt-BR" sz="1800" b="1" dirty="0"/>
          </a:p>
        </p:txBody>
      </p:sp>
      <p:sp>
        <p:nvSpPr>
          <p:cNvPr id="6" name="Google Shape;84;p2"/>
          <p:cNvSpPr txBox="true">
            <a:spLocks noGrp="true"/>
          </p:cNvSpPr>
          <p:nvPr/>
        </p:nvSpPr>
        <p:spPr>
          <a:xfrm>
            <a:off x="1675130" y="133350"/>
            <a:ext cx="8841105" cy="60388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altLang="pt-BR" sz="2800" b="1">
                <a:latin typeface="+mn-lt"/>
                <a:cs typeface="+mn-lt"/>
              </a:rPr>
              <a:t>DeJong</a:t>
            </a:r>
            <a:r>
              <a:rPr lang="pt-PT" altLang="pt-BR" sz="2800">
                <a:latin typeface="+mn-lt"/>
                <a:cs typeface="+mn-lt"/>
              </a:rPr>
              <a:t>#3 </a:t>
            </a:r>
            <a:endParaRPr lang="pt-PT" altLang="pt-BR" sz="2800">
              <a:latin typeface="+mn-lt"/>
              <a:ea typeface="Arial"/>
              <a:cs typeface="+mn-lt"/>
              <a:sym typeface="Arial"/>
            </a:endParaRPr>
          </a:p>
        </p:txBody>
      </p:sp>
      <p:pic>
        <p:nvPicPr>
          <p:cNvPr id="5" name="Picture 4" descr="DEJONG3TTESE"/>
          <p:cNvPicPr>
            <a:picLocks noChangeAspect="true"/>
          </p:cNvPicPr>
          <p:nvPr/>
        </p:nvPicPr>
        <p:blipFill>
          <a:blip r:embed="rId3"/>
          <a:srcRect l="1289" t="1124" r="644" b="1883"/>
          <a:stretch>
            <a:fillRect/>
          </a:stretch>
        </p:blipFill>
        <p:spPr>
          <a:xfrm>
            <a:off x="6109335" y="1412875"/>
            <a:ext cx="5024755" cy="42183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2"/>
          <p:cNvPicPr>
            <a:picLocks noChangeAspect="true"/>
          </p:cNvPicPr>
          <p:nvPr/>
        </p:nvPicPr>
        <p:blipFill rotWithShape="true">
          <a:blip r:embed="rId1"/>
          <a:srcRect t="80028"/>
          <a:stretch>
            <a:fillRect/>
          </a:stretch>
        </p:blipFill>
        <p:spPr>
          <a:xfrm>
            <a:off x="3011170" y="5786755"/>
            <a:ext cx="5948045" cy="920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/>
          <p:cNvPicPr>
            <a:picLocks noChangeAspect="true"/>
          </p:cNvPicPr>
          <p:nvPr/>
        </p:nvPicPr>
        <p:blipFill rotWithShape="true">
          <a:blip r:embed="rId1"/>
          <a:srcRect l="17285" r="18981" b="19711"/>
          <a:stretch>
            <a:fillRect/>
          </a:stretch>
        </p:blipFill>
        <p:spPr>
          <a:xfrm>
            <a:off x="1163955" y="1363980"/>
            <a:ext cx="4347210" cy="43726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Subtitle 6"/>
          <p:cNvSpPr/>
          <p:nvPr>
            <p:ph type="subTitle" idx="1"/>
          </p:nvPr>
        </p:nvSpPr>
        <p:spPr>
          <a:xfrm>
            <a:off x="2760980" y="3771265"/>
            <a:ext cx="7456170" cy="617220"/>
          </a:xfrm>
        </p:spPr>
        <p:txBody>
          <a:bodyPr/>
          <a:p>
            <a:r>
              <a:rPr lang="pt-PT" altLang="en-US" sz="2400">
                <a:solidFill>
                  <a:schemeClr val="bg1"/>
                </a:solidFill>
              </a:rPr>
              <a:t>Leonardo Becker da Luz</a:t>
            </a:r>
            <a:endParaRPr lang="pt-PT" altLang="en-US" sz="240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true"/>
          </p:cNvPicPr>
          <p:nvPr/>
        </p:nvPicPr>
        <p:blipFill>
          <a:blip r:embed="rId2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13" name="Google Shape;85;p2"/>
          <p:cNvSpPr txBox="true">
            <a:spLocks noGrp="true"/>
          </p:cNvSpPr>
          <p:nvPr/>
        </p:nvSpPr>
        <p:spPr>
          <a:xfrm>
            <a:off x="724535" y="896620"/>
            <a:ext cx="7483475" cy="467360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 panose="020B0602040504020204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289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2875" indent="0" algn="just">
              <a:buSzPts val="750"/>
              <a:buNone/>
            </a:pPr>
            <a:r>
              <a:rPr lang="pt-PT" sz="1800" b="1">
                <a:sym typeface="+mn-ea"/>
              </a:rPr>
              <a:t>TESE: GEO </a:t>
            </a:r>
            <a:r>
              <a:rPr lang="pt-PT" altLang="pt-BR" sz="1800" b="1" dirty="0">
                <a:sym typeface="+mn-ea"/>
              </a:rPr>
              <a:t>(τ=3.0) e GEOvar (</a:t>
            </a:r>
            <a:r>
              <a:rPr lang="pt-PT" altLang="pt-BR" sz="1800" b="1" dirty="0">
                <a:sym typeface="+mn-ea"/>
              </a:rPr>
              <a:t>τ=</a:t>
            </a:r>
            <a:r>
              <a:rPr lang="pt-PT" altLang="pt-BR" sz="1800" b="1" dirty="0">
                <a:sym typeface="+mn-ea"/>
              </a:rPr>
              <a:t>8.0)</a:t>
            </a:r>
            <a:endParaRPr lang="pt-PT" altLang="pt-BR" sz="1800" b="1" dirty="0"/>
          </a:p>
        </p:txBody>
      </p:sp>
      <p:sp>
        <p:nvSpPr>
          <p:cNvPr id="6" name="Google Shape;84;p2"/>
          <p:cNvSpPr txBox="true">
            <a:spLocks noGrp="true"/>
          </p:cNvSpPr>
          <p:nvPr/>
        </p:nvSpPr>
        <p:spPr>
          <a:xfrm>
            <a:off x="1675130" y="116840"/>
            <a:ext cx="8841105" cy="60388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altLang="pt-BR" sz="2800" b="1">
                <a:latin typeface="+mn-lt"/>
                <a:cs typeface="+mn-lt"/>
              </a:rPr>
              <a:t>DeJong</a:t>
            </a:r>
            <a:r>
              <a:rPr lang="pt-PT" altLang="pt-BR" sz="2800">
                <a:latin typeface="+mn-lt"/>
                <a:cs typeface="+mn-lt"/>
              </a:rPr>
              <a:t>#3</a:t>
            </a:r>
            <a:endParaRPr lang="pt-PT" altLang="pt-BR" sz="2800">
              <a:latin typeface="+mn-lt"/>
              <a:ea typeface="Arial"/>
              <a:cs typeface="+mn-lt"/>
              <a:sym typeface="Arial"/>
            </a:endParaRPr>
          </a:p>
        </p:txBody>
      </p:sp>
      <p:pic>
        <p:nvPicPr>
          <p:cNvPr id="2" name="Picture 1" descr="DEJONG3TESE"/>
          <p:cNvPicPr>
            <a:picLocks noChangeAspect="true"/>
          </p:cNvPicPr>
          <p:nvPr/>
        </p:nvPicPr>
        <p:blipFill>
          <a:blip r:embed="rId3"/>
          <a:srcRect l="640" t="1830" r="1958" b="1830"/>
          <a:stretch>
            <a:fillRect/>
          </a:stretch>
        </p:blipFill>
        <p:spPr>
          <a:xfrm>
            <a:off x="6171565" y="1359535"/>
            <a:ext cx="4928235" cy="43446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Subtitle 6"/>
          <p:cNvSpPr/>
          <p:nvPr>
            <p:ph type="subTitle" idx="1"/>
          </p:nvPr>
        </p:nvSpPr>
        <p:spPr>
          <a:xfrm>
            <a:off x="2760980" y="3771265"/>
            <a:ext cx="7456170" cy="617220"/>
          </a:xfrm>
        </p:spPr>
        <p:txBody>
          <a:bodyPr/>
          <a:p>
            <a:r>
              <a:rPr lang="pt-PT" altLang="en-US" sz="2400">
                <a:solidFill>
                  <a:schemeClr val="bg1"/>
                </a:solidFill>
              </a:rPr>
              <a:t>Leonardo Becker da Luz</a:t>
            </a:r>
            <a:endParaRPr lang="pt-PT" altLang="en-US" sz="240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6" name="Google Shape;84;p2"/>
          <p:cNvSpPr txBox="true">
            <a:spLocks noGrp="true"/>
          </p:cNvSpPr>
          <p:nvPr/>
        </p:nvSpPr>
        <p:spPr>
          <a:xfrm>
            <a:off x="1675130" y="116840"/>
            <a:ext cx="8841105" cy="60388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altLang="pt-BR" sz="2800" b="1">
                <a:latin typeface="+mn-lt"/>
                <a:cs typeface="+mn-lt"/>
              </a:rPr>
              <a:t>DeJong</a:t>
            </a:r>
            <a:r>
              <a:rPr lang="pt-PT" altLang="pt-BR" sz="2800">
                <a:latin typeface="+mn-lt"/>
                <a:cs typeface="+mn-lt"/>
              </a:rPr>
              <a:t>#3</a:t>
            </a:r>
            <a:endParaRPr lang="pt-PT" altLang="pt-BR" sz="2800">
              <a:latin typeface="+mn-lt"/>
              <a:ea typeface="Arial"/>
              <a:cs typeface="+mn-lt"/>
              <a:sym typeface="Arial"/>
            </a:endParaRPr>
          </a:p>
        </p:txBody>
      </p:sp>
      <p:sp>
        <p:nvSpPr>
          <p:cNvPr id="4" name="Google Shape;85;p2"/>
          <p:cNvSpPr txBox="true">
            <a:spLocks noGrp="true"/>
          </p:cNvSpPr>
          <p:nvPr/>
        </p:nvSpPr>
        <p:spPr>
          <a:xfrm>
            <a:off x="724535" y="896620"/>
            <a:ext cx="10983595" cy="467360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 panose="020B0602040504020204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289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2875" indent="0" algn="just">
              <a:buSzPts val="750"/>
              <a:buNone/>
            </a:pPr>
            <a:r>
              <a:rPr lang="pt-PT" altLang="pt-BR" sz="1800" b="1">
                <a:sym typeface="+mn-ea"/>
              </a:rPr>
              <a:t>Gráfico proposto: GEO, GEOvar, AGEO1, AGEO2, AGEOvar1, AGEOvar2</a:t>
            </a:r>
            <a:endParaRPr lang="pt-PT" altLang="pt-BR" sz="1800" b="1" dirty="0"/>
          </a:p>
        </p:txBody>
      </p:sp>
      <p:pic>
        <p:nvPicPr>
          <p:cNvPr id="5" name="Picture 4" descr="DEJONG3NOVO"/>
          <p:cNvPicPr>
            <a:picLocks noChangeAspect="true"/>
          </p:cNvPicPr>
          <p:nvPr/>
        </p:nvPicPr>
        <p:blipFill>
          <a:blip r:embed="rId2"/>
          <a:srcRect l="627" t="2084" r="627" b="1376"/>
          <a:stretch>
            <a:fillRect/>
          </a:stretch>
        </p:blipFill>
        <p:spPr>
          <a:xfrm>
            <a:off x="1194435" y="1962150"/>
            <a:ext cx="6115050" cy="3593465"/>
          </a:xfrm>
          <a:prstGeom prst="rect">
            <a:avLst/>
          </a:prstGeom>
        </p:spPr>
      </p:pic>
      <p:pic>
        <p:nvPicPr>
          <p:cNvPr id="3" name="Picture 2" descr="Screenshot_20210126_14570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385" y="3952240"/>
            <a:ext cx="3790950" cy="13144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624330" y="149860"/>
            <a:ext cx="8841105" cy="60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 b="1">
                <a:latin typeface="+mn-lt"/>
                <a:cs typeface="+mn-lt"/>
              </a:rPr>
              <a:t>Griewangk</a:t>
            </a:r>
            <a:endParaRPr lang="pt-PT" altLang="pt-BR" sz="2800" b="1">
              <a:latin typeface="+mn-lt"/>
              <a:ea typeface="Arial"/>
              <a:cs typeface="+mn-lt"/>
              <a:sym typeface="Arial"/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1277620" y="1250315"/>
            <a:ext cx="10267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i="1"/>
              <a:t>Função extremamente multimodal, não separável. Conhecida como Função Griewangk. Abaixo a superfície da mesma é apresentada como vista em três escalas</a:t>
            </a:r>
            <a:r>
              <a:rPr lang="pt-PT" altLang="en-US" i="1"/>
              <a:t>.</a:t>
            </a:r>
            <a:endParaRPr lang="pt-PT" altLang="en-US" i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8"/>
              <p:cNvSpPr txBox="true"/>
              <p:nvPr/>
            </p:nvSpPr>
            <p:spPr>
              <a:xfrm>
                <a:off x="1415415" y="3390265"/>
                <a:ext cx="5851525" cy="2306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>
                    <a:sym typeface="+mn-ea"/>
                  </a:rPr>
                  <a:t>N = </a:t>
                </a:r>
                <a:r>
                  <a:rPr lang="pt-PT" altLang="en-US">
                    <a:sym typeface="+mn-ea"/>
                  </a:rPr>
                  <a:t>10</a:t>
                </a:r>
                <a:endParaRPr lang="en-US"/>
              </a:p>
              <a:p>
                <a:pPr algn="ctr"/>
                <a:r>
                  <a:rPr lang="en-US">
                    <a:sym typeface="+mn-ea"/>
                  </a:rPr>
                  <a:t>fx* = </a:t>
                </a:r>
                <a:r>
                  <a:rPr lang="pt-PT" altLang="en-US">
                    <a:sym typeface="+mn-ea"/>
                  </a:rPr>
                  <a:t>0</a:t>
                </a:r>
                <a:endParaRPr lang="en-US"/>
              </a:p>
              <a:p>
                <a:pPr algn="ctr"/>
                <a:r>
                  <a:rPr lang="en-US">
                    <a:sym typeface="+mn-ea"/>
                  </a:rPr>
                  <a:t>-</a:t>
                </a:r>
                <a:r>
                  <a:rPr lang="pt-PT" altLang="en-US">
                    <a:sym typeface="+mn-ea"/>
                  </a:rPr>
                  <a:t>600,0</a:t>
                </a:r>
                <a:r>
                  <a:rPr lang="en-US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≤</m:t>
                    </m:r>
                  </m:oMath>
                </a14:m>
                <a:r>
                  <a:rPr lang="en-US">
                    <a:sym typeface="+mn-ea"/>
                  </a:rPr>
                  <a:t> xi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≤</m:t>
                    </m:r>
                  </m:oMath>
                </a14:m>
                <a:r>
                  <a:rPr lang="en-US">
                    <a:sym typeface="+mn-ea"/>
                  </a:rPr>
                  <a:t> </a:t>
                </a:r>
                <a:r>
                  <a:rPr lang="pt-PT" altLang="en-US">
                    <a:sym typeface="+mn-ea"/>
                  </a:rPr>
                  <a:t>600,0</a:t>
                </a:r>
                <a:endParaRPr lang="en-US"/>
              </a:p>
              <a:p>
                <a:pPr algn="ctr"/>
                <a:endParaRPr lang="en-US"/>
              </a:p>
              <a:p>
                <a:pPr algn="ctr"/>
                <a:r>
                  <a:rPr lang="pt-PT" altLang="en-US" b="1">
                    <a:sym typeface="+mn-ea"/>
                  </a:rPr>
                  <a:t>Execuções:</a:t>
                </a:r>
                <a:endParaRPr lang="pt-PT" altLang="en-US" b="1">
                  <a:sym typeface="+mn-ea"/>
                </a:endParaRPr>
              </a:p>
              <a:p>
                <a:pPr algn="ctr"/>
                <a:r>
                  <a:rPr lang="en-US">
                    <a:sym typeface="+mn-ea"/>
                  </a:rPr>
                  <a:t>- 50 execuções</a:t>
                </a:r>
                <a:endParaRPr lang="en-US">
                  <a:sym typeface="+mn-ea"/>
                </a:endParaRPr>
              </a:p>
              <a:p>
                <a:pPr algn="ctr"/>
                <a:r>
                  <a:rPr lang="en-US">
                    <a:sym typeface="+mn-ea"/>
                  </a:rPr>
                  <a:t>- 1</a:t>
                </a:r>
                <a:r>
                  <a:rPr lang="pt-PT" altLang="en-US">
                    <a:sym typeface="+mn-ea"/>
                  </a:rPr>
                  <a:t>4</a:t>
                </a:r>
                <a:r>
                  <a:rPr lang="en-US">
                    <a:sym typeface="+mn-ea"/>
                  </a:rPr>
                  <a:t> Bits</a:t>
                </a:r>
                <a:r>
                  <a:rPr lang="pt-PT" altLang="en-US">
                    <a:sym typeface="+mn-ea"/>
                  </a:rPr>
                  <a:t> por variável na TESE e 16 na DISSERTAÇÃO</a:t>
                </a:r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9" name="Text Box 8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415415" y="3390265"/>
                <a:ext cx="5851525" cy="2306955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Screenshot_20210126_15502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330" y="2464435"/>
            <a:ext cx="3157220" cy="3002280"/>
          </a:xfrm>
          <a:prstGeom prst="rect">
            <a:avLst/>
          </a:prstGeom>
        </p:spPr>
      </p:pic>
      <p:pic>
        <p:nvPicPr>
          <p:cNvPr id="6" name="Picture 5" descr="Screenshot_20210126_15520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750" y="2593975"/>
            <a:ext cx="2924175" cy="7715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1"/>
          <p:cNvPicPr>
            <a:picLocks noChangeAspect="true"/>
          </p:cNvPicPr>
          <p:nvPr/>
        </p:nvPicPr>
        <p:blipFill rotWithShape="true">
          <a:blip r:embed="rId1"/>
          <a:srcRect t="83388"/>
          <a:stretch>
            <a:fillRect/>
          </a:stretch>
        </p:blipFill>
        <p:spPr>
          <a:xfrm>
            <a:off x="2760980" y="5960110"/>
            <a:ext cx="6101715" cy="7823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1"/>
          <p:cNvPicPr>
            <a:picLocks noChangeAspect="true"/>
          </p:cNvPicPr>
          <p:nvPr/>
        </p:nvPicPr>
        <p:blipFill rotWithShape="true">
          <a:blip r:embed="rId1"/>
          <a:srcRect l="17568" r="15708" b="16572"/>
          <a:stretch>
            <a:fillRect/>
          </a:stretch>
        </p:blipFill>
        <p:spPr>
          <a:xfrm>
            <a:off x="1057275" y="1399540"/>
            <a:ext cx="4618355" cy="4424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9"/>
          <p:cNvPicPr>
            <a:picLocks noChangeAspect="true"/>
          </p:cNvPicPr>
          <p:nvPr/>
        </p:nvPicPr>
        <p:blipFill>
          <a:blip r:embed="rId2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13" name="Google Shape;85;p2"/>
          <p:cNvSpPr txBox="true">
            <a:spLocks noGrp="true"/>
          </p:cNvSpPr>
          <p:nvPr/>
        </p:nvSpPr>
        <p:spPr>
          <a:xfrm>
            <a:off x="724539" y="896620"/>
            <a:ext cx="6604635" cy="467360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 panose="020B0602040504020204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289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2875" indent="0" algn="just">
              <a:buSzPts val="750"/>
              <a:buNone/>
            </a:pPr>
            <a:r>
              <a:rPr lang="pt-PT" altLang="pt-BR" sz="1800" b="1"/>
              <a:t>TESE: </a:t>
            </a:r>
            <a:r>
              <a:rPr lang="pt-PT" altLang="pt-BR" sz="1800" b="1" dirty="0"/>
              <a:t>Variando τ</a:t>
            </a:r>
            <a:endParaRPr lang="pt-PT" altLang="pt-BR" sz="1800" b="1" dirty="0"/>
          </a:p>
        </p:txBody>
      </p:sp>
      <p:sp>
        <p:nvSpPr>
          <p:cNvPr id="3" name="Google Shape;84;p2"/>
          <p:cNvSpPr txBox="true">
            <a:spLocks noGrp="true"/>
          </p:cNvSpPr>
          <p:nvPr>
            <p:ph type="title"/>
          </p:nvPr>
        </p:nvSpPr>
        <p:spPr>
          <a:xfrm>
            <a:off x="1675130" y="133350"/>
            <a:ext cx="8841105" cy="60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 b="1">
                <a:latin typeface="+mn-lt"/>
                <a:cs typeface="+mn-lt"/>
              </a:rPr>
              <a:t>Griewangk</a:t>
            </a:r>
            <a:endParaRPr lang="pt-PT" altLang="pt-BR" sz="2800" b="1">
              <a:latin typeface="+mn-lt"/>
              <a:ea typeface="Arial"/>
              <a:cs typeface="+mn-lt"/>
              <a:sym typeface="Arial"/>
            </a:endParaRPr>
          </a:p>
        </p:txBody>
      </p:sp>
      <p:pic>
        <p:nvPicPr>
          <p:cNvPr id="2" name="Picture 1" descr="GriewangkTTESE"/>
          <p:cNvPicPr>
            <a:picLocks noChangeAspect="true"/>
          </p:cNvPicPr>
          <p:nvPr/>
        </p:nvPicPr>
        <p:blipFill>
          <a:blip r:embed="rId3"/>
          <a:srcRect l="2569" t="2119" r="642" b="2119"/>
          <a:stretch>
            <a:fillRect/>
          </a:stretch>
        </p:blipFill>
        <p:spPr>
          <a:xfrm>
            <a:off x="5675630" y="1249045"/>
            <a:ext cx="4959350" cy="44335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Picture 2"/>
          <p:cNvPicPr>
            <a:picLocks noChangeAspect="true"/>
          </p:cNvPicPr>
          <p:nvPr/>
        </p:nvPicPr>
        <p:blipFill rotWithShape="true">
          <a:blip r:embed="rId1"/>
          <a:srcRect t="79075"/>
          <a:stretch>
            <a:fillRect/>
          </a:stretch>
        </p:blipFill>
        <p:spPr>
          <a:xfrm>
            <a:off x="3578860" y="5795551"/>
            <a:ext cx="5034280" cy="904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2"/>
          <p:cNvPicPr>
            <a:picLocks noChangeAspect="true"/>
          </p:cNvPicPr>
          <p:nvPr/>
        </p:nvPicPr>
        <p:blipFill rotWithShape="true">
          <a:blip r:embed="rId1"/>
          <a:srcRect l="17028" r="17508" b="19457"/>
          <a:stretch>
            <a:fillRect/>
          </a:stretch>
        </p:blipFill>
        <p:spPr>
          <a:xfrm>
            <a:off x="1520190" y="1331595"/>
            <a:ext cx="4499610" cy="44557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9"/>
          <p:cNvPicPr>
            <a:picLocks noChangeAspect="true"/>
          </p:cNvPicPr>
          <p:nvPr/>
        </p:nvPicPr>
        <p:blipFill>
          <a:blip r:embed="rId2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13" name="Google Shape;85;p2"/>
          <p:cNvSpPr txBox="true">
            <a:spLocks noGrp="true"/>
          </p:cNvSpPr>
          <p:nvPr/>
        </p:nvSpPr>
        <p:spPr>
          <a:xfrm>
            <a:off x="724535" y="896620"/>
            <a:ext cx="7483475" cy="467360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 panose="020B0602040504020204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289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2875" indent="0" algn="just">
              <a:buSzPts val="750"/>
              <a:buNone/>
            </a:pPr>
            <a:r>
              <a:rPr lang="pt-PT" altLang="pt-BR" sz="1800" b="1">
                <a:sym typeface="+mn-ea"/>
              </a:rPr>
              <a:t>TESE: GEO (</a:t>
            </a:r>
            <a:r>
              <a:rPr lang="pt-PT" altLang="pt-BR" sz="1800" b="1" dirty="0">
                <a:sym typeface="+mn-ea"/>
              </a:rPr>
              <a:t>τ=1.25) e GEOvar (</a:t>
            </a:r>
            <a:r>
              <a:rPr lang="pt-PT" altLang="pt-BR" sz="1800" b="1" dirty="0">
                <a:sym typeface="+mn-ea"/>
              </a:rPr>
              <a:t>τ=</a:t>
            </a:r>
            <a:r>
              <a:rPr lang="pt-PT" altLang="pt-BR" sz="1800" b="1" dirty="0">
                <a:sym typeface="+mn-ea"/>
              </a:rPr>
              <a:t>3.0)</a:t>
            </a:r>
            <a:endParaRPr lang="pt-PT" altLang="pt-BR" sz="1800" b="1" dirty="0"/>
          </a:p>
        </p:txBody>
      </p:sp>
      <p:sp>
        <p:nvSpPr>
          <p:cNvPr id="3" name="Google Shape;84;p2"/>
          <p:cNvSpPr txBox="true">
            <a:spLocks noGrp="true"/>
          </p:cNvSpPr>
          <p:nvPr>
            <p:ph type="title"/>
          </p:nvPr>
        </p:nvSpPr>
        <p:spPr>
          <a:xfrm>
            <a:off x="1675130" y="133350"/>
            <a:ext cx="8841105" cy="60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 b="1">
                <a:latin typeface="+mn-lt"/>
                <a:cs typeface="+mn-lt"/>
              </a:rPr>
              <a:t>Griewangk</a:t>
            </a:r>
            <a:endParaRPr lang="pt-PT" altLang="pt-BR" sz="2800" b="1">
              <a:latin typeface="+mn-lt"/>
              <a:ea typeface="Arial"/>
              <a:cs typeface="+mn-lt"/>
              <a:sym typeface="Arial"/>
            </a:endParaRPr>
          </a:p>
        </p:txBody>
      </p:sp>
      <p:pic>
        <p:nvPicPr>
          <p:cNvPr id="2" name="Picture 1" descr="GriewangkTESE"/>
          <p:cNvPicPr>
            <a:picLocks noChangeAspect="true"/>
          </p:cNvPicPr>
          <p:nvPr/>
        </p:nvPicPr>
        <p:blipFill>
          <a:blip r:embed="rId3"/>
          <a:srcRect l="2084" t="719" r="1390" b="2860"/>
          <a:stretch>
            <a:fillRect/>
          </a:stretch>
        </p:blipFill>
        <p:spPr>
          <a:xfrm>
            <a:off x="6549390" y="1364615"/>
            <a:ext cx="4587240" cy="44310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Subtitle 6"/>
          <p:cNvSpPr/>
          <p:nvPr>
            <p:ph type="subTitle" idx="1"/>
          </p:nvPr>
        </p:nvSpPr>
        <p:spPr>
          <a:xfrm>
            <a:off x="2760980" y="3771265"/>
            <a:ext cx="7456170" cy="617220"/>
          </a:xfrm>
        </p:spPr>
        <p:txBody>
          <a:bodyPr/>
          <a:p>
            <a:r>
              <a:rPr lang="pt-PT" altLang="en-US" sz="2400">
                <a:solidFill>
                  <a:schemeClr val="bg1"/>
                </a:solidFill>
              </a:rPr>
              <a:t>Leonardo Becker da Luz</a:t>
            </a:r>
            <a:endParaRPr lang="pt-PT" altLang="en-US" sz="240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13" name="Google Shape;85;p2"/>
          <p:cNvSpPr txBox="true">
            <a:spLocks noGrp="true"/>
          </p:cNvSpPr>
          <p:nvPr/>
        </p:nvSpPr>
        <p:spPr>
          <a:xfrm>
            <a:off x="724535" y="896620"/>
            <a:ext cx="7483475" cy="467360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 panose="020B0602040504020204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289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2875" indent="0" algn="just">
              <a:buSzPts val="750"/>
              <a:buNone/>
            </a:pPr>
            <a:r>
              <a:rPr lang="pt-PT" altLang="pt-BR" sz="1800" b="1">
                <a:sym typeface="+mn-ea"/>
              </a:rPr>
              <a:t>DISSERTAÇÃO: </a:t>
            </a:r>
            <a:r>
              <a:rPr lang="pt-PT" altLang="pt-BR" sz="1800" b="1" dirty="0">
                <a:sym typeface="+mn-ea"/>
              </a:rPr>
              <a:t>GEO (</a:t>
            </a:r>
            <a:r>
              <a:rPr lang="pt-PT" altLang="pt-BR" sz="1800" b="1" dirty="0">
                <a:sym typeface="+mn-ea"/>
              </a:rPr>
              <a:t>τ=</a:t>
            </a:r>
            <a:r>
              <a:rPr lang="pt-PT" altLang="pt-BR" sz="1800" b="1" dirty="0">
                <a:sym typeface="+mn-ea"/>
              </a:rPr>
              <a:t>1.25), AGEO1 e AGEO2</a:t>
            </a:r>
            <a:endParaRPr lang="pt-PT" altLang="pt-BR" sz="1800" b="1" dirty="0"/>
          </a:p>
        </p:txBody>
      </p:sp>
      <p:pic>
        <p:nvPicPr>
          <p:cNvPr id="9" name="Imagem 8"/>
          <p:cNvPicPr>
            <a:picLocks noChangeAspect="true"/>
          </p:cNvPicPr>
          <p:nvPr/>
        </p:nvPicPr>
        <p:blipFill>
          <a:blip r:embed="rId2"/>
          <a:srcRect l="750" t="1094" r="1239" b="724"/>
          <a:stretch>
            <a:fillRect/>
          </a:stretch>
        </p:blipFill>
        <p:spPr>
          <a:xfrm>
            <a:off x="6292215" y="1899285"/>
            <a:ext cx="5727065" cy="4018915"/>
          </a:xfrm>
          <a:prstGeom prst="rect">
            <a:avLst/>
          </a:prstGeom>
        </p:spPr>
      </p:pic>
      <p:pic>
        <p:nvPicPr>
          <p:cNvPr id="3" name="Picture 2" descr="Screenshot_20210118_20553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0" y="1566545"/>
            <a:ext cx="5746750" cy="4351655"/>
          </a:xfrm>
          <a:prstGeom prst="rect">
            <a:avLst/>
          </a:prstGeom>
        </p:spPr>
      </p:pic>
      <p:sp>
        <p:nvSpPr>
          <p:cNvPr id="2" name="Google Shape;84;p2"/>
          <p:cNvSpPr txBox="true">
            <a:spLocks noGrp="true"/>
          </p:cNvSpPr>
          <p:nvPr>
            <p:ph type="title"/>
          </p:nvPr>
        </p:nvSpPr>
        <p:spPr>
          <a:xfrm>
            <a:off x="1675130" y="133350"/>
            <a:ext cx="8841105" cy="60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 b="1">
                <a:latin typeface="+mn-lt"/>
                <a:cs typeface="+mn-lt"/>
              </a:rPr>
              <a:t>Griewangk</a:t>
            </a:r>
            <a:endParaRPr lang="pt-PT" altLang="pt-BR" sz="2800" b="1">
              <a:latin typeface="+mn-lt"/>
              <a:ea typeface="Arial"/>
              <a:cs typeface="+mn-lt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Subtitle 6"/>
          <p:cNvSpPr/>
          <p:nvPr>
            <p:ph type="subTitle" idx="1"/>
          </p:nvPr>
        </p:nvSpPr>
        <p:spPr>
          <a:xfrm>
            <a:off x="2760980" y="3771265"/>
            <a:ext cx="7456170" cy="617220"/>
          </a:xfrm>
        </p:spPr>
        <p:txBody>
          <a:bodyPr/>
          <a:p>
            <a:r>
              <a:rPr lang="pt-PT" altLang="en-US" sz="2400">
                <a:solidFill>
                  <a:schemeClr val="bg1"/>
                </a:solidFill>
              </a:rPr>
              <a:t>Leonardo Becker da Luz</a:t>
            </a:r>
            <a:endParaRPr lang="pt-PT" altLang="en-US" sz="240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13" name="Google Shape;85;p2"/>
          <p:cNvSpPr txBox="true">
            <a:spLocks noGrp="true"/>
          </p:cNvSpPr>
          <p:nvPr/>
        </p:nvSpPr>
        <p:spPr>
          <a:xfrm>
            <a:off x="724535" y="896620"/>
            <a:ext cx="10542270" cy="467360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 panose="020B0602040504020204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289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2875" indent="0" algn="just">
              <a:buSzPts val="750"/>
              <a:buNone/>
            </a:pPr>
            <a:r>
              <a:rPr lang="pt-PT" altLang="pt-BR" sz="1800" b="1">
                <a:sym typeface="+mn-ea"/>
              </a:rPr>
              <a:t>Gráfico proposto: GEO, GEOvar, AGEO1, AGEO2, AGEOvar1, AGEOvar2</a:t>
            </a:r>
            <a:endParaRPr lang="pt-PT" altLang="pt-BR" sz="1800" b="1" dirty="0"/>
          </a:p>
        </p:txBody>
      </p:sp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675130" y="116840"/>
            <a:ext cx="8841105" cy="60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 b="1">
                <a:latin typeface="+mn-lt"/>
                <a:cs typeface="+mn-lt"/>
              </a:rPr>
              <a:t>Griewangk</a:t>
            </a:r>
            <a:endParaRPr lang="pt-PT" altLang="pt-BR" sz="2800" b="1">
              <a:latin typeface="+mn-lt"/>
              <a:ea typeface="Arial"/>
              <a:cs typeface="+mn-lt"/>
              <a:sym typeface="Arial"/>
            </a:endParaRPr>
          </a:p>
        </p:txBody>
      </p:sp>
      <p:pic>
        <p:nvPicPr>
          <p:cNvPr id="3" name="Picture 2" descr="GriewangkNOVO"/>
          <p:cNvPicPr>
            <a:picLocks noChangeAspect="true"/>
          </p:cNvPicPr>
          <p:nvPr/>
        </p:nvPicPr>
        <p:blipFill>
          <a:blip r:embed="rId2"/>
          <a:srcRect l="1085" t="1407" r="651" b="1055"/>
          <a:stretch>
            <a:fillRect/>
          </a:stretch>
        </p:blipFill>
        <p:spPr>
          <a:xfrm>
            <a:off x="888365" y="1919605"/>
            <a:ext cx="6440805" cy="3942080"/>
          </a:xfrm>
          <a:prstGeom prst="rect">
            <a:avLst/>
          </a:prstGeom>
        </p:spPr>
      </p:pic>
      <p:pic>
        <p:nvPicPr>
          <p:cNvPr id="2" name="Picture 1" descr="Screenshot_20210126_14570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385" y="3952240"/>
            <a:ext cx="3790950" cy="1314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Rastringin_Funcao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700" y="2600325"/>
            <a:ext cx="3752215" cy="7899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true"/>
          </p:cNvPicPr>
          <p:nvPr/>
        </p:nvPicPr>
        <p:blipFill>
          <a:blip r:embed="rId2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624330" y="149860"/>
            <a:ext cx="8841105" cy="60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 b="1">
                <a:latin typeface="+mn-lt"/>
                <a:cs typeface="+mn-lt"/>
              </a:rPr>
              <a:t>Rastringin</a:t>
            </a:r>
            <a:endParaRPr lang="pt-PT" altLang="pt-BR" sz="2800" b="1">
              <a:latin typeface="+mn-lt"/>
              <a:ea typeface="Arial"/>
              <a:cs typeface="+mn-lt"/>
              <a:sym typeface="Arial"/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1277620" y="1250315"/>
            <a:ext cx="10267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i="1"/>
              <a:t>Não linear, separável e com múltiplos mínimos locais distribuídos regularmente. Conhecida como função Rastringin.</a:t>
            </a:r>
            <a:endParaRPr i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8"/>
              <p:cNvSpPr txBox="true"/>
              <p:nvPr/>
            </p:nvSpPr>
            <p:spPr>
              <a:xfrm>
                <a:off x="1415415" y="3390265"/>
                <a:ext cx="5851525" cy="2030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>
                    <a:sym typeface="+mn-ea"/>
                  </a:rPr>
                  <a:t>N = </a:t>
                </a:r>
                <a:r>
                  <a:rPr lang="pt-PT" altLang="en-US">
                    <a:sym typeface="+mn-ea"/>
                  </a:rPr>
                  <a:t>20</a:t>
                </a:r>
                <a:endParaRPr lang="en-US"/>
              </a:p>
              <a:p>
                <a:pPr algn="ctr"/>
                <a:r>
                  <a:rPr lang="en-US">
                    <a:sym typeface="+mn-ea"/>
                  </a:rPr>
                  <a:t>fx* = </a:t>
                </a:r>
                <a:r>
                  <a:rPr lang="pt-PT" altLang="en-US">
                    <a:sym typeface="+mn-ea"/>
                  </a:rPr>
                  <a:t>0</a:t>
                </a:r>
                <a:endParaRPr lang="en-US"/>
              </a:p>
              <a:p>
                <a:pPr algn="ctr"/>
                <a:r>
                  <a:rPr lang="en-US">
                    <a:sym typeface="+mn-ea"/>
                  </a:rPr>
                  <a:t>-</a:t>
                </a:r>
                <a:r>
                  <a:rPr lang="pt-PT" altLang="en-US">
                    <a:sym typeface="+mn-ea"/>
                  </a:rPr>
                  <a:t>5,12</a:t>
                </a:r>
                <a:r>
                  <a:rPr lang="en-US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≤</m:t>
                    </m:r>
                  </m:oMath>
                </a14:m>
                <a:r>
                  <a:rPr lang="en-US">
                    <a:sym typeface="+mn-ea"/>
                  </a:rPr>
                  <a:t> xi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≤</m:t>
                    </m:r>
                  </m:oMath>
                </a14:m>
                <a:r>
                  <a:rPr lang="en-US">
                    <a:sym typeface="+mn-ea"/>
                  </a:rPr>
                  <a:t> </a:t>
                </a:r>
                <a:r>
                  <a:rPr lang="pt-PT" altLang="en-US">
                    <a:sym typeface="+mn-ea"/>
                  </a:rPr>
                  <a:t>5,12</a:t>
                </a:r>
                <a:endParaRPr lang="en-US"/>
              </a:p>
              <a:p>
                <a:pPr algn="ctr"/>
                <a:endParaRPr lang="en-US"/>
              </a:p>
              <a:p>
                <a:pPr algn="ctr"/>
                <a:r>
                  <a:rPr lang="pt-PT" altLang="en-US" b="1">
                    <a:sym typeface="+mn-ea"/>
                  </a:rPr>
                  <a:t>Execuções:</a:t>
                </a:r>
                <a:endParaRPr lang="pt-PT" altLang="en-US" b="1">
                  <a:sym typeface="+mn-ea"/>
                </a:endParaRPr>
              </a:p>
              <a:p>
                <a:pPr algn="ctr"/>
                <a:r>
                  <a:rPr lang="en-US">
                    <a:sym typeface="+mn-ea"/>
                  </a:rPr>
                  <a:t>- 50 execuções</a:t>
                </a:r>
                <a:endParaRPr lang="en-US">
                  <a:sym typeface="+mn-ea"/>
                </a:endParaRPr>
              </a:p>
              <a:p>
                <a:pPr algn="ctr"/>
                <a:r>
                  <a:rPr lang="en-US">
                    <a:sym typeface="+mn-ea"/>
                  </a:rPr>
                  <a:t>- 1</a:t>
                </a:r>
                <a:r>
                  <a:rPr lang="pt-PT" altLang="en-US">
                    <a:sym typeface="+mn-ea"/>
                  </a:rPr>
                  <a:t>6</a:t>
                </a:r>
                <a:r>
                  <a:rPr lang="en-US">
                    <a:sym typeface="+mn-ea"/>
                  </a:rPr>
                  <a:t> Bits</a:t>
                </a:r>
                <a:r>
                  <a:rPr lang="pt-PT" altLang="en-US">
                    <a:sym typeface="+mn-ea"/>
                  </a:rPr>
                  <a:t> por variável</a:t>
                </a:r>
                <a:endParaRPr lang="en-US"/>
              </a:p>
            </p:txBody>
          </p:sp>
        </mc:Choice>
        <mc:Fallback>
          <p:sp>
            <p:nvSpPr>
              <p:cNvPr id="9" name="Text Box 8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415415" y="3390265"/>
                <a:ext cx="5851525" cy="2030095"/>
              </a:xfrm>
              <a:prstGeom prst="rect">
                <a:avLst/>
              </a:prstGeom>
              <a:blipFill rotWithShape="true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624151" y="149860"/>
            <a:ext cx="8229600" cy="6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3200"/>
              <a:t>Desenvolvimento</a:t>
            </a:r>
            <a:endParaRPr lang="pt-PT" altLang="pt-BR" sz="3200"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Google Shape;85;p2"/>
              <p:cNvSpPr txBox="true">
                <a:spLocks noGrp="true"/>
              </p:cNvSpPr>
              <p:nvPr/>
            </p:nvSpPr>
            <p:spPr>
              <a:xfrm>
                <a:off x="724535" y="939800"/>
                <a:ext cx="6337300" cy="5749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03150" tIns="51575" rIns="103150" bIns="51575" anchor="t" anchorCtr="false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4325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350"/>
                  <a:buFont typeface="Noto Sans Symbols" panose="020B0602040504020204"/>
                  <a:buChar char="■"/>
                  <a:defRPr sz="27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2004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accent2"/>
                  </a:buClr>
                  <a:buSzPts val="1440"/>
                  <a:buFont typeface="Noto Sans Symbols" panose="020B0602040504020204"/>
                  <a:buChar char="◻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02895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170"/>
                  <a:buFont typeface="Noto Sans Symbols" panose="020B0602040504020204"/>
                  <a:buChar char="■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0861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accent2"/>
                  </a:buClr>
                  <a:buSzPts val="1260"/>
                  <a:buFont typeface="Noto Sans Symbols" panose="020B0602040504020204"/>
                  <a:buChar char="◻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42875" indent="0" algn="l">
                  <a:lnSpc>
                    <a:spcPct val="150000"/>
                  </a:lnSpc>
                  <a:buSzPct val="200000"/>
                  <a:buFont typeface="Arial" panose="02080604020202020204" pitchFamily="34" charset="0"/>
                  <a:buNone/>
                </a:pPr>
                <a:r>
                  <a:rPr lang="pt-PT" altLang="pt-BR" sz="2400" b="1" dirty="0"/>
                  <a:t>Algoritmos:</a:t>
                </a:r>
                <a:endParaRPr lang="pt-PT" altLang="pt-BR" sz="2800" b="1" dirty="0"/>
              </a:p>
              <a:p>
                <a:pPr lvl="1" algn="l">
                  <a:lnSpc>
                    <a:spcPct val="150000"/>
                  </a:lnSpc>
                  <a:buSzPct val="200000"/>
                  <a:buFont typeface="Arial" panose="02080604020202020204" pitchFamily="34" charset="0"/>
                  <a:buChar char="•"/>
                </a:pPr>
                <a:r>
                  <a:rPr lang="pt-PT" altLang="pt-BR" sz="2000" b="1" dirty="0"/>
                  <a:t>GEOcanônico </a:t>
                </a:r>
                <a:r>
                  <a:rPr lang="pt-PT" altLang="pt-BR" sz="2000" dirty="0"/>
                  <a:t>e </a:t>
                </a:r>
                <a:r>
                  <a:rPr lang="pt-PT" altLang="pt-BR" sz="2000" b="1" dirty="0"/>
                  <a:t>GEOvar </a:t>
                </a:r>
                <a:r>
                  <a:rPr lang="pt-PT" altLang="pt-BR" sz="2000" dirty="0"/>
                  <a:t>- Tese</a:t>
                </a:r>
                <a:endParaRPr lang="pt-PT" altLang="pt-BR" sz="2000" dirty="0"/>
              </a:p>
              <a:p>
                <a:pPr lvl="1" algn="l">
                  <a:lnSpc>
                    <a:spcPct val="150000"/>
                  </a:lnSpc>
                  <a:buSzPct val="200000"/>
                  <a:buFont typeface="Arial" panose="02080604020202020204" pitchFamily="34" charset="0"/>
                  <a:buChar char="•"/>
                </a:pPr>
                <a:r>
                  <a:rPr lang="pt-PT" altLang="pt-BR" sz="2000" b="1" dirty="0"/>
                  <a:t>AGEO1 </a:t>
                </a:r>
                <a:r>
                  <a:rPr lang="pt-PT" altLang="pt-BR" sz="2000" dirty="0"/>
                  <a:t>e </a:t>
                </a:r>
                <a:r>
                  <a:rPr lang="pt-PT" altLang="pt-BR" sz="2000" b="1" dirty="0"/>
                  <a:t>AGEO2 </a:t>
                </a:r>
                <a:r>
                  <a:rPr lang="pt-PT" altLang="pt-BR" sz="2000" dirty="0"/>
                  <a:t>- Dissertação</a:t>
                </a:r>
                <a:endParaRPr lang="pt-PT" altLang="pt-BR" sz="2000" dirty="0"/>
              </a:p>
              <a:p>
                <a:pPr lvl="1" algn="l">
                  <a:lnSpc>
                    <a:spcPct val="150000"/>
                  </a:lnSpc>
                  <a:buSzPct val="200000"/>
                  <a:buFont typeface="Arial" panose="02080604020202020204" pitchFamily="34" charset="0"/>
                  <a:buChar char="•"/>
                </a:pPr>
                <a:r>
                  <a:rPr lang="pt-PT" altLang="pt-BR" sz="2000" dirty="0">
                    <a:sym typeface="+mn-ea"/>
                  </a:rPr>
                  <a:t>Tudo foi desenvolvido em .NET através da linguagem </a:t>
                </a:r>
                <a:r>
                  <a:rPr lang="pt-PT" altLang="pt-BR" sz="2000" b="1" dirty="0">
                    <a:sym typeface="+mn-ea"/>
                  </a:rPr>
                  <a:t>C#</a:t>
                </a:r>
                <a:r>
                  <a:rPr lang="pt-PT" altLang="pt-BR" sz="2000" dirty="0">
                    <a:sym typeface="+mn-ea"/>
                  </a:rPr>
                  <a:t>.</a:t>
                </a:r>
                <a:endParaRPr lang="pt-PT" altLang="pt-BR" sz="2000" dirty="0">
                  <a:sym typeface="+mn-ea"/>
                </a:endParaRPr>
              </a:p>
              <a:p>
                <a:pPr lvl="1" algn="l">
                  <a:lnSpc>
                    <a:spcPct val="150000"/>
                  </a:lnSpc>
                  <a:buSzPct val="200000"/>
                  <a:buFont typeface="Arial" panose="02080604020202020204" pitchFamily="34" charset="0"/>
                  <a:buChar char="•"/>
                </a:pPr>
                <a:r>
                  <a:rPr lang="pt-PT" altLang="pt-BR" sz="2000" dirty="0">
                    <a:sym typeface="+mn-ea"/>
                  </a:rPr>
                  <a:t>Desenvolvimento através de </a:t>
                </a:r>
                <a:r>
                  <a:rPr lang="pt-PT" altLang="pt-BR" sz="2000" b="1" dirty="0">
                    <a:sym typeface="+mn-ea"/>
                  </a:rPr>
                  <a:t>funções estáticas</a:t>
                </a:r>
                <a:r>
                  <a:rPr lang="pt-PT" altLang="pt-BR" sz="2000" dirty="0">
                    <a:sym typeface="+mn-ea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pt-PT" sz="2000" i="1" dirty="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≠</m:t>
                    </m:r>
                  </m:oMath>
                </a14:m>
                <a:r>
                  <a:rPr lang="pt-PT" altLang="pt-BR" sz="2000" dirty="0"/>
                  <a:t> de Orientada a Objetos).</a:t>
                </a:r>
                <a:endParaRPr lang="pt-PT" altLang="pt-BR" sz="2000" dirty="0"/>
              </a:p>
              <a:p>
                <a:pPr lvl="1" algn="l">
                  <a:lnSpc>
                    <a:spcPct val="150000"/>
                  </a:lnSpc>
                  <a:buSzPct val="200000"/>
                  <a:buFont typeface="Arial" panose="02080604020202020204" pitchFamily="34" charset="0"/>
                  <a:buChar char="•"/>
                </a:pPr>
                <a:endParaRPr lang="pt-PT" altLang="pt-BR" sz="2000" dirty="0"/>
              </a:p>
              <a:p>
                <a:pPr marL="142875" lvl="0" indent="0" algn="l">
                  <a:lnSpc>
                    <a:spcPct val="150000"/>
                  </a:lnSpc>
                  <a:buSzPct val="200000"/>
                  <a:buFont typeface="Arial" panose="02080604020202020204" pitchFamily="34" charset="0"/>
                  <a:buNone/>
                </a:pPr>
                <a:r>
                  <a:rPr lang="pt-PT" altLang="pt-BR" sz="2400" b="1" dirty="0"/>
                  <a:t>Funções Objetivo:</a:t>
                </a:r>
                <a:endParaRPr lang="pt-PT" altLang="pt-BR" sz="2800" b="1" dirty="0"/>
              </a:p>
              <a:p>
                <a:pPr lvl="1" algn="l">
                  <a:lnSpc>
                    <a:spcPct val="150000"/>
                  </a:lnSpc>
                  <a:buSzPct val="200000"/>
                  <a:buFont typeface="Arial" panose="02080604020202020204" pitchFamily="34" charset="0"/>
                  <a:buChar char="•"/>
                </a:pPr>
                <a:r>
                  <a:rPr lang="pt-PT" altLang="pt-BR" sz="2000" b="1" dirty="0"/>
                  <a:t>Rosenbrock</a:t>
                </a:r>
                <a:r>
                  <a:rPr lang="pt-PT" altLang="pt-BR" sz="2000" dirty="0"/>
                  <a:t>, </a:t>
                </a:r>
                <a:r>
                  <a:rPr lang="pt-PT" altLang="pt-BR" sz="2000" b="1" dirty="0"/>
                  <a:t>DeJong#3</a:t>
                </a:r>
                <a:r>
                  <a:rPr lang="pt-PT" altLang="pt-BR" sz="2000" dirty="0"/>
                  <a:t>, </a:t>
                </a:r>
                <a:r>
                  <a:rPr lang="pt-PT" altLang="pt-BR" sz="2000" b="1" dirty="0"/>
                  <a:t>Griewangk </a:t>
                </a:r>
                <a:r>
                  <a:rPr lang="pt-PT" altLang="pt-BR" sz="2000" dirty="0"/>
                  <a:t>e </a:t>
                </a:r>
                <a:endParaRPr lang="pt-PT" altLang="pt-BR" sz="2000" dirty="0"/>
              </a:p>
              <a:p>
                <a:pPr lvl="1" algn="l">
                  <a:lnSpc>
                    <a:spcPct val="150000"/>
                  </a:lnSpc>
                  <a:buSzPct val="200000"/>
                  <a:buFont typeface="Arial" panose="02080604020202020204" pitchFamily="34" charset="0"/>
                  <a:buChar char="•"/>
                </a:pPr>
                <a:r>
                  <a:rPr lang="pt-PT" altLang="pt-BR" sz="2000" b="1" dirty="0">
                    <a:solidFill>
                      <a:srgbClr val="FF0000"/>
                    </a:solidFill>
                  </a:rPr>
                  <a:t>Spacecraft Design (Eric).</a:t>
                </a:r>
                <a:endParaRPr lang="pt-PT" altLang="pt-BR" sz="2000" b="1" dirty="0">
                  <a:solidFill>
                    <a:srgbClr val="FF0000"/>
                  </a:solidFill>
                </a:endParaRPr>
              </a:p>
              <a:p>
                <a:pPr marL="0" lvl="1" algn="l">
                  <a:lnSpc>
                    <a:spcPct val="150000"/>
                  </a:lnSpc>
                  <a:buSzPts val="750"/>
                </a:pPr>
                <a:endParaRPr lang="pt-PT" altLang="pt-BR" sz="2000" dirty="0">
                  <a:sym typeface="+mn-ea"/>
                </a:endParaRPr>
              </a:p>
              <a:p>
                <a:pPr lvl="1" algn="l">
                  <a:lnSpc>
                    <a:spcPct val="150000"/>
                  </a:lnSpc>
                  <a:buSzPts val="750"/>
                </a:pPr>
                <a:endParaRPr lang="pt-PT" altLang="pt-BR" sz="2000" dirty="0"/>
              </a:p>
            </p:txBody>
          </p:sp>
        </mc:Choice>
        <mc:Fallback>
          <p:sp>
            <p:nvSpPr>
              <p:cNvPr id="13" name="Google Shape;85;p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24535" y="939800"/>
                <a:ext cx="6337300" cy="5749925"/>
              </a:xfrm>
              <a:prstGeom prst="rect">
                <a:avLst/>
              </a:prstGeom>
              <a:blipFill rotWithShape="true">
                <a:blip r:embed="rId2"/>
                <a:stretch>
                  <a:fillRect b="-153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730" y="2891790"/>
            <a:ext cx="5209540" cy="34798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Subtitle 6"/>
          <p:cNvSpPr/>
          <p:nvPr>
            <p:ph type="subTitle" idx="1"/>
          </p:nvPr>
        </p:nvSpPr>
        <p:spPr>
          <a:xfrm>
            <a:off x="2760980" y="3771265"/>
            <a:ext cx="7456170" cy="617220"/>
          </a:xfrm>
        </p:spPr>
        <p:txBody>
          <a:bodyPr/>
          <a:p>
            <a:r>
              <a:rPr lang="pt-PT" altLang="en-US" sz="2400">
                <a:solidFill>
                  <a:schemeClr val="bg1"/>
                </a:solidFill>
              </a:rPr>
              <a:t>Leonardo Becker da Luz</a:t>
            </a:r>
            <a:endParaRPr lang="pt-PT" altLang="en-US" sz="240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675130" y="116840"/>
            <a:ext cx="8841105" cy="60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 b="1">
                <a:latin typeface="+mn-lt"/>
                <a:cs typeface="+mn-lt"/>
              </a:rPr>
              <a:t>Restringin</a:t>
            </a:r>
            <a:endParaRPr lang="pt-PT" altLang="pt-BR" sz="2800" b="1">
              <a:latin typeface="+mn-lt"/>
              <a:ea typeface="Arial"/>
              <a:cs typeface="+mn-lt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Subtitle 6"/>
          <p:cNvSpPr/>
          <p:nvPr>
            <p:ph type="subTitle" idx="1"/>
          </p:nvPr>
        </p:nvSpPr>
        <p:spPr>
          <a:xfrm>
            <a:off x="2760980" y="3771265"/>
            <a:ext cx="7456170" cy="617220"/>
          </a:xfrm>
        </p:spPr>
        <p:txBody>
          <a:bodyPr/>
          <a:p>
            <a:r>
              <a:rPr lang="pt-PT" altLang="en-US" sz="2400">
                <a:solidFill>
                  <a:schemeClr val="bg1"/>
                </a:solidFill>
              </a:rPr>
              <a:t>Leonardo Becker da Luz</a:t>
            </a:r>
            <a:endParaRPr lang="pt-PT" altLang="en-US" sz="240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Google Shape;85;p2"/>
              <p:cNvSpPr txBox="true">
                <a:spLocks noGrp="true"/>
              </p:cNvSpPr>
              <p:nvPr/>
            </p:nvSpPr>
            <p:spPr>
              <a:xfrm>
                <a:off x="724535" y="896620"/>
                <a:ext cx="7483475" cy="4673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03150" tIns="51575" rIns="103150" bIns="51575" anchor="t" anchorCtr="false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4325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350"/>
                  <a:buFont typeface="Noto Sans Symbols" panose="020B0602040504020204"/>
                  <a:buChar char="■"/>
                  <a:defRPr sz="27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2004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accent2"/>
                  </a:buClr>
                  <a:buSzPts val="1440"/>
                  <a:buFont typeface="Noto Sans Symbols" panose="020B0602040504020204"/>
                  <a:buChar char="◻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02895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170"/>
                  <a:buFont typeface="Noto Sans Symbols" panose="020B0602040504020204"/>
                  <a:buChar char="■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0861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accent2"/>
                  </a:buClr>
                  <a:buSzPts val="1260"/>
                  <a:buFont typeface="Noto Sans Symbols" panose="020B0602040504020204"/>
                  <a:buChar char="◻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42875" indent="0" algn="just">
                  <a:buSzPts val="750"/>
                  <a:buNone/>
                </a:pPr>
                <a:r>
                  <a:rPr lang="pt-PT" altLang="pt-BR" sz="1800" b="1">
                    <a:solidFill>
                      <a:srgbClr val="FF0000"/>
                    </a:solidFill>
                    <a:sym typeface="+mn-ea"/>
                  </a:rPr>
                  <a:t>Spacecraft Design</a:t>
                </a:r>
                <a:r>
                  <a:rPr lang="pt-PT" altLang="pt-BR" sz="1800" b="1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pt-PT" sz="1800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</m:oMath>
                </a14:m>
                <a:r>
                  <a:rPr lang="pt-PT" altLang="pt-BR" sz="1800" b="1" dirty="0">
                    <a:sym typeface="+mn-ea"/>
                  </a:rPr>
                  <a:t> Variando τ</a:t>
                </a:r>
                <a:endParaRPr lang="pt-PT" altLang="pt-BR" sz="1800" b="1" dirty="0"/>
              </a:p>
            </p:txBody>
          </p:sp>
        </mc:Choice>
        <mc:Fallback>
          <p:sp>
            <p:nvSpPr>
              <p:cNvPr id="13" name="Google Shape;85;p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24535" y="896620"/>
                <a:ext cx="7483475" cy="467360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440" y="1445260"/>
            <a:ext cx="4386580" cy="41198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720" y="5933440"/>
            <a:ext cx="4733925" cy="381000"/>
          </a:xfrm>
          <a:prstGeom prst="rect">
            <a:avLst/>
          </a:prstGeom>
        </p:spPr>
      </p:pic>
      <p:pic>
        <p:nvPicPr>
          <p:cNvPr id="12" name="Picture 11" descr="Picture1"/>
          <p:cNvPicPr>
            <a:picLocks noChangeAspect="true"/>
          </p:cNvPicPr>
          <p:nvPr/>
        </p:nvPicPr>
        <p:blipFill>
          <a:blip r:embed="rId5"/>
          <a:srcRect l="1793" t="2536" r="593" b="2903"/>
          <a:stretch>
            <a:fillRect/>
          </a:stretch>
        </p:blipFill>
        <p:spPr>
          <a:xfrm>
            <a:off x="6059805" y="1664335"/>
            <a:ext cx="5205095" cy="4168140"/>
          </a:xfrm>
          <a:prstGeom prst="rect">
            <a:avLst/>
          </a:prstGeom>
        </p:spPr>
      </p:pic>
      <p:sp>
        <p:nvSpPr>
          <p:cNvPr id="5" name="Google Shape;84;p2"/>
          <p:cNvSpPr txBox="true">
            <a:spLocks noGrp="true"/>
          </p:cNvSpPr>
          <p:nvPr/>
        </p:nvSpPr>
        <p:spPr>
          <a:xfrm>
            <a:off x="896620" y="149860"/>
            <a:ext cx="10565765" cy="60388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altLang="pt-BR" sz="3200"/>
              <a:t>Reprodução de Resultados da Dissertação</a:t>
            </a:r>
            <a:endParaRPr lang="pt-PT" altLang="pt-BR"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624330" y="149860"/>
            <a:ext cx="8229600" cy="120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3200">
                <a:sym typeface="+mn-ea"/>
              </a:rPr>
              <a:t>AGEOvar</a:t>
            </a:r>
            <a:endParaRPr lang="pt-PT" altLang="pt-BR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85;p2"/>
          <p:cNvSpPr txBox="true">
            <a:spLocks noGrp="true"/>
          </p:cNvSpPr>
          <p:nvPr/>
        </p:nvSpPr>
        <p:spPr>
          <a:xfrm>
            <a:off x="565785" y="1146175"/>
            <a:ext cx="10617200" cy="655955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 panose="020B0602040504020204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289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  <a:buSzPts val="750"/>
            </a:pPr>
            <a:r>
              <a:rPr lang="pt-PT" altLang="pt-BR" sz="2400" dirty="0"/>
              <a:t>União de aspectos dos AGEO1 e AGEO2 com o ranking e flip do GEOvar</a:t>
            </a:r>
            <a:endParaRPr lang="pt-PT" altLang="pt-BR" sz="1800" b="1" dirty="0"/>
          </a:p>
        </p:txBody>
      </p:sp>
      <p:sp>
        <p:nvSpPr>
          <p:cNvPr id="3" name="Google Shape;85;p2"/>
          <p:cNvSpPr txBox="true">
            <a:spLocks noGrp="true"/>
          </p:cNvSpPr>
          <p:nvPr/>
        </p:nvSpPr>
        <p:spPr>
          <a:xfrm>
            <a:off x="2140585" y="1802130"/>
            <a:ext cx="7197090" cy="655955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 panose="020B0602040504020204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289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  <a:buSzPts val="750"/>
            </a:pPr>
            <a:r>
              <a:rPr lang="pt-PT" altLang="pt-BR" sz="2400" b="1" dirty="0"/>
              <a:t>AGEO                          +                      GEOvar  </a:t>
            </a:r>
            <a:endParaRPr lang="pt-PT" altLang="pt-BR" sz="2400" b="1" dirty="0"/>
          </a:p>
        </p:txBody>
      </p:sp>
      <p:pic>
        <p:nvPicPr>
          <p:cNvPr id="11" name="Picture 10"/>
          <p:cNvPicPr>
            <a:picLocks noChangeAspect="true"/>
          </p:cNvPicPr>
          <p:nvPr/>
        </p:nvPicPr>
        <p:blipFill>
          <a:blip r:embed="rId2"/>
          <a:srcRect l="27886" t="47310" r="14102" b="7826"/>
          <a:stretch>
            <a:fillRect/>
          </a:stretch>
        </p:blipFill>
        <p:spPr>
          <a:xfrm>
            <a:off x="1309370" y="2856230"/>
            <a:ext cx="4106545" cy="375983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789430" y="3170555"/>
            <a:ext cx="2642235" cy="129667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050" y="2836545"/>
            <a:ext cx="4619625" cy="3400425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8586470" y="3761740"/>
            <a:ext cx="2296795" cy="227838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624330" y="149860"/>
            <a:ext cx="8229600" cy="120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3200">
                <a:sym typeface="+mn-ea"/>
              </a:rPr>
              <a:t>Resultados do AGEOvar</a:t>
            </a:r>
            <a:endParaRPr lang="pt-PT" altLang="pt-BR"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m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90" y="2021205"/>
            <a:ext cx="5728970" cy="3952240"/>
          </a:xfrm>
          <a:prstGeom prst="rect">
            <a:avLst/>
          </a:prstGeom>
        </p:spPr>
      </p:pic>
      <p:pic>
        <p:nvPicPr>
          <p:cNvPr id="6" name="Imagem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90" y="2021205"/>
            <a:ext cx="5728970" cy="395160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119" y="2021240"/>
            <a:ext cx="5684966" cy="3952059"/>
          </a:xfrm>
          <a:prstGeom prst="rect">
            <a:avLst/>
          </a:prstGeom>
        </p:spPr>
      </p:pic>
      <p:pic>
        <p:nvPicPr>
          <p:cNvPr id="5" name="Imagem 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185" y="2021205"/>
            <a:ext cx="5688330" cy="3951605"/>
          </a:xfrm>
          <a:prstGeom prst="rect">
            <a:avLst/>
          </a:prstGeom>
        </p:spPr>
      </p:pic>
      <p:sp>
        <p:nvSpPr>
          <p:cNvPr id="3" name="Google Shape;85;p2"/>
          <p:cNvSpPr txBox="true">
            <a:spLocks noGrp="true"/>
          </p:cNvSpPr>
          <p:nvPr/>
        </p:nvSpPr>
        <p:spPr>
          <a:xfrm>
            <a:off x="1638935" y="1505585"/>
            <a:ext cx="3503295" cy="655955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 panose="020B0602040504020204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289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  <a:buSzPts val="750"/>
            </a:pPr>
            <a:r>
              <a:rPr lang="pt-PT" altLang="pt-BR" sz="1800" dirty="0"/>
              <a:t>F2 (ROSENBROCK)</a:t>
            </a:r>
            <a:endParaRPr lang="pt-PT" altLang="pt-BR" sz="1800" b="1" dirty="0"/>
          </a:p>
        </p:txBody>
      </p:sp>
      <p:sp>
        <p:nvSpPr>
          <p:cNvPr id="4" name="Google Shape;85;p2"/>
          <p:cNvSpPr txBox="true">
            <a:spLocks noGrp="true"/>
          </p:cNvSpPr>
          <p:nvPr/>
        </p:nvSpPr>
        <p:spPr>
          <a:xfrm>
            <a:off x="7694295" y="1505585"/>
            <a:ext cx="3503295" cy="655955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 panose="020B0602040504020204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289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  <a:buSzPts val="750"/>
            </a:pPr>
            <a:r>
              <a:rPr lang="pt-PT" altLang="pt-BR" sz="1800" dirty="0"/>
              <a:t>F3 (GRIEWANGK)</a:t>
            </a:r>
            <a:endParaRPr lang="pt-PT" altLang="pt-BR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3" name="Text Box 2"/>
          <p:cNvSpPr txBox="true"/>
          <p:nvPr/>
        </p:nvSpPr>
        <p:spPr>
          <a:xfrm>
            <a:off x="1381760" y="1170305"/>
            <a:ext cx="1007427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00000"/>
              </a:lnSpc>
            </a:pPr>
            <a:r>
              <a:rPr lang="pt-PT" sz="2400"/>
              <a:t>- Rosenbrock </a:t>
            </a:r>
            <a:r>
              <a:rPr lang="pt-PT" altLang="pt-BR" sz="2400">
                <a:cs typeface="+mn-lt"/>
                <a:sym typeface="+mn-ea"/>
              </a:rPr>
              <a:t> (F2 na Tese e F2 na Dissertação)</a:t>
            </a:r>
            <a:endParaRPr lang="pt-PT" sz="2400"/>
          </a:p>
          <a:p>
            <a:pPr algn="l">
              <a:lnSpc>
                <a:spcPct val="200000"/>
              </a:lnSpc>
            </a:pPr>
            <a:r>
              <a:rPr lang="pt-PT" sz="2400"/>
              <a:t>- Griewangk </a:t>
            </a:r>
            <a:r>
              <a:rPr lang="pt-PT" altLang="pt-BR" sz="2400">
                <a:cs typeface="+mn-lt"/>
                <a:sym typeface="+mn-ea"/>
              </a:rPr>
              <a:t> (F5 na Tese e F3 na Dissertação)</a:t>
            </a:r>
            <a:endParaRPr lang="pt-PT" sz="2400"/>
          </a:p>
          <a:p>
            <a:pPr algn="l">
              <a:lnSpc>
                <a:spcPct val="200000"/>
              </a:lnSpc>
            </a:pPr>
            <a:r>
              <a:rPr lang="pt-PT" sz="2400"/>
              <a:t>- DeJong#3 </a:t>
            </a:r>
            <a:r>
              <a:rPr lang="pt-PT" altLang="pt-BR" sz="2400">
                <a:cs typeface="+mn-lt"/>
                <a:sym typeface="+mn-ea"/>
              </a:rPr>
              <a:t>(F3 na Tese)</a:t>
            </a:r>
            <a:endParaRPr lang="pt-PT" sz="2400"/>
          </a:p>
          <a:p>
            <a:pPr algn="l">
              <a:lnSpc>
                <a:spcPct val="200000"/>
              </a:lnSpc>
            </a:pPr>
            <a:r>
              <a:rPr lang="pt-PT" sz="2400"/>
              <a:t>- Ackley</a:t>
            </a:r>
            <a:endParaRPr lang="pt-PT" sz="2400"/>
          </a:p>
          <a:p>
            <a:pPr algn="l">
              <a:lnSpc>
                <a:spcPct val="200000"/>
              </a:lnSpc>
            </a:pPr>
            <a:r>
              <a:rPr lang="pt-PT" sz="2400"/>
              <a:t>- Restringin (F6 na Tese e F4 na Dissertação)</a:t>
            </a:r>
            <a:endParaRPr lang="pt-PT" sz="2400"/>
          </a:p>
          <a:p>
            <a:pPr algn="l">
              <a:lnSpc>
                <a:spcPct val="200000"/>
              </a:lnSpc>
            </a:pPr>
            <a:r>
              <a:rPr lang="pt-PT" sz="2400"/>
              <a:t>- Schwefel</a:t>
            </a:r>
            <a:endParaRPr lang="pt-PT" sz="2400"/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525" y="753745"/>
            <a:ext cx="1885950" cy="1885950"/>
          </a:xfrm>
          <a:prstGeom prst="rect">
            <a:avLst/>
          </a:prstGeom>
        </p:spPr>
      </p:pic>
      <p:sp>
        <p:nvSpPr>
          <p:cNvPr id="6" name="Google Shape;84;p2"/>
          <p:cNvSpPr txBox="true">
            <a:spLocks noGrp="true"/>
          </p:cNvSpPr>
          <p:nvPr>
            <p:ph type="title"/>
          </p:nvPr>
        </p:nvSpPr>
        <p:spPr>
          <a:xfrm>
            <a:off x="1624151" y="149860"/>
            <a:ext cx="8229600" cy="6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3200"/>
              <a:t>Execuções e Funções Avaliadas</a:t>
            </a:r>
            <a:endParaRPr lang="pt-PT" altLang="pt-BR"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/>
          <p:cNvPicPr>
            <a:picLocks noChangeAspect="true"/>
          </p:cNvPicPr>
          <p:nvPr/>
        </p:nvPicPr>
        <p:blipFill>
          <a:blip r:embed="rId3"/>
          <a:srcRect r="68075" b="54023"/>
          <a:stretch>
            <a:fillRect/>
          </a:stretch>
        </p:blipFill>
        <p:spPr>
          <a:xfrm>
            <a:off x="10531475" y="934720"/>
            <a:ext cx="1626870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9130665" y="2495550"/>
            <a:ext cx="2000250" cy="1866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8290" y="3790315"/>
            <a:ext cx="1793240" cy="13938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7857490" y="4362450"/>
            <a:ext cx="1718310" cy="13354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9130665" y="5380990"/>
            <a:ext cx="1784985" cy="14719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624330" y="149860"/>
            <a:ext cx="8841105" cy="60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 b="1">
                <a:latin typeface="+mn-lt"/>
                <a:cs typeface="+mn-lt"/>
              </a:rPr>
              <a:t>Rosenbrock</a:t>
            </a:r>
            <a:endParaRPr lang="pt-PT" altLang="pt-BR" sz="2800" b="1">
              <a:latin typeface="+mn-lt"/>
              <a:ea typeface="Arial"/>
              <a:cs typeface="+mn-lt"/>
              <a:sym typeface="Arial"/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1277620" y="1250315"/>
            <a:ext cx="102673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i="1"/>
              <a:t>Função contínua, não separável e unimodal. Embora apresente apenas um mínimo, este localiza-se dentro de um vale longo, estreito e de formato parabólico aplanado tornando a convergência para o mesmo difícil. Conhecida como função Rosenbrock ou função F2 DeJong #2</a:t>
            </a:r>
            <a:endParaRPr lang="en-US" i="1"/>
          </a:p>
        </p:txBody>
      </p:sp>
      <p:grpSp>
        <p:nvGrpSpPr>
          <p:cNvPr id="12" name="Group 11"/>
          <p:cNvGrpSpPr/>
          <p:nvPr/>
        </p:nvGrpSpPr>
        <p:grpSpPr>
          <a:xfrm>
            <a:off x="1415415" y="2668270"/>
            <a:ext cx="5695315" cy="3028950"/>
            <a:chOff x="5796" y="3229"/>
            <a:chExt cx="8969" cy="4770"/>
          </a:xfrm>
        </p:grpSpPr>
        <p:pic>
          <p:nvPicPr>
            <p:cNvPr id="6" name="Picture 5" descr="Screenshot_20210126_151536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49" y="3229"/>
              <a:ext cx="5206" cy="129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 Box 8"/>
                <p:cNvSpPr txBox="true"/>
                <p:nvPr/>
              </p:nvSpPr>
              <p:spPr>
                <a:xfrm>
                  <a:off x="5796" y="4366"/>
                  <a:ext cx="8969" cy="36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>
                      <a:sym typeface="+mn-ea"/>
                    </a:rPr>
                    <a:t>N = 2</a:t>
                  </a:r>
                  <a:endParaRPr lang="en-US"/>
                </a:p>
                <a:p>
                  <a:pPr algn="ctr"/>
                  <a:r>
                    <a:rPr lang="en-US">
                      <a:sym typeface="+mn-ea"/>
                    </a:rPr>
                    <a:t>fx* = 0</a:t>
                  </a:r>
                  <a:endParaRPr lang="en-US"/>
                </a:p>
                <a:p>
                  <a:pPr algn="ctr"/>
                  <a:r>
                    <a:rPr lang="en-US">
                      <a:sym typeface="+mn-ea"/>
                    </a:rPr>
                    <a:t>-2,048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≤</m:t>
                      </m:r>
                    </m:oMath>
                  </a14:m>
                  <a:r>
                    <a:rPr lang="en-US">
                      <a:sym typeface="+mn-ea"/>
                    </a:rPr>
                    <a:t> xi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≤</m:t>
                      </m:r>
                    </m:oMath>
                  </a14:m>
                  <a:r>
                    <a:rPr lang="en-US">
                      <a:sym typeface="+mn-ea"/>
                    </a:rPr>
                    <a:t> 2,048</a:t>
                  </a:r>
                  <a:endParaRPr lang="en-US"/>
                </a:p>
                <a:p>
                  <a:pPr algn="ctr"/>
                  <a:endParaRPr lang="en-US"/>
                </a:p>
                <a:p>
                  <a:pPr algn="ctr"/>
                  <a:r>
                    <a:rPr lang="pt-PT" altLang="en-US" b="1">
                      <a:sym typeface="+mn-ea"/>
                    </a:rPr>
                    <a:t>Execuções:</a:t>
                  </a:r>
                  <a:endParaRPr lang="pt-PT" altLang="en-US" b="1">
                    <a:sym typeface="+mn-ea"/>
                  </a:endParaRPr>
                </a:p>
                <a:p>
                  <a:pPr algn="ctr"/>
                  <a:r>
                    <a:rPr lang="en-US">
                      <a:sym typeface="+mn-ea"/>
                    </a:rPr>
                    <a:t>- 50 execuções</a:t>
                  </a:r>
                  <a:r>
                    <a:rPr lang="pt-PT" altLang="en-US"/>
                    <a:t> na TESE e 100 na DISSERTAÇÃO</a:t>
                  </a:r>
                  <a:endParaRPr lang="pt-PT" altLang="en-US"/>
                </a:p>
                <a:p>
                  <a:pPr algn="ctr"/>
                  <a:r>
                    <a:rPr lang="en-US">
                      <a:sym typeface="+mn-ea"/>
                    </a:rPr>
                    <a:t>- 13 Bits</a:t>
                  </a:r>
                  <a:r>
                    <a:rPr lang="pt-PT" altLang="en-US">
                      <a:sym typeface="+mn-ea"/>
                    </a:rPr>
                    <a:t> por variável</a:t>
                  </a:r>
                  <a:endParaRPr lang="en-US"/>
                </a:p>
                <a:p>
                  <a:endParaRPr lang="en-US"/>
                </a:p>
              </p:txBody>
            </p:sp>
          </mc:Choice>
          <mc:Fallback>
            <p:sp>
              <p:nvSpPr>
                <p:cNvPr id="9" name="Text Box 8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5796" y="4366"/>
                  <a:ext cx="8969" cy="3633"/>
                </a:xfrm>
                <a:prstGeom prst="rect">
                  <a:avLst/>
                </a:prstGeom>
                <a:blipFill rotWithShape="true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Picture 10" descr="Screenshot_20210126_15190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005" y="2569210"/>
            <a:ext cx="2924175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2"/>
          <p:cNvPicPr>
            <a:picLocks noChangeAspect="true"/>
          </p:cNvPicPr>
          <p:nvPr/>
        </p:nvPicPr>
        <p:blipFill rotWithShape="true">
          <a:blip r:embed="rId1"/>
          <a:srcRect l="17297" r="16518" b="18794"/>
          <a:stretch>
            <a:fillRect/>
          </a:stretch>
        </p:blipFill>
        <p:spPr>
          <a:xfrm>
            <a:off x="1160145" y="1262380"/>
            <a:ext cx="4788535" cy="46278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2"/>
          <p:cNvPicPr>
            <a:picLocks noChangeAspect="true"/>
          </p:cNvPicPr>
          <p:nvPr/>
        </p:nvPicPr>
        <p:blipFill rotWithShape="true">
          <a:blip r:embed="rId1"/>
          <a:srcRect t="79755"/>
          <a:stretch>
            <a:fillRect/>
          </a:stretch>
        </p:blipFill>
        <p:spPr>
          <a:xfrm>
            <a:off x="2899410" y="5843905"/>
            <a:ext cx="6393815" cy="9804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9"/>
          <p:cNvPicPr>
            <a:picLocks noChangeAspect="true"/>
          </p:cNvPicPr>
          <p:nvPr/>
        </p:nvPicPr>
        <p:blipFill>
          <a:blip r:embed="rId2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624330" y="149860"/>
            <a:ext cx="8841105" cy="60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 b="1">
                <a:latin typeface="+mn-lt"/>
                <a:cs typeface="+mn-lt"/>
              </a:rPr>
              <a:t>Rosenbrock</a:t>
            </a:r>
            <a:endParaRPr lang="pt-PT" altLang="pt-BR" sz="2800" b="1">
              <a:latin typeface="+mn-lt"/>
              <a:ea typeface="Arial"/>
              <a:cs typeface="+mn-lt"/>
              <a:sym typeface="Arial"/>
            </a:endParaRPr>
          </a:p>
        </p:txBody>
      </p:sp>
      <p:sp>
        <p:nvSpPr>
          <p:cNvPr id="2" name="Google Shape;85;p2"/>
          <p:cNvSpPr txBox="true">
            <a:spLocks noGrp="true"/>
          </p:cNvSpPr>
          <p:nvPr/>
        </p:nvSpPr>
        <p:spPr>
          <a:xfrm>
            <a:off x="724535" y="896620"/>
            <a:ext cx="7483475" cy="467360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 panose="020B0602040504020204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289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2875" indent="0" algn="just">
              <a:buSzPts val="750"/>
              <a:buNone/>
            </a:pPr>
            <a:r>
              <a:rPr lang="pt-PT" altLang="pt-BR" sz="1800" b="1">
                <a:sym typeface="+mn-ea"/>
              </a:rPr>
              <a:t>TESE: Variando </a:t>
            </a:r>
            <a:r>
              <a:rPr lang="pt-PT" altLang="pt-BR" sz="1800" b="1" dirty="0">
                <a:sym typeface="+mn-ea"/>
              </a:rPr>
              <a:t>τ</a:t>
            </a:r>
            <a:endParaRPr lang="pt-PT" altLang="pt-BR" sz="1800" b="1" dirty="0"/>
          </a:p>
        </p:txBody>
      </p:sp>
      <p:pic>
        <p:nvPicPr>
          <p:cNvPr id="4" name="Picture 3" descr="RosenbrockTTese"/>
          <p:cNvPicPr>
            <a:picLocks noChangeAspect="true"/>
          </p:cNvPicPr>
          <p:nvPr/>
        </p:nvPicPr>
        <p:blipFill>
          <a:blip r:embed="rId3"/>
          <a:srcRect l="1654" t="1403" r="661" b="3144"/>
          <a:stretch>
            <a:fillRect/>
          </a:stretch>
        </p:blipFill>
        <p:spPr>
          <a:xfrm>
            <a:off x="6253480" y="1351280"/>
            <a:ext cx="4876165" cy="4492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2"/>
          <p:cNvPicPr>
            <a:picLocks noChangeAspect="true"/>
          </p:cNvPicPr>
          <p:nvPr/>
        </p:nvPicPr>
        <p:blipFill rotWithShape="true">
          <a:blip r:embed="rId1"/>
          <a:srcRect t="80925"/>
          <a:stretch>
            <a:fillRect/>
          </a:stretch>
        </p:blipFill>
        <p:spPr>
          <a:xfrm>
            <a:off x="2947035" y="5767070"/>
            <a:ext cx="6298565" cy="9836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2"/>
          <p:cNvPicPr>
            <a:picLocks noChangeAspect="true"/>
          </p:cNvPicPr>
          <p:nvPr/>
        </p:nvPicPr>
        <p:blipFill rotWithShape="true">
          <a:blip r:embed="rId1"/>
          <a:srcRect l="17759" r="16310" b="18378"/>
          <a:stretch>
            <a:fillRect/>
          </a:stretch>
        </p:blipFill>
        <p:spPr>
          <a:xfrm>
            <a:off x="1468755" y="1363980"/>
            <a:ext cx="4391660" cy="43046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9"/>
          <p:cNvPicPr>
            <a:picLocks noChangeAspect="true"/>
          </p:cNvPicPr>
          <p:nvPr/>
        </p:nvPicPr>
        <p:blipFill>
          <a:blip r:embed="rId2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13" name="Google Shape;85;p2"/>
          <p:cNvSpPr txBox="true">
            <a:spLocks noGrp="true"/>
          </p:cNvSpPr>
          <p:nvPr/>
        </p:nvSpPr>
        <p:spPr>
          <a:xfrm>
            <a:off x="724535" y="896620"/>
            <a:ext cx="7483475" cy="467360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 panose="020B0602040504020204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289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2875" indent="0" algn="just">
              <a:buSzPts val="750"/>
              <a:buNone/>
            </a:pPr>
            <a:r>
              <a:rPr lang="pt-PT" altLang="pt-BR" sz="1800" b="1">
                <a:sym typeface="+mn-ea"/>
              </a:rPr>
              <a:t>TESE: GEO (</a:t>
            </a:r>
            <a:r>
              <a:rPr lang="pt-PT" altLang="pt-BR" sz="1800" b="1" dirty="0">
                <a:sym typeface="+mn-ea"/>
              </a:rPr>
              <a:t>τ=1.0) e GEOvar (</a:t>
            </a:r>
            <a:r>
              <a:rPr lang="pt-PT" altLang="pt-BR" sz="1800" b="1" dirty="0">
                <a:sym typeface="+mn-ea"/>
              </a:rPr>
              <a:t>τ=</a:t>
            </a:r>
            <a:r>
              <a:rPr lang="pt-PT" altLang="pt-BR" sz="1800" b="1" dirty="0">
                <a:sym typeface="+mn-ea"/>
              </a:rPr>
              <a:t>1.25)</a:t>
            </a:r>
            <a:endParaRPr lang="pt-PT" altLang="pt-BR" sz="1800" b="1" dirty="0"/>
          </a:p>
        </p:txBody>
      </p:sp>
      <p:sp>
        <p:nvSpPr>
          <p:cNvPr id="5" name="Google Shape;84;p2"/>
          <p:cNvSpPr txBox="true">
            <a:spLocks noGrp="true"/>
          </p:cNvSpPr>
          <p:nvPr/>
        </p:nvSpPr>
        <p:spPr>
          <a:xfrm>
            <a:off x="1624330" y="149860"/>
            <a:ext cx="8841105" cy="60388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altLang="pt-BR" sz="2800" b="1">
                <a:latin typeface="+mn-lt"/>
                <a:cs typeface="+mn-lt"/>
              </a:rPr>
              <a:t>Rosenbrock</a:t>
            </a:r>
            <a:endParaRPr lang="pt-PT" altLang="pt-BR" sz="2800" b="1">
              <a:latin typeface="+mn-lt"/>
              <a:ea typeface="Arial"/>
              <a:cs typeface="+mn-lt"/>
              <a:sym typeface="Arial"/>
            </a:endParaRPr>
          </a:p>
        </p:txBody>
      </p:sp>
      <p:pic>
        <p:nvPicPr>
          <p:cNvPr id="3" name="Picture 2" descr="RosenbrockTESE"/>
          <p:cNvPicPr>
            <a:picLocks noChangeAspect="true"/>
          </p:cNvPicPr>
          <p:nvPr/>
        </p:nvPicPr>
        <p:blipFill>
          <a:blip r:embed="rId3"/>
          <a:srcRect l="1950" t="1918" r="1300" b="4588"/>
          <a:stretch>
            <a:fillRect/>
          </a:stretch>
        </p:blipFill>
        <p:spPr>
          <a:xfrm>
            <a:off x="6205855" y="1414145"/>
            <a:ext cx="5133340" cy="42049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Subtitle 6"/>
          <p:cNvSpPr/>
          <p:nvPr>
            <p:ph type="subTitle" idx="1"/>
          </p:nvPr>
        </p:nvSpPr>
        <p:spPr>
          <a:xfrm>
            <a:off x="2760980" y="3771265"/>
            <a:ext cx="7456170" cy="617220"/>
          </a:xfrm>
        </p:spPr>
        <p:txBody>
          <a:bodyPr/>
          <a:p>
            <a:r>
              <a:rPr lang="pt-PT" altLang="en-US" sz="2400">
                <a:solidFill>
                  <a:schemeClr val="bg1"/>
                </a:solidFill>
              </a:rPr>
              <a:t>Leonardo Becker da Luz</a:t>
            </a:r>
            <a:endParaRPr lang="pt-PT" altLang="en-US" sz="240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13" name="Google Shape;85;p2"/>
          <p:cNvSpPr txBox="true">
            <a:spLocks noGrp="true"/>
          </p:cNvSpPr>
          <p:nvPr/>
        </p:nvSpPr>
        <p:spPr>
          <a:xfrm>
            <a:off x="724535" y="896620"/>
            <a:ext cx="7483475" cy="467360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 panose="020B0602040504020204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289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2875" indent="0" algn="just">
              <a:buSzPts val="750"/>
              <a:buNone/>
            </a:pPr>
            <a:r>
              <a:rPr lang="pt-PT" altLang="pt-BR" sz="1800" b="1">
                <a:sym typeface="+mn-ea"/>
              </a:rPr>
              <a:t>DISSERTAÇÃO: </a:t>
            </a:r>
            <a:r>
              <a:rPr lang="pt-PT" altLang="pt-BR" sz="1800" b="1" dirty="0">
                <a:sym typeface="+mn-ea"/>
              </a:rPr>
              <a:t>GEO(</a:t>
            </a:r>
            <a:r>
              <a:rPr lang="pt-PT" altLang="pt-BR" sz="1800" b="1" dirty="0">
                <a:sym typeface="+mn-ea"/>
              </a:rPr>
              <a:t>τ</a:t>
            </a:r>
            <a:r>
              <a:rPr lang="pt-PT" altLang="pt-BR" sz="1800" b="1" dirty="0">
                <a:sym typeface="+mn-ea"/>
              </a:rPr>
              <a:t>=1.0), AGEO1 e AGEO2</a:t>
            </a:r>
            <a:endParaRPr lang="pt-PT" altLang="pt-BR" sz="1800" b="1" dirty="0"/>
          </a:p>
        </p:txBody>
      </p:sp>
      <p:pic>
        <p:nvPicPr>
          <p:cNvPr id="4" name="Picture 2" descr="Screenshot_20210118_21064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" y="1706880"/>
            <a:ext cx="5588635" cy="409765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675130" y="133350"/>
            <a:ext cx="8841105" cy="60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 b="1">
                <a:latin typeface="+mn-lt"/>
                <a:cs typeface="+mn-lt"/>
              </a:rPr>
              <a:t>Rosenbrock</a:t>
            </a:r>
            <a:endParaRPr lang="pt-PT" altLang="pt-BR" sz="2800" b="1">
              <a:latin typeface="+mn-lt"/>
              <a:ea typeface="Arial"/>
              <a:cs typeface="+mn-lt"/>
              <a:sym typeface="Arial"/>
            </a:endParaRPr>
          </a:p>
        </p:txBody>
      </p:sp>
      <p:pic>
        <p:nvPicPr>
          <p:cNvPr id="3" name="Picture 2" descr="RosenbrockDISSERTACAO"/>
          <p:cNvPicPr>
            <a:picLocks noChangeAspect="true"/>
          </p:cNvPicPr>
          <p:nvPr/>
        </p:nvPicPr>
        <p:blipFill>
          <a:blip r:embed="rId3"/>
          <a:srcRect l="1412" t="1669" r="569" b="2107"/>
          <a:stretch>
            <a:fillRect/>
          </a:stretch>
        </p:blipFill>
        <p:spPr>
          <a:xfrm>
            <a:off x="6192520" y="1950720"/>
            <a:ext cx="5688330" cy="37706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75" y="6071235"/>
            <a:ext cx="5429250" cy="34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Subtitle 6"/>
          <p:cNvSpPr/>
          <p:nvPr>
            <p:ph type="subTitle" idx="1"/>
          </p:nvPr>
        </p:nvSpPr>
        <p:spPr>
          <a:xfrm>
            <a:off x="2760980" y="3771265"/>
            <a:ext cx="7456170" cy="617220"/>
          </a:xfrm>
        </p:spPr>
        <p:txBody>
          <a:bodyPr/>
          <a:p>
            <a:r>
              <a:rPr lang="pt-PT" altLang="en-US" sz="2400">
                <a:solidFill>
                  <a:schemeClr val="bg1"/>
                </a:solidFill>
              </a:rPr>
              <a:t>Leonardo Becker da Luz</a:t>
            </a:r>
            <a:endParaRPr lang="pt-PT" altLang="en-US" sz="240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13" name="Google Shape;85;p2"/>
          <p:cNvSpPr txBox="true">
            <a:spLocks noGrp="true"/>
          </p:cNvSpPr>
          <p:nvPr/>
        </p:nvSpPr>
        <p:spPr>
          <a:xfrm>
            <a:off x="724535" y="896620"/>
            <a:ext cx="7483475" cy="467360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 panose="020B0602040504020204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289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2875" indent="0" algn="just">
              <a:buSzPts val="750"/>
              <a:buNone/>
            </a:pPr>
            <a:r>
              <a:rPr lang="pt-PT" altLang="pt-BR" sz="1800" b="1">
                <a:solidFill>
                  <a:srgbClr val="FF0000"/>
                </a:solidFill>
                <a:sym typeface="+mn-ea"/>
              </a:rPr>
              <a:t>DISSERTAÇÃO: </a:t>
            </a:r>
            <a:r>
              <a:rPr lang="pt-PT" altLang="pt-BR" sz="1800" b="1" dirty="0">
                <a:solidFill>
                  <a:srgbClr val="FF0000"/>
                </a:solidFill>
                <a:sym typeface="+mn-ea"/>
              </a:rPr>
              <a:t>GEO (</a:t>
            </a:r>
            <a:r>
              <a:rPr lang="pt-PT" altLang="pt-BR" sz="1800" b="1" dirty="0">
                <a:solidFill>
                  <a:srgbClr val="FF0000"/>
                </a:solidFill>
                <a:sym typeface="+mn-ea"/>
              </a:rPr>
              <a:t>τ=</a:t>
            </a:r>
            <a:r>
              <a:rPr lang="pt-PT" altLang="pt-BR" sz="1800" b="1" dirty="0">
                <a:solidFill>
                  <a:srgbClr val="FF0000"/>
                </a:solidFill>
                <a:sym typeface="+mn-ea"/>
              </a:rPr>
              <a:t>1.0), AGEO1 e AGEO2</a:t>
            </a:r>
            <a:endParaRPr lang="pt-PT" altLang="pt-BR" sz="18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675130" y="133350"/>
            <a:ext cx="8841105" cy="60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 b="1">
                <a:solidFill>
                  <a:srgbClr val="FF0000"/>
                </a:solidFill>
                <a:latin typeface="+mn-lt"/>
                <a:cs typeface="+mn-lt"/>
              </a:rPr>
              <a:t>Rosenbrock</a:t>
            </a:r>
            <a:endParaRPr lang="pt-PT" altLang="pt-BR" sz="2800" b="1">
              <a:solidFill>
                <a:srgbClr val="FF0000"/>
              </a:solidFill>
              <a:latin typeface="+mn-lt"/>
              <a:ea typeface="Arial"/>
              <a:cs typeface="+mn-lt"/>
              <a:sym typeface="Arial"/>
            </a:endParaRPr>
          </a:p>
        </p:txBody>
      </p:sp>
      <p:pic>
        <p:nvPicPr>
          <p:cNvPr id="2" name="Picture 1" descr="Screenshot_20210126_14570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1579880"/>
            <a:ext cx="5229860" cy="1813560"/>
          </a:xfrm>
          <a:prstGeom prst="rect">
            <a:avLst/>
          </a:prstGeom>
        </p:spPr>
      </p:pic>
      <p:pic>
        <p:nvPicPr>
          <p:cNvPr id="6" name="Picture 5" descr="Screenshot_20210126_14570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470" y="4015105"/>
            <a:ext cx="5229860" cy="1813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Subtitle 6"/>
          <p:cNvSpPr/>
          <p:nvPr>
            <p:ph type="subTitle" idx="1"/>
          </p:nvPr>
        </p:nvSpPr>
        <p:spPr>
          <a:xfrm>
            <a:off x="2760980" y="3771265"/>
            <a:ext cx="7456170" cy="617220"/>
          </a:xfrm>
        </p:spPr>
        <p:txBody>
          <a:bodyPr/>
          <a:p>
            <a:r>
              <a:rPr lang="pt-PT" altLang="en-US" sz="2400">
                <a:solidFill>
                  <a:schemeClr val="bg1"/>
                </a:solidFill>
              </a:rPr>
              <a:t>Leonardo Becker da Luz</a:t>
            </a:r>
            <a:endParaRPr lang="pt-PT" altLang="en-US" sz="240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13" name="Google Shape;85;p2"/>
          <p:cNvSpPr txBox="true">
            <a:spLocks noGrp="true"/>
          </p:cNvSpPr>
          <p:nvPr/>
        </p:nvSpPr>
        <p:spPr>
          <a:xfrm>
            <a:off x="724535" y="896620"/>
            <a:ext cx="10955020" cy="467360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 panose="020B0602040504020204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289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2875" indent="0" algn="just">
              <a:buSzPts val="750"/>
              <a:buNone/>
            </a:pPr>
            <a:r>
              <a:rPr lang="pt-PT" altLang="pt-BR" sz="1800" b="1">
                <a:sym typeface="+mn-ea"/>
              </a:rPr>
              <a:t>Gráfico proposto: GEO, GEOvar, AGEO1, AGEO2, AGEOvar1, AGEOvar2</a:t>
            </a:r>
            <a:endParaRPr lang="pt-PT" altLang="pt-BR" sz="1800" b="1" dirty="0"/>
          </a:p>
        </p:txBody>
      </p:sp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675130" y="133350"/>
            <a:ext cx="8841105" cy="60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 b="1">
                <a:latin typeface="+mn-lt"/>
                <a:cs typeface="+mn-lt"/>
              </a:rPr>
              <a:t>Rosenbrock</a:t>
            </a:r>
            <a:endParaRPr lang="pt-PT" altLang="pt-BR" sz="2800" b="1">
              <a:latin typeface="+mn-lt"/>
              <a:ea typeface="Arial"/>
              <a:cs typeface="+mn-lt"/>
              <a:sym typeface="Arial"/>
            </a:endParaRPr>
          </a:p>
        </p:txBody>
      </p:sp>
      <p:pic>
        <p:nvPicPr>
          <p:cNvPr id="2" name="Picture 1" descr="RosenbrockNOVO"/>
          <p:cNvPicPr>
            <a:picLocks noChangeAspect="true"/>
          </p:cNvPicPr>
          <p:nvPr/>
        </p:nvPicPr>
        <p:blipFill>
          <a:blip r:embed="rId2"/>
          <a:srcRect l="2182" t="1948" r="657" b="1295"/>
          <a:stretch>
            <a:fillRect/>
          </a:stretch>
        </p:blipFill>
        <p:spPr>
          <a:xfrm>
            <a:off x="724535" y="1687830"/>
            <a:ext cx="6615430" cy="4415790"/>
          </a:xfrm>
          <a:prstGeom prst="rect">
            <a:avLst/>
          </a:prstGeom>
        </p:spPr>
      </p:pic>
      <p:pic>
        <p:nvPicPr>
          <p:cNvPr id="3" name="Picture 2" descr="Screenshot_20210126_14570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385" y="3952240"/>
            <a:ext cx="3790950" cy="1314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2768</Words>
  <Application>WPS Presentation</Application>
  <PresentationFormat>宽屏</PresentationFormat>
  <Paragraphs>166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SimSun</vt:lpstr>
      <vt:lpstr>Wingdings</vt:lpstr>
      <vt:lpstr>Liberation Sans</vt:lpstr>
      <vt:lpstr>Noto Sans Symbols</vt:lpstr>
      <vt:lpstr>Arial</vt:lpstr>
      <vt:lpstr>DejaVu Math TeX Gyre</vt:lpstr>
      <vt:lpstr>Arial Black</vt:lpstr>
      <vt:lpstr>微软雅黑</vt:lpstr>
      <vt:lpstr>Noto Sans CJK SC</vt:lpstr>
      <vt:lpstr>Arial Unicode MS</vt:lpstr>
      <vt:lpstr>SimSun</vt:lpstr>
      <vt:lpstr>Standard Symbols PS</vt:lpstr>
      <vt:lpstr>Office Theme</vt:lpstr>
      <vt:lpstr>Desenvolvimento e Resultados Parciais</vt:lpstr>
      <vt:lpstr>Desenvolvimento</vt:lpstr>
      <vt:lpstr>Execuções e Funções Avaliadas</vt:lpstr>
      <vt:lpstr>Rosenbrock (F2 na Tese e F2 na Dissertação)</vt:lpstr>
      <vt:lpstr>Rosenbrock</vt:lpstr>
      <vt:lpstr>PowerPoint 演示文稿</vt:lpstr>
      <vt:lpstr>Rosenbrock (F2 na Tese e F2 na Dissertação)</vt:lpstr>
      <vt:lpstr>Rosenbrock (F2 na Tese e F2 na Dissertação)</vt:lpstr>
      <vt:lpstr>Rosenbrock (F2 na Tese e F2 na Dissertação)</vt:lpstr>
      <vt:lpstr>Rosenbrock</vt:lpstr>
      <vt:lpstr>PowerPoint 演示文稿</vt:lpstr>
      <vt:lpstr>PowerPoint 演示文稿</vt:lpstr>
      <vt:lpstr>PowerPoint 演示文稿</vt:lpstr>
      <vt:lpstr>DeJong#3</vt:lpstr>
      <vt:lpstr>Griewangk (F5 na Tese e F3 na Dissertação)</vt:lpstr>
      <vt:lpstr>Griewangk (F5 na Tese e F3 na Dissertação)</vt:lpstr>
      <vt:lpstr>Griewangk (F5 na Tese e F3 na Dissertação)</vt:lpstr>
      <vt:lpstr>Rosenbrock (F2 na Tese e F2 na Dissertação)</vt:lpstr>
      <vt:lpstr>Griewangk</vt:lpstr>
      <vt:lpstr>Restringin</vt:lpstr>
      <vt:lpstr>PowerPoint 演示文稿</vt:lpstr>
      <vt:lpstr>AGEOvar</vt:lpstr>
      <vt:lpstr>Resultados do AGEOvar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bull</dc:creator>
  <cp:lastModifiedBy>bull</cp:lastModifiedBy>
  <cp:revision>50</cp:revision>
  <dcterms:created xsi:type="dcterms:W3CDTF">2021-01-26T19:02:44Z</dcterms:created>
  <dcterms:modified xsi:type="dcterms:W3CDTF">2021-01-26T19:02:44Z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