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477" r:id="rId6"/>
    <p:sldId id="512" r:id="rId7"/>
    <p:sldId id="447" r:id="rId8"/>
    <p:sldId id="461" r:id="rId9"/>
    <p:sldId id="465" r:id="rId10"/>
    <p:sldId id="466" r:id="rId11"/>
    <p:sldId id="467" r:id="rId12"/>
    <p:sldId id="468" r:id="rId13"/>
    <p:sldId id="469" r:id="rId14"/>
    <p:sldId id="470" r:id="rId15"/>
    <p:sldId id="514" r:id="rId16"/>
    <p:sldId id="515" r:id="rId17"/>
    <p:sldId id="516" r:id="rId18"/>
    <p:sldId id="478" r:id="rId19"/>
    <p:sldId id="472" r:id="rId20"/>
    <p:sldId id="473" r:id="rId21"/>
    <p:sldId id="474" r:id="rId22"/>
    <p:sldId id="475" r:id="rId23"/>
    <p:sldId id="476" r:id="rId24"/>
    <p:sldId id="448" r:id="rId25"/>
    <p:sldId id="464" r:id="rId26"/>
    <p:sldId id="462" r:id="rId27"/>
    <p:sldId id="463" r:id="rId28"/>
    <p:sldId id="417" r:id="rId29"/>
    <p:sldId id="269" r:id="rId30"/>
    <p:sldId id="281" r:id="rId31"/>
    <p:sldId id="271" r:id="rId32"/>
    <p:sldId id="339" r:id="rId33"/>
    <p:sldId id="272" r:id="rId34"/>
    <p:sldId id="338" r:id="rId35"/>
    <p:sldId id="341" r:id="rId36"/>
    <p:sldId id="333" r:id="rId37"/>
    <p:sldId id="342" r:id="rId38"/>
    <p:sldId id="343" r:id="rId39"/>
    <p:sldId id="344" r:id="rId40"/>
    <p:sldId id="321" r:id="rId41"/>
    <p:sldId id="313" r:id="rId42"/>
    <p:sldId id="304" r:id="rId43"/>
    <p:sldId id="261" r:id="rId44"/>
  </p:sldIdLst>
  <p:sldSz cx="9144000" cy="5147945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222"/>
      </p:cViewPr>
      <p:guideLst>
        <p:guide orient="horz" pos="1671"/>
        <p:guide pos="2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0DFE5-D797-4F41-9F74-76ACCD1B39E4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3664" y="685800"/>
            <a:ext cx="609067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2905C-CE2A-4489-BA2D-0223C1DAE32D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2905C-CE2A-4489-BA2D-0223C1DAE32D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599217"/>
            <a:ext cx="7772400" cy="110348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7200"/>
            <a:ext cx="6400800" cy="1315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5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2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06159"/>
            <a:ext cx="2057400" cy="439248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06159"/>
            <a:ext cx="6019800" cy="439248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3308067"/>
            <a:ext cx="7772400" cy="1022450"/>
          </a:xfrm>
        </p:spPr>
        <p:txBody>
          <a:bodyPr anchor="t"/>
          <a:lstStyle>
            <a:lvl1pPr algn="l">
              <a:defRPr sz="3005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181942"/>
            <a:ext cx="7772400" cy="112612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64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93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28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57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93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22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57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201200"/>
            <a:ext cx="4038600" cy="33974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201200"/>
            <a:ext cx="4038600" cy="33974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152342"/>
            <a:ext cx="4040188" cy="4802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6435" indent="0">
              <a:buNone/>
              <a:defRPr sz="1350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1632583"/>
            <a:ext cx="4040188" cy="296605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52342"/>
            <a:ext cx="4041775" cy="4802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6435" indent="0">
              <a:buNone/>
              <a:defRPr sz="1350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632583"/>
            <a:ext cx="4041775" cy="296605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04967"/>
            <a:ext cx="3008313" cy="8723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04967"/>
            <a:ext cx="5111750" cy="43936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077267"/>
            <a:ext cx="3008313" cy="352137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6435" indent="0">
              <a:buNone/>
              <a:defRPr sz="750"/>
            </a:lvl3pPr>
            <a:lvl4pPr marL="1029335" indent="0">
              <a:buNone/>
              <a:defRPr sz="675"/>
            </a:lvl4pPr>
            <a:lvl5pPr marL="1372870" indent="0">
              <a:buNone/>
              <a:defRPr sz="675"/>
            </a:lvl5pPr>
            <a:lvl6pPr marL="1715770" indent="0">
              <a:buNone/>
              <a:defRPr sz="675"/>
            </a:lvl6pPr>
            <a:lvl7pPr marL="2059305" indent="0">
              <a:buNone/>
              <a:defRPr sz="675"/>
            </a:lvl7pPr>
            <a:lvl8pPr marL="2402205" indent="0">
              <a:buNone/>
              <a:defRPr sz="675"/>
            </a:lvl8pPr>
            <a:lvl9pPr marL="2745740" indent="0">
              <a:buNone/>
              <a:defRPr sz="675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3603600"/>
            <a:ext cx="5486400" cy="4254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983"/>
            <a:ext cx="5486400" cy="3088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6435" indent="0">
              <a:buNone/>
              <a:defRPr sz="1800"/>
            </a:lvl3pPr>
            <a:lvl4pPr marL="1029335" indent="0">
              <a:buNone/>
              <a:defRPr sz="1500"/>
            </a:lvl4pPr>
            <a:lvl5pPr marL="1372870" indent="0">
              <a:buNone/>
              <a:defRPr sz="1500"/>
            </a:lvl5pPr>
            <a:lvl6pPr marL="1715770" indent="0">
              <a:buNone/>
              <a:defRPr sz="1500"/>
            </a:lvl6pPr>
            <a:lvl7pPr marL="2059305" indent="0">
              <a:buNone/>
              <a:defRPr sz="1500"/>
            </a:lvl7pPr>
            <a:lvl8pPr marL="2402205" indent="0">
              <a:buNone/>
              <a:defRPr sz="1500"/>
            </a:lvl8pPr>
            <a:lvl9pPr marL="274574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9026"/>
            <a:ext cx="5486400" cy="60417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6435" indent="0">
              <a:buNone/>
              <a:defRPr sz="750"/>
            </a:lvl3pPr>
            <a:lvl4pPr marL="1029335" indent="0">
              <a:buNone/>
              <a:defRPr sz="675"/>
            </a:lvl4pPr>
            <a:lvl5pPr marL="1372870" indent="0">
              <a:buNone/>
              <a:defRPr sz="675"/>
            </a:lvl5pPr>
            <a:lvl6pPr marL="1715770" indent="0">
              <a:buNone/>
              <a:defRPr sz="675"/>
            </a:lvl6pPr>
            <a:lvl7pPr marL="2059305" indent="0">
              <a:buNone/>
              <a:defRPr sz="675"/>
            </a:lvl7pPr>
            <a:lvl8pPr marL="2402205" indent="0">
              <a:buNone/>
              <a:defRPr sz="675"/>
            </a:lvl8pPr>
            <a:lvl9pPr marL="2745740" indent="0">
              <a:buNone/>
              <a:defRPr sz="675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6159"/>
            <a:ext cx="8229600" cy="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1200"/>
            <a:ext cx="8229600" cy="3397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71434"/>
            <a:ext cx="21336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71434"/>
            <a:ext cx="28956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71434"/>
            <a:ext cx="21336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6435" rtl="0" eaLnBrk="1" latinLnBrk="0" hangingPunct="1">
        <a:spcBef>
          <a:spcPct val="0"/>
        </a:spcBef>
        <a:buNone/>
        <a:defRPr sz="33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6435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885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42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32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7855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0755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429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719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64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93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287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7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930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220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574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0" Type="http://schemas.openxmlformats.org/officeDocument/2006/relationships/notesSlide" Target="../notesSlides/notesSlide1.x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819015" y="1052830"/>
            <a:ext cx="3869688" cy="1233170"/>
            <a:chOff x="7653" y="1633"/>
            <a:chExt cx="6113" cy="1942"/>
          </a:xfrm>
        </p:grpSpPr>
        <p:sp>
          <p:nvSpPr>
            <p:cNvPr id="5" name="CaixaDeTexto 4"/>
            <p:cNvSpPr txBox="1"/>
            <p:nvPr/>
          </p:nvSpPr>
          <p:spPr>
            <a:xfrm rot="16200000">
              <a:off x="7173" y="2369"/>
              <a:ext cx="1653" cy="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50" dirty="0" err="1" smtClean="0"/>
                <a:t>Rosenbrock</a:t>
              </a:r>
              <a:endParaRPr lang="pt-BR" sz="135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787" y="1653"/>
              <a:ext cx="3040" cy="1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787" y="2806"/>
              <a:ext cx="2308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911" y="3140"/>
              <a:ext cx="2061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993" y="1692"/>
              <a:ext cx="1773" cy="1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Retângulo 14"/>
            <p:cNvSpPr/>
            <p:nvPr/>
          </p:nvSpPr>
          <p:spPr>
            <a:xfrm>
              <a:off x="7653" y="1633"/>
              <a:ext cx="6046" cy="19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1480" y="2270125"/>
            <a:ext cx="4408170" cy="1463675"/>
            <a:chOff x="648" y="3575"/>
            <a:chExt cx="6923" cy="2305"/>
          </a:xfrm>
        </p:grpSpPr>
        <p:sp>
          <p:nvSpPr>
            <p:cNvPr id="7" name="CaixaDeTexto 6"/>
            <p:cNvSpPr txBox="1"/>
            <p:nvPr/>
          </p:nvSpPr>
          <p:spPr>
            <a:xfrm rot="16200000">
              <a:off x="485" y="4645"/>
              <a:ext cx="1427" cy="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50" dirty="0" err="1" smtClean="0"/>
                <a:t>Griewank</a:t>
              </a:r>
              <a:endParaRPr lang="pt-BR" sz="1350" dirty="0"/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30" y="3575"/>
              <a:ext cx="2804" cy="1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23" y="5513"/>
              <a:ext cx="2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591" y="3724"/>
              <a:ext cx="1267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Retângulo 18"/>
            <p:cNvSpPr/>
            <p:nvPr/>
          </p:nvSpPr>
          <p:spPr>
            <a:xfrm>
              <a:off x="648" y="3600"/>
              <a:ext cx="6923" cy="2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932" y="4908"/>
              <a:ext cx="844" cy="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776" y="4148"/>
              <a:ext cx="1625" cy="1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1" name="Group 20"/>
          <p:cNvGrpSpPr/>
          <p:nvPr/>
        </p:nvGrpSpPr>
        <p:grpSpPr>
          <a:xfrm>
            <a:off x="412115" y="3726180"/>
            <a:ext cx="4407537" cy="1242695"/>
            <a:chOff x="648" y="5875"/>
            <a:chExt cx="6921" cy="1957"/>
          </a:xfrm>
        </p:grpSpPr>
        <p:sp>
          <p:nvSpPr>
            <p:cNvPr id="4" name="CaixaDeTexto 3"/>
            <p:cNvSpPr txBox="1"/>
            <p:nvPr/>
          </p:nvSpPr>
          <p:spPr>
            <a:xfrm rot="16200000">
              <a:off x="224" y="6570"/>
              <a:ext cx="1494" cy="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50" dirty="0" err="1" smtClean="0"/>
                <a:t>Rastringin</a:t>
              </a:r>
              <a:endParaRPr lang="pt-BR" sz="1350" dirty="0"/>
            </a:p>
          </p:txBody>
        </p: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415" y="5968"/>
              <a:ext cx="3333" cy="1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748" y="6059"/>
              <a:ext cx="2596" cy="1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Retângulo 24"/>
            <p:cNvSpPr/>
            <p:nvPr/>
          </p:nvSpPr>
          <p:spPr>
            <a:xfrm>
              <a:off x="648" y="5875"/>
              <a:ext cx="6921" cy="19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19015" y="2286000"/>
            <a:ext cx="3827780" cy="1447800"/>
            <a:chOff x="7653" y="3575"/>
            <a:chExt cx="6028" cy="2280"/>
          </a:xfrm>
        </p:grpSpPr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1962" y="4629"/>
              <a:ext cx="1627" cy="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7312" y="4337"/>
              <a:ext cx="1375" cy="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 err="1" smtClean="0"/>
                <a:t>Schwefel</a:t>
              </a:r>
              <a:endParaRPr lang="pt-BR" sz="1350" dirty="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8385" y="3575"/>
              <a:ext cx="3608" cy="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Retângulo 28"/>
            <p:cNvSpPr/>
            <p:nvPr/>
          </p:nvSpPr>
          <p:spPr>
            <a:xfrm>
              <a:off x="7653" y="3575"/>
              <a:ext cx="6028" cy="2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19015" y="3726180"/>
            <a:ext cx="3827778" cy="1242695"/>
            <a:chOff x="7653" y="5875"/>
            <a:chExt cx="6047" cy="1957"/>
          </a:xfrm>
        </p:grpSpPr>
        <p:pic>
          <p:nvPicPr>
            <p:cNvPr id="13" name="Picture 8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1457" y="5991"/>
              <a:ext cx="2223" cy="1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CaixaDeTexto 8"/>
            <p:cNvSpPr txBox="1"/>
            <p:nvPr/>
          </p:nvSpPr>
          <p:spPr>
            <a:xfrm rot="16200000">
              <a:off x="7555" y="6700"/>
              <a:ext cx="957" cy="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50" dirty="0" err="1" smtClean="0"/>
                <a:t>Beale</a:t>
              </a:r>
              <a:endParaRPr lang="pt-BR" sz="1350" dirty="0"/>
            </a:p>
          </p:txBody>
        </p:sp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8447" y="6058"/>
              <a:ext cx="4198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tângulo 31"/>
            <p:cNvSpPr/>
            <p:nvPr/>
          </p:nvSpPr>
          <p:spPr>
            <a:xfrm>
              <a:off x="7653" y="5875"/>
              <a:ext cx="6047" cy="19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6560" y="1054100"/>
            <a:ext cx="4399280" cy="1233170"/>
            <a:chOff x="648" y="1658"/>
            <a:chExt cx="6928" cy="1942"/>
          </a:xfrm>
        </p:grpSpPr>
        <p:sp>
          <p:nvSpPr>
            <p:cNvPr id="33" name="CaixaDeTexto 32"/>
            <p:cNvSpPr txBox="1"/>
            <p:nvPr/>
          </p:nvSpPr>
          <p:spPr>
            <a:xfrm rot="16200000">
              <a:off x="546" y="2429"/>
              <a:ext cx="1077" cy="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 err="1" smtClean="0"/>
                <a:t>Ackley</a:t>
              </a:r>
              <a:endParaRPr lang="pt-BR" sz="1350" dirty="0"/>
            </a:p>
          </p:txBody>
        </p:sp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272" y="1794"/>
              <a:ext cx="2072" cy="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" name="Retângulo 35"/>
            <p:cNvSpPr/>
            <p:nvPr/>
          </p:nvSpPr>
          <p:spPr>
            <a:xfrm>
              <a:off x="648" y="1658"/>
              <a:ext cx="6928" cy="19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579" y="1757"/>
              <a:ext cx="3012" cy="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1716" y="2961"/>
              <a:ext cx="1757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" name="Group 13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16" name="Text Box 15"/>
            <p:cNvSpPr txBox="1"/>
            <p:nvPr/>
          </p:nvSpPr>
          <p:spPr>
            <a:xfrm>
              <a:off x="736" y="425"/>
              <a:ext cx="79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1. APRESENTAÇÃO DAS FUNÇÕES TESTE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523901" y="395173"/>
            <a:ext cx="11010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400" b="1" dirty="0" smtClean="0"/>
              <a:t>Conclusões</a:t>
            </a:r>
            <a:endParaRPr lang="pt-PT" altLang="pt-BR" sz="1400" b="1" dirty="0" smtClean="0"/>
          </a:p>
        </p:txBody>
      </p:sp>
      <p:sp>
        <p:nvSpPr>
          <p:cNvPr id="10" name="Text Box 9"/>
          <p:cNvSpPr txBox="1"/>
          <p:nvPr/>
        </p:nvSpPr>
        <p:spPr>
          <a:xfrm>
            <a:off x="626110" y="989965"/>
            <a:ext cx="7882255" cy="877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/>
              <a:t>A versão 2 foi superior em todas as execuções em relação a versão 1,</a:t>
            </a:r>
            <a:r>
              <a:rPr lang="pt-PT" altLang="en-US" sz="1400" baseline="-25000"/>
              <a:t> </a:t>
            </a:r>
            <a:r>
              <a:rPr lang="pt-PT" altLang="en-US" sz="1400"/>
              <a:t>tanto no A-GEO quanto no A-GEO</a:t>
            </a:r>
            <a:r>
              <a:rPr lang="pt-PT" altLang="en-US" sz="1400" baseline="-25000"/>
              <a:t>var</a:t>
            </a:r>
            <a:r>
              <a:rPr lang="pt-PT" altLang="en-US" sz="1400"/>
              <a:t>.</a:t>
            </a:r>
            <a:endParaRPr lang="pt-PT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400" baseline="-25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/>
              <a:t>A-GEO</a:t>
            </a:r>
            <a:r>
              <a:rPr lang="pt-PT" altLang="en-US" sz="1400" baseline="-25000"/>
              <a:t>2</a:t>
            </a:r>
            <a:r>
              <a:rPr lang="pt-PT" altLang="en-US" sz="1400"/>
              <a:t>var foi melhor que A-GEO</a:t>
            </a:r>
            <a:r>
              <a:rPr lang="pt-PT" altLang="en-US" sz="1400" baseline="-25000"/>
              <a:t>2 </a:t>
            </a:r>
            <a:r>
              <a:rPr lang="pt-PT" altLang="en-US" sz="1400"/>
              <a:t>em todas as funções, exceto na Ackley e na Rosenbrock</a:t>
            </a:r>
            <a:endParaRPr lang="pt-PT" altLang="en-US" sz="1400"/>
          </a:p>
        </p:txBody>
      </p:sp>
      <p:grpSp>
        <p:nvGrpSpPr>
          <p:cNvPr id="58" name="Group 57"/>
          <p:cNvGrpSpPr/>
          <p:nvPr/>
        </p:nvGrpSpPr>
        <p:grpSpPr>
          <a:xfrm>
            <a:off x="755015" y="2305685"/>
            <a:ext cx="3816350" cy="1943100"/>
            <a:chOff x="282" y="85"/>
            <a:chExt cx="6010" cy="3060"/>
          </a:xfrm>
        </p:grpSpPr>
        <p:sp>
          <p:nvSpPr>
            <p:cNvPr id="2" name="CaixaDeTexto 9"/>
            <p:cNvSpPr txBox="1"/>
            <p:nvPr/>
          </p:nvSpPr>
          <p:spPr>
            <a:xfrm>
              <a:off x="622" y="312"/>
              <a:ext cx="813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endParaRPr lang="pt-BR" sz="135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353" y="1164"/>
              <a:ext cx="1186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rgbClr val="FF0000"/>
                  </a:solidFill>
                </a:rPr>
                <a:t>1</a:t>
              </a:r>
              <a:endParaRPr lang="pt-BR" sz="135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53" y="1731"/>
              <a:ext cx="1186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endParaRPr lang="pt-BR" sz="1350" b="1" baseline="-25000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5" name="Conector angulado 14"/>
            <p:cNvCxnSpPr>
              <a:stCxn id="2" idx="2"/>
              <a:endCxn id="12" idx="1"/>
            </p:cNvCxnSpPr>
            <p:nvPr/>
          </p:nvCxnSpPr>
          <p:spPr>
            <a:xfrm rot="5400000" flipV="1">
              <a:off x="600" y="1212"/>
              <a:ext cx="1183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angulado 14"/>
            <p:cNvCxnSpPr>
              <a:stCxn id="2" idx="2"/>
              <a:endCxn id="11" idx="1"/>
            </p:cNvCxnSpPr>
            <p:nvPr/>
          </p:nvCxnSpPr>
          <p:spPr>
            <a:xfrm rot="5400000" flipV="1">
              <a:off x="883" y="930"/>
              <a:ext cx="617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9"/>
            <p:cNvSpPr txBox="1"/>
            <p:nvPr/>
          </p:nvSpPr>
          <p:spPr>
            <a:xfrm>
              <a:off x="4801" y="312"/>
              <a:ext cx="1214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r>
                <a:rPr lang="pt-PT" altLang="pt-BR" sz="1350" b="1" dirty="0" smtClean="0"/>
                <a:t>var</a:t>
              </a:r>
              <a:endParaRPr lang="pt-PT" altLang="pt-BR" sz="1350" b="1" dirty="0" smtClean="0"/>
            </a:p>
          </p:txBody>
        </p:sp>
        <p:sp>
          <p:nvSpPr>
            <p:cNvPr id="6" name="CaixaDeTexto 10"/>
            <p:cNvSpPr txBox="1"/>
            <p:nvPr/>
          </p:nvSpPr>
          <p:spPr>
            <a:xfrm>
              <a:off x="3554" y="1164"/>
              <a:ext cx="1587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pt-PT" altLang="pt-BR" sz="1350" b="1" dirty="0" smtClean="0">
                  <a:solidFill>
                    <a:srgbClr val="FF0000"/>
                  </a:solidFill>
                </a:rPr>
                <a:t>var</a:t>
              </a:r>
              <a:endParaRPr lang="pt-PT" altLang="pt-BR" sz="135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" name="CaixaDeTexto 11"/>
            <p:cNvSpPr txBox="1"/>
            <p:nvPr/>
          </p:nvSpPr>
          <p:spPr>
            <a:xfrm>
              <a:off x="3554" y="1731"/>
              <a:ext cx="1587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var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" name="Conector angulado 14"/>
            <p:cNvCxnSpPr>
              <a:stCxn id="5" idx="2"/>
              <a:endCxn id="7" idx="3"/>
            </p:cNvCxnSpPr>
            <p:nvPr/>
          </p:nvCxnSpPr>
          <p:spPr>
            <a:xfrm rot="5400000">
              <a:off x="4683" y="1242"/>
              <a:ext cx="1184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angulado 14"/>
            <p:cNvCxnSpPr>
              <a:stCxn id="5" idx="2"/>
              <a:endCxn id="6" idx="3"/>
            </p:cNvCxnSpPr>
            <p:nvPr/>
          </p:nvCxnSpPr>
          <p:spPr>
            <a:xfrm rot="5400000">
              <a:off x="4966" y="957"/>
              <a:ext cx="616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0"/>
            <p:cNvSpPr txBox="1"/>
            <p:nvPr/>
          </p:nvSpPr>
          <p:spPr>
            <a:xfrm>
              <a:off x="2306" y="2412"/>
              <a:ext cx="1587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PT" altLang="pt-BR" sz="135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var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4" name="Conector angulado 14"/>
            <p:cNvCxnSpPr>
              <a:stCxn id="12" idx="3"/>
              <a:endCxn id="13" idx="0"/>
            </p:cNvCxnSpPr>
            <p:nvPr/>
          </p:nvCxnSpPr>
          <p:spPr>
            <a:xfrm>
              <a:off x="2539" y="1967"/>
              <a:ext cx="561" cy="44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4"/>
            <p:cNvCxnSpPr>
              <a:stCxn id="7" idx="1"/>
              <a:endCxn id="13" idx="0"/>
            </p:cNvCxnSpPr>
            <p:nvPr/>
          </p:nvCxnSpPr>
          <p:spPr>
            <a:xfrm rot="10800000" flipV="1">
              <a:off x="3100" y="1967"/>
              <a:ext cx="454" cy="44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s 23"/>
            <p:cNvSpPr/>
            <p:nvPr/>
          </p:nvSpPr>
          <p:spPr>
            <a:xfrm>
              <a:off x="282" y="85"/>
              <a:ext cx="6010" cy="3061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4932045" y="2449830"/>
            <a:ext cx="364934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sz="1400" b="1">
                <a:sym typeface="+mn-ea"/>
              </a:rPr>
              <a:t>Essas são conclusões foram feitas em FEV/21 e publicadas no CSBC. Porém, um erro foi encontrado na implementação e novas conclusões foram geradas, que serão apresentadas nos próximos slides.</a:t>
            </a:r>
            <a:endParaRPr lang="pt-PT" sz="1400" b="1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7360" y="269875"/>
            <a:ext cx="6287135" cy="431800"/>
            <a:chOff x="736" y="425"/>
            <a:chExt cx="9901" cy="680"/>
          </a:xfrm>
        </p:grpSpPr>
        <p:sp>
          <p:nvSpPr>
            <p:cNvPr id="18" name="Text Box 17"/>
            <p:cNvSpPr txBox="1"/>
            <p:nvPr/>
          </p:nvSpPr>
          <p:spPr>
            <a:xfrm>
              <a:off x="736" y="425"/>
              <a:ext cx="990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3.1 Implementação das versões A-GEO e A-GEOvar (fev/21)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83260" y="989965"/>
            <a:ext cx="784860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1) </a:t>
            </a:r>
            <a:r>
              <a:rPr lang="pt-PT" altLang="en-US" sz="1200">
                <a:sym typeface="+mn-ea"/>
              </a:rPr>
              <a:t>População binária vinha sendo passada por referência (modificada dentro do algoritmo) e o próximo algoritmo perdia a população gerada originalmente.</a:t>
            </a:r>
            <a:endParaRPr lang="pt-PT" altLang="en-US" sz="1200">
              <a:sym typeface="+mn-ea"/>
            </a:endParaRPr>
          </a:p>
          <a:p>
            <a:pPr marL="628650" lvl="1" indent="-17145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As curvas partiam de pontos diferentes e com o conserto passaram a sair todas do mesmo ponto.</a:t>
            </a:r>
            <a:endParaRPr lang="pt-PT" altLang="en-US" sz="1200">
              <a:sym typeface="+mn-ea"/>
            </a:endParaRPr>
          </a:p>
          <a:p>
            <a:pPr marL="171450" indent="-17145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2) </a:t>
            </a:r>
            <a:r>
              <a:rPr lang="pt-PT" altLang="en-US" sz="1200">
                <a:sym typeface="+mn-ea"/>
              </a:rPr>
              <a:t>CoI</a:t>
            </a:r>
            <a:r>
              <a:rPr lang="pt-PT" altLang="en-US" sz="1200" baseline="-25000">
                <a:sym typeface="+mn-ea"/>
              </a:rPr>
              <a:t>i-1</a:t>
            </a:r>
            <a:r>
              <a:rPr lang="pt-PT" altLang="en-US" sz="1200">
                <a:sym typeface="+mn-ea"/>
              </a:rPr>
              <a:t> vinha sendo atualizado antes do cálculo do tau. Apesar do erro no código, os resultados continuaram iguais porque continuava entrando em “if(CoI</a:t>
            </a:r>
            <a:r>
              <a:rPr lang="pt-PT" altLang="en-US" sz="1200" baseline="-25000">
                <a:sym typeface="+mn-ea"/>
              </a:rPr>
              <a:t>i</a:t>
            </a:r>
            <a:r>
              <a:rPr lang="pt-PT" altLang="en-US" sz="1200">
                <a:sym typeface="+mn-ea"/>
              </a:rPr>
              <a:t>&lt;=CoI</a:t>
            </a:r>
            <a:r>
              <a:rPr lang="pt-PT" altLang="en-US" sz="1200" baseline="-25000">
                <a:sym typeface="+mn-ea"/>
              </a:rPr>
              <a:t>i-1</a:t>
            </a:r>
            <a:r>
              <a:rPr lang="pt-PT" altLang="en-US" sz="1200">
                <a:sym typeface="+mn-ea"/>
              </a:rPr>
              <a:t>)” a não ser que entrasse em “if(CoI==0)”. </a:t>
            </a:r>
            <a:endParaRPr lang="pt-PT" altLang="en-US" sz="1200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3) </a:t>
            </a:r>
            <a:r>
              <a:rPr lang="pt-PT" altLang="en-US" sz="1200">
                <a:sym typeface="+mn-ea"/>
              </a:rPr>
              <a:t>No A-GEOvar, após confirmar um flip de bit por variável, não era feito o cálculo da população atual pra atualizar, então o o f(x) atual permanecia sempre o mesmo. </a:t>
            </a:r>
            <a:endParaRPr lang="pt-PT" altLang="en-US" sz="1200">
              <a:sym typeface="+mn-ea"/>
            </a:endParaRPr>
          </a:p>
          <a:p>
            <a:pPr marL="628650" lvl="1" indent="-17145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Após essa correção, os resultados finais melhoraram muito.</a:t>
            </a:r>
            <a:endParaRPr lang="pt-PT" altLang="en-US" sz="1200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pt-PT" altLang="en-US" sz="1200" b="1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Após essas modificações, as curvas passaram a fazer sentido (curvas partem do mesmo ponto e vão melhorando sempre, não ficando retas horizontais).</a:t>
            </a:r>
            <a:endParaRPr lang="pt-PT" altLang="en-US" sz="1200" b="1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pt-PT" altLang="en-US" sz="1200" b="1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Esses problemas só aconteciam nas versões binárias, então não afetam todos os resultados das versões com codificação real.</a:t>
            </a:r>
            <a:endParaRPr lang="pt-PT" alt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18" name="Text Box 17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3.2 Correção das implementações </a:t>
              </a:r>
              <a:r>
                <a:rPr lang="pt-PT" altLang="en-US" sz="1600">
                  <a:sym typeface="+mn-ea"/>
                </a:rPr>
                <a:t>A-GEO e A-GEOvar (nov/21)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755015" y="1061720"/>
            <a:ext cx="806640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Problema:</a:t>
            </a:r>
            <a:endParaRPr lang="pt-PT" altLang="en-US" sz="1200" b="1">
              <a:sym typeface="+mn-ea"/>
            </a:endParaRPr>
          </a:p>
          <a:p>
            <a:pPr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pt-PT" altLang="en-US" sz="1200" b="1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Encontrei no código que tava “if(CoI==0 || tau&gt;5)” que eu tinha copiado do Eric. </a:t>
            </a:r>
            <a:endParaRPr lang="pt-PT" altLang="en-US" sz="1200" b="1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Arrumei isso, o fx_atual e o CoI que tava atualizando errado.</a:t>
            </a:r>
            <a:endParaRPr lang="pt-PT" altLang="en-US" sz="1200" b="1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Ao mudar pra “</a:t>
            </a:r>
            <a:r>
              <a:rPr lang="pt-PT" altLang="en-US" sz="12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if(CoI==0), </a:t>
            </a:r>
            <a:r>
              <a:rPr lang="pt-PT" altLang="en-US" sz="12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o resultado deu pior. Por quê? Descobri o verdadeiro A-GEOvar</a:t>
            </a:r>
            <a:endParaRPr lang="pt-PT" altLang="en-US" sz="1200" b="1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18" name="Text Box 17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3.2 Correção das implementações </a:t>
              </a:r>
              <a:r>
                <a:rPr lang="pt-PT" altLang="en-US" sz="1600">
                  <a:sym typeface="+mn-ea"/>
                </a:rPr>
                <a:t>A-GEO e A-GEOvar (nov/21)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7950" y="125730"/>
            <a:ext cx="429895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400" b="1">
                <a:sym typeface="+mn-ea"/>
              </a:rPr>
              <a:t>Rosenbrock (2 variáveis com 13 bits cada): </a:t>
            </a:r>
            <a:endParaRPr lang="pt-PT" altLang="en-US" sz="1400" b="1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>
                <a:sym typeface="+mn-ea"/>
              </a:rPr>
              <a:t>- 13 bits codifica até 8192</a:t>
            </a:r>
            <a:endParaRPr lang="pt-PT" altLang="en-US" sz="1200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>
                <a:sym typeface="+mn-ea"/>
              </a:rPr>
              <a:t>- Bounds = (-2.048, 2.048);  Intervalo = 4.096</a:t>
            </a:r>
            <a:endParaRPr lang="pt-PT" altLang="en-US" sz="1200">
              <a:sym typeface="+mn-ea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475740" y="989965"/>
            <a:ext cx="6553200" cy="1166495"/>
            <a:chOff x="1782" y="2217"/>
            <a:chExt cx="10320" cy="1837"/>
          </a:xfrm>
        </p:grpSpPr>
        <p:grpSp>
          <p:nvGrpSpPr>
            <p:cNvPr id="82" name="Group 81"/>
            <p:cNvGrpSpPr/>
            <p:nvPr/>
          </p:nvGrpSpPr>
          <p:grpSpPr>
            <a:xfrm>
              <a:off x="1782" y="2217"/>
              <a:ext cx="10218" cy="1156"/>
              <a:chOff x="850" y="2331"/>
              <a:chExt cx="10218" cy="1156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850" y="2693"/>
                <a:ext cx="3144" cy="434"/>
                <a:chOff x="3685" y="2693"/>
                <a:chExt cx="3144" cy="434"/>
              </a:xfrm>
            </p:grpSpPr>
            <p:sp>
              <p:nvSpPr>
                <p:cNvPr id="50" name="Text Box 49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0</a:t>
                  </a:r>
                  <a:endParaRPr lang="pt-PT" altLang="en-US" sz="1200"/>
                </a:p>
              </p:txBody>
            </p:sp>
            <p:sp>
              <p:nvSpPr>
                <p:cNvPr id="51" name="Text Box 50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2" name="Text Box 51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3" name="Text Box 52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4" name="Text Box 53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6" name="Text Box 55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7" name="Text Box 56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994" y="2693"/>
                <a:ext cx="3144" cy="434"/>
                <a:chOff x="3685" y="2693"/>
                <a:chExt cx="3144" cy="434"/>
              </a:xfrm>
            </p:grpSpPr>
            <p:sp>
              <p:nvSpPr>
                <p:cNvPr id="60" name="Text Box 59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1" name="Text Box 60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2" name="Text Box 61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3" name="Text Box 62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4" name="Text Box 63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0</a:t>
                  </a:r>
                  <a:endParaRPr lang="pt-PT" altLang="en-US" sz="1200"/>
                </a:p>
              </p:txBody>
            </p:sp>
            <p:sp>
              <p:nvSpPr>
                <p:cNvPr id="65" name="Text Box 64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0</a:t>
                  </a:r>
                  <a:endParaRPr lang="pt-PT" altLang="en-US" sz="1200"/>
                </a:p>
              </p:txBody>
            </p:sp>
            <p:sp>
              <p:nvSpPr>
                <p:cNvPr id="66" name="Text Box 65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7" name="Text Box 66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7138" y="2693"/>
                <a:ext cx="3143" cy="434"/>
                <a:chOff x="3685" y="2693"/>
                <a:chExt cx="3143" cy="434"/>
              </a:xfrm>
            </p:grpSpPr>
            <p:sp>
              <p:nvSpPr>
                <p:cNvPr id="69" name="Text Box 68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0" name="Text Box 69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1" name="Text Box 70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2" name="Text Box 71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3" name="Text Box 72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4" name="Text Box 73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5" name="Text Box 74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6" name="Text Box 75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sp>
            <p:nvSpPr>
              <p:cNvPr id="77" name="Text Box 76"/>
              <p:cNvSpPr txBox="1"/>
              <p:nvPr/>
            </p:nvSpPr>
            <p:spPr>
              <a:xfrm>
                <a:off x="10282" y="2693"/>
                <a:ext cx="393" cy="4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PT" altLang="en-US" sz="1200"/>
                  <a:t>1</a:t>
                </a:r>
                <a:endParaRPr lang="pt-PT" altLang="en-US" sz="1200"/>
              </a:p>
            </p:txBody>
          </p:sp>
          <p:sp>
            <p:nvSpPr>
              <p:cNvPr id="78" name="Text Box 77"/>
              <p:cNvSpPr txBox="1"/>
              <p:nvPr/>
            </p:nvSpPr>
            <p:spPr>
              <a:xfrm>
                <a:off x="10675" y="2693"/>
                <a:ext cx="393" cy="4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PT" altLang="en-US" sz="1200"/>
                  <a:t>1</a:t>
                </a:r>
                <a:endParaRPr lang="pt-PT" altLang="en-US" sz="120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959" y="2353"/>
                <a:ext cx="0" cy="11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79"/>
              <p:cNvSpPr txBox="1"/>
              <p:nvPr/>
            </p:nvSpPr>
            <p:spPr>
              <a:xfrm>
                <a:off x="2324" y="2331"/>
                <a:ext cx="2125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chemeClr val="tx2"/>
                    </a:solidFill>
                    <a:sym typeface="+mn-ea"/>
                  </a:rPr>
                  <a:t>Variável 1</a:t>
                </a:r>
                <a:endParaRPr lang="pt-PT" altLang="en-US" sz="900" b="1">
                  <a:solidFill>
                    <a:schemeClr val="tx2"/>
                  </a:solidFill>
                  <a:sym typeface="+mn-ea"/>
                </a:endParaRPr>
              </a:p>
            </p:txBody>
          </p:sp>
          <p:sp>
            <p:nvSpPr>
              <p:cNvPr id="81" name="Text Box 80"/>
              <p:cNvSpPr txBox="1"/>
              <p:nvPr/>
            </p:nvSpPr>
            <p:spPr>
              <a:xfrm>
                <a:off x="7427" y="2331"/>
                <a:ext cx="2125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chemeClr val="tx2"/>
                    </a:solidFill>
                    <a:sym typeface="+mn-ea"/>
                  </a:rPr>
                  <a:t>Variável 2</a:t>
                </a:r>
                <a:endParaRPr lang="pt-PT" altLang="en-US" sz="900" b="1">
                  <a:solidFill>
                    <a:schemeClr val="tx2"/>
                  </a:solidFill>
                  <a:sym typeface="+mn-ea"/>
                </a:endParaRPr>
              </a:p>
            </p:txBody>
          </p:sp>
        </p:grpSp>
        <p:sp>
          <p:nvSpPr>
            <p:cNvPr id="83" name="Text Box 82"/>
            <p:cNvSpPr txBox="1"/>
            <p:nvPr/>
          </p:nvSpPr>
          <p:spPr>
            <a:xfrm>
              <a:off x="1871" y="3033"/>
              <a:ext cx="998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 fontAlgn="auto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200" b="1">
                  <a:sym typeface="+mn-ea"/>
                </a:rPr>
                <a:t>4094 em binário		  	4095 em binário</a:t>
              </a:r>
              <a:endParaRPr lang="pt-PT" altLang="en-US" sz="1200" b="1"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200" b="1">
                  <a:sym typeface="+mn-ea"/>
                </a:rPr>
                <a:t>f(x) dessa população = 1,00202610009999</a:t>
              </a:r>
              <a:endParaRPr lang="pt-PT" altLang="en-US" sz="1200" b="1">
                <a:sym typeface="+mn-ea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1782" y="4054"/>
              <a:ext cx="10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 Box 86"/>
          <p:cNvSpPr txBox="1"/>
          <p:nvPr/>
        </p:nvSpPr>
        <p:spPr>
          <a:xfrm>
            <a:off x="4326890" y="2430145"/>
            <a:ext cx="40944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Como há um indivíduo que melhora o valor de f(x) em relação a população atual, </a:t>
            </a:r>
            <a:r>
              <a:rPr lang="pt-PT" altLang="en-US" sz="1200" b="1">
                <a:solidFill>
                  <a:srgbClr val="C00000"/>
                </a:solidFill>
                <a:sym typeface="+mn-ea"/>
              </a:rPr>
              <a:t>CoI não é 0 </a:t>
            </a:r>
            <a:r>
              <a:rPr lang="pt-PT" altLang="en-US" sz="1200" b="1">
                <a:sym typeface="+mn-ea"/>
              </a:rPr>
              <a:t>e o </a:t>
            </a:r>
            <a:r>
              <a:rPr lang="pt-PT" altLang="en-US" sz="1200" b="1">
                <a:solidFill>
                  <a:srgbClr val="C00000"/>
                </a:solidFill>
                <a:sym typeface="+mn-ea"/>
              </a:rPr>
              <a:t>tau será aumentado</a:t>
            </a:r>
            <a:r>
              <a:rPr lang="pt-PT" altLang="en-US" sz="1200" b="1">
                <a:sym typeface="+mn-ea"/>
              </a:rPr>
              <a:t>.</a:t>
            </a:r>
            <a:endParaRPr lang="pt-PT" altLang="en-US" sz="1200" b="1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pt-PT" altLang="en-US" sz="1200" b="1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Se o tau está determinístico, há maior chance de escolher os melhores indivíduos gerados:</a:t>
            </a:r>
            <a:endParaRPr lang="pt-PT" altLang="en-US" sz="1200" b="1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pt-PT" altLang="en-US" sz="1200" b="1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A-GEO2: </a:t>
            </a:r>
            <a:r>
              <a:rPr lang="pt-PT" altLang="en-US" sz="1200">
                <a:sym typeface="+mn-ea"/>
              </a:rPr>
              <a:t>Somente o bit 12 seria mutado</a:t>
            </a:r>
            <a:endParaRPr lang="pt-PT" altLang="en-US" sz="1200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A-GEO2var: </a:t>
            </a:r>
            <a:r>
              <a:rPr lang="pt-PT" altLang="en-US" sz="1200">
                <a:sym typeface="+mn-ea"/>
              </a:rPr>
              <a:t>Os bits 12 e 25 seriam mutados</a:t>
            </a:r>
            <a:endParaRPr lang="pt-PT" altLang="en-US" sz="1200">
              <a:sym typeface="+mn-ea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39750" y="2472690"/>
            <a:ext cx="3216275" cy="2136775"/>
            <a:chOff x="850" y="3894"/>
            <a:chExt cx="5065" cy="3365"/>
          </a:xfrm>
        </p:grpSpPr>
        <p:grpSp>
          <p:nvGrpSpPr>
            <p:cNvPr id="89" name="Group 88"/>
            <p:cNvGrpSpPr/>
            <p:nvPr/>
          </p:nvGrpSpPr>
          <p:grpSpPr>
            <a:xfrm>
              <a:off x="850" y="4280"/>
              <a:ext cx="5065" cy="2979"/>
              <a:chOff x="811" y="3260"/>
              <a:chExt cx="5065" cy="2979"/>
            </a:xfrm>
          </p:grpSpPr>
          <p:sp>
            <p:nvSpPr>
              <p:cNvPr id="85" name="Text Box 84"/>
              <p:cNvSpPr txBox="1"/>
              <p:nvPr/>
            </p:nvSpPr>
            <p:spPr>
              <a:xfrm>
                <a:off x="811" y="3260"/>
                <a:ext cx="2903" cy="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00 = 1757.3004012681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01 = 114.5870015625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02 = 9.2413031561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03 = 2.0229259401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04 = 1.3040223881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05 = 1.1364575625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06 = 1.0673414921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07 = 1.0343512521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08 = 1.0181147561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09 = 1.0100525625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10 = 1.0060349081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11 = 1.0040294016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rgbClr val="C00000"/>
                    </a:solidFill>
                    <a:sym typeface="+mn-ea"/>
                  </a:rPr>
                  <a:t>12 = 1.00102527500625 *****</a:t>
                </a:r>
                <a:endParaRPr lang="pt-PT" altLang="en-US" sz="900" b="1">
                  <a:solidFill>
                    <a:srgbClr val="C00000"/>
                  </a:solidFill>
                  <a:sym typeface="+mn-ea"/>
                </a:endParaRPr>
              </a:p>
            </p:txBody>
          </p:sp>
          <p:sp>
            <p:nvSpPr>
              <p:cNvPr id="88" name="Text Box 87"/>
              <p:cNvSpPr txBox="1"/>
              <p:nvPr/>
            </p:nvSpPr>
            <p:spPr>
              <a:xfrm>
                <a:off x="3458" y="3260"/>
                <a:ext cx="2418" cy="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13 = 420.2272165001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14 = 105.9622309001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15 = 27.2677285001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16 = 7.5812773001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17 = 2.6532517001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18 = 1.4180389001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19 = 1.1076325001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20 = 1.0292293001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21 = 1.0092277001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22 = 1.0040269001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23 = 1.0026265001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24 = 1.0022263001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25 = 1.0021012001</a:t>
                </a:r>
                <a:endParaRPr lang="pt-PT" altLang="en-US" sz="900" b="1">
                  <a:sym typeface="+mn-ea"/>
                </a:endParaRPr>
              </a:p>
            </p:txBody>
          </p:sp>
        </p:grpSp>
        <p:sp>
          <p:nvSpPr>
            <p:cNvPr id="90" name="Text Box 89"/>
            <p:cNvSpPr txBox="1"/>
            <p:nvPr/>
          </p:nvSpPr>
          <p:spPr>
            <a:xfrm>
              <a:off x="1077" y="3894"/>
              <a:ext cx="437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000" b="1">
                  <a:sym typeface="+mn-ea"/>
                </a:rPr>
                <a:t>Valores de f(x) para cada bit que mutar:</a:t>
              </a:r>
              <a:endParaRPr lang="pt-PT" altLang="en-US" sz="1000" b="1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7950" y="125730"/>
            <a:ext cx="429895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400" b="1">
                <a:sym typeface="+mn-ea"/>
              </a:rPr>
              <a:t>Rosenbrock (2 variáveis com 13 bits cada): </a:t>
            </a:r>
            <a:endParaRPr lang="pt-PT" altLang="en-US" sz="1400" b="1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>
                <a:sym typeface="+mn-ea"/>
              </a:rPr>
              <a:t>- 13 bits codifica até 8192</a:t>
            </a:r>
            <a:endParaRPr lang="pt-PT" altLang="en-US" sz="1200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>
                <a:sym typeface="+mn-ea"/>
              </a:rPr>
              <a:t>- Bounds = (-2.048, 2.048);  Intervalo = 4.096</a:t>
            </a:r>
            <a:endParaRPr lang="pt-PT" altLang="en-US" sz="1200">
              <a:sym typeface="+mn-ea"/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4826000" y="2861945"/>
            <a:ext cx="3200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Nenhum indivíduo melhorou em relação ao f(x) atual, então CoI = 0 e o </a:t>
            </a:r>
            <a:r>
              <a:rPr lang="pt-PT" altLang="en-US" sz="1200" b="1">
                <a:solidFill>
                  <a:srgbClr val="C00000"/>
                </a:solidFill>
                <a:sym typeface="+mn-ea"/>
              </a:rPr>
              <a:t>tau será RESETADO.</a:t>
            </a:r>
            <a:r>
              <a:rPr lang="pt-PT" altLang="en-US" sz="1200" b="1">
                <a:solidFill>
                  <a:schemeClr val="tx1"/>
                </a:solidFill>
                <a:sym typeface="+mn-ea"/>
              </a:rPr>
              <a:t> Portanto, a escolha do bit a ser mutado será estocástica, permitindo explorar outro local do espaço de projeto.</a:t>
            </a:r>
            <a:endParaRPr lang="pt-PT" altLang="en-US" sz="1200">
              <a:sym typeface="+mn-ea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39750" y="2472690"/>
            <a:ext cx="3215640" cy="2136140"/>
            <a:chOff x="850" y="3894"/>
            <a:chExt cx="5064" cy="3364"/>
          </a:xfrm>
        </p:grpSpPr>
        <p:grpSp>
          <p:nvGrpSpPr>
            <p:cNvPr id="89" name="Group 88"/>
            <p:cNvGrpSpPr/>
            <p:nvPr/>
          </p:nvGrpSpPr>
          <p:grpSpPr>
            <a:xfrm>
              <a:off x="850" y="4280"/>
              <a:ext cx="5065" cy="2979"/>
              <a:chOff x="811" y="3260"/>
              <a:chExt cx="5065" cy="2979"/>
            </a:xfrm>
          </p:grpSpPr>
          <p:sp>
            <p:nvSpPr>
              <p:cNvPr id="3" name="Text Box 2"/>
              <p:cNvSpPr txBox="1"/>
              <p:nvPr/>
            </p:nvSpPr>
            <p:spPr>
              <a:xfrm>
                <a:off x="811" y="3260"/>
                <a:ext cx="2771" cy="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00 = 1759.01775344141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01 = 114.369653755006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02 = 9.21277744140626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03 = 2.01825849100625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04 = 1.30245391500625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05 = 1.13533204300625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06 = 1.06629844140625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07 = 1.03333188700625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08 = 1.01710499700625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09 = 1.00904731600625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10 = 1.00503187890625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11 = 1.00302747550625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12 = 1.0020261001</a:t>
                </a:r>
                <a:endParaRPr lang="pt-PT" altLang="en-US" sz="900" b="1">
                  <a:sym typeface="+mn-ea"/>
                </a:endParaRPr>
              </a:p>
            </p:txBody>
          </p:sp>
          <p:sp>
            <p:nvSpPr>
              <p:cNvPr id="88" name="Text Box 87"/>
              <p:cNvSpPr txBox="1"/>
              <p:nvPr/>
            </p:nvSpPr>
            <p:spPr>
              <a:xfrm>
                <a:off x="3458" y="3260"/>
                <a:ext cx="2418" cy="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13 = 420.226522875006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14 = 105.961076475006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15 = 27.2666508750062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16 = 7.58023807500625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17 = 2.65223167500625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18 = 1.41702847500625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19 = 1.10662687500625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20 = 1.02822607500625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21 = 1.00822567500625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22 = 1.00302547500625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23 = 1.00162537500625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24 = 1.00122532500625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25 = 1.00110030000625</a:t>
                </a:r>
                <a:endParaRPr lang="pt-PT" altLang="en-US" sz="900" b="1">
                  <a:sym typeface="+mn-ea"/>
                </a:endParaRPr>
              </a:p>
            </p:txBody>
          </p:sp>
        </p:grpSp>
        <p:sp>
          <p:nvSpPr>
            <p:cNvPr id="90" name="Text Box 89"/>
            <p:cNvSpPr txBox="1"/>
            <p:nvPr/>
          </p:nvSpPr>
          <p:spPr>
            <a:xfrm>
              <a:off x="1077" y="3894"/>
              <a:ext cx="437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000" b="1">
                  <a:sym typeface="+mn-ea"/>
                </a:rPr>
                <a:t>Valores de f(x) para cada bit que mutar:</a:t>
              </a:r>
              <a:endParaRPr lang="pt-PT" altLang="en-US" sz="1000" b="1">
                <a:sym typeface="+mn-e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3200" y="989965"/>
            <a:ext cx="6553200" cy="1166495"/>
            <a:chOff x="1782" y="2217"/>
            <a:chExt cx="10320" cy="1837"/>
          </a:xfrm>
        </p:grpSpPr>
        <p:sp>
          <p:nvSpPr>
            <p:cNvPr id="39" name="Text Box 38"/>
            <p:cNvSpPr txBox="1"/>
            <p:nvPr/>
          </p:nvSpPr>
          <p:spPr>
            <a:xfrm>
              <a:off x="1871" y="3033"/>
              <a:ext cx="9989" cy="101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p>
              <a:pPr indent="0" algn="ctr" fontAlgn="auto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200" b="1">
                  <a:sym typeface="+mn-ea"/>
                </a:rPr>
                <a:t>4095 em binário		  	4095 em binário</a:t>
              </a:r>
              <a:endParaRPr lang="pt-PT" altLang="en-US" sz="1200" b="1"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200" b="1">
                  <a:sym typeface="+mn-ea"/>
                </a:rPr>
                <a:t>f(x) dessa população = 1,00102527500625</a:t>
              </a:r>
              <a:endParaRPr lang="pt-PT" altLang="en-US" sz="1200" b="1">
                <a:sym typeface="+mn-ea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82" y="2217"/>
              <a:ext cx="10218" cy="1156"/>
              <a:chOff x="850" y="2331"/>
              <a:chExt cx="10218" cy="115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50" y="2693"/>
                <a:ext cx="3144" cy="434"/>
                <a:chOff x="3685" y="2693"/>
                <a:chExt cx="3144" cy="434"/>
              </a:xfrm>
            </p:grpSpPr>
            <p:sp>
              <p:nvSpPr>
                <p:cNvPr id="8" name="Text Box 7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0</a:t>
                  </a:r>
                  <a:endParaRPr lang="pt-PT" altLang="en-US" sz="1200"/>
                </a:p>
              </p:txBody>
            </p:sp>
            <p:sp>
              <p:nvSpPr>
                <p:cNvPr id="9" name="Text Box 8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0" name="Text Box 9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1" name="Text Box 10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2" name="Text Box 11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3" name="Text Box 12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4" name="Text Box 13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5" name="Text Box 14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994" y="2693"/>
                <a:ext cx="3144" cy="434"/>
                <a:chOff x="3685" y="2693"/>
                <a:chExt cx="3144" cy="434"/>
              </a:xfrm>
            </p:grpSpPr>
            <p:sp>
              <p:nvSpPr>
                <p:cNvPr id="17" name="Text Box 16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8" name="Text Box 17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9" name="Text Box 18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20" name="Text Box 19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21" name="Text Box 20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22" name="Text Box 21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0</a:t>
                  </a:r>
                  <a:endParaRPr lang="pt-PT" altLang="en-US" sz="1200"/>
                </a:p>
              </p:txBody>
            </p:sp>
            <p:sp>
              <p:nvSpPr>
                <p:cNvPr id="23" name="Text Box 22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24" name="Text Box 23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138" y="2693"/>
                <a:ext cx="3143" cy="434"/>
                <a:chOff x="3685" y="2693"/>
                <a:chExt cx="3143" cy="434"/>
              </a:xfrm>
            </p:grpSpPr>
            <p:sp>
              <p:nvSpPr>
                <p:cNvPr id="26" name="Text Box 25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27" name="Text Box 26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28" name="Text Box 27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29" name="Text Box 28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30" name="Text Box 29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31" name="Text Box 30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32" name="Text Box 31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33" name="Text Box 32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sp>
            <p:nvSpPr>
              <p:cNvPr id="34" name="Text Box 33"/>
              <p:cNvSpPr txBox="1"/>
              <p:nvPr/>
            </p:nvSpPr>
            <p:spPr>
              <a:xfrm>
                <a:off x="10282" y="2693"/>
                <a:ext cx="393" cy="4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PT" altLang="en-US" sz="1200"/>
                  <a:t>1</a:t>
                </a:r>
                <a:endParaRPr lang="pt-PT" altLang="en-US" sz="12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>
                <a:off x="10675" y="2693"/>
                <a:ext cx="393" cy="4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PT" altLang="en-US" sz="1200"/>
                  <a:t>1</a:t>
                </a:r>
                <a:endParaRPr lang="pt-PT" altLang="en-US" sz="1200"/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2324" y="2331"/>
                <a:ext cx="2125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chemeClr val="tx2"/>
                    </a:solidFill>
                    <a:sym typeface="+mn-ea"/>
                  </a:rPr>
                  <a:t>Variável 1</a:t>
                </a:r>
                <a:endParaRPr lang="pt-PT" altLang="en-US" sz="900" b="1">
                  <a:solidFill>
                    <a:schemeClr val="tx2"/>
                  </a:solidFill>
                  <a:sym typeface="+mn-ea"/>
                </a:endParaRPr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>
                <a:off x="7427" y="2331"/>
                <a:ext cx="2125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chemeClr val="tx2"/>
                    </a:solidFill>
                    <a:sym typeface="+mn-ea"/>
                  </a:rPr>
                  <a:t>Variável 2</a:t>
                </a:r>
                <a:endParaRPr lang="pt-PT" altLang="en-US" sz="900" b="1">
                  <a:solidFill>
                    <a:schemeClr val="tx2"/>
                  </a:solidFill>
                  <a:sym typeface="+mn-ea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959" y="2353"/>
                <a:ext cx="0" cy="11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H="1">
              <a:off x="1782" y="4054"/>
              <a:ext cx="10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 Box 40"/>
          <p:cNvSpPr txBox="1"/>
          <p:nvPr/>
        </p:nvSpPr>
        <p:spPr>
          <a:xfrm>
            <a:off x="179705" y="1637665"/>
            <a:ext cx="115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b="1">
                <a:sym typeface="+mn-ea"/>
              </a:rPr>
              <a:t>A-GEO2</a:t>
            </a:r>
            <a:endParaRPr lang="pt-PT" altLang="en-US" b="1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7950" y="125730"/>
            <a:ext cx="429895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400" b="1">
                <a:sym typeface="+mn-ea"/>
              </a:rPr>
              <a:t>Rosenbrock (2 variáveis com 13 bits cada): </a:t>
            </a:r>
            <a:endParaRPr lang="pt-PT" altLang="en-US" sz="1400" b="1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>
                <a:sym typeface="+mn-ea"/>
              </a:rPr>
              <a:t>- 13 bits codifica até 8192</a:t>
            </a:r>
            <a:endParaRPr lang="pt-PT" altLang="en-US" sz="1200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>
                <a:sym typeface="+mn-ea"/>
              </a:rPr>
              <a:t>- Bounds = (-2.048, 2.048);  Intervalo = 4.096</a:t>
            </a:r>
            <a:endParaRPr lang="pt-PT" altLang="en-US" sz="1200">
              <a:sym typeface="+mn-ea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473200" y="989965"/>
            <a:ext cx="6553200" cy="1166495"/>
            <a:chOff x="1782" y="2217"/>
            <a:chExt cx="10320" cy="1837"/>
          </a:xfrm>
        </p:grpSpPr>
        <p:sp>
          <p:nvSpPr>
            <p:cNvPr id="83" name="Text Box 82"/>
            <p:cNvSpPr txBox="1"/>
            <p:nvPr/>
          </p:nvSpPr>
          <p:spPr>
            <a:xfrm>
              <a:off x="1871" y="3033"/>
              <a:ext cx="9989" cy="101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p>
              <a:pPr indent="0" algn="ctr" fontAlgn="auto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200" b="1">
                  <a:sym typeface="+mn-ea"/>
                </a:rPr>
                <a:t>4095 em binário		  	4094 em binário</a:t>
              </a:r>
              <a:endParaRPr lang="pt-PT" altLang="en-US" sz="1200" b="1"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200" b="1">
                  <a:sym typeface="+mn-ea"/>
                </a:rPr>
                <a:t>f(x) dessa população = 1,00110030000625</a:t>
              </a:r>
              <a:endParaRPr lang="pt-PT" altLang="en-US" sz="1200" b="1">
                <a:sym typeface="+mn-ea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782" y="2217"/>
              <a:ext cx="10218" cy="1156"/>
              <a:chOff x="850" y="2331"/>
              <a:chExt cx="10218" cy="1156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850" y="2693"/>
                <a:ext cx="3144" cy="434"/>
                <a:chOff x="3685" y="2693"/>
                <a:chExt cx="3144" cy="434"/>
              </a:xfrm>
            </p:grpSpPr>
            <p:sp>
              <p:nvSpPr>
                <p:cNvPr id="50" name="Text Box 49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0</a:t>
                  </a:r>
                  <a:endParaRPr lang="pt-PT" altLang="en-US" sz="1200"/>
                </a:p>
              </p:txBody>
            </p:sp>
            <p:sp>
              <p:nvSpPr>
                <p:cNvPr id="51" name="Text Box 50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2" name="Text Box 51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3" name="Text Box 52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4" name="Text Box 53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6" name="Text Box 55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7" name="Text Box 56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994" y="2693"/>
                <a:ext cx="3144" cy="434"/>
                <a:chOff x="3685" y="2693"/>
                <a:chExt cx="3144" cy="434"/>
              </a:xfrm>
            </p:grpSpPr>
            <p:sp>
              <p:nvSpPr>
                <p:cNvPr id="60" name="Text Box 59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1" name="Text Box 60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2" name="Text Box 61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3" name="Text Box 62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4" name="Text Box 63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5" name="Text Box 64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0</a:t>
                  </a:r>
                  <a:endParaRPr lang="pt-PT" altLang="en-US" sz="1200"/>
                </a:p>
              </p:txBody>
            </p:sp>
            <p:sp>
              <p:nvSpPr>
                <p:cNvPr id="66" name="Text Box 65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7" name="Text Box 66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7138" y="2693"/>
                <a:ext cx="3143" cy="434"/>
                <a:chOff x="3685" y="2693"/>
                <a:chExt cx="3143" cy="434"/>
              </a:xfrm>
            </p:grpSpPr>
            <p:sp>
              <p:nvSpPr>
                <p:cNvPr id="69" name="Text Box 68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0" name="Text Box 69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1" name="Text Box 70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2" name="Text Box 71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3" name="Text Box 72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4" name="Text Box 73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5" name="Text Box 74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6" name="Text Box 75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sp>
            <p:nvSpPr>
              <p:cNvPr id="77" name="Text Box 76"/>
              <p:cNvSpPr txBox="1"/>
              <p:nvPr/>
            </p:nvSpPr>
            <p:spPr>
              <a:xfrm>
                <a:off x="10282" y="2693"/>
                <a:ext cx="393" cy="4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PT" altLang="en-US" sz="1200"/>
                  <a:t>1</a:t>
                </a:r>
                <a:endParaRPr lang="pt-PT" altLang="en-US" sz="1200"/>
              </a:p>
            </p:txBody>
          </p:sp>
          <p:sp>
            <p:nvSpPr>
              <p:cNvPr id="78" name="Text Box 77"/>
              <p:cNvSpPr txBox="1"/>
              <p:nvPr/>
            </p:nvSpPr>
            <p:spPr>
              <a:xfrm>
                <a:off x="10675" y="2693"/>
                <a:ext cx="393" cy="434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PT" altLang="en-US" sz="1200"/>
                  <a:t>0</a:t>
                </a:r>
                <a:endParaRPr lang="pt-PT" altLang="en-US" sz="120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959" y="2353"/>
                <a:ext cx="0" cy="11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79"/>
              <p:cNvSpPr txBox="1"/>
              <p:nvPr/>
            </p:nvSpPr>
            <p:spPr>
              <a:xfrm>
                <a:off x="2324" y="2331"/>
                <a:ext cx="2125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chemeClr val="tx2"/>
                    </a:solidFill>
                    <a:sym typeface="+mn-ea"/>
                  </a:rPr>
                  <a:t>Variável 1</a:t>
                </a:r>
                <a:endParaRPr lang="pt-PT" altLang="en-US" sz="900" b="1">
                  <a:solidFill>
                    <a:schemeClr val="tx2"/>
                  </a:solidFill>
                  <a:sym typeface="+mn-ea"/>
                </a:endParaRPr>
              </a:p>
            </p:txBody>
          </p:sp>
          <p:sp>
            <p:nvSpPr>
              <p:cNvPr id="81" name="Text Box 80"/>
              <p:cNvSpPr txBox="1"/>
              <p:nvPr/>
            </p:nvSpPr>
            <p:spPr>
              <a:xfrm>
                <a:off x="7427" y="2331"/>
                <a:ext cx="2125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chemeClr val="tx2"/>
                    </a:solidFill>
                    <a:sym typeface="+mn-ea"/>
                  </a:rPr>
                  <a:t>Variável 2</a:t>
                </a:r>
                <a:endParaRPr lang="pt-PT" altLang="en-US" sz="900" b="1">
                  <a:solidFill>
                    <a:schemeClr val="tx2"/>
                  </a:solidFill>
                  <a:sym typeface="+mn-ea"/>
                </a:endParaRPr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 flipH="1">
              <a:off x="1782" y="4054"/>
              <a:ext cx="10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 Box 86"/>
          <p:cNvSpPr txBox="1"/>
          <p:nvPr/>
        </p:nvSpPr>
        <p:spPr>
          <a:xfrm>
            <a:off x="4539615" y="2357755"/>
            <a:ext cx="40982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Um indivíduo da população melhorou em relação ao f(x) atual, então </a:t>
            </a:r>
            <a:r>
              <a:rPr lang="pt-PT" altLang="en-US" sz="1200" b="1">
                <a:solidFill>
                  <a:srgbClr val="C00000"/>
                </a:solidFill>
                <a:sym typeface="+mn-ea"/>
              </a:rPr>
              <a:t>CoI não será 0</a:t>
            </a:r>
            <a:r>
              <a:rPr lang="pt-PT" altLang="en-US" sz="1200" b="1">
                <a:sym typeface="+mn-ea"/>
              </a:rPr>
              <a:t>, fazendo com que o </a:t>
            </a:r>
            <a:r>
              <a:rPr lang="pt-PT" altLang="en-US" sz="1200" b="1">
                <a:solidFill>
                  <a:srgbClr val="C00000"/>
                </a:solidFill>
                <a:sym typeface="+mn-ea"/>
              </a:rPr>
              <a:t>tau seja aumentado</a:t>
            </a:r>
            <a:r>
              <a:rPr lang="pt-PT" altLang="en-US" sz="1200" b="1">
                <a:sym typeface="+mn-ea"/>
              </a:rPr>
              <a:t>.</a:t>
            </a:r>
            <a:endParaRPr lang="pt-PT" altLang="en-US" sz="1200" b="1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pt-PT" altLang="en-US" sz="1200" b="1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Com um tau bem determinístico, há uma chance muito grande dos bits 12 e 25 serem mutados de novo.</a:t>
            </a:r>
            <a:endParaRPr lang="pt-PT" altLang="en-US" sz="1200" b="1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pt-PT" altLang="en-US" sz="1200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AO MUTAR ESSES BITS, A POPULAÇÃO VOLTA PARA A MESMA DO COMEÇO</a:t>
            </a:r>
            <a:endParaRPr lang="pt-PT" altLang="en-US" sz="1200" b="1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7950" y="1631950"/>
            <a:ext cx="1473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b="1">
                <a:sym typeface="+mn-ea"/>
              </a:rPr>
              <a:t>A-GEO2var</a:t>
            </a:r>
            <a:endParaRPr lang="pt-PT" altLang="en-US" b="1">
              <a:sym typeface="+mn-ea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39750" y="2472690"/>
            <a:ext cx="3549015" cy="2136775"/>
            <a:chOff x="850" y="3894"/>
            <a:chExt cx="5589" cy="3365"/>
          </a:xfrm>
        </p:grpSpPr>
        <p:grpSp>
          <p:nvGrpSpPr>
            <p:cNvPr id="89" name="Group 88"/>
            <p:cNvGrpSpPr/>
            <p:nvPr/>
          </p:nvGrpSpPr>
          <p:grpSpPr>
            <a:xfrm>
              <a:off x="850" y="4280"/>
              <a:ext cx="5589" cy="2979"/>
              <a:chOff x="811" y="3260"/>
              <a:chExt cx="5589" cy="2979"/>
            </a:xfrm>
          </p:grpSpPr>
          <p:sp>
            <p:nvSpPr>
              <p:cNvPr id="3" name="Text Box 2"/>
              <p:cNvSpPr txBox="1"/>
              <p:nvPr/>
            </p:nvSpPr>
            <p:spPr>
              <a:xfrm>
                <a:off x="811" y="3260"/>
                <a:ext cx="2771" cy="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 = 1759.43705406641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 = 114.474688780006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 = 9.23911806640624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3 = 2.02491271600625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4 = 1.30418014000625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5 = 1.13582306800625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6 = 1.06647906640625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7 = 1.03343411200625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8 = 1.01718722200625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9 = 1.00912434100625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10 = 1.00510750390625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11 = 1.00310270050625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12 = 1.0021012001</a:t>
                </a:r>
                <a:endParaRPr lang="pt-PT" altLang="en-US" sz="900" b="1">
                  <a:sym typeface="+mn-ea"/>
                </a:endParaRPr>
              </a:p>
            </p:txBody>
          </p:sp>
          <p:sp>
            <p:nvSpPr>
              <p:cNvPr id="88" name="Text Box 87"/>
              <p:cNvSpPr txBox="1"/>
              <p:nvPr/>
            </p:nvSpPr>
            <p:spPr>
              <a:xfrm>
                <a:off x="3458" y="3260"/>
                <a:ext cx="2942" cy="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13 = 420.021797900006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14 = 106.063551500006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15 = 27.3179259000062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16 = 7.60591310000624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17 = 2.66510670000625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18 = 1.42350350000625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19 = 1.10990190000625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20 = 1.02990110000625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21 = 1.00910070000625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22 = 1.00350050000625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23 = 1.00190040000625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24 = 1.00140035000625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rgbClr val="C00000"/>
                    </a:solidFill>
                    <a:sym typeface="+mn-ea"/>
                  </a:rPr>
                  <a:t>25 = 1.00102527500625 ******</a:t>
                </a:r>
                <a:endParaRPr lang="pt-PT" altLang="en-US" sz="900" b="1">
                  <a:solidFill>
                    <a:srgbClr val="C00000"/>
                  </a:solidFill>
                  <a:sym typeface="+mn-ea"/>
                </a:endParaRPr>
              </a:p>
            </p:txBody>
          </p:sp>
        </p:grpSp>
        <p:sp>
          <p:nvSpPr>
            <p:cNvPr id="90" name="Text Box 89"/>
            <p:cNvSpPr txBox="1"/>
            <p:nvPr/>
          </p:nvSpPr>
          <p:spPr>
            <a:xfrm>
              <a:off x="1077" y="3894"/>
              <a:ext cx="437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000" b="1">
                  <a:sym typeface="+mn-ea"/>
                </a:rPr>
                <a:t>Valores de f(x) para cada bit que mutar:</a:t>
              </a:r>
              <a:endParaRPr lang="pt-PT" altLang="en-US" sz="1000" b="1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GEO12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4730" y="989965"/>
            <a:ext cx="2891155" cy="1877695"/>
          </a:xfrm>
          <a:prstGeom prst="rect">
            <a:avLst/>
          </a:prstGeom>
        </p:spPr>
      </p:pic>
      <p:pic>
        <p:nvPicPr>
          <p:cNvPr id="10" name="Picture 9" descr="AGEO12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30" y="2862580"/>
            <a:ext cx="2891155" cy="1877695"/>
          </a:xfrm>
          <a:prstGeom prst="rect">
            <a:avLst/>
          </a:prstGeom>
        </p:spPr>
      </p:pic>
      <p:pic>
        <p:nvPicPr>
          <p:cNvPr id="11" name="Picture 10" descr="AGEO12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989965"/>
            <a:ext cx="2891155" cy="1877695"/>
          </a:xfrm>
          <a:prstGeom prst="rect">
            <a:avLst/>
          </a:prstGeom>
        </p:spPr>
      </p:pic>
      <p:pic>
        <p:nvPicPr>
          <p:cNvPr id="12" name="Picture 11" descr="AGEO12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575" y="989965"/>
            <a:ext cx="2891155" cy="1877695"/>
          </a:xfrm>
          <a:prstGeom prst="rect">
            <a:avLst/>
          </a:prstGeom>
        </p:spPr>
      </p:pic>
      <p:pic>
        <p:nvPicPr>
          <p:cNvPr id="13" name="Picture 12" descr="AGEO12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" y="2867660"/>
            <a:ext cx="2891155" cy="1877695"/>
          </a:xfrm>
          <a:prstGeom prst="rect">
            <a:avLst/>
          </a:prstGeom>
        </p:spPr>
      </p:pic>
      <p:pic>
        <p:nvPicPr>
          <p:cNvPr id="14" name="Picture 13" descr="AGEO12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4370" y="2862580"/>
            <a:ext cx="2891155" cy="187769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39115" y="4733925"/>
            <a:ext cx="815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200">
                <a:solidFill>
                  <a:schemeClr val="tx2"/>
                </a:solidFill>
              </a:rPr>
              <a:t>Versões A-GEO</a:t>
            </a:r>
            <a:r>
              <a:rPr lang="pt-PT" altLang="en-US" sz="1200" baseline="-25000">
                <a:solidFill>
                  <a:schemeClr val="tx2"/>
                </a:solidFill>
              </a:rPr>
              <a:t>2</a:t>
            </a:r>
            <a:r>
              <a:rPr lang="pt-PT" altLang="en-US" sz="1200">
                <a:solidFill>
                  <a:schemeClr val="tx2"/>
                </a:solidFill>
              </a:rPr>
              <a:t> foram superiores às versões A-GEO</a:t>
            </a:r>
            <a:r>
              <a:rPr lang="pt-PT" altLang="en-US" sz="1200" baseline="-25000">
                <a:solidFill>
                  <a:schemeClr val="tx2"/>
                </a:solidFill>
              </a:rPr>
              <a:t>1</a:t>
            </a:r>
            <a:r>
              <a:rPr lang="pt-PT" altLang="en-US" sz="1200">
                <a:solidFill>
                  <a:schemeClr val="tx2"/>
                </a:solidFill>
              </a:rPr>
              <a:t> para todas as funções</a:t>
            </a:r>
            <a:endParaRPr lang="pt-PT" altLang="en-US" sz="1200">
              <a:solidFill>
                <a:schemeClr val="tx2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235825" y="197485"/>
            <a:ext cx="169418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</a:pPr>
            <a:r>
              <a:rPr lang="pt-PT" altLang="en-US" sz="1400"/>
              <a:t>A-GEO1 e A-GEO2</a:t>
            </a:r>
            <a:endParaRPr lang="pt-PT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" name="Text Box 2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3.2 Correção das implementações </a:t>
              </a:r>
              <a:r>
                <a:rPr lang="pt-PT" altLang="en-US" sz="1600">
                  <a:sym typeface="+mn-ea"/>
                </a:rPr>
                <a:t>A-GEO e A-GEOvar (nov/21)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Picture 14" descr="AGEOvar12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7420" y="789940"/>
            <a:ext cx="2967990" cy="1927860"/>
          </a:xfrm>
          <a:prstGeom prst="rect">
            <a:avLst/>
          </a:prstGeom>
        </p:spPr>
      </p:pic>
      <p:pic>
        <p:nvPicPr>
          <p:cNvPr id="16" name="Picture 15" descr="AGEOvar12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80" y="2717800"/>
            <a:ext cx="2967990" cy="1927860"/>
          </a:xfrm>
          <a:prstGeom prst="rect">
            <a:avLst/>
          </a:prstGeom>
        </p:spPr>
      </p:pic>
      <p:pic>
        <p:nvPicPr>
          <p:cNvPr id="17" name="Picture 16" descr="AGEOvar12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" y="789940"/>
            <a:ext cx="2967990" cy="1927860"/>
          </a:xfrm>
          <a:prstGeom prst="rect">
            <a:avLst/>
          </a:prstGeom>
        </p:spPr>
      </p:pic>
      <p:pic>
        <p:nvPicPr>
          <p:cNvPr id="18" name="Picture 17" descr="AGEOvar12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30" y="789940"/>
            <a:ext cx="2967990" cy="1927860"/>
          </a:xfrm>
          <a:prstGeom prst="rect">
            <a:avLst/>
          </a:prstGeom>
        </p:spPr>
      </p:pic>
      <p:pic>
        <p:nvPicPr>
          <p:cNvPr id="19" name="Picture 18" descr="AGEOvar12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5" y="2717800"/>
            <a:ext cx="2967990" cy="1927860"/>
          </a:xfrm>
          <a:prstGeom prst="rect">
            <a:avLst/>
          </a:prstGeom>
        </p:spPr>
      </p:pic>
      <p:pic>
        <p:nvPicPr>
          <p:cNvPr id="20" name="Picture 19" descr="AGEOvar12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430" y="2717800"/>
            <a:ext cx="2967990" cy="192786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495935" y="4662170"/>
            <a:ext cx="815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200">
                <a:solidFill>
                  <a:schemeClr val="tx2"/>
                </a:solidFill>
              </a:rPr>
              <a:t>Todas as versões estão estagnadas e não evoluem com o tempo</a:t>
            </a:r>
            <a:endParaRPr lang="pt-PT" altLang="en-US" sz="1200" baseline="-25000">
              <a:solidFill>
                <a:schemeClr val="tx2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587490" y="197485"/>
            <a:ext cx="234251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</a:pPr>
            <a:r>
              <a:rPr lang="pt-PT" altLang="en-US" sz="1400"/>
              <a:t>A-GEO1var e A-GEO2var</a:t>
            </a:r>
            <a:endParaRPr lang="pt-PT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3.2 Correção das implementações </a:t>
              </a:r>
              <a:r>
                <a:rPr lang="pt-PT" altLang="en-US" sz="1600">
                  <a:sym typeface="+mn-ea"/>
                </a:rPr>
                <a:t>A-GEO e A-GEOvar (nov/21)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11505" y="989965"/>
            <a:ext cx="80429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olidFill>
                  <a:schemeClr val="tx1"/>
                </a:solidFill>
                <a:sym typeface="+mn-ea"/>
              </a:rPr>
              <a:t>Essa estagnação pode estar ocorrendo devido a implementação do mecanismo adaptativo na versão A-GEOvar</a:t>
            </a:r>
            <a:endParaRPr lang="pt-PT" altLang="en-US" sz="1200" b="1">
              <a:solidFill>
                <a:schemeClr val="tx1"/>
              </a:solidFill>
              <a:sym typeface="+mn-ea"/>
            </a:endParaRPr>
          </a:p>
          <a:p>
            <a:pPr indent="0" algn="l"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pt-PT" altLang="en-US" sz="1200" b="1">
              <a:solidFill>
                <a:schemeClr val="tx1"/>
              </a:solidFill>
              <a:sym typeface="+mn-ea"/>
            </a:endParaRPr>
          </a:p>
          <a:p>
            <a:pPr marL="171450" indent="-171450" algn="l"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  <a:sym typeface="+mn-ea"/>
              </a:rPr>
              <a:t>É provável que isso esteja acontecendo devido ao mecanismo não estar atingindo a condição CoI</a:t>
            </a:r>
            <a:r>
              <a:rPr lang="pt-PT" altLang="en-US" sz="1200" baseline="-25000">
                <a:solidFill>
                  <a:schemeClr val="tx1"/>
                </a:solidFill>
                <a:sym typeface="+mn-ea"/>
              </a:rPr>
              <a:t>i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==0 para resetar o tau. 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  <a:p>
            <a:pPr marL="628650" lvl="1" indent="-171450" algn="l"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  <a:sym typeface="+mn-ea"/>
              </a:rPr>
              <a:t>Para verificar isso: será gerada uma nova versão denominada A-GEO9var com a condição (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CoI</a:t>
            </a:r>
            <a:r>
              <a:rPr lang="pt-PT" altLang="en-US" sz="1200" baseline="-25000">
                <a:solidFill>
                  <a:schemeClr val="tx1"/>
                </a:solidFill>
                <a:sym typeface="+mn-ea"/>
              </a:rPr>
              <a:t>i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==0 || tau&gt;5) onde o tau será forçado a resetar se ultrapassar 5. Então se o CoI==0 não resetar o tau, o próprio tau&gt;5 reseta ele.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" name="Text Box 2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3.2 Correção das implementações </a:t>
              </a:r>
              <a:r>
                <a:rPr lang="pt-PT" altLang="en-US" sz="1600">
                  <a:sym typeface="+mn-ea"/>
                </a:rPr>
                <a:t>A-GEO e A-GEOvar (nov/21)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GEOvar129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8530" y="989965"/>
            <a:ext cx="2883535" cy="1872615"/>
          </a:xfrm>
          <a:prstGeom prst="rect">
            <a:avLst/>
          </a:prstGeom>
        </p:spPr>
      </p:pic>
      <p:pic>
        <p:nvPicPr>
          <p:cNvPr id="10" name="Picture 9" descr="AGEOvar129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530" y="2861945"/>
            <a:ext cx="2883535" cy="1872615"/>
          </a:xfrm>
          <a:prstGeom prst="rect">
            <a:avLst/>
          </a:prstGeom>
        </p:spPr>
      </p:pic>
      <p:pic>
        <p:nvPicPr>
          <p:cNvPr id="11" name="Picture 10" descr="AGEOvar129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989965"/>
            <a:ext cx="2883535" cy="1872615"/>
          </a:xfrm>
          <a:prstGeom prst="rect">
            <a:avLst/>
          </a:prstGeom>
        </p:spPr>
      </p:pic>
      <p:pic>
        <p:nvPicPr>
          <p:cNvPr id="12" name="Picture 11" descr="AGEOvar129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995" y="989330"/>
            <a:ext cx="2883535" cy="1872615"/>
          </a:xfrm>
          <a:prstGeom prst="rect">
            <a:avLst/>
          </a:prstGeom>
        </p:spPr>
      </p:pic>
      <p:pic>
        <p:nvPicPr>
          <p:cNvPr id="13" name="Picture 12" descr="AGEOvar129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" y="2861945"/>
            <a:ext cx="2883535" cy="1872615"/>
          </a:xfrm>
          <a:prstGeom prst="rect">
            <a:avLst/>
          </a:prstGeom>
        </p:spPr>
      </p:pic>
      <p:pic>
        <p:nvPicPr>
          <p:cNvPr id="14" name="Picture 13" descr="AGEOvar129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4995" y="2861945"/>
            <a:ext cx="2883535" cy="1872615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538480" y="4733925"/>
            <a:ext cx="815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200">
                <a:solidFill>
                  <a:schemeClr val="tx2"/>
                </a:solidFill>
              </a:rPr>
              <a:t>É possível observar o impacto do tau ser forçado a resetar na versão A-GEO9var</a:t>
            </a:r>
            <a:endParaRPr lang="pt-PT" altLang="en-US" sz="1200" baseline="-25000">
              <a:solidFill>
                <a:schemeClr val="tx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" name="Text Box 2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3.2 Correção das implementações </a:t>
              </a:r>
              <a:r>
                <a:rPr lang="pt-PT" altLang="en-US" sz="1600">
                  <a:sym typeface="+mn-ea"/>
                </a:rPr>
                <a:t>A-GEO e A-GEOvar (nov/21)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47140" y="1565910"/>
          <a:ext cx="6649085" cy="200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45"/>
                <a:gridCol w="5361940"/>
              </a:tblGrid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Algoritmo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Descrição da perturbação da variável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GEO</a:t>
                      </a:r>
                      <a:r>
                        <a:rPr lang="pt-PT" altLang="pt-BR" sz="1200" dirty="0" smtClean="0"/>
                        <a:t> </a:t>
                      </a:r>
                      <a:endParaRPr lang="pt-PT" altLang="pt-B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/>
                        <a:t>[De Sousa, 2003]</a:t>
                      </a:r>
                      <a:endParaRPr lang="pt-PT" alt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/>
                        <a:t>Mutação de 1 bit da população inteira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020"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>
                          <a:sym typeface="+mn-ea"/>
                        </a:rPr>
                        <a:t>GEO</a:t>
                      </a:r>
                      <a:r>
                        <a:rPr lang="pt-PT" altLang="pt-BR" sz="1200" dirty="0" smtClean="0">
                          <a:sym typeface="+mn-ea"/>
                        </a:rPr>
                        <a:t>var</a:t>
                      </a:r>
                      <a:endParaRPr lang="pt-PT" altLang="pt-B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>
                          <a:sym typeface="+mn-ea"/>
                        </a:rPr>
                        <a:t>[De Sousa, 2003]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/>
                        <a:t>Mutação de 1 bit para cada variável de projeto</a:t>
                      </a:r>
                      <a:endParaRPr lang="pt-PT" alt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020"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</a:t>
                      </a:r>
                      <a:r>
                        <a:rPr lang="pt-BR" sz="1200" baseline="-25000" dirty="0" smtClean="0"/>
                        <a:t>1</a:t>
                      </a:r>
                      <a:endParaRPr lang="pt-BR" sz="1200" baseline="-25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/>
                        <a:t>[Barroca, 2019]</a:t>
                      </a:r>
                      <a:endParaRPr lang="pt-PT" altLang="pt-BR" sz="12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>
                          <a:sym typeface="+mn-ea"/>
                        </a:rPr>
                        <a:t>Mutação de 1 bit da população inteira; parâmetro tau é adaptado a cada iteração a partir de um mecanismo (população ref = </a:t>
                      </a:r>
                      <a:r>
                        <a:rPr lang="pt-PT" altLang="pt-BR" sz="1200" b="1" dirty="0" smtClean="0">
                          <a:sym typeface="+mn-ea"/>
                        </a:rPr>
                        <a:t>melhor da busca</a:t>
                      </a:r>
                      <a:r>
                        <a:rPr lang="pt-PT" altLang="pt-BR" sz="1200" dirty="0" smtClean="0">
                          <a:sym typeface="+mn-ea"/>
                        </a:rPr>
                        <a:t>)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</a:t>
                      </a:r>
                      <a:r>
                        <a:rPr lang="pt-BR" sz="1200" baseline="-25000" dirty="0" smtClean="0"/>
                        <a:t>2</a:t>
                      </a:r>
                      <a:endParaRPr lang="pt-BR" sz="1200" baseline="-25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>
                          <a:sym typeface="+mn-ea"/>
                        </a:rPr>
                        <a:t>[Barroca, 2019]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>
                          <a:sym typeface="+mn-ea"/>
                        </a:rPr>
                        <a:t>Mutação de 1 bit da população inteira; parâmetro tau é adaptado a cada iteração a partir de um mecanismo (população ref = </a:t>
                      </a:r>
                      <a:r>
                        <a:rPr lang="pt-PT" altLang="pt-BR" sz="1200" b="1" dirty="0" smtClean="0">
                          <a:sym typeface="+mn-ea"/>
                        </a:rPr>
                        <a:t>atual</a:t>
                      </a:r>
                      <a:r>
                        <a:rPr lang="pt-PT" altLang="pt-BR" sz="1200" dirty="0" smtClean="0">
                          <a:sym typeface="+mn-ea"/>
                        </a:rPr>
                        <a:t>)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10" name="Text Box 9"/>
            <p:cNvSpPr txBox="1"/>
            <p:nvPr/>
          </p:nvSpPr>
          <p:spPr>
            <a:xfrm>
              <a:off x="736" y="425"/>
              <a:ext cx="79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2. VERSÕES ORIGINAIS (base)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11505" y="917575"/>
            <a:ext cx="80429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DEBUG revelou que somente as versões A-GEO1var e A-GEO9var resetam o tau:</a:t>
            </a:r>
            <a:endParaRPr lang="pt-PT" altLang="en-US" sz="1200" b="1">
              <a:sym typeface="+mn-ea"/>
            </a:endParaRPr>
          </a:p>
          <a:p>
            <a:pPr marL="628650" lvl="1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 b="1">
                <a:sym typeface="+mn-ea"/>
              </a:rPr>
              <a:t>A-GEO1var: </a:t>
            </a:r>
            <a:r>
              <a:rPr lang="pt-PT" altLang="en-US" sz="1200">
                <a:sym typeface="+mn-ea"/>
              </a:rPr>
              <a:t>f(x) </a:t>
            </a:r>
            <a:r>
              <a:rPr lang="pt-PT" altLang="en-US" sz="1200">
                <a:sym typeface="+mn-ea"/>
              </a:rPr>
              <a:t>de referência pra calcular a CoI é o melhor da busca, então é bem provável acontecer de nenhuma solução melhorar, atingindo CoI==0 e resetando o tau.</a:t>
            </a:r>
            <a:endParaRPr lang="pt-PT" altLang="en-US" sz="1200" b="1">
              <a:sym typeface="+mn-ea"/>
            </a:endParaRPr>
          </a:p>
          <a:p>
            <a:pPr marL="628650" lvl="1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 b="1">
                <a:sym typeface="+mn-ea"/>
              </a:rPr>
              <a:t>A-GEO9var: </a:t>
            </a:r>
            <a:r>
              <a:rPr lang="pt-PT" altLang="en-US" sz="1200">
                <a:sym typeface="+mn-ea"/>
              </a:rPr>
              <a:t>f(x) de referência pra calcular CoI é o f(x) atual, entao é provável que várias soluções melhorem e CoI não seja 0. O DEBUG confirma isso e todas as vezes que tau resetou foi porque tau&gt;5.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  <a:p>
            <a:pPr marL="171450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PT" altLang="en-US" sz="1200">
              <a:solidFill>
                <a:schemeClr val="tx1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>
                <a:solidFill>
                  <a:schemeClr val="tx1"/>
                </a:solidFill>
                <a:sym typeface="+mn-ea"/>
              </a:rPr>
              <a:t>Diferença do mecanismo adaptativo no A-GEO2 e A-GEO2var: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  <a:p>
            <a:pPr marL="171450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 b="1">
                <a:solidFill>
                  <a:schemeClr val="tx1"/>
                </a:solidFill>
                <a:sym typeface="+mn-ea"/>
              </a:rPr>
              <a:t>A-GEO2: 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Escolhe uma perturbação para ser aceita</a:t>
            </a:r>
            <a:r>
              <a:rPr lang="pt-PT" altLang="en-US" sz="1200" b="1">
                <a:solidFill>
                  <a:schemeClr val="tx1"/>
                </a:solidFill>
                <a:sym typeface="+mn-ea"/>
              </a:rPr>
              <a:t>, já se sabe o f(x) que vai resultar quando escolhe.</a:t>
            </a:r>
            <a:endParaRPr lang="pt-PT" altLang="en-US" sz="1200" b="1">
              <a:solidFill>
                <a:schemeClr val="tx1"/>
              </a:solidFill>
              <a:sym typeface="+mn-ea"/>
            </a:endParaRPr>
          </a:p>
          <a:p>
            <a:pPr marL="171450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 b="1">
                <a:solidFill>
                  <a:schemeClr val="tx1"/>
                </a:solidFill>
                <a:sym typeface="+mn-ea"/>
              </a:rPr>
              <a:t>A-GEO2var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: Escolhe uma perturbação por variável e </a:t>
            </a:r>
            <a:r>
              <a:rPr lang="pt-PT" altLang="en-US" sz="1200" b="1">
                <a:solidFill>
                  <a:schemeClr val="tx1"/>
                </a:solidFill>
                <a:sym typeface="+mn-ea"/>
              </a:rPr>
              <a:t>no fim calcula o f(x) da população atual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, que pode ser bem alto, fazendo com que sempre haja pelo menos uma nova solução melhor e CoI nunca seja 0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" name="Text Box 2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3.2 Correção das implementações </a:t>
              </a:r>
              <a:r>
                <a:rPr lang="pt-PT" altLang="en-US" sz="1600">
                  <a:sym typeface="+mn-ea"/>
                </a:rPr>
                <a:t>A-GEO e A-GEOvar (nov/21)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755015" y="1061720"/>
            <a:ext cx="806640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Conclusões sobre A-GEO e A-GEOvar</a:t>
            </a:r>
            <a:endParaRPr lang="pt-PT" altLang="en-US" sz="1200" b="1">
              <a:sym typeface="+mn-ea"/>
            </a:endParaRPr>
          </a:p>
          <a:p>
            <a:pPr marL="628650" lvl="1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 A-GEOvar foi sempre pior que o A-GEO (Artigo CSBC inválido)</a:t>
            </a:r>
            <a:endParaRPr lang="pt-PT" altLang="en-US" sz="1200">
              <a:sym typeface="+mn-ea"/>
            </a:endParaRPr>
          </a:p>
          <a:p>
            <a:pPr marL="628650" lvl="1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 No A-GEO2var sempre vai ter uma mutação que melhora em comparação a população atual, então nunca reseta. Por isso que aquele (CoI==0 || tau&gt;5) forçando o tau a resetar se &gt;5 funcionou melhor.</a:t>
            </a:r>
            <a:endParaRPr lang="pt-PT" altLang="en-US" sz="1200">
              <a:sym typeface="+mn-ea"/>
            </a:endParaRPr>
          </a:p>
          <a:p>
            <a:pPr marL="1085850" lvl="2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 Um teste seria usar o f(x) de referência como sendo o último melhor f(x) dos novos indivíduos.</a:t>
            </a:r>
            <a:endParaRPr lang="pt-PT" altLang="en-US" sz="1200">
              <a:sym typeface="+mn-ea"/>
            </a:endParaRPr>
          </a:p>
          <a:p>
            <a:pPr marL="1085850" lvl="2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PT" altLang="en-US" sz="1200" b="1">
              <a:sym typeface="+mn-ea"/>
            </a:endParaRPr>
          </a:p>
          <a:p>
            <a:pPr marL="171450"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Alerta:</a:t>
            </a:r>
            <a:r>
              <a:rPr lang="pt-PT" altLang="en-US" sz="1200">
                <a:sym typeface="+mn-ea"/>
              </a:rPr>
              <a:t> Quando for implementar o A-GEO no </a:t>
            </a:r>
            <a:r>
              <a:rPr lang="pt-PT" altLang="en-US" sz="1200" b="1">
                <a:sym typeface="+mn-ea"/>
              </a:rPr>
              <a:t>real2 </a:t>
            </a:r>
            <a:r>
              <a:rPr lang="pt-PT" altLang="en-US" sz="1200">
                <a:sym typeface="+mn-ea"/>
              </a:rPr>
              <a:t>é diferente. Ao invés de considerar para o CoI as N perturbações feitas como no GEOreal1, haverão N*P perturbações (</a:t>
            </a:r>
            <a:r>
              <a:rPr lang="pt-PT" altLang="en-US" sz="1200">
                <a:sym typeface="+mn-ea"/>
              </a:rPr>
              <a:t>Considerar por ex. a condição sendo CoI &lt; 1/5?)</a:t>
            </a:r>
            <a:endParaRPr lang="pt-PT" alt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" name="Text Box 2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3.2 Correção das implementações </a:t>
              </a:r>
              <a:r>
                <a:rPr lang="pt-PT" altLang="en-US" sz="1600">
                  <a:sym typeface="+mn-ea"/>
                </a:rPr>
                <a:t>A-GEO e A-GEOvar (nov/21)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09930" y="115157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5" name="Text Box 4"/>
          <p:cNvSpPr txBox="1"/>
          <p:nvPr/>
        </p:nvSpPr>
        <p:spPr>
          <a:xfrm>
            <a:off x="709930" y="1934528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6" name="Text Box 5"/>
          <p:cNvSpPr txBox="1"/>
          <p:nvPr/>
        </p:nvSpPr>
        <p:spPr>
          <a:xfrm>
            <a:off x="709930" y="2326005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7" name="Text Box 6"/>
          <p:cNvSpPr txBox="1"/>
          <p:nvPr/>
        </p:nvSpPr>
        <p:spPr>
          <a:xfrm>
            <a:off x="709930" y="3108960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8" name="Text Box 7"/>
          <p:cNvSpPr txBox="1"/>
          <p:nvPr/>
        </p:nvSpPr>
        <p:spPr>
          <a:xfrm>
            <a:off x="709930" y="271748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9" name="Text Box 8"/>
          <p:cNvSpPr txBox="1"/>
          <p:nvPr/>
        </p:nvSpPr>
        <p:spPr>
          <a:xfrm>
            <a:off x="709930" y="3500438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0" name="Text Box 9"/>
          <p:cNvSpPr txBox="1"/>
          <p:nvPr/>
        </p:nvSpPr>
        <p:spPr>
          <a:xfrm>
            <a:off x="709930" y="3891915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1" name="Text Box 10"/>
          <p:cNvSpPr txBox="1"/>
          <p:nvPr/>
        </p:nvSpPr>
        <p:spPr>
          <a:xfrm>
            <a:off x="709930" y="428339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2" name="Text Box 11"/>
          <p:cNvSpPr txBox="1"/>
          <p:nvPr/>
        </p:nvSpPr>
        <p:spPr>
          <a:xfrm>
            <a:off x="709930" y="1543050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3" name="Text Box 12"/>
          <p:cNvSpPr txBox="1"/>
          <p:nvPr/>
        </p:nvSpPr>
        <p:spPr>
          <a:xfrm>
            <a:off x="1475105" y="117475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9,35</a:t>
            </a:r>
            <a:endParaRPr lang="pt-PT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475105" y="156654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9,03</a:t>
            </a:r>
            <a:endParaRPr lang="pt-PT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475105" y="195707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0,63</a:t>
            </a:r>
            <a:endParaRPr lang="pt-PT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475105" y="234886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1,96</a:t>
            </a:r>
            <a:endParaRPr lang="pt-PT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1475105" y="274002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8,36</a:t>
            </a:r>
            <a:endParaRPr lang="pt-PT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475105" y="313182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7,60</a:t>
            </a:r>
            <a:endParaRPr lang="pt-PT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475105" y="352361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5,22</a:t>
            </a:r>
            <a:endParaRPr lang="pt-PT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1475105" y="391541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5,20</a:t>
            </a:r>
            <a:endParaRPr lang="pt-PT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475105" y="430657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3,19</a:t>
            </a:r>
            <a:endParaRPr lang="pt-PT" alt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51878" y="1347311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51878" y="1738789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51878" y="212931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51878" y="252174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51878" y="2913221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51878" y="3304699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51878" y="369522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51878" y="408765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51878" y="4479608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2555240" y="1277620"/>
            <a:ext cx="3511550" cy="52197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 sz="1400"/>
              <a:t>Exemplo:</a:t>
            </a:r>
            <a:endParaRPr lang="pt-PT" altLang="en-US" sz="1400"/>
          </a:p>
          <a:p>
            <a:pPr algn="l"/>
            <a:r>
              <a:rPr lang="pt-PT" altLang="en-US" sz="1400"/>
              <a:t>f(x) da população antes de mutar = 8,35</a:t>
            </a:r>
            <a:endParaRPr lang="pt-PT" altLang="en-US" sz="1400"/>
          </a:p>
        </p:txBody>
      </p:sp>
      <p:sp>
        <p:nvSpPr>
          <p:cNvPr id="40" name="Right Brace 39"/>
          <p:cNvSpPr/>
          <p:nvPr/>
        </p:nvSpPr>
        <p:spPr>
          <a:xfrm>
            <a:off x="1979136" y="1151573"/>
            <a:ext cx="328613" cy="353568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41" name="Text Box 40"/>
          <p:cNvSpPr txBox="1"/>
          <p:nvPr/>
        </p:nvSpPr>
        <p:spPr>
          <a:xfrm>
            <a:off x="2307590" y="2512060"/>
            <a:ext cx="1674495" cy="78359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500"/>
              <a:t>9 novos indivíduos</a:t>
            </a:r>
            <a:endParaRPr lang="pt-PT" altLang="en-US" sz="1500"/>
          </a:p>
          <a:p>
            <a:pPr algn="ctr"/>
            <a:r>
              <a:rPr lang="pt-PT" altLang="en-US" sz="1500"/>
              <a:t>foram criados</a:t>
            </a:r>
            <a:endParaRPr lang="pt-PT" altLang="en-US" sz="1500"/>
          </a:p>
        </p:txBody>
      </p:sp>
      <p:sp>
        <p:nvSpPr>
          <p:cNvPr id="42" name="Text Box 41"/>
          <p:cNvSpPr txBox="1"/>
          <p:nvPr/>
        </p:nvSpPr>
        <p:spPr>
          <a:xfrm>
            <a:off x="6787833" y="415766"/>
            <a:ext cx="1827371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A-GEO3:</a:t>
            </a:r>
            <a:endParaRPr lang="pt-PT" altLang="en-US" sz="1350" b="1"/>
          </a:p>
          <a:p>
            <a:pPr algn="ctr"/>
            <a:r>
              <a:rPr lang="pt-PT" altLang="en-US" sz="1350"/>
              <a:t>População de referência = melhor f(x) depois de mutar</a:t>
            </a:r>
            <a:endParaRPr lang="pt-PT" altLang="en-US" sz="135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065496" y="2107883"/>
            <a:ext cx="2013585" cy="2095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065496" y="2511901"/>
            <a:ext cx="2013585" cy="21908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087721" y="3293428"/>
            <a:ext cx="2013585" cy="21908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087721" y="3707289"/>
            <a:ext cx="2013585" cy="953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087721" y="4076700"/>
            <a:ext cx="2013585" cy="21908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087721" y="4490561"/>
            <a:ext cx="2013585" cy="476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>
            <a:off x="4078923" y="1880711"/>
            <a:ext cx="323850" cy="2752725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50" name="Text Box 49"/>
          <p:cNvSpPr txBox="1"/>
          <p:nvPr/>
        </p:nvSpPr>
        <p:spPr>
          <a:xfrm>
            <a:off x="4643755" y="2070100"/>
            <a:ext cx="3982720" cy="203009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400"/>
              <a:t>6 dos 9 indivíduos proveram um melhor valor de função do que o f(x) de referência do A-GEO2 (população atual). Mas se o f(x) referência fosse o 0.63, nunca um indivíduo seria melhor que esse melhor e o CoI sempre seria 0, resetando o tau em todas as iterações.</a:t>
            </a:r>
            <a:endParaRPr lang="pt-PT" alt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5219700" y="4168140"/>
            <a:ext cx="2691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olidFill>
                  <a:srgbClr val="FF0000"/>
                </a:solidFill>
                <a:sym typeface="+mn-ea"/>
              </a:rPr>
              <a:t>Essa implementação é inviável</a:t>
            </a:r>
            <a:r>
              <a:rPr lang="pt-PT" altLang="en-US" sz="1200" b="1">
                <a:sym typeface="+mn-ea"/>
              </a:rPr>
              <a:t> porque o tau é sempre resetado.</a:t>
            </a:r>
            <a:endParaRPr lang="pt-PT" altLang="en-US" sz="1200" b="1">
              <a:sym typeface="+mn-ea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8" name="Text Box 37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3.3 Sugestão do Galski na Proposta (estudada dez/21)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827405" y="917575"/>
                <a:ext cx="7848600" cy="33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 b="1">
                    <a:sym typeface="+mn-ea"/>
                  </a:rPr>
                  <a:t>Implementação de duas novas versões para o mecanismo A-GEO:</a:t>
                </a:r>
                <a:endParaRPr lang="pt-PT" altLang="en-US" sz="1400" b="1"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endParaRPr lang="pt-PT" altLang="en-US" sz="1400" b="1"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 b="1">
                    <a:sym typeface="+mn-ea"/>
                  </a:rPr>
                  <a:t>A-GEO3</a:t>
                </a:r>
                <a:endParaRPr lang="pt-PT" altLang="en-US" sz="1400"/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>
                    <a:sym typeface="+mn-ea"/>
                  </a:rPr>
                  <a:t>Se COI</a:t>
                </a:r>
                <a:r>
                  <a:rPr lang="pt-PT" altLang="en-US" sz="1400" baseline="-25000">
                    <a:sym typeface="+mn-ea"/>
                  </a:rPr>
                  <a:t>i</a:t>
                </a:r>
                <a:r>
                  <a:rPr lang="pt-PT" altLang="en-US" sz="1400">
                    <a:sym typeface="+mn-ea"/>
                  </a:rPr>
                  <a:t> == 0, reseta </a:t>
                </a:r>
                <a14:m>
                  <m:oMath xmlns:m="http://schemas.openxmlformats.org/officeDocument/2006/math"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𝜏</m:t>
                    </m:r>
                  </m:oMath>
                </a14:m>
                <a:endParaRPr lang="pt-PT" altLang="en-US" sz="1400"/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>
                    <a:sym typeface="+mn-ea"/>
                  </a:rPr>
                  <a:t>Se COI</a:t>
                </a:r>
                <a:r>
                  <a:rPr lang="pt-PT" altLang="en-US" sz="1400" baseline="-25000">
                    <a:sym typeface="+mn-ea"/>
                  </a:rPr>
                  <a:t>i</a:t>
                </a:r>
                <a:r>
                  <a:rPr lang="pt-PT" altLang="en-US" sz="1400">
                    <a:sym typeface="+mn-ea"/>
                  </a:rPr>
                  <a:t> &lt; CoI</a:t>
                </a:r>
                <a:r>
                  <a:rPr lang="pt-PT" altLang="en-US" sz="1400" baseline="-25000">
                    <a:sym typeface="+mn-ea"/>
                  </a:rPr>
                  <a:t>i-1</a:t>
                </a:r>
                <a:r>
                  <a:rPr lang="pt-PT" altLang="en-US" sz="1400">
                    <a:sym typeface="+mn-ea"/>
                  </a:rPr>
                  <a:t>, aumenta </a:t>
                </a:r>
                <a14:m>
                  <m:oMath xmlns:m="http://schemas.openxmlformats.org/officeDocument/2006/math"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𝜏</m:t>
                    </m:r>
                  </m:oMath>
                </a14:m>
                <a:endParaRPr lang="pt-PT" altLang="en-US" sz="1400"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>
                    <a:sym typeface="+mn-ea"/>
                  </a:rPr>
                  <a:t>Se COI</a:t>
                </a:r>
                <a:r>
                  <a:rPr lang="pt-PT" altLang="en-US" sz="1400" baseline="-25000">
                    <a:sym typeface="+mn-ea"/>
                  </a:rPr>
                  <a:t>i</a:t>
                </a:r>
                <a:r>
                  <a:rPr lang="pt-PT" altLang="en-US" sz="1400">
                    <a:sym typeface="+mn-ea"/>
                  </a:rPr>
                  <a:t> &gt; CoI</a:t>
                </a:r>
                <a:r>
                  <a:rPr lang="pt-PT" altLang="en-US" sz="1400" baseline="-25000">
                    <a:sym typeface="+mn-ea"/>
                  </a:rPr>
                  <a:t>i-1</a:t>
                </a:r>
                <a:r>
                  <a:rPr lang="pt-PT" altLang="en-US" sz="1400">
                    <a:sym typeface="+mn-ea"/>
                  </a:rPr>
                  <a:t>, diminui </a:t>
                </a:r>
                <a14:m>
                  <m:oMath xmlns:m="http://schemas.openxmlformats.org/officeDocument/2006/math"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𝜏</m:t>
                    </m:r>
                  </m:oMath>
                </a14:m>
                <a:endParaRPr lang="pt-PT" altLang="en-US" sz="1400"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endParaRPr lang="pt-PT" altLang="en-US" sz="1400" b="1">
                  <a:solidFill>
                    <a:srgbClr val="0070C0"/>
                  </a:solidFill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 b="1">
                    <a:sym typeface="+mn-ea"/>
                  </a:rPr>
                  <a:t>A-GEO4</a:t>
                </a:r>
                <a:endParaRPr lang="pt-PT" altLang="en-US" sz="1400" b="1"/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>
                    <a:sym typeface="+mn-ea"/>
                  </a:rPr>
                  <a:t>Se COI</a:t>
                </a:r>
                <a:r>
                  <a:rPr lang="pt-PT" altLang="en-US" sz="1400" baseline="-25000">
                    <a:sym typeface="+mn-ea"/>
                  </a:rPr>
                  <a:t>i</a:t>
                </a:r>
                <a:r>
                  <a:rPr lang="pt-PT" altLang="en-US" sz="1400">
                    <a:sym typeface="+mn-ea"/>
                  </a:rPr>
                  <a:t> == 0, reseta </a:t>
                </a:r>
                <a14:m>
                  <m:oMath xmlns:m="http://schemas.openxmlformats.org/officeDocument/2006/math"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𝜏</m:t>
                    </m:r>
                  </m:oMath>
                </a14:m>
                <a:endParaRPr lang="pt-PT" altLang="en-US" sz="1400"/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>
                    <a:sym typeface="+mn-ea"/>
                  </a:rPr>
                  <a:t>Se COI</a:t>
                </a:r>
                <a:r>
                  <a:rPr lang="pt-PT" altLang="en-US" sz="1400" baseline="-25000">
                    <a:sym typeface="+mn-ea"/>
                  </a:rPr>
                  <a:t>i</a:t>
                </a:r>
                <a:r>
                  <a:rPr lang="pt-PT" altLang="en-US" sz="1400">
                    <a:sym typeface="+mn-ea"/>
                  </a:rPr>
                  <a:t> &gt; 0, aumenta </a:t>
                </a:r>
                <a14:m>
                  <m:oMath xmlns:m="http://schemas.openxmlformats.org/officeDocument/2006/math">
                    <m:r>
                      <a:rPr lang="en-US" altLang="pt-PT" sz="1400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+mn-ea"/>
                      </a:rPr>
                      <m:t>𝜏</m:t>
                    </m:r>
                  </m:oMath>
                </a14:m>
                <a:endParaRPr lang="en-US" altLang="pt-PT" sz="1400" i="1">
                  <a:solidFill>
                    <a:schemeClr val="accent1">
                      <a:lumMod val="75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5" y="917575"/>
                <a:ext cx="7848600" cy="33229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8" name="Text Box 37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3.4 Novas Implementações A-GEO3 e A-GEO4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GEO234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180" y="989965"/>
            <a:ext cx="2862580" cy="1859280"/>
          </a:xfrm>
          <a:prstGeom prst="rect">
            <a:avLst/>
          </a:prstGeom>
        </p:spPr>
      </p:pic>
      <p:pic>
        <p:nvPicPr>
          <p:cNvPr id="3" name="Picture 2" descr="AGEO234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849245"/>
            <a:ext cx="2862580" cy="1859280"/>
          </a:xfrm>
          <a:prstGeom prst="rect">
            <a:avLst/>
          </a:prstGeom>
        </p:spPr>
      </p:pic>
      <p:pic>
        <p:nvPicPr>
          <p:cNvPr id="5" name="Picture 4" descr="AGEO234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5" y="989965"/>
            <a:ext cx="2862580" cy="1859280"/>
          </a:xfrm>
          <a:prstGeom prst="rect">
            <a:avLst/>
          </a:prstGeom>
        </p:spPr>
      </p:pic>
      <p:pic>
        <p:nvPicPr>
          <p:cNvPr id="6" name="Picture 5" descr="AGEO234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00" y="989965"/>
            <a:ext cx="2862580" cy="1859280"/>
          </a:xfrm>
          <a:prstGeom prst="rect">
            <a:avLst/>
          </a:prstGeom>
        </p:spPr>
      </p:pic>
      <p:pic>
        <p:nvPicPr>
          <p:cNvPr id="8" name="Picture 7" descr="AGEO234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35" y="2849245"/>
            <a:ext cx="2862580" cy="1859280"/>
          </a:xfrm>
          <a:prstGeom prst="rect">
            <a:avLst/>
          </a:prstGeom>
        </p:spPr>
      </p:pic>
      <p:pic>
        <p:nvPicPr>
          <p:cNvPr id="9" name="Picture 8" descr="AGEO234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80" y="2849245"/>
            <a:ext cx="2862580" cy="185928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04825" y="4662170"/>
            <a:ext cx="815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200">
                <a:solidFill>
                  <a:schemeClr val="tx2"/>
                </a:solidFill>
              </a:rPr>
              <a:t>Versão A-GEO3 foi muito inferior;   Versão A-GEO4 se igualou a A-GEO2 mesmo sem utilizar a informação de CoI</a:t>
            </a:r>
            <a:r>
              <a:rPr lang="pt-PT" altLang="en-US" sz="1200" baseline="-25000">
                <a:solidFill>
                  <a:schemeClr val="tx2"/>
                </a:solidFill>
              </a:rPr>
              <a:t>i-1</a:t>
            </a:r>
            <a:endParaRPr lang="pt-PT" altLang="en-US" sz="1200" baseline="-25000">
              <a:solidFill>
                <a:schemeClr val="tx2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8" name="Text Box 37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3.4 Novas Implementações A-GEO3 e A-GEO4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755015" y="1061720"/>
            <a:ext cx="740791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Conclusões:</a:t>
            </a:r>
            <a:endParaRPr lang="pt-PT" altLang="en-US" sz="1200" b="1">
              <a:sym typeface="+mn-ea"/>
            </a:endParaRPr>
          </a:p>
          <a:p>
            <a:pPr marL="171450" indent="-17145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PT" altLang="en-US" sz="1200" b="1">
              <a:solidFill>
                <a:schemeClr val="tx1"/>
              </a:solidFill>
              <a:sym typeface="+mn-ea"/>
            </a:endParaRPr>
          </a:p>
          <a:p>
            <a:pPr marL="171450" indent="-17145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</a:rPr>
              <a:t>A versão A-GEO3 onde o tau é diminuído se CoI</a:t>
            </a:r>
            <a:r>
              <a:rPr lang="pt-PT" altLang="en-US" sz="1200" baseline="-25000">
                <a:solidFill>
                  <a:schemeClr val="tx1"/>
                </a:solidFill>
              </a:rPr>
              <a:t>i</a:t>
            </a:r>
            <a:r>
              <a:rPr lang="pt-PT" altLang="en-US" sz="1200">
                <a:solidFill>
                  <a:schemeClr val="tx1"/>
                </a:solidFill>
              </a:rPr>
              <a:t>&gt;CoI</a:t>
            </a:r>
            <a:r>
              <a:rPr lang="pt-PT" altLang="en-US" sz="1200" baseline="-25000">
                <a:solidFill>
                  <a:schemeClr val="tx1"/>
                </a:solidFill>
              </a:rPr>
              <a:t>i-1</a:t>
            </a:r>
            <a:r>
              <a:rPr lang="pt-PT" altLang="en-US" sz="1200">
                <a:solidFill>
                  <a:schemeClr val="tx1"/>
                </a:solidFill>
              </a:rPr>
              <a:t> foi a pior para todas as funções teste.</a:t>
            </a:r>
            <a:endParaRPr lang="pt-PT" altLang="en-US" sz="1200">
              <a:solidFill>
                <a:schemeClr val="tx1"/>
              </a:solidFill>
            </a:endParaRPr>
          </a:p>
          <a:p>
            <a:pPr marL="171450" indent="-17145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</a:rPr>
              <a:t>Por outro lado, a versão A-GEO4 que não utiliza a informação </a:t>
            </a:r>
            <a:r>
              <a:rPr lang="pt-PT" altLang="en-US" sz="1200">
                <a:sym typeface="+mn-ea"/>
              </a:rPr>
              <a:t>CoI</a:t>
            </a:r>
            <a:r>
              <a:rPr lang="pt-PT" altLang="en-US" sz="1200" baseline="-25000">
                <a:sym typeface="+mn-ea"/>
              </a:rPr>
              <a:t>i-1 </a:t>
            </a:r>
            <a:r>
              <a:rPr lang="pt-PT" altLang="en-US" sz="1200">
                <a:sym typeface="+mn-ea"/>
              </a:rPr>
              <a:t>foi igual ou melhor que a versão A-GEO2. Ao realizar uma comparação entre as duas implementações, prefere-se a versão A-GEO4 visto que é menos custosa computacionalmente (não é necessário armazenar a variável CoI</a:t>
            </a:r>
            <a:r>
              <a:rPr lang="pt-PT" altLang="en-US" sz="1200" baseline="-25000">
                <a:sym typeface="+mn-ea"/>
              </a:rPr>
              <a:t>i-1 </a:t>
            </a:r>
            <a:r>
              <a:rPr lang="pt-PT" altLang="en-US" sz="1200">
                <a:sym typeface="+mn-ea"/>
              </a:rPr>
              <a:t>na memória durante a busca)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8" name="Text Box 37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3.4 Novas Implementações A-GEO3 e A-GEO4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552450" y="1061720"/>
                <a:ext cx="8039735" cy="3105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50000"/>
                  </a:lnSpc>
                </a:pPr>
                <a:r>
                  <a:rPr lang="pt-PT" altLang="en-US" sz="1400" b="1"/>
                  <a:t>Objetivos:</a:t>
                </a:r>
                <a:endParaRPr lang="pt-PT" altLang="en-US" sz="1400" b="1"/>
              </a:p>
              <a:p>
                <a:pPr algn="l">
                  <a:lnSpc>
                    <a:spcPct val="150000"/>
                  </a:lnSpc>
                </a:pPr>
                <a:endParaRPr lang="pt-PT" altLang="en-US" sz="1400" b="1"/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 b="1"/>
                  <a:t>Comparar a maneira original (O) de perturbar as variáveis com outras maneiras:</a:t>
                </a:r>
                <a:endParaRPr lang="pt-PT" altLang="en-US" sz="1400" b="1"/>
              </a:p>
              <a:p>
                <a:pPr marL="742950" lvl="1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/>
                  <a:t>O = Original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742950" lvl="1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/>
                  <a:t>P = Porcentagem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),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𝑜𝑛𝑑𝑒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sSup>
                      <m:sSup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𝑈</m:t>
                        </m:r>
                      </m:sup>
                    </m:sSup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sSup>
                      <m:sSup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</m:t>
                        </m:r>
                      </m:sup>
                    </m:sSup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pt-PT" altLang="en-US" sz="1400"/>
              </a:p>
              <a:p>
                <a:pPr marL="742950" lvl="1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/>
                  <a:t>N = DistNormal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altLang="pt-PT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285750" lvl="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 b="1">
                    <a:sym typeface="+mn-ea"/>
                  </a:rPr>
                  <a:t>Comparar a maneira original (VO) de gerar os P sigmas no GEOreal2 com outras maneiras:</a:t>
                </a:r>
                <a:endParaRPr lang="pt-PT" altLang="en-US" sz="1400" b="1">
                  <a:sym typeface="+mn-ea"/>
                </a:endParaRPr>
              </a:p>
              <a:p>
                <a:pPr marL="742950" lvl="1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VO = Variação original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→ </m:t>
                    </m:r>
                    <m:sSub>
                      <m:sSubPr>
                        <m:ctrlP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j</m:t>
                        </m:r>
                      </m:sub>
                    </m:sSub>
                    <m:r>
                      <a:rPr lang="en-US" altLang="pt-BR" sz="1400" b="0" dirty="0" smtClean="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altLang="pt-BR" sz="1400" b="0" dirty="0" smtClean="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/(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j</m:t>
                    </m:r>
                    <m:r>
                      <a:rPr lang="pt-BR" sz="1400" b="0" dirty="0" smtClean="0">
                        <a:latin typeface="DejaVu Math TeX Gyre" panose="02000503000000000000" charset="0"/>
                        <a:sym typeface="+mn-ea"/>
                      </a:rPr>
                      <m:t>·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s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)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, 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onde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j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1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P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;</m:t>
                    </m:r>
                  </m:oMath>
                </a14:m>
                <a:endParaRPr lang="en-US" altLang="pt-BR" sz="1400" b="0" dirty="0" smtClean="0">
                  <a:latin typeface="DejaVu Math TeX Gyre" panose="02000503000000000000" charset="0"/>
                  <a:sym typeface="+mn-ea"/>
                </a:endParaRPr>
              </a:p>
              <a:p>
                <a:pPr marL="742950" lvl="1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DS = Divide por s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→ </m:t>
                    </m:r>
                    <m:sSub>
                      <m:sSubPr>
                        <m:ctrlP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j</m:t>
                        </m:r>
                        <m: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pt-BR" sz="1400" b="0" dirty="0" smtClean="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j</m:t>
                        </m:r>
                      </m:sub>
                    </m:sSub>
                    <m:r>
                      <a:rPr lang="en-US" altLang="pt-BR" sz="1400" b="0" dirty="0" smtClean="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s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, 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onde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j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1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P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;</m:t>
                    </m:r>
                  </m:oMath>
                </a14:m>
                <a:endParaRPr lang="pt-PT" altLang="en-US" sz="1400">
                  <a:sym typeface="+mn-ea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1061720"/>
                <a:ext cx="8039735" cy="31051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4" name="Text Box 3"/>
            <p:cNvSpPr txBox="1"/>
            <p:nvPr/>
          </p:nvSpPr>
          <p:spPr>
            <a:xfrm>
              <a:off x="736" y="425"/>
              <a:ext cx="79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 UTILIZAÇÃO DE CODIFICAÇÃO REAL</a:t>
              </a:r>
              <a:endParaRPr lang="pt-PT" altLang="en-US" sz="160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/>
            </p:nvGraphicFramePr>
            <p:xfrm>
              <a:off x="323850" y="917575"/>
              <a:ext cx="6646545" cy="4069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9855"/>
                    <a:gridCol w="526669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Algoritmo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Descrição da perturbação da variável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GEOreal1_O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/>
                            <a:t>GEOreal1_P</a:t>
                          </a:r>
                          <a:endParaRPr lang="pt-PT" altLang="pt-BR" sz="1200" b="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’=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+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0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,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𝜌</a:t>
                          </a:r>
                          <a:r>
                            <a:rPr 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·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max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−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min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≡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Percentagem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intervalo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das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vari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á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veis</a:t>
                          </a:r>
                          <a:endParaRPr lang="pt-BR" sz="12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Symbol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100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GEOreal1_N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654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i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672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/(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i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𝜌</m:t>
                                </m:r>
                                <m:r>
                                  <a:rPr 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max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min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ρ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≡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Percentagem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intervalo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vari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á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veis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100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2_N_VO</a:t>
                          </a:r>
                          <a:endParaRPr lang="pt-PT" alt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i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+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altLang="en-US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93725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2_P_DS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+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𝜌</m:t>
                                </m:r>
                                <m:r>
                                  <a:rPr 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max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min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ρ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≡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Percentagem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intervalo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vari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á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veis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+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/>
            </p:nvGraphicFramePr>
            <p:xfrm>
              <a:off x="323850" y="917575"/>
              <a:ext cx="6646545" cy="4069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9855"/>
                    <a:gridCol w="526669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Algoritmo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Descrição da perturbação da variável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GEOreal1_O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/>
                            <a:t>GEOreal1_P</a:t>
                          </a:r>
                          <a:endParaRPr lang="pt-PT" altLang="pt-BR" sz="1200" b="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’=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+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0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,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𝜌</a:t>
                          </a:r>
                          <a:r>
                            <a:rPr 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·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max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−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min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≡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Percentagem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intervalo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das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vari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á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veis</a:t>
                          </a:r>
                          <a:endParaRPr lang="pt-BR" sz="12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Symbol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100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GEOreal1_N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25654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2100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2_N_VO</a:t>
                          </a:r>
                          <a:endParaRPr lang="pt-PT" alt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593725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2_P_DS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 Box 1"/>
          <p:cNvSpPr txBox="1"/>
          <p:nvPr/>
        </p:nvSpPr>
        <p:spPr>
          <a:xfrm>
            <a:off x="7092315" y="2310765"/>
            <a:ext cx="18243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b="1"/>
              <a:t>Formas de mutação:</a:t>
            </a:r>
            <a:endParaRPr lang="pt-PT" altLang="en-US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200"/>
              <a:t>O = Original</a:t>
            </a:r>
            <a:endParaRPr lang="pt-PT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P = Porcentagem</a:t>
            </a:r>
            <a:endParaRPr lang="pt-PT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N = DistNormal</a:t>
            </a:r>
            <a:endParaRPr lang="pt-PT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2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Formas de variação do std ou porcentagem durante as P perturbações:</a:t>
            </a:r>
            <a:endParaRPr lang="pt-PT" altLang="en-US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VO = Variação Original </a:t>
            </a:r>
            <a:endParaRPr lang="pt-PT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DS = Divisão por s</a:t>
            </a:r>
            <a:endParaRPr lang="pt-PT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2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50100" y="917575"/>
            <a:ext cx="1709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600"/>
              <a:t>Resumo das versões reais</a:t>
            </a:r>
            <a:endParaRPr lang="pt-PT" altLang="en-US" sz="1600"/>
          </a:p>
        </p:txBody>
      </p:sp>
      <p:grpSp>
        <p:nvGrpSpPr>
          <p:cNvPr id="7" name="Group 6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79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 UTILIZAÇÃO DE CODIFICAÇÃO REAL</a:t>
              </a:r>
              <a:endParaRPr lang="pt-PT" altLang="en-US" sz="160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4715510" y="845820"/>
                <a:ext cx="3935095" cy="203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2</a:t>
                </a:r>
                <a:r>
                  <a:rPr lang="pt-PT" altLang="en-US" sz="1400">
                    <a:sym typeface="+mn-ea"/>
                  </a:rPr>
                  <a:t>_O_VO: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</m:t>
                    </m:r>
                  </m:oMath>
                </a14:m>
                <a:endParaRPr lang="pt-PT" altLang="en-US" sz="1400">
                  <a:sym typeface="+mn-ea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2</a:t>
                </a:r>
                <a:r>
                  <a:rPr lang="pt-PT" altLang="en-US" sz="1400">
                    <a:sym typeface="+mn-ea"/>
                  </a:rPr>
                  <a:t>_P_VO: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</m:t>
                    </m:r>
                  </m:oMath>
                </a14:m>
                <a:endParaRPr lang="pt-PT" altLang="en-US" sz="1400">
                  <a:sym typeface="+mn-ea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2</a:t>
                </a:r>
                <a:r>
                  <a:rPr lang="pt-PT" altLang="en-US" sz="1400">
                    <a:sym typeface="+mn-ea"/>
                  </a:rPr>
                  <a:t>_N_VO: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</m:t>
                    </m:r>
                  </m:oMath>
                </a14:m>
                <a:endParaRPr lang="pt-PT" altLang="en-US" sz="1400"/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2</a:t>
                </a:r>
                <a:r>
                  <a:rPr lang="pt-PT" altLang="en-US" sz="1400">
                    <a:sym typeface="+mn-ea"/>
                  </a:rPr>
                  <a:t>_O_DS: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</m:t>
                    </m:r>
                  </m:oMath>
                </a14:m>
                <a:endParaRPr lang="pt-PT" altLang="en-US" sz="1400"/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2</a:t>
                </a:r>
                <a:r>
                  <a:rPr lang="pt-PT" altLang="en-US" sz="1400">
                    <a:sym typeface="+mn-ea"/>
                  </a:rPr>
                  <a:t>_P_DS: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</m:t>
                    </m:r>
                  </m:oMath>
                </a14:m>
                <a:endParaRPr lang="pt-PT" altLang="en-US" sz="1400"/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2</a:t>
                </a:r>
                <a:r>
                  <a:rPr lang="pt-PT" altLang="en-US" sz="1400">
                    <a:sym typeface="+mn-ea"/>
                  </a:rPr>
                  <a:t>_N_DS: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</m:t>
                    </m:r>
                  </m:oMath>
                </a14:m>
                <a:endParaRPr lang="en-US" altLang="pt-PT" sz="1400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510" y="845820"/>
                <a:ext cx="3935095" cy="20339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539115" y="917575"/>
                <a:ext cx="2081530" cy="1060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/>
                  <a:t>GEOreal</a:t>
                </a:r>
                <a:r>
                  <a:rPr lang="pt-PT" altLang="en-US" sz="1400" baseline="-25000"/>
                  <a:t>1</a:t>
                </a:r>
                <a:r>
                  <a:rPr lang="pt-PT" altLang="en-US" sz="1400"/>
                  <a:t>_O: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</m:oMath>
                </a14:m>
                <a:endParaRPr lang="pt-PT" altLang="en-US" sz="1400"/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1</a:t>
                </a:r>
                <a:r>
                  <a:rPr lang="pt-PT" altLang="en-US" sz="1400">
                    <a:sym typeface="+mn-ea"/>
                  </a:rPr>
                  <a:t>_P: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</m:t>
                    </m:r>
                  </m:oMath>
                </a14:m>
                <a:endParaRPr lang="pt-PT" altLang="en-US" sz="1400">
                  <a:sym typeface="+mn-ea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1</a:t>
                </a:r>
                <a:r>
                  <a:rPr lang="pt-PT" altLang="en-US" sz="1400">
                    <a:sym typeface="+mn-ea"/>
                  </a:rPr>
                  <a:t>_N: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</m:t>
                    </m:r>
                  </m:oMath>
                </a14:m>
                <a:endParaRPr lang="en-US" altLang="pt-PT" sz="1400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5" y="917575"/>
                <a:ext cx="2081530" cy="10604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3077845"/>
            <a:ext cx="8498840" cy="177292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79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4.1 Tuning dos Parâmetros Livres</a:t>
              </a:r>
              <a:endParaRPr lang="pt-PT" altLang="en-US" sz="1600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Oreal1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180" y="917575"/>
            <a:ext cx="2706370" cy="2063750"/>
          </a:xfrm>
          <a:prstGeom prst="rect">
            <a:avLst/>
          </a:prstGeom>
        </p:spPr>
      </p:pic>
      <p:pic>
        <p:nvPicPr>
          <p:cNvPr id="3" name="Picture 2" descr="GEOreal1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80" y="2981325"/>
            <a:ext cx="2706370" cy="2063750"/>
          </a:xfrm>
          <a:prstGeom prst="rect">
            <a:avLst/>
          </a:prstGeom>
        </p:spPr>
      </p:pic>
      <p:pic>
        <p:nvPicPr>
          <p:cNvPr id="9" name="Picture 8" descr="GEOreal1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917575"/>
            <a:ext cx="2706370" cy="2063750"/>
          </a:xfrm>
          <a:prstGeom prst="rect">
            <a:avLst/>
          </a:prstGeom>
        </p:spPr>
      </p:pic>
      <p:pic>
        <p:nvPicPr>
          <p:cNvPr id="10" name="Picture 9" descr="GEOreal1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875" y="917575"/>
            <a:ext cx="2706370" cy="2063750"/>
          </a:xfrm>
          <a:prstGeom prst="rect">
            <a:avLst/>
          </a:prstGeom>
        </p:spPr>
      </p:pic>
      <p:pic>
        <p:nvPicPr>
          <p:cNvPr id="11" name="Picture 10" descr="GEOreal1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" y="2981325"/>
            <a:ext cx="2706370" cy="2063750"/>
          </a:xfrm>
          <a:prstGeom prst="rect">
            <a:avLst/>
          </a:prstGeom>
        </p:spPr>
      </p:pic>
      <p:pic>
        <p:nvPicPr>
          <p:cNvPr id="12" name="Picture 11" descr="GEOreal1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7875" y="2981325"/>
            <a:ext cx="2706370" cy="206375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7360" y="269875"/>
            <a:ext cx="6751320" cy="431800"/>
            <a:chOff x="736" y="425"/>
            <a:chExt cx="10632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106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4.2 Comparativo das versões </a:t>
              </a:r>
              <a:r>
                <a:rPr lang="pt-PT" altLang="pt-BR" sz="1600" dirty="0" smtClean="0">
                  <a:sym typeface="+mn-ea"/>
                </a:rPr>
                <a:t>GEOreal1 (Perturbações O, P, N)</a:t>
              </a:r>
              <a:endParaRPr lang="pt-PT" altLang="en-US" sz="160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10" name="Text Box 9"/>
            <p:cNvSpPr txBox="1"/>
            <p:nvPr/>
          </p:nvSpPr>
          <p:spPr>
            <a:xfrm>
              <a:off x="736" y="425"/>
              <a:ext cx="79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2.1 Tuning do GEO e GEOvar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"/>
          <p:cNvSpPr txBox="1"/>
          <p:nvPr/>
        </p:nvSpPr>
        <p:spPr>
          <a:xfrm>
            <a:off x="538480" y="963295"/>
            <a:ext cx="7832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/>
              <a:t>Valores obtido através do ajuste do parâmetro tau:</a:t>
            </a:r>
            <a:endParaRPr lang="pt-PT" altLang="en-US" sz="1200" b="1"/>
          </a:p>
        </p:txBody>
      </p:sp>
      <p:sp>
        <p:nvSpPr>
          <p:cNvPr id="6" name="Text Box 5"/>
          <p:cNvSpPr txBox="1"/>
          <p:nvPr/>
        </p:nvSpPr>
        <p:spPr>
          <a:xfrm>
            <a:off x="323215" y="2501900"/>
            <a:ext cx="8101965" cy="1229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>
                <a:sym typeface="+mn-ea"/>
              </a:rPr>
              <a:t>Deu 0,75, diferente do fabiano e ERic.......</a:t>
            </a:r>
            <a:endParaRPr lang="pt-PT" altLang="en-US" sz="1200"/>
          </a:p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200">
                <a:sym typeface="+mn-ea"/>
              </a:rPr>
              <a:t>..................</a:t>
            </a:r>
            <a:endParaRPr lang="pt-PT" altLang="en-US" sz="1200"/>
          </a:p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200">
                <a:sym typeface="+mn-ea"/>
              </a:rPr>
              <a:t>.....................</a:t>
            </a:r>
            <a:endParaRPr lang="pt-PT" altLang="en-US" sz="1200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1421765"/>
            <a:ext cx="78105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Oreal2_B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2933065"/>
            <a:ext cx="2809240" cy="2147570"/>
          </a:xfrm>
          <a:prstGeom prst="rect">
            <a:avLst/>
          </a:prstGeom>
        </p:spPr>
      </p:pic>
      <p:pic>
        <p:nvPicPr>
          <p:cNvPr id="6" name="Picture 5" descr="GEOreal2_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786765"/>
            <a:ext cx="2823845" cy="2146935"/>
          </a:xfrm>
          <a:prstGeom prst="rect">
            <a:avLst/>
          </a:prstGeom>
        </p:spPr>
      </p:pic>
      <p:pic>
        <p:nvPicPr>
          <p:cNvPr id="11" name="Picture 10" descr="GEOreal2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786130"/>
            <a:ext cx="2809240" cy="2147570"/>
          </a:xfrm>
          <a:prstGeom prst="rect">
            <a:avLst/>
          </a:prstGeom>
        </p:spPr>
      </p:pic>
      <p:pic>
        <p:nvPicPr>
          <p:cNvPr id="12" name="Picture 11" descr="GEOreal2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30" y="786765"/>
            <a:ext cx="2807970" cy="2146300"/>
          </a:xfrm>
          <a:prstGeom prst="rect">
            <a:avLst/>
          </a:prstGeom>
        </p:spPr>
      </p:pic>
      <p:pic>
        <p:nvPicPr>
          <p:cNvPr id="13" name="Picture 12" descr="GEOreal2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" y="2933065"/>
            <a:ext cx="2796540" cy="2148205"/>
          </a:xfrm>
          <a:prstGeom prst="rect">
            <a:avLst/>
          </a:prstGeom>
        </p:spPr>
      </p:pic>
      <p:pic>
        <p:nvPicPr>
          <p:cNvPr id="14" name="Picture 13" descr="GEOreal2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765" y="2933065"/>
            <a:ext cx="2794635" cy="214757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7360" y="269875"/>
            <a:ext cx="8242300" cy="431800"/>
            <a:chOff x="736" y="425"/>
            <a:chExt cx="12980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12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4.3 Comparativo das versões GEOreal2 (Perturbações O, P, N) e variações (VO, DS)</a:t>
              </a:r>
              <a:endParaRPr lang="pt-PT" altLang="en-US" sz="1600"/>
            </a:p>
          </p:txBody>
        </p:sp>
        <p:cxnSp>
          <p:nvCxnSpPr>
            <p:cNvPr id="2" name="Straight Connector 1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3"/>
          <p:cNvSpPr txBox="1"/>
          <p:nvPr/>
        </p:nvSpPr>
        <p:spPr>
          <a:xfrm>
            <a:off x="2413100" y="270078"/>
            <a:ext cx="4318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pt-BR" sz="1400" b="1" dirty="0" smtClean="0"/>
              <a:t>Comparativo de execuções do GEOreal2 na BEALE</a:t>
            </a:r>
            <a:endParaRPr lang="pt-PT" altLang="pt-BR" sz="1400" b="1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755015" y="823595"/>
            <a:ext cx="3501390" cy="3096895"/>
            <a:chOff x="396" y="2466"/>
            <a:chExt cx="5514" cy="4877"/>
          </a:xfrm>
        </p:grpSpPr>
        <p:pic>
          <p:nvPicPr>
            <p:cNvPr id="12" name="Picture 11" descr="GEOreal2_BE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6" y="3146"/>
              <a:ext cx="5514" cy="4197"/>
            </a:xfrm>
            <a:prstGeom prst="rect">
              <a:avLst/>
            </a:prstGeom>
          </p:spPr>
        </p:pic>
        <p:sp>
          <p:nvSpPr>
            <p:cNvPr id="14" name="CaixaDeTexto 3"/>
            <p:cNvSpPr txBox="1"/>
            <p:nvPr/>
          </p:nvSpPr>
          <p:spPr>
            <a:xfrm>
              <a:off x="2095" y="2466"/>
              <a:ext cx="212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pt-BR" sz="1600" b="1" dirty="0" smtClean="0"/>
                <a:t>1ª execução</a:t>
              </a:r>
              <a:endParaRPr lang="pt-PT" altLang="pt-BR" sz="1600" b="1" dirty="0" smtClean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75555" y="846455"/>
            <a:ext cx="3487420" cy="3096895"/>
            <a:chOff x="8107" y="2014"/>
            <a:chExt cx="5492" cy="4877"/>
          </a:xfrm>
        </p:grpSpPr>
        <p:pic>
          <p:nvPicPr>
            <p:cNvPr id="11" name="Picture 10" descr="GEOreal2_BEA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07" y="2693"/>
              <a:ext cx="5492" cy="4198"/>
            </a:xfrm>
            <a:prstGeom prst="rect">
              <a:avLst/>
            </a:prstGeom>
          </p:spPr>
        </p:pic>
        <p:sp>
          <p:nvSpPr>
            <p:cNvPr id="16" name="CaixaDeTexto 3"/>
            <p:cNvSpPr txBox="1"/>
            <p:nvPr/>
          </p:nvSpPr>
          <p:spPr>
            <a:xfrm>
              <a:off x="9808" y="2014"/>
              <a:ext cx="212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pt-PT" altLang="pt-BR" sz="1600" b="1" dirty="0" smtClean="0">
                  <a:sym typeface="+mn-ea"/>
                </a:rPr>
                <a:t>2ª execução</a:t>
              </a:r>
              <a:endParaRPr lang="pt-PT" altLang="pt-BR" sz="1600" b="1" dirty="0" smtClean="0"/>
            </a:p>
          </p:txBody>
        </p:sp>
      </p:grpSp>
      <p:sp>
        <p:nvSpPr>
          <p:cNvPr id="18" name="Text Box 17"/>
          <p:cNvSpPr txBox="1"/>
          <p:nvPr/>
        </p:nvSpPr>
        <p:spPr>
          <a:xfrm>
            <a:off x="2339340" y="4014470"/>
            <a:ext cx="491807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altLang="en-US" sz="1400">
                <a:solidFill>
                  <a:srgbClr val="FF0000"/>
                </a:solidFill>
              </a:rPr>
              <a:t>Diferença na ordem de 10^7</a:t>
            </a:r>
            <a:endParaRPr lang="pt-PT" altLang="en-US" sz="1400">
              <a:solidFill>
                <a:srgbClr val="FF0000"/>
              </a:solidFill>
            </a:endParaRPr>
          </a:p>
          <a:p>
            <a:pPr marL="285750" indent="-285750" algn="l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altLang="en-US" sz="1400">
                <a:sym typeface="+mn-ea"/>
              </a:rPr>
              <a:t>Se uma das N execuções der 1E-1 e as outras derem 1E-10, a média é 1E-2</a:t>
            </a:r>
            <a:endParaRPr lang="pt-PT" altLang="en-US" sz="14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477520" y="614045"/>
            <a:ext cx="8054340" cy="4048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467360" y="629920"/>
            <a:ext cx="8136890" cy="40322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323215" y="917575"/>
            <a:ext cx="825500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Inicialmente, é possível observar pelos resultados do ajuste de parâmetros que é mais vantajoso ajustar o parâmetro ‘s’ dos algoritmos GEOreal2 do que deixá-lo fixo em s=2 como proposto por [Mainenti-Lopes, 2012]. </a:t>
            </a:r>
            <a:endParaRPr lang="pt-PT" altLang="en-US" sz="12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Tanto nos algoritmos GEOreal1 quanto GEOreal2, a forma de perturbar original (O) foi muito superior em funções onde x*=0, conforme já estudado em [WETE,2021]. Como esses algoritmos favorecem um tipo de função, </a:t>
            </a:r>
            <a:r>
              <a:rPr lang="pt-PT" altLang="en-US" sz="1200">
                <a:solidFill>
                  <a:srgbClr val="FF0000"/>
                </a:solidFill>
                <a:sym typeface="+mn-ea"/>
              </a:rPr>
              <a:t>essa forma de perturbação (O) não será utilizada nas próximas etapas.</a:t>
            </a:r>
            <a:endParaRPr lang="pt-PT" altLang="en-US" sz="1200"/>
          </a:p>
          <a:p>
            <a:pPr marL="285750" indent="-28575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/>
              <a:t>De modo geral, conclui-se que as versões GEOreal2 foram melhores que as GEOreal1, principalmente nas funções rastringin (ordem de grandeza 16), ackley (ordem de grandeza 8) e schwefel (ordem de grandeza 6).</a:t>
            </a:r>
            <a:endParaRPr lang="pt-PT" altLang="en-US" sz="1200"/>
          </a:p>
          <a:p>
            <a:pPr marL="285750" indent="-28575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A perturbação Porcentagem (P) teve um desempenho próximo a porcentagem Normal (N), porém se destacou muito nas funções Schwefel e Beale. Portanto, </a:t>
            </a:r>
            <a:r>
              <a:rPr lang="pt-PT" altLang="en-US" sz="1200">
                <a:solidFill>
                  <a:srgbClr val="0070C0"/>
                </a:solidFill>
                <a:sym typeface="+mn-ea"/>
              </a:rPr>
              <a:t>essa maneira de perturbar as variáveis será escolhida</a:t>
            </a:r>
            <a:r>
              <a:rPr lang="pt-PT" altLang="en-US" sz="1200">
                <a:sym typeface="+mn-ea"/>
              </a:rPr>
              <a:t>.</a:t>
            </a:r>
            <a:endParaRPr lang="pt-PT" altLang="en-US" sz="12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/>
              <a:t>Os tipos VO e DS de variar o sigma/porcentagem nas P iterações tiveram desempenhos próximos, porém </a:t>
            </a:r>
            <a:r>
              <a:rPr lang="pt-PT" altLang="en-US" sz="1200">
                <a:solidFill>
                  <a:srgbClr val="0070C0"/>
                </a:solidFill>
              </a:rPr>
              <a:t>nota-se um melhor desempenho da versão VO</a:t>
            </a:r>
            <a:r>
              <a:rPr lang="pt-PT" altLang="en-US" sz="1200"/>
              <a:t> na função Beale. Porém, são necessários mais testes.</a:t>
            </a:r>
            <a:endParaRPr lang="pt-PT" altLang="en-US" sz="1200"/>
          </a:p>
        </p:txBody>
      </p:sp>
      <p:grpSp>
        <p:nvGrpSpPr>
          <p:cNvPr id="7" name="Group 6"/>
          <p:cNvGrpSpPr/>
          <p:nvPr/>
        </p:nvGrpSpPr>
        <p:grpSpPr>
          <a:xfrm>
            <a:off x="467360" y="269875"/>
            <a:ext cx="8242300" cy="431800"/>
            <a:chOff x="736" y="425"/>
            <a:chExt cx="12980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12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4.4 Conclusões e análises das versões GEOreal1 e GEOreal2</a:t>
              </a:r>
              <a:endParaRPr lang="pt-PT" altLang="en-US" sz="1600"/>
            </a:p>
          </p:txBody>
        </p:sp>
        <p:cxnSp>
          <p:nvCxnSpPr>
            <p:cNvPr id="2" name="Straight Connector 1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394970" y="774065"/>
            <a:ext cx="8255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altLang="en-US" sz="1200">
                <a:sym typeface="+mn-ea"/>
              </a:rPr>
              <a:t>Continuação...</a:t>
            </a:r>
            <a:endParaRPr lang="pt-PT" altLang="en-US" sz="12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altLang="en-US" sz="12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200"/>
              <a:t>Buscando melhorar as versões GEOreal2_P_VO e </a:t>
            </a:r>
            <a:r>
              <a:rPr lang="pt-PT" altLang="en-US" sz="1200">
                <a:sym typeface="+mn-ea"/>
              </a:rPr>
              <a:t>GEOreal2_P_DS e analisar qual a melhor das versões, </a:t>
            </a:r>
            <a:r>
              <a:rPr lang="pt-PT" altLang="en-US" sz="1200"/>
              <a:t>pode ser realizado um teste ao inserir uma das P perturbações sendo uma perturbação uniforme entre os limites das variáveis.</a:t>
            </a:r>
            <a:endParaRPr lang="pt-PT" altLang="en-US" sz="1200"/>
          </a:p>
        </p:txBody>
      </p:sp>
      <p:grpSp>
        <p:nvGrpSpPr>
          <p:cNvPr id="57" name="Group 56"/>
          <p:cNvGrpSpPr/>
          <p:nvPr/>
        </p:nvGrpSpPr>
        <p:grpSpPr>
          <a:xfrm>
            <a:off x="490855" y="2652395"/>
            <a:ext cx="3816350" cy="2179955"/>
            <a:chOff x="7978" y="95"/>
            <a:chExt cx="6010" cy="3433"/>
          </a:xfrm>
        </p:grpSpPr>
        <p:sp>
          <p:nvSpPr>
            <p:cNvPr id="20" name="CaixaDeTexto 9"/>
            <p:cNvSpPr txBox="1"/>
            <p:nvPr/>
          </p:nvSpPr>
          <p:spPr>
            <a:xfrm>
              <a:off x="8318" y="597"/>
              <a:ext cx="1465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/>
                <a:t>GEO</a:t>
              </a:r>
              <a:r>
                <a:rPr lang="pt-PT" altLang="pt-BR" sz="1350" b="1" dirty="0" smtClean="0"/>
                <a:t>real1</a:t>
              </a:r>
              <a:endParaRPr lang="pt-PT" altLang="pt-BR" sz="1350" b="1" dirty="0" smtClean="0"/>
            </a:p>
          </p:txBody>
        </p:sp>
        <p:sp>
          <p:nvSpPr>
            <p:cNvPr id="21" name="CaixaDeTexto 9"/>
            <p:cNvSpPr txBox="1"/>
            <p:nvPr/>
          </p:nvSpPr>
          <p:spPr>
            <a:xfrm>
              <a:off x="9302" y="1446"/>
              <a:ext cx="1840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FF0000"/>
                  </a:solidFill>
                </a:rPr>
                <a:t>real1_O</a:t>
              </a:r>
              <a:endParaRPr lang="pt-PT" altLang="pt-BR" sz="135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CaixaDeTexto 9"/>
            <p:cNvSpPr txBox="1"/>
            <p:nvPr/>
          </p:nvSpPr>
          <p:spPr>
            <a:xfrm>
              <a:off x="9302" y="2013"/>
              <a:ext cx="1841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350" dirty="0" smtClean="0">
                  <a:solidFill>
                    <a:schemeClr val="accent3">
                      <a:lumMod val="75000"/>
                    </a:schemeClr>
                  </a:solidFill>
                </a:rPr>
                <a:t>real1_P</a:t>
              </a:r>
              <a:endParaRPr lang="pt-PT" altLang="pt-BR" sz="1350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2" name="CaixaDeTexto 9"/>
            <p:cNvSpPr txBox="1"/>
            <p:nvPr/>
          </p:nvSpPr>
          <p:spPr>
            <a:xfrm>
              <a:off x="9302" y="2580"/>
              <a:ext cx="1841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FF0000"/>
                  </a:solidFill>
                </a:rPr>
                <a:t>real1_N</a:t>
              </a:r>
              <a:endParaRPr lang="pt-PT" altLang="pt-BR" sz="135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34" name="Conector angulado 14"/>
            <p:cNvCxnSpPr>
              <a:stCxn id="20" idx="2"/>
              <a:endCxn id="21" idx="1"/>
            </p:cNvCxnSpPr>
            <p:nvPr/>
          </p:nvCxnSpPr>
          <p:spPr>
            <a:xfrm rot="5400000" flipV="1">
              <a:off x="8870" y="1250"/>
              <a:ext cx="614" cy="25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6"/>
            <p:cNvSpPr txBox="1"/>
            <p:nvPr/>
          </p:nvSpPr>
          <p:spPr>
            <a:xfrm>
              <a:off x="11211" y="309"/>
              <a:ext cx="2660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>
                  <a:solidFill>
                    <a:schemeClr val="tx2">
                      <a:lumMod val="75000"/>
                    </a:schemeClr>
                  </a:solidFill>
                </a:rPr>
                <a:t>Perturbações P e N foram melhores, com destaque para a P. </a:t>
              </a:r>
              <a:endParaRPr lang="pt-PT" altLang="en-US" sz="12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1200">
                <a:solidFill>
                  <a:srgbClr val="FF0000"/>
                </a:solidFill>
              </a:endParaRPr>
            </a:p>
            <a:p>
              <a:pPr algn="ctr"/>
              <a:r>
                <a:rPr lang="pt-PT" altLang="en-US" sz="1200">
                  <a:solidFill>
                    <a:srgbClr val="FF0000"/>
                  </a:solidFill>
                </a:rPr>
                <a:t>Perturbação O é melhor quando x*=0, porém será excluída porque favorece esse tipo de função</a:t>
              </a:r>
              <a:endParaRPr lang="pt-PT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Conector angulado 14"/>
            <p:cNvCxnSpPr>
              <a:stCxn id="20" idx="2"/>
              <a:endCxn id="25" idx="1"/>
            </p:cNvCxnSpPr>
            <p:nvPr/>
          </p:nvCxnSpPr>
          <p:spPr>
            <a:xfrm rot="5400000" flipV="1">
              <a:off x="8586" y="1533"/>
              <a:ext cx="1181" cy="25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do 14"/>
            <p:cNvCxnSpPr>
              <a:stCxn id="20" idx="2"/>
              <a:endCxn id="32" idx="1"/>
            </p:cNvCxnSpPr>
            <p:nvPr/>
          </p:nvCxnSpPr>
          <p:spPr>
            <a:xfrm rot="5400000" flipV="1">
              <a:off x="8303" y="1817"/>
              <a:ext cx="1748" cy="25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7978" y="95"/>
              <a:ext cx="6010" cy="3433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595495" y="2653030"/>
            <a:ext cx="4140835" cy="2180590"/>
            <a:chOff x="-289" y="3866"/>
            <a:chExt cx="6521" cy="3434"/>
          </a:xfrm>
        </p:grpSpPr>
        <p:sp>
          <p:nvSpPr>
            <p:cNvPr id="38" name="CaixaDeTexto 9"/>
            <p:cNvSpPr txBox="1"/>
            <p:nvPr/>
          </p:nvSpPr>
          <p:spPr>
            <a:xfrm>
              <a:off x="135" y="4145"/>
              <a:ext cx="1465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r>
                <a:rPr lang="pt-PT" altLang="pt-BR" sz="1350" b="1" dirty="0" smtClean="0"/>
                <a:t>real2</a:t>
              </a:r>
              <a:endParaRPr lang="pt-PT" altLang="pt-BR" sz="1350" b="1" dirty="0" smtClean="0"/>
            </a:p>
          </p:txBody>
        </p:sp>
        <p:sp>
          <p:nvSpPr>
            <p:cNvPr id="39" name="CaixaDeTexto 9"/>
            <p:cNvSpPr txBox="1"/>
            <p:nvPr/>
          </p:nvSpPr>
          <p:spPr>
            <a:xfrm>
              <a:off x="1990" y="4380"/>
              <a:ext cx="2328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FF0000"/>
                  </a:solidFill>
                </a:rPr>
                <a:t>real2_O_VO</a:t>
              </a:r>
              <a:endParaRPr lang="pt-PT" altLang="pt-BR" sz="135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0" name="CaixaDeTexto 9"/>
            <p:cNvSpPr txBox="1"/>
            <p:nvPr/>
          </p:nvSpPr>
          <p:spPr>
            <a:xfrm>
              <a:off x="1993" y="4858"/>
              <a:ext cx="2330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accent5">
                      <a:lumMod val="75000"/>
                    </a:schemeClr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accent5">
                      <a:lumMod val="75000"/>
                    </a:schemeClr>
                  </a:solidFill>
                </a:rPr>
                <a:t>real2_P_VO</a:t>
              </a:r>
              <a:endParaRPr lang="pt-PT" altLang="pt-BR" sz="1350" b="1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2" name="CaixaDeTexto 9"/>
            <p:cNvSpPr txBox="1"/>
            <p:nvPr/>
          </p:nvSpPr>
          <p:spPr>
            <a:xfrm>
              <a:off x="1989" y="5329"/>
              <a:ext cx="2329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FF0000"/>
                  </a:solidFill>
                </a:rPr>
                <a:t>real2_N_VO</a:t>
              </a:r>
              <a:endParaRPr lang="pt-PT" altLang="pt-BR" sz="135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44" name="Conector angulado 14"/>
            <p:cNvCxnSpPr>
              <a:stCxn id="38" idx="2"/>
              <a:endCxn id="39" idx="1"/>
            </p:cNvCxnSpPr>
            <p:nvPr/>
          </p:nvCxnSpPr>
          <p:spPr>
            <a:xfrm rot="5400000" flipV="1">
              <a:off x="1429" y="4055"/>
              <a:ext cx="5" cy="112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9"/>
            <p:cNvSpPr txBox="1"/>
            <p:nvPr/>
          </p:nvSpPr>
          <p:spPr>
            <a:xfrm>
              <a:off x="1991" y="5800"/>
              <a:ext cx="2328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FF0000"/>
                  </a:solidFill>
                </a:rPr>
                <a:t>real2_O_DS</a:t>
              </a:r>
              <a:endParaRPr lang="pt-PT" altLang="pt-BR" sz="135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7" name="CaixaDeTexto 9"/>
            <p:cNvSpPr txBox="1"/>
            <p:nvPr/>
          </p:nvSpPr>
          <p:spPr>
            <a:xfrm>
              <a:off x="1990" y="6271"/>
              <a:ext cx="2328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accent5">
                      <a:lumMod val="75000"/>
                    </a:schemeClr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accent5">
                      <a:lumMod val="75000"/>
                    </a:schemeClr>
                  </a:solidFill>
                </a:rPr>
                <a:t>real2_P_DS</a:t>
              </a:r>
              <a:endParaRPr lang="pt-PT" altLang="pt-BR" sz="1350" b="1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CaixaDeTexto 9"/>
            <p:cNvSpPr txBox="1"/>
            <p:nvPr/>
          </p:nvSpPr>
          <p:spPr>
            <a:xfrm>
              <a:off x="1989" y="6742"/>
              <a:ext cx="2330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FF0000"/>
                  </a:solidFill>
                </a:rPr>
                <a:t>real2_N_DS</a:t>
              </a:r>
              <a:endParaRPr lang="pt-PT" altLang="pt-BR" sz="135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6" name="Conector angulado 14"/>
            <p:cNvCxnSpPr>
              <a:stCxn id="38" idx="2"/>
              <a:endCxn id="40" idx="1"/>
            </p:cNvCxnSpPr>
            <p:nvPr/>
          </p:nvCxnSpPr>
          <p:spPr>
            <a:xfrm rot="5400000" flipV="1">
              <a:off x="1192" y="4293"/>
              <a:ext cx="478" cy="112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do 14"/>
            <p:cNvCxnSpPr>
              <a:stCxn id="38" idx="2"/>
              <a:endCxn id="42" idx="1"/>
            </p:cNvCxnSpPr>
            <p:nvPr/>
          </p:nvCxnSpPr>
          <p:spPr>
            <a:xfrm rot="5400000" flipV="1">
              <a:off x="954" y="4530"/>
              <a:ext cx="949" cy="112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4"/>
            <p:cNvCxnSpPr>
              <a:stCxn id="38" idx="2"/>
              <a:endCxn id="46" idx="1"/>
            </p:cNvCxnSpPr>
            <p:nvPr/>
          </p:nvCxnSpPr>
          <p:spPr>
            <a:xfrm rot="5400000" flipV="1">
              <a:off x="720" y="4765"/>
              <a:ext cx="1420" cy="112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angulado 14"/>
            <p:cNvCxnSpPr>
              <a:stCxn id="38" idx="2"/>
              <a:endCxn id="47" idx="1"/>
            </p:cNvCxnSpPr>
            <p:nvPr/>
          </p:nvCxnSpPr>
          <p:spPr>
            <a:xfrm rot="5400000" flipV="1">
              <a:off x="484" y="5001"/>
              <a:ext cx="1891" cy="112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angulado 14"/>
            <p:cNvCxnSpPr>
              <a:stCxn id="38" idx="2"/>
              <a:endCxn id="48" idx="1"/>
            </p:cNvCxnSpPr>
            <p:nvPr/>
          </p:nvCxnSpPr>
          <p:spPr>
            <a:xfrm rot="5400000" flipV="1">
              <a:off x="248" y="5237"/>
              <a:ext cx="2362" cy="112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s 26"/>
            <p:cNvSpPr/>
            <p:nvPr/>
          </p:nvSpPr>
          <p:spPr>
            <a:xfrm>
              <a:off x="-289" y="3866"/>
              <a:ext cx="6521" cy="3434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4323" y="4202"/>
              <a:ext cx="1775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>
                  <a:solidFill>
                    <a:schemeClr val="tx2">
                      <a:lumMod val="75000"/>
                    </a:schemeClr>
                  </a:solidFill>
                </a:rPr>
                <a:t>Confirma que as versões O só funcionam para funções onde x*=0.</a:t>
              </a:r>
              <a:endParaRPr lang="pt-PT" altLang="en-US" sz="12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12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pt-PT" altLang="en-US" sz="1200">
                  <a:solidFill>
                    <a:schemeClr val="tx2">
                      <a:lumMod val="75000"/>
                    </a:schemeClr>
                  </a:solidFill>
                </a:rPr>
                <a:t>Modo P de perturbar foi o melhor.</a:t>
              </a:r>
              <a:endParaRPr lang="pt-PT" altLang="en-US" sz="120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803015" y="2157730"/>
            <a:ext cx="12954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altLang="en-US" sz="1400" b="1">
                <a:sym typeface="+mn-ea"/>
              </a:rPr>
              <a:t>Resumo:</a:t>
            </a:r>
            <a:endParaRPr lang="pt-PT" altLang="en-US" sz="1400" b="1"/>
          </a:p>
        </p:txBody>
      </p:sp>
      <p:grpSp>
        <p:nvGrpSpPr>
          <p:cNvPr id="7" name="Group 6"/>
          <p:cNvGrpSpPr/>
          <p:nvPr/>
        </p:nvGrpSpPr>
        <p:grpSpPr>
          <a:xfrm>
            <a:off x="467360" y="269875"/>
            <a:ext cx="8242300" cy="431800"/>
            <a:chOff x="736" y="425"/>
            <a:chExt cx="12980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12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4.4 Conclusões e análises das versões GEOreal1 e GEOreal2</a:t>
              </a:r>
              <a:endParaRPr lang="pt-PT" altLang="en-US" sz="160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eal2UNIcomparativo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845820"/>
            <a:ext cx="2805430" cy="2116455"/>
          </a:xfrm>
          <a:prstGeom prst="rect">
            <a:avLst/>
          </a:prstGeom>
        </p:spPr>
      </p:pic>
      <p:pic>
        <p:nvPicPr>
          <p:cNvPr id="17" name="Picture 16" descr="real2UNIcomparativo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535" y="2959735"/>
            <a:ext cx="2805430" cy="2116455"/>
          </a:xfrm>
          <a:prstGeom prst="rect">
            <a:avLst/>
          </a:prstGeom>
        </p:spPr>
      </p:pic>
      <p:pic>
        <p:nvPicPr>
          <p:cNvPr id="18" name="Picture 17" descr="real2UNIcomparativo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845820"/>
            <a:ext cx="2805430" cy="2112010"/>
          </a:xfrm>
          <a:prstGeom prst="rect">
            <a:avLst/>
          </a:prstGeom>
        </p:spPr>
      </p:pic>
      <p:pic>
        <p:nvPicPr>
          <p:cNvPr id="19" name="Picture 18" descr="real2UNIcomparativo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105" y="845820"/>
            <a:ext cx="2805430" cy="2116455"/>
          </a:xfrm>
          <a:prstGeom prst="rect">
            <a:avLst/>
          </a:prstGeom>
        </p:spPr>
      </p:pic>
      <p:pic>
        <p:nvPicPr>
          <p:cNvPr id="20" name="Picture 19" descr="real2UNIcomparativo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5" y="2957830"/>
            <a:ext cx="2805430" cy="2112010"/>
          </a:xfrm>
          <a:prstGeom prst="rect">
            <a:avLst/>
          </a:prstGeom>
        </p:spPr>
      </p:pic>
      <p:pic>
        <p:nvPicPr>
          <p:cNvPr id="21" name="Picture 20" descr="real2UNIcomparativo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8805" y="2962275"/>
            <a:ext cx="2800985" cy="21120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939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4.5 Comparação das versões COM e SEM perturbação uniforme</a:t>
              </a:r>
              <a:endParaRPr lang="pt-PT" altLang="en-US" sz="160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539115" y="1134110"/>
            <a:ext cx="778891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É possível confirmar que a melhor forma de modificar o sigma/porcentagem durante as P perturbações foi a </a:t>
            </a:r>
            <a:r>
              <a:rPr lang="pt-PT" altLang="en-US" sz="1200">
                <a:solidFill>
                  <a:srgbClr val="0070C0"/>
                </a:solidFill>
                <a:sym typeface="+mn-ea"/>
              </a:rPr>
              <a:t>forma VO de perturbar, </a:t>
            </a:r>
            <a:r>
              <a:rPr lang="pt-PT" altLang="en-US" sz="1200">
                <a:sym typeface="+mn-ea"/>
              </a:rPr>
              <a:t>e isso fica explicitamente visível na função Beale.</a:t>
            </a:r>
            <a:endParaRPr lang="pt-PT" altLang="en-US" sz="1200">
              <a:sym typeface="+mn-ea"/>
            </a:endParaRPr>
          </a:p>
          <a:p>
            <a:pPr marL="285750" indent="-285750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Também é possível concluir que a adição de uma perturbação uniforme (UNI) não alterou significativamente a performance de cada algoritmo. Portanto, como ele é mais custoso computacionalmente, </a:t>
            </a:r>
            <a:r>
              <a:rPr lang="pt-PT" altLang="en-US" sz="1200">
                <a:solidFill>
                  <a:srgbClr val="FF0000"/>
                </a:solidFill>
                <a:sym typeface="+mn-ea"/>
              </a:rPr>
              <a:t>a perturbação uniforme adicional não será utilizada.</a:t>
            </a:r>
            <a:endParaRPr lang="pt-PT" altLang="en-US" sz="1200">
              <a:solidFill>
                <a:srgbClr val="FF0000"/>
              </a:solidFill>
              <a:sym typeface="+mn-ea"/>
            </a:endParaRPr>
          </a:p>
          <a:p>
            <a:pPr marL="285750" indent="-285750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  <a:sym typeface="+mn-ea"/>
              </a:rPr>
              <a:t>Essas etapas foram importantes para concluir que o melhor algoritmo com codificação real foi o </a:t>
            </a:r>
            <a:r>
              <a:rPr lang="pt-PT" altLang="en-US" sz="12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GEOreal2_P_VO.</a:t>
            </a:r>
            <a:endParaRPr lang="pt-PT" altLang="en-US" sz="1200">
              <a:sym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7360" y="269875"/>
            <a:ext cx="7515225" cy="431800"/>
            <a:chOff x="736" y="425"/>
            <a:chExt cx="11835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1183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4.6 Conclusões e análise das implementações COM e SEM perturbação uniforme</a:t>
              </a:r>
              <a:endParaRPr lang="pt-PT" altLang="en-US" sz="160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23215" y="629920"/>
            <a:ext cx="3590925" cy="1793881"/>
            <a:chOff x="282" y="85"/>
            <a:chExt cx="6010" cy="3061"/>
          </a:xfrm>
        </p:grpSpPr>
        <p:sp>
          <p:nvSpPr>
            <p:cNvPr id="10" name="CaixaDeTexto 9"/>
            <p:cNvSpPr txBox="1"/>
            <p:nvPr/>
          </p:nvSpPr>
          <p:spPr>
            <a:xfrm>
              <a:off x="622" y="312"/>
              <a:ext cx="813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GEO</a:t>
              </a:r>
              <a:endParaRPr lang="pt-BR" sz="1200" b="1" dirty="0" smtClean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353" y="1164"/>
              <a:ext cx="1186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200" b="1" baseline="-25000" dirty="0" smtClean="0">
                  <a:solidFill>
                    <a:srgbClr val="FF0000"/>
                  </a:solidFill>
                </a:rPr>
                <a:t>1</a:t>
              </a:r>
              <a:endParaRPr lang="pt-BR" sz="1200" b="1" baseline="-25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53" y="1731"/>
              <a:ext cx="1186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20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endParaRPr lang="pt-BR" sz="1200" b="1" baseline="-25000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5" name="Conector angulado 14"/>
            <p:cNvCxnSpPr>
              <a:stCxn id="10" idx="2"/>
              <a:endCxn id="12" idx="1"/>
            </p:cNvCxnSpPr>
            <p:nvPr/>
          </p:nvCxnSpPr>
          <p:spPr>
            <a:xfrm rot="5400000" flipV="1">
              <a:off x="599" y="1212"/>
              <a:ext cx="1184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ector angulado 14"/>
            <p:cNvCxnSpPr>
              <a:stCxn id="10" idx="2"/>
              <a:endCxn id="11" idx="1"/>
            </p:cNvCxnSpPr>
            <p:nvPr/>
          </p:nvCxnSpPr>
          <p:spPr>
            <a:xfrm rot="5400000" flipV="1">
              <a:off x="882" y="928"/>
              <a:ext cx="618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9"/>
            <p:cNvSpPr txBox="1"/>
            <p:nvPr/>
          </p:nvSpPr>
          <p:spPr>
            <a:xfrm>
              <a:off x="4801" y="312"/>
              <a:ext cx="1214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/>
                <a:t>GEO</a:t>
              </a:r>
              <a:r>
                <a:rPr lang="pt-PT" altLang="pt-BR" sz="1200" b="1" dirty="0" smtClean="0"/>
                <a:t>var</a:t>
              </a:r>
              <a:endParaRPr lang="pt-PT" altLang="pt-BR" sz="1200" b="1" dirty="0" smtClean="0"/>
            </a:p>
          </p:txBody>
        </p:sp>
        <p:sp>
          <p:nvSpPr>
            <p:cNvPr id="4" name="CaixaDeTexto 10"/>
            <p:cNvSpPr txBox="1"/>
            <p:nvPr/>
          </p:nvSpPr>
          <p:spPr>
            <a:xfrm>
              <a:off x="3554" y="1164"/>
              <a:ext cx="1587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2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pt-PT" altLang="pt-BR" sz="1200" b="1" dirty="0" smtClean="0">
                  <a:solidFill>
                    <a:srgbClr val="FF0000"/>
                  </a:solidFill>
                </a:rPr>
                <a:t>var</a:t>
              </a:r>
              <a:endParaRPr lang="pt-PT" altLang="pt-BR" sz="12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" name="CaixaDeTexto 11"/>
            <p:cNvSpPr txBox="1"/>
            <p:nvPr/>
          </p:nvSpPr>
          <p:spPr>
            <a:xfrm>
              <a:off x="3554" y="1731"/>
              <a:ext cx="1587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20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r>
                <a:rPr lang="pt-PT" alt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var</a:t>
              </a:r>
              <a:endParaRPr lang="pt-PT" altLang="pt-BR" sz="12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" name="Conector angulado 14"/>
            <p:cNvCxnSpPr>
              <a:stCxn id="3" idx="2"/>
              <a:endCxn id="5" idx="3"/>
            </p:cNvCxnSpPr>
            <p:nvPr/>
          </p:nvCxnSpPr>
          <p:spPr>
            <a:xfrm rot="5400000">
              <a:off x="4682" y="1240"/>
              <a:ext cx="1184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angulado 14"/>
            <p:cNvCxnSpPr>
              <a:stCxn id="3" idx="2"/>
              <a:endCxn id="4" idx="3"/>
            </p:cNvCxnSpPr>
            <p:nvPr/>
          </p:nvCxnSpPr>
          <p:spPr>
            <a:xfrm rot="5400000">
              <a:off x="4966" y="957"/>
              <a:ext cx="618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10"/>
            <p:cNvSpPr txBox="1"/>
            <p:nvPr/>
          </p:nvSpPr>
          <p:spPr>
            <a:xfrm>
              <a:off x="2306" y="2412"/>
              <a:ext cx="1587" cy="4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tx1"/>
                  </a:solidFill>
                </a:rPr>
                <a:t>A-GEO</a:t>
              </a:r>
              <a:r>
                <a:rPr lang="pt-PT" altLang="pt-BR" sz="1200" b="1" baseline="-25000" dirty="0" smtClean="0">
                  <a:solidFill>
                    <a:schemeClr val="tx1"/>
                  </a:solidFill>
                </a:rPr>
                <a:t>2</a:t>
              </a:r>
              <a:r>
                <a:rPr lang="pt-PT" altLang="pt-BR" sz="1200" b="1" dirty="0" smtClean="0">
                  <a:solidFill>
                    <a:schemeClr val="tx1"/>
                  </a:solidFill>
                </a:rPr>
                <a:t>var</a:t>
              </a:r>
              <a:endParaRPr lang="pt-PT" altLang="pt-BR" sz="12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Conector angulado 14"/>
            <p:cNvCxnSpPr>
              <a:stCxn id="12" idx="3"/>
              <a:endCxn id="8" idx="0"/>
            </p:cNvCxnSpPr>
            <p:nvPr/>
          </p:nvCxnSpPr>
          <p:spPr>
            <a:xfrm>
              <a:off x="2539" y="1966"/>
              <a:ext cx="560" cy="44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4"/>
            <p:cNvCxnSpPr>
              <a:stCxn id="5" idx="1"/>
              <a:endCxn id="8" idx="0"/>
            </p:cNvCxnSpPr>
            <p:nvPr/>
          </p:nvCxnSpPr>
          <p:spPr>
            <a:xfrm rot="10800000" flipV="1">
              <a:off x="3099" y="1966"/>
              <a:ext cx="455" cy="44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s 23"/>
            <p:cNvSpPr/>
            <p:nvPr/>
          </p:nvSpPr>
          <p:spPr>
            <a:xfrm>
              <a:off x="282" y="85"/>
              <a:ext cx="6010" cy="3061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32045" y="701675"/>
            <a:ext cx="3590925" cy="1793875"/>
            <a:chOff x="7767" y="160"/>
            <a:chExt cx="6010" cy="3061"/>
          </a:xfrm>
        </p:grpSpPr>
        <p:sp>
          <p:nvSpPr>
            <p:cNvPr id="20" name="CaixaDeTexto 9"/>
            <p:cNvSpPr txBox="1"/>
            <p:nvPr/>
          </p:nvSpPr>
          <p:spPr>
            <a:xfrm>
              <a:off x="7994" y="312"/>
              <a:ext cx="1465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/>
                <a:t>GEO</a:t>
              </a:r>
              <a:r>
                <a:rPr lang="pt-PT" altLang="pt-BR" sz="1200" b="1" dirty="0" smtClean="0"/>
                <a:t>real1</a:t>
              </a:r>
              <a:endParaRPr lang="pt-PT" altLang="pt-BR" sz="1200" b="1" dirty="0" smtClean="0"/>
            </a:p>
          </p:txBody>
        </p:sp>
        <p:sp>
          <p:nvSpPr>
            <p:cNvPr id="21" name="CaixaDeTexto 9"/>
            <p:cNvSpPr txBox="1"/>
            <p:nvPr/>
          </p:nvSpPr>
          <p:spPr>
            <a:xfrm>
              <a:off x="9468" y="1445"/>
              <a:ext cx="1840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rgbClr val="FF0000"/>
                  </a:solidFill>
                </a:rPr>
                <a:t>real1_O</a:t>
              </a:r>
              <a:endParaRPr lang="pt-PT" altLang="pt-BR" sz="12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CaixaDeTexto 9"/>
            <p:cNvSpPr txBox="1"/>
            <p:nvPr/>
          </p:nvSpPr>
          <p:spPr>
            <a:xfrm>
              <a:off x="9468" y="2012"/>
              <a:ext cx="1841" cy="4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tx1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chemeClr val="tx1"/>
                  </a:solidFill>
                </a:rPr>
                <a:t>real1_P</a:t>
              </a:r>
              <a:endParaRPr lang="pt-PT" altLang="pt-BR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CaixaDeTexto 9"/>
            <p:cNvSpPr txBox="1"/>
            <p:nvPr/>
          </p:nvSpPr>
          <p:spPr>
            <a:xfrm>
              <a:off x="9468" y="2579"/>
              <a:ext cx="1841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rgbClr val="FF0000"/>
                  </a:solidFill>
                </a:rPr>
                <a:t>real1_N</a:t>
              </a:r>
              <a:endParaRPr lang="pt-PT" altLang="pt-BR" sz="12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34" name="Conector angulado 14"/>
            <p:cNvCxnSpPr>
              <a:stCxn id="20" idx="2"/>
              <a:endCxn id="21" idx="1"/>
            </p:cNvCxnSpPr>
            <p:nvPr/>
          </p:nvCxnSpPr>
          <p:spPr>
            <a:xfrm rot="5400000" flipV="1">
              <a:off x="8648" y="860"/>
              <a:ext cx="898" cy="7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6"/>
            <p:cNvSpPr txBox="1"/>
            <p:nvPr/>
          </p:nvSpPr>
          <p:spPr>
            <a:xfrm>
              <a:off x="11509" y="425"/>
              <a:ext cx="2251" cy="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900">
                  <a:solidFill>
                    <a:schemeClr val="tx2">
                      <a:lumMod val="75000"/>
                    </a:schemeClr>
                  </a:solidFill>
                  <a:sym typeface="+mn-ea"/>
                </a:rPr>
                <a:t>Perturbações P e N foram melhores, com destaque para a P. </a:t>
              </a:r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900">
                <a:solidFill>
                  <a:srgbClr val="FF0000"/>
                </a:solidFill>
              </a:endParaRPr>
            </a:p>
            <a:p>
              <a:pPr algn="ctr"/>
              <a:r>
                <a:rPr lang="pt-PT" altLang="en-US" sz="900">
                  <a:solidFill>
                    <a:srgbClr val="FF0000"/>
                  </a:solidFill>
                  <a:sym typeface="+mn-ea"/>
                </a:rPr>
                <a:t>Perturbação O é melhor quando x*=0, porém será excluída porque favorece esse tipo de função</a:t>
              </a:r>
              <a:endParaRPr lang="pt-PT" altLang="en-US" sz="900">
                <a:solidFill>
                  <a:srgbClr val="FF0000"/>
                </a:solidFill>
              </a:endParaRPr>
            </a:p>
          </p:txBody>
        </p:sp>
        <p:cxnSp>
          <p:nvCxnSpPr>
            <p:cNvPr id="9" name="Conector angulado 14"/>
            <p:cNvCxnSpPr>
              <a:stCxn id="20" idx="2"/>
              <a:endCxn id="25" idx="1"/>
            </p:cNvCxnSpPr>
            <p:nvPr/>
          </p:nvCxnSpPr>
          <p:spPr>
            <a:xfrm rot="5400000" flipV="1">
              <a:off x="8365" y="1144"/>
              <a:ext cx="1465" cy="7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do 14"/>
            <p:cNvCxnSpPr>
              <a:stCxn id="20" idx="2"/>
              <a:endCxn id="32" idx="1"/>
            </p:cNvCxnSpPr>
            <p:nvPr/>
          </p:nvCxnSpPr>
          <p:spPr>
            <a:xfrm rot="5400000" flipV="1">
              <a:off x="8082" y="1427"/>
              <a:ext cx="2032" cy="7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7767" y="160"/>
              <a:ext cx="6010" cy="3061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4139565" y="1454785"/>
            <a:ext cx="712470" cy="33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61" name="Right Arrow 60"/>
          <p:cNvSpPr/>
          <p:nvPr/>
        </p:nvSpPr>
        <p:spPr>
          <a:xfrm rot="9900000">
            <a:off x="4140200" y="2448560"/>
            <a:ext cx="744855" cy="33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62" name="Right Arrow 61"/>
          <p:cNvSpPr/>
          <p:nvPr/>
        </p:nvSpPr>
        <p:spPr>
          <a:xfrm>
            <a:off x="4283710" y="3761740"/>
            <a:ext cx="430530" cy="33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grpSp>
        <p:nvGrpSpPr>
          <p:cNvPr id="68" name="Group 67"/>
          <p:cNvGrpSpPr/>
          <p:nvPr/>
        </p:nvGrpSpPr>
        <p:grpSpPr>
          <a:xfrm>
            <a:off x="4855845" y="2780665"/>
            <a:ext cx="3973645" cy="2226310"/>
            <a:chOff x="7540" y="3911"/>
            <a:chExt cx="6650" cy="3800"/>
          </a:xfrm>
        </p:grpSpPr>
        <p:grpSp>
          <p:nvGrpSpPr>
            <p:cNvPr id="66" name="Group 65"/>
            <p:cNvGrpSpPr/>
            <p:nvPr/>
          </p:nvGrpSpPr>
          <p:grpSpPr>
            <a:xfrm>
              <a:off x="7540" y="3911"/>
              <a:ext cx="6633" cy="3800"/>
              <a:chOff x="7993" y="3940"/>
              <a:chExt cx="6633" cy="3800"/>
            </a:xfrm>
          </p:grpSpPr>
          <p:sp>
            <p:nvSpPr>
              <p:cNvPr id="29" name="CaixaDeTexto 9"/>
              <p:cNvSpPr txBox="1"/>
              <p:nvPr/>
            </p:nvSpPr>
            <p:spPr>
              <a:xfrm>
                <a:off x="8067" y="4153"/>
                <a:ext cx="2061" cy="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200" b="1" dirty="0" smtClean="0"/>
                  <a:t>GEO</a:t>
                </a:r>
                <a:r>
                  <a:rPr lang="pt-PT" altLang="pt-BR" sz="1200" b="1" dirty="0" smtClean="0"/>
                  <a:t>real2_UNI</a:t>
                </a:r>
                <a:endParaRPr lang="pt-PT" altLang="pt-BR" sz="1200" b="1" dirty="0" smtClean="0"/>
              </a:p>
            </p:txBody>
          </p:sp>
          <p:sp>
            <p:nvSpPr>
              <p:cNvPr id="30" name="CaixaDeTexto 9"/>
              <p:cNvSpPr txBox="1"/>
              <p:nvPr/>
            </p:nvSpPr>
            <p:spPr>
              <a:xfrm>
                <a:off x="9346" y="4970"/>
                <a:ext cx="2833" cy="4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3"/>
                    </a:solidFill>
                  </a14:hiddenFill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p>
                <a:r>
                  <a:rPr lang="pt-BR" sz="120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200" b="1" dirty="0" smtClean="0">
                    <a:solidFill>
                      <a:schemeClr val="tx1"/>
                    </a:solidFill>
                  </a:rPr>
                  <a:t>real2_P_VO_UNI</a:t>
                </a:r>
                <a:endParaRPr lang="pt-PT" altLang="pt-BR" sz="1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aixaDeTexto 9"/>
              <p:cNvSpPr txBox="1"/>
              <p:nvPr/>
            </p:nvSpPr>
            <p:spPr>
              <a:xfrm>
                <a:off x="9346" y="5537"/>
                <a:ext cx="2833" cy="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20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200" b="1" dirty="0" smtClean="0">
                    <a:solidFill>
                      <a:schemeClr val="tx1"/>
                    </a:solidFill>
                  </a:rPr>
                  <a:t>real2_N_VO_UNI</a:t>
                </a:r>
                <a:endParaRPr lang="pt-PT" altLang="pt-BR" sz="1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aixaDeTexto 9"/>
              <p:cNvSpPr txBox="1"/>
              <p:nvPr/>
            </p:nvSpPr>
            <p:spPr>
              <a:xfrm>
                <a:off x="9346" y="6104"/>
                <a:ext cx="2825" cy="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20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200" b="1" dirty="0" smtClean="0">
                    <a:solidFill>
                      <a:schemeClr val="tx1"/>
                    </a:solidFill>
                  </a:rPr>
                  <a:t>real2_P_DS_UNI</a:t>
                </a:r>
                <a:endParaRPr lang="pt-PT" altLang="pt-BR" sz="12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Conector angulado 14"/>
              <p:cNvCxnSpPr>
                <a:stCxn id="29" idx="2"/>
                <a:endCxn id="30" idx="1"/>
              </p:cNvCxnSpPr>
              <p:nvPr/>
            </p:nvCxnSpPr>
            <p:spPr>
              <a:xfrm rot="5400000" flipV="1">
                <a:off x="8932" y="4791"/>
                <a:ext cx="581" cy="24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aixaDeTexto 9"/>
              <p:cNvSpPr txBox="1"/>
              <p:nvPr/>
            </p:nvSpPr>
            <p:spPr>
              <a:xfrm>
                <a:off x="9356" y="6694"/>
                <a:ext cx="2825" cy="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20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200" b="1" dirty="0" smtClean="0">
                    <a:solidFill>
                      <a:schemeClr val="tx1"/>
                    </a:solidFill>
                  </a:rPr>
                  <a:t>real2_N_DS_UNI</a:t>
                </a:r>
                <a:endParaRPr lang="pt-PT" altLang="pt-BR" sz="12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Conector angulado 14"/>
              <p:cNvCxnSpPr>
                <a:stCxn id="29" idx="2"/>
                <a:endCxn id="31" idx="1"/>
              </p:cNvCxnSpPr>
              <p:nvPr/>
            </p:nvCxnSpPr>
            <p:spPr>
              <a:xfrm rot="5400000" flipV="1">
                <a:off x="8648" y="5074"/>
                <a:ext cx="1148" cy="24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angulado 14"/>
              <p:cNvCxnSpPr>
                <a:stCxn id="29" idx="2"/>
                <a:endCxn id="36" idx="1"/>
              </p:cNvCxnSpPr>
              <p:nvPr/>
            </p:nvCxnSpPr>
            <p:spPr>
              <a:xfrm rot="5400000" flipV="1">
                <a:off x="8364" y="5358"/>
                <a:ext cx="1716" cy="24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angulado 14"/>
              <p:cNvCxnSpPr>
                <a:stCxn id="29" idx="2"/>
                <a:endCxn id="52" idx="1"/>
              </p:cNvCxnSpPr>
              <p:nvPr/>
            </p:nvCxnSpPr>
            <p:spPr>
              <a:xfrm rot="5400000" flipV="1">
                <a:off x="8075" y="5647"/>
                <a:ext cx="2305" cy="25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s 55"/>
              <p:cNvSpPr/>
              <p:nvPr/>
            </p:nvSpPr>
            <p:spPr>
              <a:xfrm>
                <a:off x="7993" y="3940"/>
                <a:ext cx="6633" cy="380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</p:grpSp>
        <p:sp>
          <p:nvSpPr>
            <p:cNvPr id="67" name="Text Box 66"/>
            <p:cNvSpPr txBox="1"/>
            <p:nvPr/>
          </p:nvSpPr>
          <p:spPr>
            <a:xfrm>
              <a:off x="11728" y="4552"/>
              <a:ext cx="2462" cy="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900" b="1">
                  <a:solidFill>
                    <a:srgbClr val="FF0000"/>
                  </a:solidFill>
                </a:rPr>
                <a:t>Versões UNI tiveram desempenho semelhante às versões sem a perturbação uniforme. </a:t>
              </a:r>
              <a:endParaRPr lang="pt-PT" altLang="en-US" sz="900" b="1">
                <a:solidFill>
                  <a:srgbClr val="FF0000"/>
                </a:solidFill>
              </a:endParaRPr>
            </a:p>
            <a:p>
              <a:pPr algn="ctr"/>
              <a:endParaRPr lang="pt-PT" altLang="en-US" sz="900" b="1">
                <a:solidFill>
                  <a:srgbClr val="FF0000"/>
                </a:solidFill>
              </a:endParaRPr>
            </a:p>
            <a:p>
              <a:pPr algn="ctr"/>
              <a:r>
                <a:rPr lang="pt-PT" altLang="en-US" sz="900" b="1">
                  <a:solidFill>
                    <a:srgbClr val="FF0000"/>
                  </a:solidFill>
                </a:rPr>
                <a:t>Portanto, como são mais custosas computacionalmente, aqui são descartadas.</a:t>
              </a:r>
              <a:endParaRPr lang="pt-PT" altLang="en-US" sz="9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365" y="2696210"/>
            <a:ext cx="3856355" cy="2280920"/>
            <a:chOff x="282" y="3462"/>
            <a:chExt cx="6454" cy="3893"/>
          </a:xfrm>
        </p:grpSpPr>
        <p:sp>
          <p:nvSpPr>
            <p:cNvPr id="70" name="CaixaDeTexto 9"/>
            <p:cNvSpPr txBox="1"/>
            <p:nvPr/>
          </p:nvSpPr>
          <p:spPr>
            <a:xfrm>
              <a:off x="469" y="3586"/>
              <a:ext cx="1465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/>
                <a:t>GEO</a:t>
              </a:r>
              <a:r>
                <a:rPr lang="pt-PT" altLang="pt-BR" sz="1200" b="1" dirty="0" smtClean="0"/>
                <a:t>real2</a:t>
              </a:r>
              <a:endParaRPr lang="pt-PT" altLang="pt-BR" sz="1200" b="1" dirty="0" smtClean="0"/>
            </a:p>
          </p:txBody>
        </p:sp>
        <p:sp>
          <p:nvSpPr>
            <p:cNvPr id="71" name="CaixaDeTexto 9"/>
            <p:cNvSpPr txBox="1"/>
            <p:nvPr/>
          </p:nvSpPr>
          <p:spPr>
            <a:xfrm>
              <a:off x="1990" y="4380"/>
              <a:ext cx="2329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rgbClr val="FF0000"/>
                  </a:solidFill>
                </a:rPr>
                <a:t>real2_O_VO</a:t>
              </a:r>
              <a:endParaRPr lang="pt-PT" altLang="pt-BR" sz="12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2" name="CaixaDeTexto 9"/>
            <p:cNvSpPr txBox="1"/>
            <p:nvPr/>
          </p:nvSpPr>
          <p:spPr>
            <a:xfrm>
              <a:off x="1989" y="4858"/>
              <a:ext cx="2330" cy="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bg1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chemeClr val="bg1"/>
                  </a:solidFill>
                </a:rPr>
                <a:t>real2_P_VO</a:t>
              </a:r>
              <a:endParaRPr lang="pt-PT" altLang="pt-BR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3" name="CaixaDeTexto 9"/>
            <p:cNvSpPr txBox="1"/>
            <p:nvPr/>
          </p:nvSpPr>
          <p:spPr>
            <a:xfrm>
              <a:off x="1989" y="5329"/>
              <a:ext cx="2329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real2_N_VO</a:t>
              </a:r>
              <a:endParaRPr lang="pt-PT" altLang="pt-BR" sz="12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4" name="Conector angulado 14"/>
            <p:cNvCxnSpPr>
              <a:stCxn id="70" idx="2"/>
              <a:endCxn id="71" idx="1"/>
            </p:cNvCxnSpPr>
            <p:nvPr/>
          </p:nvCxnSpPr>
          <p:spPr>
            <a:xfrm rot="5400000" flipV="1">
              <a:off x="1316" y="3942"/>
              <a:ext cx="559" cy="7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9"/>
            <p:cNvSpPr txBox="1"/>
            <p:nvPr/>
          </p:nvSpPr>
          <p:spPr>
            <a:xfrm>
              <a:off x="1991" y="5800"/>
              <a:ext cx="2328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rgbClr val="FF0000"/>
                  </a:solidFill>
                </a:rPr>
                <a:t>real2_O_DS</a:t>
              </a:r>
              <a:endParaRPr lang="pt-PT" altLang="pt-BR" sz="12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6" name="CaixaDeTexto 9"/>
            <p:cNvSpPr txBox="1"/>
            <p:nvPr/>
          </p:nvSpPr>
          <p:spPr>
            <a:xfrm>
              <a:off x="1990" y="6271"/>
              <a:ext cx="2328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real2_P_DS</a:t>
              </a:r>
              <a:endParaRPr lang="pt-PT" altLang="pt-BR" sz="12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7" name="CaixaDeTexto 9"/>
            <p:cNvSpPr txBox="1"/>
            <p:nvPr/>
          </p:nvSpPr>
          <p:spPr>
            <a:xfrm>
              <a:off x="1989" y="6742"/>
              <a:ext cx="2330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real2_N_DS</a:t>
              </a:r>
              <a:endParaRPr lang="pt-PT" altLang="pt-BR" sz="12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8" name="Conector angulado 14"/>
            <p:cNvCxnSpPr>
              <a:stCxn id="70" idx="2"/>
              <a:endCxn id="72" idx="1"/>
            </p:cNvCxnSpPr>
            <p:nvPr/>
          </p:nvCxnSpPr>
          <p:spPr>
            <a:xfrm rot="5400000" flipV="1">
              <a:off x="1077" y="4181"/>
              <a:ext cx="1037" cy="78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angulado 14"/>
            <p:cNvCxnSpPr>
              <a:stCxn id="70" idx="2"/>
              <a:endCxn id="73" idx="1"/>
            </p:cNvCxnSpPr>
            <p:nvPr/>
          </p:nvCxnSpPr>
          <p:spPr>
            <a:xfrm rot="5400000" flipV="1">
              <a:off x="841" y="4417"/>
              <a:ext cx="1509" cy="78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angulado 14"/>
            <p:cNvCxnSpPr>
              <a:stCxn id="70" idx="2"/>
              <a:endCxn id="75" idx="1"/>
            </p:cNvCxnSpPr>
            <p:nvPr/>
          </p:nvCxnSpPr>
          <p:spPr>
            <a:xfrm rot="5400000" flipV="1">
              <a:off x="607" y="4651"/>
              <a:ext cx="1979" cy="78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angulado 14"/>
            <p:cNvCxnSpPr>
              <a:stCxn id="70" idx="2"/>
              <a:endCxn id="76" idx="1"/>
            </p:cNvCxnSpPr>
            <p:nvPr/>
          </p:nvCxnSpPr>
          <p:spPr>
            <a:xfrm rot="5400000" flipV="1">
              <a:off x="371" y="4887"/>
              <a:ext cx="2450" cy="7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angulado 14"/>
            <p:cNvCxnSpPr>
              <a:stCxn id="70" idx="2"/>
              <a:endCxn id="77" idx="1"/>
            </p:cNvCxnSpPr>
            <p:nvPr/>
          </p:nvCxnSpPr>
          <p:spPr>
            <a:xfrm rot="5400000" flipV="1">
              <a:off x="135" y="5123"/>
              <a:ext cx="2921" cy="78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s 82"/>
            <p:cNvSpPr/>
            <p:nvPr/>
          </p:nvSpPr>
          <p:spPr>
            <a:xfrm>
              <a:off x="282" y="3462"/>
              <a:ext cx="6454" cy="3893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4" name="Text Box 83"/>
            <p:cNvSpPr txBox="1"/>
            <p:nvPr/>
          </p:nvSpPr>
          <p:spPr>
            <a:xfrm>
              <a:off x="4352" y="3871"/>
              <a:ext cx="2384" cy="3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900">
                  <a:solidFill>
                    <a:schemeClr val="tx2">
                      <a:lumMod val="75000"/>
                    </a:schemeClr>
                  </a:solidFill>
                </a:rPr>
                <a:t>Confirma que as versões O só funcionam para funções onde x*=0.</a:t>
              </a:r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pt-PT" altLang="en-US" sz="900">
                  <a:solidFill>
                    <a:schemeClr val="tx2">
                      <a:lumMod val="75000"/>
                    </a:schemeClr>
                  </a:solidFill>
                </a:rPr>
                <a:t>As versões P e N foram ambas boas, não sendo possível encontrar um padrão. Portanto, foram escolhidas para serem aplicadas uma mutação uniforme (UNI)</a:t>
              </a:r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pt-PT" altLang="en-US" sz="900" b="1">
                  <a:solidFill>
                    <a:schemeClr val="tx2">
                      <a:lumMod val="75000"/>
                    </a:schemeClr>
                  </a:solidFill>
                </a:rPr>
                <a:t>GEOreal2_P_VO</a:t>
              </a:r>
              <a:r>
                <a:rPr lang="pt-PT" altLang="en-US" sz="900">
                  <a:solidFill>
                    <a:schemeClr val="tx2">
                      <a:lumMod val="75000"/>
                    </a:schemeClr>
                  </a:solidFill>
                </a:rPr>
                <a:t> foi o melhor de todos</a:t>
              </a:r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3707597" y="125969"/>
            <a:ext cx="142447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600" b="1">
                <a:solidFill>
                  <a:schemeClr val="tx1"/>
                </a:solidFill>
              </a:rPr>
              <a:t>Resumo:</a:t>
            </a:r>
            <a:endParaRPr lang="pt-PT" altLang="en-US" sz="1600" b="1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79070" y="414020"/>
            <a:ext cx="3744595" cy="2016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23215" y="629920"/>
            <a:ext cx="3600450" cy="17278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971550" y="629920"/>
            <a:ext cx="695071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400" b="1"/>
              <a:t>Próximas etapas:</a:t>
            </a:r>
            <a:endParaRPr lang="pt-PT" altLang="en-US" sz="1400" b="1"/>
          </a:p>
          <a:p>
            <a:endParaRPr lang="pt-PT" altLang="en-US" sz="1400"/>
          </a:p>
          <a:p>
            <a:r>
              <a:rPr lang="pt-PT" altLang="en-US" sz="1400"/>
              <a:t>1) </a:t>
            </a:r>
            <a:r>
              <a:rPr lang="pt-PT" altLang="en-US" sz="1400">
                <a:sym typeface="+mn-ea"/>
              </a:rPr>
              <a:t>Comparar o </a:t>
            </a:r>
            <a:r>
              <a:rPr lang="pt-PT" altLang="en-US" sz="1400">
                <a:sym typeface="+mn-ea"/>
              </a:rPr>
              <a:t>GEOreal2_P_VO tunado com o mesmo algoritmo utilizando os seguintes parâmetros fixos:</a:t>
            </a:r>
            <a:endParaRPr lang="pt-PT" altLang="en-US" sz="1400"/>
          </a:p>
          <a:p>
            <a:r>
              <a:rPr lang="pt-PT" altLang="en-US" sz="1400"/>
              <a:t>	P = 12</a:t>
            </a:r>
            <a:endParaRPr lang="pt-PT" altLang="en-US" sz="1400"/>
          </a:p>
          <a:p>
            <a:r>
              <a:rPr lang="pt-PT" altLang="en-US" sz="1400"/>
              <a:t>	s = 1,5</a:t>
            </a:r>
            <a:endParaRPr lang="pt-PT" altLang="en-US" sz="1400"/>
          </a:p>
          <a:p>
            <a:r>
              <a:rPr lang="pt-PT" altLang="en-US" sz="1400"/>
              <a:t>	pinicial = 10</a:t>
            </a:r>
            <a:endParaRPr lang="pt-PT" altLang="en-US" sz="1400"/>
          </a:p>
          <a:p>
            <a:r>
              <a:rPr lang="pt-PT" altLang="en-US" sz="1400"/>
              <a:t>	tau = média (mais ou menos 3,5)</a:t>
            </a:r>
            <a:endParaRPr lang="pt-PT" altLang="en-US" sz="1400"/>
          </a:p>
          <a:p>
            <a:endParaRPr lang="pt-PT" altLang="en-US" sz="1400"/>
          </a:p>
          <a:p>
            <a:endParaRPr lang="pt-PT" altLang="en-US" sz="1400"/>
          </a:p>
          <a:p>
            <a:r>
              <a:rPr lang="pt-PT" altLang="en-US" sz="1400"/>
              <a:t>2) Aplicar o mecanismo adaptativo no </a:t>
            </a:r>
            <a:r>
              <a:rPr lang="pt-PT" altLang="en-US" sz="1400">
                <a:sym typeface="+mn-ea"/>
              </a:rPr>
              <a:t>GEOreal2_P_VO gerando a versão A-GEOreal2_P_VO e comparar as performances desses dois algoritmos.</a:t>
            </a:r>
            <a:endParaRPr lang="pt-PT" altLang="en-US" sz="1400">
              <a:sym typeface="+mn-ea"/>
            </a:endParaRPr>
          </a:p>
          <a:p>
            <a:endParaRPr lang="pt-PT" altLang="en-US" sz="1400">
              <a:sym typeface="+mn-ea"/>
            </a:endParaRPr>
          </a:p>
          <a:p>
            <a:endParaRPr lang="pt-PT" altLang="en-US" sz="1400">
              <a:sym typeface="+mn-ea"/>
            </a:endParaRPr>
          </a:p>
          <a:p>
            <a:r>
              <a:rPr lang="pt-PT" altLang="en-US" sz="1400">
                <a:sym typeface="+mn-ea"/>
              </a:rPr>
              <a:t>3) Executar outros algoritmos de estratégias evolutivas ou algoritmos genéticos para comparar as performances dos algoritmos nas funções teste.</a:t>
            </a:r>
            <a:endParaRPr lang="pt-PT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0"/>
          <p:cNvSpPr txBox="1"/>
          <p:nvPr/>
        </p:nvSpPr>
        <p:spPr>
          <a:xfrm>
            <a:off x="971793" y="557412"/>
            <a:ext cx="100774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1"/>
                </a:solidFill>
              </a:rPr>
              <a:t>A-GEO</a:t>
            </a:r>
            <a:r>
              <a:rPr lang="pt-PT" altLang="pt-BR" sz="1350" b="1" baseline="-25000" dirty="0" smtClean="0">
                <a:solidFill>
                  <a:schemeClr val="tx1"/>
                </a:solidFill>
              </a:rPr>
              <a:t>2</a:t>
            </a:r>
            <a:r>
              <a:rPr lang="pt-PT" altLang="pt-BR" sz="1350" b="1" dirty="0" smtClean="0">
                <a:solidFill>
                  <a:schemeClr val="tx1"/>
                </a:solidFill>
              </a:rPr>
              <a:t>var</a:t>
            </a:r>
            <a:endParaRPr lang="pt-PT" altLang="pt-BR" sz="1350" b="1" dirty="0" smtClean="0">
              <a:solidFill>
                <a:schemeClr val="tx1"/>
              </a:solidFill>
            </a:endParaRPr>
          </a:p>
        </p:txBody>
      </p:sp>
      <p:sp>
        <p:nvSpPr>
          <p:cNvPr id="16" name="CaixaDeTexto 9"/>
          <p:cNvSpPr txBox="1"/>
          <p:nvPr/>
        </p:nvSpPr>
        <p:spPr>
          <a:xfrm>
            <a:off x="3060273" y="557733"/>
            <a:ext cx="113093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1"/>
                </a:solidFill>
              </a:rPr>
              <a:t>GEO</a:t>
            </a:r>
            <a:r>
              <a:rPr lang="pt-PT" altLang="pt-BR" sz="1350" b="1" dirty="0" smtClean="0">
                <a:solidFill>
                  <a:schemeClr val="tx1"/>
                </a:solidFill>
              </a:rPr>
              <a:t>real1_P</a:t>
            </a:r>
            <a:endParaRPr lang="pt-PT" altLang="pt-BR" sz="1350" b="1" dirty="0" smtClean="0">
              <a:solidFill>
                <a:schemeClr val="tx1"/>
              </a:solidFill>
            </a:endParaRPr>
          </a:p>
        </p:txBody>
      </p:sp>
      <p:sp>
        <p:nvSpPr>
          <p:cNvPr id="17" name="CaixaDeTexto 9"/>
          <p:cNvSpPr txBox="1"/>
          <p:nvPr/>
        </p:nvSpPr>
        <p:spPr>
          <a:xfrm>
            <a:off x="4932253" y="557733"/>
            <a:ext cx="142875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1"/>
                </a:solidFill>
              </a:rPr>
              <a:t>GEO</a:t>
            </a:r>
            <a:r>
              <a:rPr lang="pt-PT" altLang="pt-BR" sz="1350" b="1" dirty="0" smtClean="0">
                <a:solidFill>
                  <a:schemeClr val="tx1"/>
                </a:solidFill>
              </a:rPr>
              <a:t>real2_P_DS</a:t>
            </a:r>
            <a:endParaRPr lang="pt-PT" altLang="pt-BR" sz="1350" b="1" dirty="0" smtClean="0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925060" y="1019175"/>
            <a:ext cx="1735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Incluir uma das P perturbações sendo uniforme</a:t>
            </a:r>
            <a:endParaRPr lang="pt-PT" altLang="en-US" sz="1200"/>
          </a:p>
        </p:txBody>
      </p:sp>
      <p:sp>
        <p:nvSpPr>
          <p:cNvPr id="22" name="CaixaDeTexto 9"/>
          <p:cNvSpPr txBox="1"/>
          <p:nvPr/>
        </p:nvSpPr>
        <p:spPr>
          <a:xfrm>
            <a:off x="3384758" y="2213813"/>
            <a:ext cx="48260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PT" sz="1350" b="1" dirty="0" smtClean="0">
                <a:solidFill>
                  <a:schemeClr val="tx1"/>
                </a:solidFill>
              </a:rPr>
              <a:t>????</a:t>
            </a:r>
            <a:endParaRPr lang="pt-PT" sz="1350" b="1" dirty="0" smtClean="0">
              <a:solidFill>
                <a:schemeClr val="tx1"/>
              </a:solidFill>
            </a:endParaRPr>
          </a:p>
        </p:txBody>
      </p:sp>
      <p:cxnSp>
        <p:nvCxnSpPr>
          <p:cNvPr id="23" name="Conector angulado 14"/>
          <p:cNvCxnSpPr>
            <a:stCxn id="16" idx="2"/>
            <a:endCxn id="22" idx="0"/>
          </p:cNvCxnSpPr>
          <p:nvPr/>
        </p:nvCxnSpPr>
        <p:spPr>
          <a:xfrm rot="5400000">
            <a:off x="2947353" y="1535113"/>
            <a:ext cx="135699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14"/>
          <p:cNvCxnSpPr>
            <a:stCxn id="18" idx="2"/>
            <a:endCxn id="22" idx="0"/>
          </p:cNvCxnSpPr>
          <p:nvPr/>
        </p:nvCxnSpPr>
        <p:spPr>
          <a:xfrm rot="5400000">
            <a:off x="4434840" y="855345"/>
            <a:ext cx="549275" cy="2167255"/>
          </a:xfrm>
          <a:prstGeom prst="bentConnector3">
            <a:avLst>
              <a:gd name="adj1" fmla="val 500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14"/>
          <p:cNvCxnSpPr>
            <a:stCxn id="14" idx="2"/>
            <a:endCxn id="22" idx="0"/>
          </p:cNvCxnSpPr>
          <p:nvPr/>
        </p:nvCxnSpPr>
        <p:spPr>
          <a:xfrm rot="5400000" flipV="1">
            <a:off x="1872298" y="460058"/>
            <a:ext cx="1356995" cy="21501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644140" y="2573655"/>
            <a:ext cx="196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Vamos descobrir qual a maneira de perturbar</a:t>
            </a:r>
            <a:endParaRPr lang="pt-PT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10" name="Text Box 9"/>
            <p:cNvSpPr txBox="1"/>
            <p:nvPr/>
          </p:nvSpPr>
          <p:spPr>
            <a:xfrm>
              <a:off x="736" y="425"/>
              <a:ext cx="766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2.2 Reprodução dos resultados da TESE (Fabiano)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Box 5"/>
          <p:cNvSpPr txBox="1"/>
          <p:nvPr/>
        </p:nvSpPr>
        <p:spPr>
          <a:xfrm>
            <a:off x="611505" y="3510280"/>
            <a:ext cx="8101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Todos os valores de tuning variaram 0,25, exceto no GEO da função ackley</a:t>
            </a:r>
            <a:endParaRPr lang="pt-PT" altLang="en-US" sz="1200">
              <a:sym typeface="+mn-e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8480" y="963295"/>
            <a:ext cx="7938770" cy="1029970"/>
            <a:chOff x="848" y="1517"/>
            <a:chExt cx="12502" cy="1622"/>
          </a:xfrm>
        </p:grpSpPr>
        <p:sp>
          <p:nvSpPr>
            <p:cNvPr id="2" name="Text Box 1"/>
            <p:cNvSpPr txBox="1"/>
            <p:nvPr/>
          </p:nvSpPr>
          <p:spPr>
            <a:xfrm>
              <a:off x="848" y="1517"/>
              <a:ext cx="123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 fontAlgn="auto">
                <a:lnSpc>
                  <a:spcPct val="150000"/>
                </a:lnSpc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pt-PT" altLang="en-US" sz="1200" b="1"/>
                <a:t>Valores obtido através do ajuste do parâmetro tau:</a:t>
              </a:r>
              <a:endParaRPr lang="pt-PT" altLang="en-US" sz="1200" b="1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0" y="2239"/>
              <a:ext cx="12300" cy="9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11505" y="2357755"/>
            <a:ext cx="7865745" cy="1003935"/>
            <a:chOff x="963" y="3146"/>
            <a:chExt cx="12387" cy="1581"/>
          </a:xfrm>
        </p:grpSpPr>
        <p:sp>
          <p:nvSpPr>
            <p:cNvPr id="3" name="Text Box 2"/>
            <p:cNvSpPr txBox="1"/>
            <p:nvPr/>
          </p:nvSpPr>
          <p:spPr>
            <a:xfrm>
              <a:off x="963" y="3146"/>
              <a:ext cx="123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 fontAlgn="auto">
                <a:lnSpc>
                  <a:spcPct val="150000"/>
                </a:lnSpc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pt-PT" altLang="en-US" sz="1200" b="1"/>
                <a:t>Valores obtidos na tese:</a:t>
              </a:r>
              <a:endParaRPr lang="pt-PT" altLang="en-US" sz="1200" b="1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" y="3827"/>
              <a:ext cx="12300" cy="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67360" y="917575"/>
          <a:ext cx="6675120" cy="203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225"/>
                <a:gridCol w="5382895"/>
              </a:tblGrid>
              <a:tr h="31305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Algoritmo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Descrição da perturbação da variável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r>
                        <a:rPr lang="pt-BR" sz="1350" dirty="0" smtClean="0"/>
                        <a:t>A-GEO</a:t>
                      </a:r>
                      <a:r>
                        <a:rPr lang="pt-BR" sz="1350" baseline="-25000" dirty="0" smtClean="0"/>
                        <a:t>2</a:t>
                      </a:r>
                      <a:r>
                        <a:rPr lang="pt-BR" sz="1350" dirty="0" smtClean="0"/>
                        <a:t>real</a:t>
                      </a:r>
                      <a:r>
                        <a:rPr lang="pt-BR" sz="1350" baseline="-25000" dirty="0" smtClean="0"/>
                        <a:t>1</a:t>
                      </a:r>
                      <a:r>
                        <a:rPr lang="pt-PT" altLang="pt-BR" sz="1350" dirty="0" smtClean="0"/>
                        <a:t>_O</a:t>
                      </a:r>
                      <a:endParaRPr lang="pt-PT" altLang="pt-BR" sz="135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 dirty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715">
                <a:tc>
                  <a:txBody>
                    <a:bodyPr/>
                    <a:lstStyle/>
                    <a:p>
                      <a:r>
                        <a:rPr lang="pt-BR" sz="1350" dirty="0" smtClean="0">
                          <a:sym typeface="+mn-ea"/>
                        </a:rPr>
                        <a:t>A-GEO</a:t>
                      </a:r>
                      <a:r>
                        <a:rPr lang="pt-BR" sz="1350" baseline="-25000" dirty="0" smtClean="0">
                          <a:sym typeface="+mn-ea"/>
                        </a:rPr>
                        <a:t>2</a:t>
                      </a:r>
                      <a:r>
                        <a:rPr lang="pt-BR" sz="1350" dirty="0" smtClean="0">
                          <a:sym typeface="+mn-ea"/>
                        </a:rPr>
                        <a:t>real</a:t>
                      </a:r>
                      <a:r>
                        <a:rPr lang="pt-BR" sz="1350" baseline="-25000" dirty="0" smtClean="0">
                          <a:sym typeface="+mn-ea"/>
                        </a:rPr>
                        <a:t>1</a:t>
                      </a:r>
                      <a:r>
                        <a:rPr lang="pt-PT" altLang="pt-BR" sz="1350" dirty="0" smtClean="0">
                          <a:sym typeface="+mn-ea"/>
                        </a:rPr>
                        <a:t>_P</a:t>
                      </a:r>
                      <a:endParaRPr lang="pt-BR" sz="1350" baseline="-25000" dirty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pt-BR" sz="9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30"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 dirty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481580" y="125730"/>
            <a:ext cx="418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Versões Reais Adaptativas</a:t>
            </a:r>
            <a:endParaRPr lang="pt-PT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61728" y="88347"/>
            <a:ext cx="571500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smtClean="0"/>
              <a:t>ESTRUTURA DA DISSERTAÇÃO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1 – Introdução</a:t>
            </a:r>
            <a:endParaRPr lang="pt-BR" sz="1350" dirty="0" smtClean="0"/>
          </a:p>
          <a:p>
            <a:r>
              <a:rPr lang="pt-BR" sz="1350" dirty="0" smtClean="0"/>
              <a:t>2 – Revisão Bibliográfica</a:t>
            </a:r>
            <a:endParaRPr lang="pt-BR" sz="1350" dirty="0" smtClean="0"/>
          </a:p>
          <a:p>
            <a:pPr indent="355600"/>
            <a:r>
              <a:rPr lang="pt-BR" sz="1350" dirty="0" smtClean="0"/>
              <a:t>2.1 – Algoritmo da Otimização Extrema Generalizada (GEO)</a:t>
            </a:r>
            <a:endParaRPr lang="pt-BR" sz="1350" dirty="0" smtClean="0"/>
          </a:p>
          <a:p>
            <a:pPr indent="355600"/>
            <a:r>
              <a:rPr lang="pt-BR" sz="1350" dirty="0" smtClean="0"/>
              <a:t>2.2 – GEO com codificação real (</a:t>
            </a:r>
            <a:r>
              <a:rPr lang="pt-BR" sz="1350" dirty="0" err="1" smtClean="0"/>
              <a:t>GEOreal</a:t>
            </a:r>
            <a:r>
              <a:rPr lang="pt-BR" sz="1350" dirty="0" smtClean="0"/>
              <a:t>)</a:t>
            </a:r>
            <a:endParaRPr lang="pt-BR" sz="1350" dirty="0" smtClean="0"/>
          </a:p>
          <a:p>
            <a:pPr indent="355600"/>
            <a:r>
              <a:rPr lang="pt-BR" sz="1350" dirty="0" smtClean="0"/>
              <a:t>2.3 – Controle de Parâmetros</a:t>
            </a:r>
            <a:endParaRPr lang="pt-BR" sz="1350" dirty="0" smtClean="0"/>
          </a:p>
          <a:p>
            <a:pPr indent="355600"/>
            <a:r>
              <a:rPr lang="pt-BR" sz="1350" dirty="0" smtClean="0"/>
              <a:t>2.4 – GEO Adaptativo (A-GEO)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3 – Metodologia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- Texto explicando como atacou o problema</a:t>
            </a:r>
            <a:endParaRPr lang="pt-BR" sz="1350" dirty="0" smtClean="0"/>
          </a:p>
          <a:p>
            <a:pPr>
              <a:buFontTx/>
              <a:buChar char="-"/>
            </a:pPr>
            <a:r>
              <a:rPr lang="pt-BR" sz="1350" dirty="0" smtClean="0"/>
              <a:t> </a:t>
            </a:r>
            <a:r>
              <a:rPr lang="pt-BR" sz="1350" dirty="0" err="1" smtClean="0"/>
              <a:t>A-GEOvar</a:t>
            </a:r>
            <a:endParaRPr lang="pt-BR" sz="1350" dirty="0" smtClean="0"/>
          </a:p>
          <a:p>
            <a:pPr>
              <a:buFontTx/>
              <a:buChar char="-"/>
            </a:pPr>
            <a:r>
              <a:rPr lang="pt-BR" sz="1350" dirty="0" smtClean="0"/>
              <a:t> Maneiras de perturbar as variáveis: Formas de </a:t>
            </a:r>
            <a:r>
              <a:rPr lang="pt-BR" sz="1350" dirty="0" err="1" smtClean="0"/>
              <a:t>pertubação</a:t>
            </a:r>
            <a:r>
              <a:rPr lang="pt-BR" sz="1350" dirty="0" smtClean="0"/>
              <a:t> no </a:t>
            </a:r>
            <a:r>
              <a:rPr lang="pt-BR" sz="1350" dirty="0" err="1" smtClean="0"/>
              <a:t>GEOreal</a:t>
            </a:r>
            <a:endParaRPr lang="pt-BR" sz="1350" dirty="0" smtClean="0"/>
          </a:p>
          <a:p>
            <a:pPr>
              <a:buFontTx/>
              <a:buChar char="-"/>
            </a:pPr>
            <a:r>
              <a:rPr lang="pt-BR" sz="1350" dirty="0" smtClean="0"/>
              <a:t> Modificação no cálculo do COI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4 – Resultados e Discussão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4.1 Comparação de performance utilizando o conjunto de funções teste</a:t>
            </a:r>
            <a:endParaRPr lang="pt-BR" sz="1350" dirty="0" smtClean="0"/>
          </a:p>
          <a:p>
            <a:r>
              <a:rPr lang="pt-BR" sz="1350" dirty="0" smtClean="0"/>
              <a:t>4.2 Performance em um conjunto de funções do CEC</a:t>
            </a:r>
            <a:endParaRPr lang="pt-BR" sz="1350" dirty="0" smtClean="0"/>
          </a:p>
          <a:p>
            <a:r>
              <a:rPr lang="pt-BR" sz="1350" dirty="0" smtClean="0"/>
              <a:t>4.3 Aplicação em um problema de otimização de sistema espacial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5 – Conclusões</a:t>
            </a:r>
            <a:endParaRPr lang="pt-BR" sz="1350" dirty="0" smtClean="0"/>
          </a:p>
          <a:p>
            <a:r>
              <a:rPr lang="pt-BR" sz="1350" dirty="0" smtClean="0"/>
              <a:t>Referências</a:t>
            </a:r>
            <a:endParaRPr lang="pt-BR" sz="135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55320" y="1134110"/>
            <a:ext cx="783272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200" b="1"/>
              <a:t>Implementação das versões A-GEO1, </a:t>
            </a:r>
            <a:r>
              <a:rPr lang="pt-PT" altLang="en-US" sz="1200" b="1">
                <a:sym typeface="+mn-ea"/>
              </a:rPr>
              <a:t>A-GEO2, A-GEO1var</a:t>
            </a:r>
            <a:r>
              <a:rPr lang="pt-PT" altLang="en-US" sz="1200" b="1"/>
              <a:t> e A-GEO2var (estudado fev/21): </a:t>
            </a:r>
            <a:r>
              <a:rPr lang="pt-PT" altLang="en-US" sz="1200"/>
              <a:t>Além de implementar as versões A-GEO1 e A-GEO2, o mecanismo adaptativo foi aplicado no GEOvar, gerando as versões A-GEO1var e A-GEO2var.</a:t>
            </a:r>
            <a:endParaRPr lang="pt-PT" altLang="en-US" sz="1200" b="1"/>
          </a:p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200" b="1"/>
              <a:t>Sugestão Galski</a:t>
            </a:r>
            <a:r>
              <a:rPr lang="pt-PT" altLang="en-US" sz="1200"/>
              <a:t> </a:t>
            </a:r>
            <a:r>
              <a:rPr lang="pt-PT" altLang="en-US" sz="1200" b="1">
                <a:sym typeface="+mn-ea"/>
              </a:rPr>
              <a:t>(estudado nov/21): </a:t>
            </a:r>
            <a:r>
              <a:rPr lang="pt-PT" altLang="en-US" sz="1200"/>
              <a:t>Implementar uma versão do A-GEO onde </a:t>
            </a:r>
            <a:r>
              <a:rPr lang="pt-PT" altLang="en-US" sz="1200">
                <a:sym typeface="+mn-ea"/>
              </a:rPr>
              <a:t>a população de referência é a melhor população dentre os N novos indivíduos gerados após as N mutações. Inviável.</a:t>
            </a:r>
            <a:endParaRPr lang="pt-PT" altLang="en-US" sz="1200"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200" b="1">
                <a:sym typeface="+mn-ea"/>
              </a:rPr>
              <a:t>Novas implementaçaões A-GEO3 e A-GEO4 (estudado dez/21)</a:t>
            </a:r>
            <a:endParaRPr lang="pt-PT" altLang="en-US" sz="1200" b="1"/>
          </a:p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200" b="1"/>
              <a:t>Problemas encontrados nas implementações binárias do A-GEOvar </a:t>
            </a:r>
            <a:r>
              <a:rPr lang="pt-PT" altLang="en-US" sz="1200" b="1">
                <a:sym typeface="+mn-ea"/>
              </a:rPr>
              <a:t>(estudado dez/21):</a:t>
            </a:r>
            <a:r>
              <a:rPr lang="pt-PT" altLang="en-US" sz="1200" b="1"/>
              <a:t> </a:t>
            </a:r>
            <a:r>
              <a:rPr lang="pt-PT" altLang="en-US" sz="1200"/>
              <a:t>população inicial modificada (Binários), atualização do fx_atual (A-GEOvar) e mecanismo nunca atinge a condição CoI==0 </a:t>
            </a:r>
            <a:r>
              <a:rPr lang="pt-PT" altLang="en-US" sz="1200">
                <a:sym typeface="+mn-ea"/>
              </a:rPr>
              <a:t>(A-GEOvar)</a:t>
            </a:r>
            <a:r>
              <a:rPr lang="pt-PT" altLang="en-US" sz="1200"/>
              <a:t>.</a:t>
            </a:r>
            <a:endParaRPr lang="pt-PT" altLang="en-US" sz="1200"/>
          </a:p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200"/>
              <a:t>asdasdasd</a:t>
            </a:r>
            <a:endParaRPr lang="pt-PT" altLang="en-US" sz="1200"/>
          </a:p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200"/>
              <a:t>Melhorar com </a:t>
            </a:r>
            <a:r>
              <a:rPr lang="pt-PT" altLang="en-US" sz="1200" b="1"/>
              <a:t>“fx &lt; fx_referencia”</a:t>
            </a:r>
            <a:r>
              <a:rPr lang="pt-PT" altLang="en-US" sz="1200"/>
              <a:t> ou </a:t>
            </a:r>
            <a:r>
              <a:rPr lang="pt-PT" altLang="en-US" sz="1200" b="1">
                <a:sym typeface="+mn-ea"/>
              </a:rPr>
              <a:t>“fx &lt;= fx_referencia”</a:t>
            </a:r>
            <a:endParaRPr lang="pt-PT" altLang="en-US" sz="1200" b="1"/>
          </a:p>
        </p:txBody>
      </p:sp>
      <p:grpSp>
        <p:nvGrpSpPr>
          <p:cNvPr id="6" name="Group 5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3" name="Text Box 2"/>
            <p:cNvSpPr txBox="1"/>
            <p:nvPr/>
          </p:nvSpPr>
          <p:spPr>
            <a:xfrm>
              <a:off x="736" y="425"/>
              <a:ext cx="79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3. MELHORA DO MECANISMO DO A-GEO</a:t>
              </a:r>
              <a:endParaRPr lang="pt-PT" altLang="en-US" sz="160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71550" y="1997710"/>
            <a:ext cx="7848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>
                <a:sym typeface="+mn-ea"/>
              </a:rPr>
              <a:t>blábláblá</a:t>
            </a:r>
            <a:endParaRPr lang="pt-PT" sz="1200">
              <a:sym typeface="+mn-ea"/>
            </a:endParaRPr>
          </a:p>
          <a:p>
            <a:pPr marL="171450" indent="-17145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>
                <a:sym typeface="+mn-ea"/>
              </a:rPr>
              <a:t>bláblá</a:t>
            </a:r>
            <a:endParaRPr lang="pt-PT" sz="1200">
              <a:sym typeface="+mn-ea"/>
            </a:endParaRPr>
          </a:p>
          <a:p>
            <a:pPr marL="171450" indent="-17145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>
                <a:sym typeface="+mn-ea"/>
              </a:rPr>
              <a:t>blá</a:t>
            </a:r>
            <a:endParaRPr lang="pt-PT" sz="1200">
              <a:sym typeface="+mn-ea"/>
            </a:endParaRPr>
          </a:p>
          <a:p>
            <a:pPr marL="171450" indent="-17145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1200">
              <a:sym typeface="+mn-ea"/>
            </a:endParaRPr>
          </a:p>
          <a:p>
            <a:pPr marL="171450" indent="-17145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1200">
              <a:sym typeface="+mn-ea"/>
            </a:endParaRPr>
          </a:p>
          <a:p>
            <a:pPr marL="171450" indent="-171450" algn="l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>
                <a:sym typeface="+mn-ea"/>
              </a:rPr>
              <a:t>Esses resultados foram pro CSBC (A-GEOvar errado)</a:t>
            </a:r>
            <a:endParaRPr lang="pt-PT" sz="12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7360" y="269875"/>
            <a:ext cx="6412230" cy="431800"/>
            <a:chOff x="4024" y="765"/>
            <a:chExt cx="10098" cy="680"/>
          </a:xfrm>
        </p:grpSpPr>
        <p:sp>
          <p:nvSpPr>
            <p:cNvPr id="5" name="Text Box 4"/>
            <p:cNvSpPr txBox="1"/>
            <p:nvPr/>
          </p:nvSpPr>
          <p:spPr>
            <a:xfrm>
              <a:off x="4024" y="765"/>
              <a:ext cx="1009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3.1 Implementação das versões A-GEO e A-GEOvar (fev/21)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136" y="144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08315" y="395173"/>
            <a:ext cx="1560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A-GEO</a:t>
            </a:r>
            <a:r>
              <a:rPr lang="pt-BR" sz="1400" b="1" baseline="-25000" dirty="0" smtClean="0"/>
              <a:t>1</a:t>
            </a:r>
            <a:r>
              <a:rPr lang="pt-BR" sz="1400" b="1" dirty="0" smtClean="0"/>
              <a:t> x A-GEO</a:t>
            </a:r>
            <a:r>
              <a:rPr lang="pt-BR" sz="1400" b="1" baseline="-25000" dirty="0" smtClean="0"/>
              <a:t>2</a:t>
            </a:r>
            <a:endParaRPr lang="pt-BR" sz="1400" b="1" baseline="-25000" dirty="0" smtClean="0"/>
          </a:p>
        </p:txBody>
      </p:sp>
      <p:pic>
        <p:nvPicPr>
          <p:cNvPr id="2" name="Picture 1" descr="AGEO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936625"/>
            <a:ext cx="2705100" cy="1997075"/>
          </a:xfrm>
          <a:prstGeom prst="rect">
            <a:avLst/>
          </a:prstGeom>
        </p:spPr>
      </p:pic>
      <p:pic>
        <p:nvPicPr>
          <p:cNvPr id="3" name="Picture 2" descr="AGEO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90" y="2933700"/>
            <a:ext cx="2705100" cy="1997075"/>
          </a:xfrm>
          <a:prstGeom prst="rect">
            <a:avLst/>
          </a:prstGeom>
        </p:spPr>
      </p:pic>
      <p:pic>
        <p:nvPicPr>
          <p:cNvPr id="5" name="Picture 4" descr="AGEO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" y="936625"/>
            <a:ext cx="2700655" cy="1997075"/>
          </a:xfrm>
          <a:prstGeom prst="rect">
            <a:avLst/>
          </a:prstGeom>
        </p:spPr>
      </p:pic>
      <p:pic>
        <p:nvPicPr>
          <p:cNvPr id="6" name="Picture 5" descr="AGEO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135" y="936625"/>
            <a:ext cx="2700655" cy="1997075"/>
          </a:xfrm>
          <a:prstGeom prst="rect">
            <a:avLst/>
          </a:prstGeom>
        </p:spPr>
      </p:pic>
      <p:pic>
        <p:nvPicPr>
          <p:cNvPr id="7" name="Picture 6" descr="AGEO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" y="2933700"/>
            <a:ext cx="2700655" cy="1997075"/>
          </a:xfrm>
          <a:prstGeom prst="rect">
            <a:avLst/>
          </a:prstGeom>
        </p:spPr>
      </p:pic>
      <p:pic>
        <p:nvPicPr>
          <p:cNvPr id="8" name="Picture 7" descr="AGEO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135" y="2933700"/>
            <a:ext cx="2700655" cy="199707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67360" y="269875"/>
            <a:ext cx="6253480" cy="431800"/>
            <a:chOff x="736" y="425"/>
            <a:chExt cx="9848" cy="680"/>
          </a:xfrm>
        </p:grpSpPr>
        <p:sp>
          <p:nvSpPr>
            <p:cNvPr id="11" name="Text Box 10"/>
            <p:cNvSpPr txBox="1"/>
            <p:nvPr/>
          </p:nvSpPr>
          <p:spPr>
            <a:xfrm>
              <a:off x="736" y="425"/>
              <a:ext cx="984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3.1 Implementação das versões A-GEO e A-GEOvar (fev/21)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GEOvar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917575"/>
            <a:ext cx="2687955" cy="1979930"/>
          </a:xfrm>
          <a:prstGeom prst="rect">
            <a:avLst/>
          </a:prstGeom>
        </p:spPr>
      </p:pic>
      <p:pic>
        <p:nvPicPr>
          <p:cNvPr id="16" name="Picture 15" descr="AGEOvar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520" y="2893060"/>
            <a:ext cx="2689225" cy="1976755"/>
          </a:xfrm>
          <a:prstGeom prst="rect">
            <a:avLst/>
          </a:prstGeom>
        </p:spPr>
      </p:pic>
      <p:pic>
        <p:nvPicPr>
          <p:cNvPr id="17" name="Picture 16" descr="AGEOvar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" y="917575"/>
            <a:ext cx="2684145" cy="1976120"/>
          </a:xfrm>
          <a:prstGeom prst="rect">
            <a:avLst/>
          </a:prstGeom>
        </p:spPr>
      </p:pic>
      <p:pic>
        <p:nvPicPr>
          <p:cNvPr id="18" name="Picture 17" descr="AGEOvar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695" y="917575"/>
            <a:ext cx="2684145" cy="1976120"/>
          </a:xfrm>
          <a:prstGeom prst="rect">
            <a:avLst/>
          </a:prstGeom>
        </p:spPr>
      </p:pic>
      <p:pic>
        <p:nvPicPr>
          <p:cNvPr id="19" name="Picture 18" descr="AGEOvar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35" y="2893695"/>
            <a:ext cx="2684145" cy="1976120"/>
          </a:xfrm>
          <a:prstGeom prst="rect">
            <a:avLst/>
          </a:prstGeom>
        </p:spPr>
      </p:pic>
      <p:pic>
        <p:nvPicPr>
          <p:cNvPr id="20" name="Picture 19" descr="AGEOvar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695" y="2893695"/>
            <a:ext cx="2684145" cy="1979930"/>
          </a:xfrm>
          <a:prstGeom prst="rect">
            <a:avLst/>
          </a:prstGeom>
        </p:spPr>
      </p:pic>
      <p:sp>
        <p:nvSpPr>
          <p:cNvPr id="2" name="CaixaDeTexto 3"/>
          <p:cNvSpPr txBox="1"/>
          <p:nvPr/>
        </p:nvSpPr>
        <p:spPr>
          <a:xfrm>
            <a:off x="6804125" y="395173"/>
            <a:ext cx="20897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sz="1400" b="1" dirty="0" smtClean="0">
                <a:sym typeface="+mn-ea"/>
              </a:rPr>
              <a:t>A-GEO</a:t>
            </a:r>
            <a:r>
              <a:rPr lang="pt-BR" sz="1400" b="1" baseline="-25000" dirty="0" smtClean="0">
                <a:sym typeface="+mn-ea"/>
              </a:rPr>
              <a:t>1</a:t>
            </a:r>
            <a:r>
              <a:rPr lang="pt-BR" sz="1400" b="1" dirty="0" smtClean="0">
                <a:sym typeface="+mn-ea"/>
              </a:rPr>
              <a:t>var x A-GEO</a:t>
            </a:r>
            <a:r>
              <a:rPr lang="pt-BR" sz="1400" b="1" baseline="-25000" dirty="0" smtClean="0">
                <a:sym typeface="+mn-ea"/>
              </a:rPr>
              <a:t>2</a:t>
            </a:r>
            <a:r>
              <a:rPr lang="pt-BR" sz="1400" b="1" dirty="0" smtClean="0">
                <a:sym typeface="+mn-ea"/>
              </a:rPr>
              <a:t>var</a:t>
            </a:r>
            <a:endParaRPr lang="pt-BR" sz="1400" b="1" baseline="-25000" dirty="0" smtClean="0">
              <a:sym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7360" y="269875"/>
            <a:ext cx="6236970" cy="431800"/>
            <a:chOff x="736" y="425"/>
            <a:chExt cx="9822" cy="680"/>
          </a:xfrm>
        </p:grpSpPr>
        <p:sp>
          <p:nvSpPr>
            <p:cNvPr id="11" name="Text Box 10"/>
            <p:cNvSpPr txBox="1"/>
            <p:nvPr/>
          </p:nvSpPr>
          <p:spPr>
            <a:xfrm>
              <a:off x="736" y="425"/>
              <a:ext cx="982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3.1 Implementação das versões A-GEO e A-GEOvar (fev/21)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019711" y="395173"/>
            <a:ext cx="18288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400" b="1" dirty="0" smtClean="0"/>
              <a:t>A-GEO</a:t>
            </a:r>
            <a:r>
              <a:rPr lang="pt-PT" altLang="pt-BR" sz="1400" b="1" baseline="-25000" dirty="0" smtClean="0"/>
              <a:t>2</a:t>
            </a:r>
            <a:r>
              <a:rPr lang="pt-PT" altLang="pt-BR" sz="1400" b="1" dirty="0" smtClean="0"/>
              <a:t> e A-GEO</a:t>
            </a:r>
            <a:r>
              <a:rPr lang="pt-PT" altLang="pt-BR" sz="1400" b="1" baseline="-25000" dirty="0" smtClean="0"/>
              <a:t>2</a:t>
            </a:r>
            <a:r>
              <a:rPr lang="pt-PT" altLang="pt-BR" sz="1400" b="1" dirty="0" smtClean="0"/>
              <a:t>var</a:t>
            </a:r>
            <a:endParaRPr lang="pt-PT" altLang="pt-BR" sz="1400" b="1" dirty="0" smtClean="0"/>
          </a:p>
        </p:txBody>
      </p:sp>
      <p:pic>
        <p:nvPicPr>
          <p:cNvPr id="2" name="Picture 1" descr="AGEOvsAGEOvar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2960" y="916940"/>
            <a:ext cx="2687320" cy="1979295"/>
          </a:xfrm>
          <a:prstGeom prst="rect">
            <a:avLst/>
          </a:prstGeom>
        </p:spPr>
      </p:pic>
      <p:pic>
        <p:nvPicPr>
          <p:cNvPr id="3" name="Picture 2" descr="AGEOvsAGEOvar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0" y="2896235"/>
            <a:ext cx="2687320" cy="1979295"/>
          </a:xfrm>
          <a:prstGeom prst="rect">
            <a:avLst/>
          </a:prstGeom>
        </p:spPr>
      </p:pic>
      <p:pic>
        <p:nvPicPr>
          <p:cNvPr id="5" name="Picture 4" descr="AGEOvsAGEOvar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" y="917575"/>
            <a:ext cx="2682240" cy="1978660"/>
          </a:xfrm>
          <a:prstGeom prst="rect">
            <a:avLst/>
          </a:prstGeom>
        </p:spPr>
      </p:pic>
      <p:pic>
        <p:nvPicPr>
          <p:cNvPr id="6" name="Picture 5" descr="AGEOvsAGEOvar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720" y="917575"/>
            <a:ext cx="2682240" cy="1978660"/>
          </a:xfrm>
          <a:prstGeom prst="rect">
            <a:avLst/>
          </a:prstGeom>
        </p:spPr>
      </p:pic>
      <p:pic>
        <p:nvPicPr>
          <p:cNvPr id="7" name="Picture 6" descr="AGEOvsAGEOvar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" y="2896235"/>
            <a:ext cx="2682240" cy="1978660"/>
          </a:xfrm>
          <a:prstGeom prst="rect">
            <a:avLst/>
          </a:prstGeom>
        </p:spPr>
      </p:pic>
      <p:pic>
        <p:nvPicPr>
          <p:cNvPr id="8" name="Picture 7" descr="AGEOvsAGEOvar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0720" y="2896235"/>
            <a:ext cx="2682240" cy="197866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7360" y="269875"/>
            <a:ext cx="6257290" cy="431800"/>
            <a:chOff x="736" y="425"/>
            <a:chExt cx="9854" cy="680"/>
          </a:xfrm>
        </p:grpSpPr>
        <p:sp>
          <p:nvSpPr>
            <p:cNvPr id="11" name="Text Box 10"/>
            <p:cNvSpPr txBox="1"/>
            <p:nvPr/>
          </p:nvSpPr>
          <p:spPr>
            <a:xfrm>
              <a:off x="736" y="425"/>
              <a:ext cx="98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3.1 Implementação das versões A-GEO e A-GEOvar (fev/21)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17392</Words>
  <Application>WPS Presentation</Application>
  <PresentationFormat>Apresentação na tela (4:3)</PresentationFormat>
  <Paragraphs>815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Arial</vt:lpstr>
      <vt:lpstr>SimSun</vt:lpstr>
      <vt:lpstr>Wingdings</vt:lpstr>
      <vt:lpstr>DejaVu Math TeX Gyre</vt:lpstr>
      <vt:lpstr>MS Mincho</vt:lpstr>
      <vt:lpstr>Gubbi</vt:lpstr>
      <vt:lpstr>Symbol</vt:lpstr>
      <vt:lpstr>Microsoft YaHei</vt:lpstr>
      <vt:lpstr>Droid Sans Fallback</vt:lpstr>
      <vt:lpstr>Arial Unicode MS</vt:lpstr>
      <vt:lpstr>Calibri</vt:lpstr>
      <vt:lpstr>Trebuchet MS</vt:lpstr>
      <vt:lpstr>Calibri</vt:lpstr>
      <vt:lpstr>OpenSymbol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Sousa</dc:creator>
  <cp:lastModifiedBy>lbluz</cp:lastModifiedBy>
  <cp:revision>442</cp:revision>
  <dcterms:created xsi:type="dcterms:W3CDTF">2021-12-07T02:16:41Z</dcterms:created>
  <dcterms:modified xsi:type="dcterms:W3CDTF">2021-12-07T02:16:41Z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