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82" r:id="rId3"/>
    <p:sldId id="281" r:id="rId5"/>
    <p:sldId id="267" r:id="rId6"/>
    <p:sldId id="258" r:id="rId7"/>
    <p:sldId id="283" r:id="rId8"/>
    <p:sldId id="262" r:id="rId9"/>
    <p:sldId id="284" r:id="rId10"/>
    <p:sldId id="261" r:id="rId11"/>
    <p:sldId id="259" r:id="rId12"/>
    <p:sldId id="260" r:id="rId13"/>
    <p:sldId id="285" r:id="rId14"/>
    <p:sldId id="263" r:id="rId15"/>
    <p:sldId id="264" r:id="rId16"/>
    <p:sldId id="286" r:id="rId17"/>
    <p:sldId id="278" r:id="rId18"/>
    <p:sldId id="287" r:id="rId19"/>
    <p:sldId id="288" r:id="rId20"/>
    <p:sldId id="28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noProof="1"/>
            </a:pPr>
          </a:p>
        </p:txBody>
      </p:sp>
      <p:sp>
        <p:nvSpPr>
          <p:cNvPr id="4" name="Espaço Reservado para o Número do Slide 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965B6D1-9F94-3040-DADD-6915F8932C3C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 noChangeArrowheads="1"/>
          </p:cNvSpPr>
          <p:nvPr>
            <p:ph type="title"/>
          </p:nvPr>
        </p:nvSpPr>
        <p:spPr>
          <a:xfrm>
            <a:off x="2579370" y="1014730"/>
            <a:ext cx="7157085" cy="1840865"/>
          </a:xfrm>
        </p:spPr>
        <p:txBody>
          <a:bodyPr/>
          <a:lstStyle/>
          <a:p>
            <a:pPr algn="ctr">
              <a:lnSpc>
                <a:spcPct val="100000"/>
              </a:lnSpc>
              <a:defRPr noProof="1"/>
            </a:pPr>
            <a:r>
              <a:rPr lang="pt-PT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AVANÇOS NA ADAPTAÇÃO DO AGEOreal</a:t>
            </a:r>
            <a:endParaRPr lang="pt-PT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4881880"/>
            <a:ext cx="1731645" cy="1280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90" y="6368415"/>
            <a:ext cx="12183745" cy="412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 lang="en-US"/>
            </a:pPr>
            <a:fld id="{36FC92F0-BEDB-A964-9544-4831DC0A631D}" type="slidenum">
              <a:rPr noProof="1"/>
            </a:fld>
            <a:endParaRPr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90" y="5067935"/>
            <a:ext cx="1181735" cy="1094740"/>
          </a:xfrm>
          <a:prstGeom prst="rect">
            <a:avLst/>
          </a:prstGeom>
        </p:spPr>
      </p:pic>
      <p:sp>
        <p:nvSpPr>
          <p:cNvPr id="6" name="Subtítulo 2"/>
          <p:cNvSpPr>
            <a:spLocks noGrp="1" noChangeArrowheads="1"/>
          </p:cNvSpPr>
          <p:nvPr/>
        </p:nvSpPr>
        <p:spPr>
          <a:xfrm>
            <a:off x="2579370" y="3350895"/>
            <a:ext cx="7475220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4FD7"/>
                </a:solidFill>
              </a14:hiddenFill>
            </a:ext>
          </a:extLst>
        </p:spPr>
        <p:txBody>
          <a:bodyPr vert="horz" wrap="square" lIns="0" tIns="0" rIns="0" bIns="0" numCol="1" spcCol="215900" anchor="t"/>
          <a:lstStyle>
            <a:lvl1pPr marL="266700" marR="0" indent="-266700" algn="l" defTabSz="9144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○"/>
              <a:defRPr sz="18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1pPr>
            <a:lvl2pPr marL="542925" marR="0" indent="-276225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2pPr>
            <a:lvl3pPr marL="8096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3pPr>
            <a:lvl4pPr marL="10763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4pPr>
            <a:lvl5pPr marL="13430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2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6pPr>
            <a:lvl7pPr marL="2971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7pPr>
            <a:lvl8pPr marL="3429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8pPr>
            <a:lvl9pPr marL="3886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9pPr>
          </a:lstStyle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de Pós Graduação em Engenharia e Tecnologia Espaciais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Nacional de Pesquisas Espaciais (INPE)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ítulo 2"/>
          <p:cNvSpPr>
            <a:spLocks noGrp="1" noChangeArrowheads="1"/>
          </p:cNvSpPr>
          <p:nvPr/>
        </p:nvSpPr>
        <p:spPr>
          <a:xfrm>
            <a:off x="2579370" y="4595495"/>
            <a:ext cx="7475220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4FD7"/>
                </a:solidFill>
              </a14:hiddenFill>
            </a:ext>
          </a:extLst>
        </p:spPr>
        <p:txBody>
          <a:bodyPr vert="horz" wrap="square" lIns="0" tIns="0" rIns="0" bIns="0" numCol="1" spcCol="215900" anchor="t"/>
          <a:lstStyle>
            <a:lvl1pPr marL="266700" marR="0" indent="-266700" algn="l" defTabSz="9144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○"/>
              <a:defRPr sz="18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1pPr>
            <a:lvl2pPr marL="542925" marR="0" indent="-276225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2pPr>
            <a:lvl3pPr marL="8096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3pPr>
            <a:lvl4pPr marL="10763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4pPr>
            <a:lvl5pPr marL="1343025" marR="0" indent="-266700"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defRPr sz="1200" b="0" i="0" u="none" strike="noStrike" kern="1" spc="0" baseline="0" noProof="1">
                <a:solidFill>
                  <a:schemeClr val="tx2"/>
                </a:solidFill>
                <a:effectLst/>
                <a:latin typeface="Tahoma" charset="0"/>
                <a:ea typeface="Tahoma" charset="0"/>
                <a:cs typeface="Tahoma" charset="0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6pPr>
            <a:lvl7pPr marL="2971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7pPr>
            <a:lvl8pPr marL="3429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8pPr>
            <a:lvl9pPr marL="3886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defRPr>
            </a:lvl9pPr>
          </a:lstStyle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Discente: Leonardo Becker da Luz</a:t>
            </a:r>
            <a:endParaRPr lang="pt-PT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Orientação: Fabiano Luis de Sousa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rPr lang="pt-PT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Coorientação: Ronan Arraes Jardim Chagas</a:t>
            </a:r>
            <a:endParaRPr lang="pt-PT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197610" y="208280"/>
            <a:ext cx="97974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Comparação execuções AGEO2real1</a:t>
            </a:r>
            <a:endParaRPr lang="pt-PT" altLang="en-US" sz="3200"/>
          </a:p>
          <a:p>
            <a:pPr algn="ctr"/>
            <a:r>
              <a:rPr lang="pt-PT" altLang="en-US" sz="3200"/>
              <a:t>Perturbação Original vs Perturbação Porcentagem</a:t>
            </a:r>
            <a:endParaRPr lang="pt-PT" altLang="en-US" sz="3200"/>
          </a:p>
        </p:txBody>
      </p:sp>
      <p:graphicFrame>
        <p:nvGraphicFramePr>
          <p:cNvPr id="2" name="Table 1"/>
          <p:cNvGraphicFramePr/>
          <p:nvPr/>
        </p:nvGraphicFramePr>
        <p:xfrm>
          <a:off x="920750" y="2792730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066925"/>
                <a:gridCol w="2066925"/>
                <a:gridCol w="2066925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Perturbação Original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Perturbação Porcentagem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0,078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3,05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0,018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1,49E-06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1016,78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391,93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0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0,189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0,029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1,02E-05</a:t>
                      </a:r>
                      <a:endParaRPr lang="pt-PT" altLang="en-US" sz="1800" b="1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197610" y="2147570"/>
            <a:ext cx="582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AGEO2real1</a:t>
            </a:r>
            <a:endParaRPr lang="pt-PT" altLang="en-US"/>
          </a:p>
          <a:p>
            <a:pPr algn="ctr"/>
            <a:r>
              <a:rPr lang="pt-PT" altLang="en-US"/>
              <a:t>Melhor fx para cada tipo de perturbação</a:t>
            </a:r>
            <a:endParaRPr lang="pt-PT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76210" y="3722370"/>
                <a:ext cx="3764280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000"/>
                  <a:t>Perturbação Porcentagem</a:t>
                </a:r>
                <a:endParaRPr lang="pt-PT" altLang="en-US" sz="2000"/>
              </a:p>
              <a:p>
                <a:pPr algn="ctr"/>
                <a:r>
                  <a:rPr lang="pt-PT" altLang="en-US" sz="2000">
                    <a:solidFill>
                      <a:srgbClr val="FF0000"/>
                    </a:solidFill>
                  </a:rPr>
                  <a:t>melhor que</a:t>
                </a:r>
                <a:endParaRPr lang="pt-PT" altLang="en-US" sz="200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PT" altLang="en-US" sz="2000"/>
                  <a:t>Perturbação Original</a:t>
                </a:r>
                <a:endParaRPr lang="pt-PT" altLang="en-US" sz="2000"/>
              </a:p>
              <a:p>
                <a:pPr algn="ctr"/>
                <a:r>
                  <a:rPr lang="pt-PT" altLang="en-US" sz="2000">
                    <a:solidFill>
                      <a:schemeClr val="accent5"/>
                    </a:solidFill>
                  </a:rPr>
                  <a:t>para 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0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sz="2000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10" y="3722370"/>
                <a:ext cx="3764280" cy="1322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4311015" y="1384300"/>
                <a:ext cx="3401695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Adaptação do </a:t>
                </a:r>
                <a14:m>
                  <m:oMath xmlns:m="http://schemas.openxmlformats.org/officeDocument/2006/math">
                    <m:r>
                      <a:rPr lang="en-US" altLang="pt-PT" sz="3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3200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15" y="1384300"/>
                <a:ext cx="3401695" cy="583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681480" y="209359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891030" y="3068955"/>
                <a:ext cx="8242300" cy="239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2000" b="1"/>
                  <a:t>Até aqui: </a:t>
                </a:r>
                <a:r>
                  <a:rPr lang="pt-PT" altLang="en-US" sz="2000"/>
                  <a:t>Provado que perturbação porcentagem melhor que perturbação original para 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0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pt-PT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2000" b="1">
                    <a:sym typeface="+mn-ea"/>
                  </a:rPr>
                  <a:t>Próximos passos: </a:t>
                </a:r>
                <a:r>
                  <a:rPr lang="pt-PT" altLang="en-US" sz="2000">
                    <a:sym typeface="+mn-ea"/>
                  </a:rPr>
                  <a:t>Implementações de estratégias evolutivas pra controlar o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</m:oMath>
                </a14:m>
                <a:endParaRPr lang="pt-PT" altLang="en-US" sz="20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30" y="3068955"/>
                <a:ext cx="8242300" cy="2399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1ª versão: </a:t>
            </a:r>
            <a:r>
              <a:rPr lang="pt-PT" altLang="en-US" sz="3200"/>
              <a:t>ASGEOreal1_1  =  tau fixo + std 1/5 rule</a:t>
            </a:r>
            <a:endParaRPr lang="pt-PT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387475" y="3007360"/>
                <a:ext cx="946150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pt-PT" altLang="en-US" sz="2000" b="1"/>
                  <a:t>1/5 rule:</a:t>
                </a:r>
                <a:r>
                  <a:rPr lang="pt-PT" altLang="en-US" sz="2000"/>
                  <a:t> </a:t>
                </a:r>
                <a:endParaRPr lang="pt-PT" altLang="en-US" sz="2000"/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/>
                  <a:t>Verifica quantas iterações melhoraram o valor da função dentre as q últimas.</a:t>
                </a:r>
                <a:endParaRPr lang="pt-PT" altLang="en-US" sz="2000"/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3 parâmetros: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stdmin: </a:t>
                </a:r>
                <a:r>
                  <a:rPr lang="pt-PT" altLang="en-US" sz="2000">
                    <a:sym typeface="+mn-ea"/>
                  </a:rPr>
                  <a:t>mínimo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</m:oMath>
                </a14:m>
                <a:r>
                  <a:rPr lang="pt-PT" altLang="en-US" sz="2000">
                    <a:sym typeface="+mn-ea"/>
                  </a:rPr>
                  <a:t> para não ser negativo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q: </a:t>
                </a:r>
                <a:r>
                  <a:rPr lang="pt-PT" altLang="en-US" sz="2000">
                    <a:sym typeface="+mn-ea"/>
                  </a:rPr>
                  <a:t>número de iterações para a próxima avaliação</a:t>
                </a:r>
                <a:endParaRPr lang="pt-PT" altLang="en-US" sz="2000">
                  <a:sym typeface="+mn-ea"/>
                </a:endParaRPr>
              </a:p>
              <a:p>
                <a:pPr marL="914400" lvl="1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ym typeface="+mn-ea"/>
                  </a:rPr>
                  <a:t>c: </a:t>
                </a:r>
                <a:r>
                  <a:rPr lang="pt-PT" altLang="en-US" sz="2000">
                    <a:sym typeface="+mn-ea"/>
                  </a:rPr>
                  <a:t>modifica o std (std=std/c  ou  std=std*c)</a:t>
                </a:r>
                <a:endParaRPr lang="pt-PT" altLang="en-US" sz="2000"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75" y="3007360"/>
                <a:ext cx="9461500" cy="28613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29560" y="2485390"/>
            <a:ext cx="620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Perturbação Porcentagem</a:t>
            </a:r>
            <a:endParaRPr lang="pt-PT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5930" y="208280"/>
            <a:ext cx="10552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do ‘stdmin’, ‘q’ e ‘c’ Perturbação Porcentagem </a:t>
            </a:r>
            <a:r>
              <a:rPr lang="pt-PT" altLang="en-US" sz="3200">
                <a:sym typeface="+mn-ea"/>
              </a:rPr>
              <a:t>ASGEOreal1_1</a:t>
            </a:r>
            <a:endParaRPr lang="pt-PT" altLang="en-US" sz="3200"/>
          </a:p>
        </p:txBody>
      </p:sp>
      <p:graphicFrame>
        <p:nvGraphicFramePr>
          <p:cNvPr id="3" name="Table 2"/>
          <p:cNvGraphicFramePr/>
          <p:nvPr/>
        </p:nvGraphicFramePr>
        <p:xfrm>
          <a:off x="1215390" y="3184525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50194"/>
                <a:gridCol w="1550194"/>
                <a:gridCol w="1550193"/>
                <a:gridCol w="1550194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stdmin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q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c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0,2 e 0,1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0,2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100 e 200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0,1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0,5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200 e 100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0,5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200 e 100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0,5 e 1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035165" y="1945005"/>
            <a:ext cx="3764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2000" b="1"/>
              <a:t>stdmin =</a:t>
            </a:r>
            <a:r>
              <a:rPr lang="pt-PT" altLang="en-US" sz="2000"/>
              <a:t> 0.1, 0.2, 0.5, 1.0</a:t>
            </a:r>
            <a:endParaRPr lang="pt-PT" altLang="en-US" sz="2000"/>
          </a:p>
          <a:p>
            <a:pPr algn="l"/>
            <a:r>
              <a:rPr lang="pt-PT" altLang="en-US" sz="2000" b="1"/>
              <a:t>q = </a:t>
            </a:r>
            <a:r>
              <a:rPr lang="pt-PT" altLang="en-US" sz="2000"/>
              <a:t>50, 100, 200, 500</a:t>
            </a:r>
            <a:endParaRPr lang="pt-PT" altLang="en-US" sz="2000"/>
          </a:p>
          <a:p>
            <a:pPr algn="l"/>
            <a:r>
              <a:rPr lang="pt-PT" altLang="en-US" sz="2000" b="1"/>
              <a:t>c =</a:t>
            </a:r>
            <a:r>
              <a:rPr lang="pt-PT" altLang="en-US" sz="2000"/>
              <a:t> 0.85, 0.90, 0.95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92020" y="2252980"/>
            <a:ext cx="376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/>
              <a:t>Tuning de ‘stdmin’, ‘q’ e ‘c’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16320" y="2435225"/>
            <a:ext cx="65786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699500" y="3665855"/>
            <a:ext cx="2099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2000"/>
              <a:t>q = 50 fora</a:t>
            </a:r>
            <a:endParaRPr lang="pt-PT" altLang="en-US" sz="2000"/>
          </a:p>
          <a:p>
            <a:pPr algn="l">
              <a:lnSpc>
                <a:spcPct val="150000"/>
              </a:lnSpc>
            </a:pPr>
            <a:r>
              <a:rPr lang="pt-PT" altLang="en-US" sz="2000"/>
              <a:t>c = 0,85 fora</a:t>
            </a:r>
            <a:endParaRPr lang="pt-PT" altLang="en-US" sz="2000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770495" y="4895850"/>
            <a:ext cx="3957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não foi encontrado </a:t>
            </a:r>
            <a:endParaRPr lang="pt-PT" altLang="en-US" b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  <a:p>
            <a:pPr algn="ctr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um padrão. Vamos testar a versão 2 com tau utilizando CoI pra ver a diferença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2ª versão: </a:t>
            </a:r>
            <a:r>
              <a:rPr lang="pt-PT" altLang="en-US" sz="3200"/>
              <a:t>ASGEOreal1_2  =  tau CoI + std 1/5 rule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667635" y="2275205"/>
            <a:ext cx="6857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Completamente Adaptativo!</a:t>
            </a:r>
            <a:endParaRPr lang="pt-PT" altLang="en-US" sz="2800" b="1"/>
          </a:p>
          <a:p>
            <a:pPr algn="ctr"/>
            <a:endParaRPr lang="pt-PT" altLang="en-US" sz="2800" b="1"/>
          </a:p>
          <a:p>
            <a:pPr algn="ctr"/>
            <a:r>
              <a:rPr lang="pt-PT" altLang="en-US" sz="2800" b="1"/>
              <a:t>Perturbação Porcentagem novamente</a:t>
            </a:r>
            <a:endParaRPr lang="pt-PT" altLang="en-US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973455" y="3128645"/>
          <a:ext cx="6200775" cy="321691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50194"/>
                <a:gridCol w="1550194"/>
                <a:gridCol w="1550035"/>
                <a:gridCol w="1550352"/>
              </a:tblGrid>
              <a:tr h="6781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Função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stdmin</a:t>
                      </a:r>
                      <a:endParaRPr lang="pt-PT" altLang="en-US" sz="18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q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c</a:t>
                      </a:r>
                      <a:endParaRPr lang="pt-PT" altLang="en-US" sz="18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291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GRI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0,1 e 0,2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RAS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 e 0,5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1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ROS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0,2 e 0,1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r>
                        <a:rPr lang="pt-PT" altLang="en-US" sz="1800">
                          <a:sym typeface="+mn-ea"/>
                        </a:rPr>
                        <a:t> e 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SCH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1 e 0,2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200 e 100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 e 0,9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ACK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1</a:t>
                      </a:r>
                      <a:endParaRPr lang="pt-PT" altLang="en-US" sz="18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500 e 200</a:t>
                      </a:r>
                      <a:endParaRPr lang="pt-PT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0,95 e 0,9</a:t>
                      </a:r>
                      <a:endParaRPr lang="pt-PT" altLang="en-US" sz="1800"/>
                    </a:p>
                  </a:txBody>
                  <a:tcPr anchor="ctr" anchorCtr="0"/>
                </a:tc>
              </a:tr>
              <a:tr h="4235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1"/>
                        <a:t>BEA</a:t>
                      </a:r>
                      <a:endParaRPr lang="pt-PT" altLang="en-US" sz="18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0,2 e 0,5</a:t>
                      </a:r>
                      <a:endParaRPr lang="pt-PT" altLang="en-US" sz="18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500</a:t>
                      </a:r>
                      <a:endParaRPr lang="pt-PT" alt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/>
                        <a:t>0,95</a:t>
                      </a:r>
                      <a:endParaRPr lang="pt-PT" alt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035165" y="1945005"/>
            <a:ext cx="3764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2000" b="1"/>
              <a:t>stdmin =</a:t>
            </a:r>
            <a:r>
              <a:rPr lang="pt-PT" altLang="en-US" sz="2000"/>
              <a:t> 0.1, 0.2, 0.5, 1.0</a:t>
            </a:r>
            <a:endParaRPr lang="pt-PT" altLang="en-US" sz="2000"/>
          </a:p>
          <a:p>
            <a:pPr algn="l"/>
            <a:r>
              <a:rPr lang="pt-PT" altLang="en-US" sz="2000" b="1"/>
              <a:t>q = </a:t>
            </a:r>
            <a:r>
              <a:rPr lang="pt-PT" altLang="en-US" sz="2000"/>
              <a:t>50, 100, 200, 500</a:t>
            </a:r>
            <a:endParaRPr lang="pt-PT" altLang="en-US" sz="2000"/>
          </a:p>
          <a:p>
            <a:pPr algn="l"/>
            <a:r>
              <a:rPr lang="pt-PT" altLang="en-US" sz="2000" b="1"/>
              <a:t>c =</a:t>
            </a:r>
            <a:r>
              <a:rPr lang="pt-PT" altLang="en-US" sz="2000"/>
              <a:t> 0.85, 0.90, 0.95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92020" y="2252980"/>
            <a:ext cx="376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/>
              <a:t>Tuning de ‘stdmin’, ‘q’ e ‘c’</a:t>
            </a:r>
            <a:endParaRPr lang="en-US" altLang="pt-PT" sz="2000" i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16320" y="2435225"/>
            <a:ext cx="65786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95655" y="240665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2ª versão: </a:t>
            </a:r>
            <a:r>
              <a:rPr lang="pt-PT" altLang="en-US" sz="3200"/>
              <a:t>ASGEOreal1_2  =  tau CoI + std 1/5 rule</a:t>
            </a:r>
            <a:endParaRPr lang="pt-PT" altLang="en-US" sz="32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33830" y="875665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713990" y="875665"/>
            <a:ext cx="6857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/>
              <a:t>Perturbação Porcentagem</a:t>
            </a:r>
            <a:endParaRPr lang="pt-PT" alt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7935595" y="5191125"/>
            <a:ext cx="32372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pt-PT" altLang="en-US" sz="2000" b="1"/>
              <a:t>Parâmetros escolhidos:</a:t>
            </a:r>
            <a:endParaRPr lang="pt-PT" altLang="en-US" sz="2000" b="1"/>
          </a:p>
          <a:p>
            <a:pPr algn="l">
              <a:lnSpc>
                <a:spcPct val="100000"/>
              </a:lnSpc>
            </a:pPr>
            <a:r>
              <a:rPr lang="pt-PT" altLang="en-US" sz="2000"/>
              <a:t>stdmin = 0,5</a:t>
            </a:r>
            <a:endParaRPr lang="pt-PT" altLang="en-US" sz="2000"/>
          </a:p>
          <a:p>
            <a:pPr algn="l">
              <a:lnSpc>
                <a:spcPct val="100000"/>
              </a:lnSpc>
            </a:pPr>
            <a:r>
              <a:rPr lang="pt-PT" altLang="en-US" sz="2000"/>
              <a:t>q = 200</a:t>
            </a:r>
            <a:endParaRPr lang="pt-PT" altLang="en-US" sz="2000"/>
          </a:p>
          <a:p>
            <a:pPr algn="l">
              <a:lnSpc>
                <a:spcPct val="100000"/>
              </a:lnSpc>
            </a:pPr>
            <a:r>
              <a:rPr lang="pt-PT" altLang="en-US" sz="2000"/>
              <a:t>c = 0,95</a:t>
            </a:r>
            <a:endParaRPr lang="pt-PT" altLang="en-US" sz="2000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75550" y="3128645"/>
            <a:ext cx="3957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Resultados muito parecidos com a versão 1 (tau fixo).</a:t>
            </a:r>
            <a:endParaRPr lang="pt-PT" altLang="en-US" b="1">
              <a:solidFill>
                <a:schemeClr val="accent5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olidFill>
                  <a:schemeClr val="accent5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+mn-ea"/>
              </a:rPr>
              <a:t>Isso mostra que 1/5 é equivalente ao tau fixo</a:t>
            </a:r>
            <a:endParaRPr 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3570" y="296545"/>
            <a:ext cx="10552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Execução Comparativo da 2ª versão com o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339215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447925" y="1372870"/>
            <a:ext cx="685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Completamente Adaptativo &amp; Perturbação Porcentagem</a:t>
            </a:r>
            <a:endParaRPr lang="pt-PT" alt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1059815" y="1922780"/>
            <a:ext cx="9805670" cy="3829050"/>
            <a:chOff x="1441" y="3712"/>
            <a:chExt cx="15838" cy="68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88" y="7063"/>
              <a:ext cx="5391" cy="34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" y="3712"/>
              <a:ext cx="5204" cy="33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" y="7062"/>
              <a:ext cx="5204" cy="33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3" y="3712"/>
              <a:ext cx="5406" cy="3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5" y="3712"/>
              <a:ext cx="5228" cy="33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5" y="7061"/>
              <a:ext cx="5220" cy="3333"/>
            </a:xfrm>
            <a:prstGeom prst="rect">
              <a:avLst/>
            </a:prstGeom>
          </p:spPr>
        </p:pic>
      </p:grpSp>
      <p:sp>
        <p:nvSpPr>
          <p:cNvPr id="12" name="Text Box 11"/>
          <p:cNvSpPr txBox="1"/>
          <p:nvPr/>
        </p:nvSpPr>
        <p:spPr>
          <a:xfrm>
            <a:off x="1841500" y="6059805"/>
            <a:ext cx="8509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>
                <a:solidFill>
                  <a:schemeClr val="accent5"/>
                </a:solidFill>
              </a:rPr>
              <a:t>Adaptativo foi pior em todas, mas não ficou tão longe em algumas</a:t>
            </a:r>
            <a:endParaRPr lang="pt-PT" altLang="en-US" sz="2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1234440"/>
            <a:ext cx="10552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3ª versão: </a:t>
            </a:r>
            <a:r>
              <a:rPr lang="pt-PT" altLang="en-US" sz="3200"/>
              <a:t>ASGEOreal1_3  =  tau CoI + std CoI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7475" y="1869440"/>
            <a:ext cx="9417050" cy="33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667635" y="2275205"/>
            <a:ext cx="6857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 b="1"/>
              <a:t>Completamente Adaptativo!</a:t>
            </a:r>
            <a:endParaRPr lang="pt-PT" altLang="en-US" sz="2800" b="1"/>
          </a:p>
          <a:p>
            <a:pPr algn="ctr"/>
            <a:endParaRPr lang="pt-PT" altLang="en-US" sz="2800" b="1"/>
          </a:p>
          <a:p>
            <a:pPr algn="ctr"/>
            <a:r>
              <a:rPr lang="pt-PT" altLang="en-US" sz="2800" b="1"/>
              <a:t>Perturbação Porcentagem novamente</a:t>
            </a:r>
            <a:endParaRPr lang="pt-PT" alt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2472055" y="4234815"/>
            <a:ext cx="685736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/>
              <a:t>Lógica inversa do tau:</a:t>
            </a:r>
            <a:endParaRPr lang="pt-PT" altLang="en-US" sz="2400"/>
          </a:p>
          <a:p>
            <a:pPr algn="ctr"/>
            <a:endParaRPr lang="pt-PT" altLang="en-US" sz="2400"/>
          </a:p>
          <a:p>
            <a:pPr algn="ctr"/>
            <a:r>
              <a:rPr lang="pt-PT" altLang="en-US" sz="2400"/>
              <a:t>Se CoI==0, reseta std (std=1)</a:t>
            </a:r>
            <a:endParaRPr lang="pt-PT" altLang="en-US" sz="2400"/>
          </a:p>
          <a:p>
            <a:pPr algn="ctr"/>
            <a:r>
              <a:rPr lang="pt-PT" altLang="en-US" sz="2400"/>
              <a:t>Se CoI&lt;=CoI_i-1, diminui tau (std=std*0.9)</a:t>
            </a:r>
            <a:endParaRPr lang="pt-PT" altLang="en-US" sz="2400"/>
          </a:p>
          <a:p>
            <a:pPr algn="ctr"/>
            <a:endParaRPr lang="pt-PT" altLang="en-US" sz="2400"/>
          </a:p>
          <a:p>
            <a:pPr algn="ctr"/>
            <a:r>
              <a:rPr lang="pt-PT" altLang="en-US" b="1">
                <a:solidFill>
                  <a:srgbClr val="C00000"/>
                </a:solidFill>
              </a:rPr>
              <a:t>Resultados não foram satisfatórios e pouco explorados</a:t>
            </a:r>
            <a:endParaRPr lang="pt-PT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3720" y="1005840"/>
            <a:ext cx="1055243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 sz="3200"/>
              <a:t>Decisões:</a:t>
            </a:r>
            <a:endParaRPr lang="pt-PT" altLang="en-US" sz="3200"/>
          </a:p>
          <a:p>
            <a:pPr algn="l"/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Testar perturbação original e porcentagem demanda muito tempo. Vamos partir somente para a porcentagem?</a:t>
            </a: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Focar na versão 3 (tau e std utilizado CoI)?</a:t>
            </a: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PT" alt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3200"/>
              <a:t>Matriz de covariância? </a:t>
            </a:r>
            <a:r>
              <a:rPr lang="pt-PT" altLang="en-US" sz="2800"/>
              <a:t>[Auger,  2009]</a:t>
            </a:r>
            <a:endParaRPr lang="pt-PT" altLang="en-US" sz="2800"/>
          </a:p>
          <a:p>
            <a:pPr indent="0" algn="l">
              <a:buFont typeface="Arial" panose="020B0604020202020204" pitchFamily="34" charset="0"/>
              <a:buNone/>
            </a:pPr>
            <a:endParaRPr lang="pt-PT" altLang="en-US" sz="28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3720" y="1631315"/>
            <a:ext cx="10335260" cy="196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0570" y="734060"/>
            <a:ext cx="102584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>
              <a:lnSpc>
                <a:spcPct val="200000"/>
              </a:lnSpc>
            </a:pPr>
            <a:r>
              <a:rPr lang="pt-PT" altLang="en-US" sz="2800" b="1"/>
              <a:t>Após proposta de dissertação:</a:t>
            </a:r>
            <a:endParaRPr lang="pt-PT" altLang="en-US" sz="2800" b="1"/>
          </a:p>
          <a:p>
            <a:pPr lvl="1" algn="l">
              <a:lnSpc>
                <a:spcPct val="200000"/>
              </a:lnSpc>
            </a:pPr>
            <a:endParaRPr lang="pt-PT" altLang="en-US" sz="280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altLang="en-US" sz="2800"/>
              <a:t>Foco nos algoritmos real1 (2 parâmetros livres) ao invés de real2 (4 parâmetros)</a:t>
            </a:r>
            <a:endParaRPr lang="pt-PT" altLang="en-US" sz="280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800"/>
              <a:t>Perturbação Original vs. Perturbação Porcentagem</a:t>
            </a:r>
            <a:endParaRPr lang="pt-PT" altLang="en-US" sz="28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pt-PT" altLang="en-US" sz="28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lang="pt-PT" altLang="en-US" sz="2000"/>
          </a:p>
          <a:p>
            <a:pPr lvl="1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altLang="en-US" sz="2000"/>
              <a:t>			Comparativo será apresentado</a:t>
            </a:r>
            <a:endParaRPr lang="pt-PT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235" y="4331335"/>
            <a:ext cx="2396490" cy="472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4331335"/>
            <a:ext cx="265747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4836160"/>
            <a:ext cx="3654425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37555" y="3544570"/>
            <a:ext cx="5766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Descrição: </a:t>
            </a:r>
            <a:r>
              <a:rPr lang="pt-PT" altLang="en-US"/>
              <a:t>A função Beale é multimodal, com picos agudos nos cantos do domínio de entrada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Dimensões:</a:t>
            </a:r>
            <a:r>
              <a:rPr lang="pt-PT" altLang="en-US"/>
              <a:t> 2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xi Domain: </a:t>
            </a:r>
            <a:r>
              <a:rPr lang="pt-PT" altLang="en-US"/>
              <a:t>[-4.5, 4.5]</a:t>
            </a:r>
            <a:endParaRPr lang="pt-PT" altLang="en-US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f(x*) = 0</a:t>
            </a:r>
            <a:endParaRPr lang="pt-PT" altLang="en-US" b="1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x* = (3, 0.5)</a:t>
            </a:r>
            <a:endParaRPr lang="pt-PT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2016760"/>
            <a:ext cx="8405495" cy="486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2730500"/>
            <a:ext cx="5334000" cy="4000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90670" y="476250"/>
            <a:ext cx="323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400" b="1"/>
              <a:t>FUNÇÃO BEALE</a:t>
            </a:r>
            <a:endParaRPr lang="pt-PT" altLang="en-US" sz="2400" b="1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70045" y="1121410"/>
            <a:ext cx="3107690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316355" y="1468120"/>
            <a:ext cx="9559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PerturbaçãoOriginal AGEO1real1 e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597025" y="23806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568700" y="5027930"/>
            <a:ext cx="513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Tuning dos algoritmos</a:t>
            </a:r>
            <a:endParaRPr lang="pt-PT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Execução tunada</a:t>
            </a:r>
            <a:endParaRPr lang="pt-PT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59555" y="3852545"/>
                <a:ext cx="513651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pt-PT" altLang="en-US" sz="2800"/>
                  <a:t>Parâmetros livres =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55" y="3852545"/>
                <a:ext cx="513651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637790"/>
            <a:ext cx="239649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755650" y="208280"/>
            <a:ext cx="10748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Tuning PerturbaçãoOriginal AGEO1real1 e AGEO2real1</a:t>
            </a:r>
            <a:endParaRPr lang="pt-PT" altLang="en-US" sz="3200"/>
          </a:p>
        </p:txBody>
      </p:sp>
      <p:graphicFrame>
        <p:nvGraphicFramePr>
          <p:cNvPr id="12" name="Table 11"/>
          <p:cNvGraphicFramePr/>
          <p:nvPr/>
        </p:nvGraphicFramePr>
        <p:xfrm>
          <a:off x="685165" y="3704590"/>
          <a:ext cx="4215765" cy="238823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05255"/>
                <a:gridCol w="1405255"/>
                <a:gridCol w="1405255"/>
              </a:tblGrid>
              <a:tr h="50355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1,6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2,4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9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1,8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685165" y="3336290"/>
            <a:ext cx="421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Tuning do std</a:t>
            </a:r>
            <a:endParaRPr lang="pt-PT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504190" y="1167765"/>
                <a:ext cx="4576445" cy="21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>
                    <a:sym typeface="+mn-ea"/>
                  </a:rPr>
                  <a:t>Resultados da proposta</a:t>
                </a:r>
                <a:endParaRPr lang="pt-PT" altLang="en-US"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/>
                  <a:t>Variação de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/>
                  <a:t>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>
                    <a:sym typeface="+mn-ea"/>
                  </a:rPr>
                  <a:t>Funções x*=0 varia entre 0.8 e 1.2, enquanto funções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alt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∗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</m:oMath>
                </a14:m>
                <a:r>
                  <a:rPr lang="pt-PT" altLang="en-US">
                    <a:sym typeface="+mn-ea"/>
                  </a:rPr>
                  <a:t> variam de 1.6 a 2.4</a:t>
                </a:r>
                <a:endParaRPr lang="pt-PT" alt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" y="1167765"/>
                <a:ext cx="4576445" cy="2168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05" y="2679700"/>
            <a:ext cx="2745105" cy="1887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10" y="793750"/>
            <a:ext cx="2790825" cy="18980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465" y="2679700"/>
            <a:ext cx="2744470" cy="1863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640" y="4577715"/>
            <a:ext cx="2790825" cy="1884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465" y="4567555"/>
            <a:ext cx="2764790" cy="18929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640" y="791845"/>
            <a:ext cx="2790825" cy="18999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4485" y="6236335"/>
            <a:ext cx="45764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b="1"/>
              <a:t>AGEO2real1 ganha em todas</a:t>
            </a:r>
            <a:endParaRPr lang="pt-PT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337820" y="208280"/>
            <a:ext cx="11854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Execuções PerturbaçãoOriginal AGEO1real1 e AGEO2real1</a:t>
            </a:r>
            <a:endParaRPr lang="pt-PT" altLang="en-US" sz="3200"/>
          </a:p>
        </p:txBody>
      </p:sp>
      <p:grpSp>
        <p:nvGrpSpPr>
          <p:cNvPr id="18" name="Group 17"/>
          <p:cNvGrpSpPr/>
          <p:nvPr/>
        </p:nvGrpSpPr>
        <p:grpSpPr>
          <a:xfrm>
            <a:off x="5066030" y="909955"/>
            <a:ext cx="6107430" cy="5067300"/>
            <a:chOff x="3193" y="1500"/>
            <a:chExt cx="10168" cy="92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93" y="4587"/>
              <a:ext cx="5062" cy="3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9" y="1500"/>
              <a:ext cx="5065" cy="30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9" y="4587"/>
              <a:ext cx="5064" cy="310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" y="7662"/>
              <a:ext cx="5061" cy="311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" y="7662"/>
              <a:ext cx="5106" cy="311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3" y="1500"/>
              <a:ext cx="5056" cy="3087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518160" y="2661920"/>
            <a:ext cx="3933190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b="1"/>
              <a:t>Nas execuções, AGEO2real1 ganha em todas comparado ao AGEO2real1</a:t>
            </a:r>
            <a:endParaRPr lang="pt-PT" b="1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sz="1600"/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600"/>
              <a:t>Descartar o AGEO1</a:t>
            </a:r>
            <a:endParaRPr lang="pt-PT" sz="1600"/>
          </a:p>
        </p:txBody>
      </p:sp>
      <p:sp>
        <p:nvSpPr>
          <p:cNvPr id="2" name="Rectangles 1"/>
          <p:cNvSpPr/>
          <p:nvPr/>
        </p:nvSpPr>
        <p:spPr>
          <a:xfrm>
            <a:off x="5066030" y="909955"/>
            <a:ext cx="3037205" cy="51650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07635" y="6075045"/>
            <a:ext cx="2757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1600" b="1">
                <a:solidFill>
                  <a:srgbClr val="0070C0"/>
                </a:solidFill>
              </a:rPr>
              <a:t>Funções x*=0, AGEO2real1 ganha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136255" y="909955"/>
            <a:ext cx="3037205" cy="516509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402320" y="6075045"/>
            <a:ext cx="2505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1600" b="1">
                <a:solidFill>
                  <a:schemeClr val="accent6">
                    <a:lumMod val="75000"/>
                  </a:schemeClr>
                </a:solidFill>
              </a:rPr>
              <a:t>Funções x*&lt;&gt;0, GEOreal1 ganha</a:t>
            </a:r>
            <a:endParaRPr lang="pt-PT" sz="16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001395" y="1622425"/>
            <a:ext cx="1018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PerturbaçãoPorcentagem AGEO1real1 e AGEO2real1</a:t>
            </a:r>
            <a:endParaRPr lang="pt-PT" altLang="en-US" sz="3200"/>
          </a:p>
        </p:txBody>
      </p:sp>
      <p:cxnSp>
        <p:nvCxnSpPr>
          <p:cNvPr id="6" name="Straight Connector 5"/>
          <p:cNvCxnSpPr/>
          <p:nvPr/>
        </p:nvCxnSpPr>
        <p:spPr>
          <a:xfrm>
            <a:off x="1597025" y="23806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919220" y="5253355"/>
            <a:ext cx="513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Tuning dos algoritmos</a:t>
            </a:r>
            <a:endParaRPr lang="pt-PT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PT" altLang="en-US" sz="2800"/>
              <a:t>Execução tunada</a:t>
            </a:r>
            <a:endParaRPr lang="pt-PT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410075" y="4077970"/>
                <a:ext cx="513651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pt-PT" altLang="en-US" sz="2800"/>
                  <a:t>Parâmetros livres =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4077970"/>
                <a:ext cx="513651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2527935"/>
            <a:ext cx="2657475" cy="50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032760"/>
            <a:ext cx="3654425" cy="455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2250" y="1752600"/>
            <a:ext cx="4890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Gráficos mostram somente de 0% a 10%</a:t>
            </a:r>
            <a:endParaRPr lang="pt-PT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en-US"/>
              <a:t>Novamente, </a:t>
            </a:r>
            <a:r>
              <a:rPr lang="pt-PT" altLang="en-US" b="1"/>
              <a:t>AGEO2real1 &gt; AGEO1real1</a:t>
            </a:r>
            <a:endParaRPr lang="pt-PT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46065" y="791845"/>
            <a:ext cx="6431915" cy="5664835"/>
            <a:chOff x="3482" y="1159"/>
            <a:chExt cx="10129" cy="89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rcRect l="29039" t="30035" r="35603" b="33290"/>
            <a:stretch>
              <a:fillRect/>
            </a:stretch>
          </p:blipFill>
          <p:spPr>
            <a:xfrm>
              <a:off x="3482" y="1159"/>
              <a:ext cx="5085" cy="29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 l="29580" t="29262" r="35603" b="33672"/>
            <a:stretch>
              <a:fillRect/>
            </a:stretch>
          </p:blipFill>
          <p:spPr>
            <a:xfrm>
              <a:off x="3482" y="4124"/>
              <a:ext cx="4996" cy="29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l="29039" t="30799" r="36032" b="32717"/>
            <a:stretch>
              <a:fillRect/>
            </a:stretch>
          </p:blipFill>
          <p:spPr>
            <a:xfrm>
              <a:off x="8567" y="1160"/>
              <a:ext cx="5045" cy="29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rcRect l="29146" t="31944" r="35930" b="31189"/>
            <a:stretch>
              <a:fillRect/>
            </a:stretch>
          </p:blipFill>
          <p:spPr>
            <a:xfrm>
              <a:off x="8478" y="4124"/>
              <a:ext cx="4996" cy="2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rcRect l="29468" t="29271" r="35822" b="34054"/>
            <a:stretch>
              <a:fillRect/>
            </a:stretch>
          </p:blipFill>
          <p:spPr>
            <a:xfrm>
              <a:off x="3582" y="7089"/>
              <a:ext cx="4985" cy="29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rcRect l="30654" t="39974" r="34319" b="22960"/>
            <a:stretch>
              <a:fillRect/>
            </a:stretch>
          </p:blipFill>
          <p:spPr>
            <a:xfrm>
              <a:off x="8567" y="7114"/>
              <a:ext cx="4985" cy="2966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455930" y="208280"/>
            <a:ext cx="1132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Tuning </a:t>
            </a:r>
            <a:r>
              <a:rPr lang="pt-PT" altLang="en-US" sz="3200">
                <a:sym typeface="+mn-ea"/>
              </a:rPr>
              <a:t>PerturbaçãoPorcentagem </a:t>
            </a:r>
            <a:r>
              <a:rPr lang="pt-PT" altLang="en-US" sz="3200"/>
              <a:t>AGEO1real1 e AGEO2real1</a:t>
            </a:r>
            <a:endParaRPr lang="pt-PT" altLang="en-US" sz="3200"/>
          </a:p>
        </p:txBody>
      </p:sp>
      <p:graphicFrame>
        <p:nvGraphicFramePr>
          <p:cNvPr id="12" name="Table 11"/>
          <p:cNvGraphicFramePr/>
          <p:nvPr/>
        </p:nvGraphicFramePr>
        <p:xfrm>
          <a:off x="559435" y="4068445"/>
          <a:ext cx="4215765" cy="238823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405255"/>
                <a:gridCol w="1405255"/>
                <a:gridCol w="1405255"/>
              </a:tblGrid>
              <a:tr h="50355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369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9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1432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59435" y="3700145"/>
            <a:ext cx="421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b="1"/>
              <a:t>Tuning do p</a:t>
            </a:r>
            <a:endParaRPr lang="pt-PT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1197610" y="208280"/>
            <a:ext cx="979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3200"/>
              <a:t>Execuções porcentagem AGEO1real1 e AGEO2real1</a:t>
            </a:r>
            <a:endParaRPr lang="pt-PT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32130" y="1732280"/>
                <a:ext cx="432435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pt-PT" b="1">
                    <a:sym typeface="+mn-ea"/>
                  </a:rPr>
                  <a:t>Nas execuções, novamente AGEO2real1 &gt; AGEO1real1</a:t>
                </a:r>
                <a:endParaRPr lang="pt-PT"/>
              </a:p>
              <a:p>
                <a:pPr>
                  <a:lnSpc>
                    <a:spcPct val="150000"/>
                  </a:lnSpc>
                </a:pP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Algoritmos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pt-PT" altLang="en-US"/>
                  <a:t> tiveram melhor performance em relação a perturbação original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ROSENBROCK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SCHWEFEL</a:t>
                </a:r>
                <a:endParaRPr lang="pt-PT" altLang="en-US"/>
              </a:p>
              <a:p>
                <a:pPr>
                  <a:lnSpc>
                    <a:spcPct val="150000"/>
                  </a:lnSpc>
                </a:pPr>
                <a:r>
                  <a:rPr lang="pt-PT" altLang="en-US"/>
                  <a:t>BEALE</a:t>
                </a:r>
                <a:endParaRPr lang="pt-PT" alt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" y="1732280"/>
                <a:ext cx="432435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61610" y="1002665"/>
            <a:ext cx="6416040" cy="5731510"/>
            <a:chOff x="8286" y="1579"/>
            <a:chExt cx="10104" cy="9026"/>
          </a:xfrm>
        </p:grpSpPr>
        <p:grpSp>
          <p:nvGrpSpPr>
            <p:cNvPr id="17" name="Group 16"/>
            <p:cNvGrpSpPr/>
            <p:nvPr/>
          </p:nvGrpSpPr>
          <p:grpSpPr>
            <a:xfrm rot="0">
              <a:off x="8286" y="1579"/>
              <a:ext cx="10105" cy="9027"/>
              <a:chOff x="1277" y="1513"/>
              <a:chExt cx="10105" cy="902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8" y="4538"/>
                <a:ext cx="5062" cy="30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" y="1513"/>
                <a:ext cx="5062" cy="30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" y="4537"/>
                <a:ext cx="5042" cy="3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" y="7537"/>
                <a:ext cx="5062" cy="3003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7" y="1514"/>
                <a:ext cx="5042" cy="3024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9" y="7603"/>
              <a:ext cx="5041" cy="2985"/>
            </a:xfrm>
            <a:prstGeom prst="rect">
              <a:avLst/>
            </a:prstGeom>
          </p:spPr>
        </p:pic>
      </p:grpSp>
      <p:sp>
        <p:nvSpPr>
          <p:cNvPr id="4" name="Rectangles 3"/>
          <p:cNvSpPr/>
          <p:nvPr/>
        </p:nvSpPr>
        <p:spPr>
          <a:xfrm>
            <a:off x="8453755" y="993140"/>
            <a:ext cx="3303270" cy="572452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4145</Words>
  <Application>WPS Presentation</Application>
  <PresentationFormat>宽屏</PresentationFormat>
  <Paragraphs>411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DejaVu Math TeX Gyre</vt:lpstr>
      <vt:lpstr>OpenSymbol</vt:lpstr>
      <vt:lpstr>MS Mincho</vt:lpstr>
      <vt:lpstr>Gubbi</vt:lpstr>
      <vt:lpstr>Tahoma</vt:lpstr>
      <vt:lpstr>DejaVu Sans</vt:lpstr>
      <vt:lpstr>Office Theme</vt:lpstr>
      <vt:lpstr>ESTUDO PARA AUMENTO DE PERFORMANCE DE VERSÃO ADAPTATIVA DO ALGORITMO GEO E SUA APLICAÇÃO NO PROJETO CONCEITUAL DE SISTEMAS ESPACIAIS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81</cp:revision>
  <dcterms:created xsi:type="dcterms:W3CDTF">2021-09-30T11:52:14Z</dcterms:created>
  <dcterms:modified xsi:type="dcterms:W3CDTF">2021-09-30T11:52:14Z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