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3"/>
    <p:sldId id="259" r:id="rId4"/>
    <p:sldId id="260" r:id="rId5"/>
    <p:sldId id="261" r:id="rId6"/>
    <p:sldId id="258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2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/>
              <p:nvPr/>
            </p:nvSpPr>
            <p:spPr>
              <a:xfrm>
                <a:off x="504190" y="924560"/>
                <a:ext cx="4783455" cy="367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lvl="0" indent="0" algn="just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pt-PT" altLang="en-US" sz="1400" b="1">
                    <a:sym typeface="+mn-ea"/>
                  </a:rPr>
                  <a:t>COMO ERA:</a:t>
                </a:r>
                <a:endParaRPr lang="pt-PT" altLang="en-US" sz="1400" b="1"/>
              </a:p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FOR cada variável:</a:t>
                </a:r>
                <a:endParaRPr lang="pt-PT" altLang="en-US" sz="1400"/>
              </a:p>
              <a:p>
                <a:pPr marL="742950" lvl="1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Perturba com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sup>
                    </m:sSubSup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pt-PT" altLang="en-US" sz="1400">
                    <a:sym typeface="+mn-ea"/>
                  </a:rPr>
                  <a:t> </a:t>
                </a:r>
                <a:endParaRPr lang="pt-PT" altLang="en-US" sz="1400">
                  <a:sym typeface="+mn-ea"/>
                </a:endParaRPr>
              </a:p>
              <a:p>
                <a:pPr marL="742950" lvl="1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Calcula o valor de f(x) só com essa variável perturbada. Esse será o valor da adaptabilidade dessa variável.</a:t>
                </a:r>
                <a:endParaRPr lang="pt-PT" altLang="en-US" sz="1400">
                  <a:sym typeface="+mn-ea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ENDFOR</a:t>
                </a:r>
                <a:endParaRPr lang="pt-PT" altLang="en-US" sz="1400">
                  <a:sym typeface="+mn-ea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Foram geradas N perturbações para serem escolhidas</a:t>
                </a:r>
                <a:endParaRPr lang="pt-PT" altLang="en-US" sz="1400"/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Ordena pelo f(x) e escolhe uma perturbação para ser confirmada.</a:t>
                </a:r>
                <a:endParaRPr lang="pt-PT" altLang="en-US" sz="1400"/>
              </a:p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pt-PT" altLang="en-US" sz="1400"/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90" y="924560"/>
                <a:ext cx="4783455" cy="367855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 Box 26"/>
              <p:cNvSpPr txBox="1"/>
              <p:nvPr/>
            </p:nvSpPr>
            <p:spPr>
              <a:xfrm>
                <a:off x="6288405" y="924560"/>
                <a:ext cx="5505450" cy="4740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lvl="0" indent="0" algn="just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pt-PT" altLang="en-US" sz="1400" b="1">
                    <a:sym typeface="+mn-ea"/>
                  </a:rPr>
                  <a:t>COMO FICOU:</a:t>
                </a:r>
                <a:endParaRPr lang="pt-PT" altLang="en-US" sz="1400" b="1"/>
              </a:p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/>
                  <a:t>FOR cada variável:</a:t>
                </a:r>
                <a:endParaRPr lang="pt-PT" altLang="en-US" sz="1400"/>
              </a:p>
              <a:p>
                <a:pPr marL="742950" lvl="1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Perturba com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sup>
                    </m:sSubSup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  <m:r>
                      <a:rPr lang="en-US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pt-PT" altLang="en-US" sz="1400">
                    <a:sym typeface="+mn-ea"/>
                  </a:rPr>
                  <a:t> </a:t>
                </a:r>
                <a:endParaRPr lang="pt-PT" altLang="en-US" sz="1400">
                  <a:sym typeface="+mn-ea"/>
                </a:endParaRPr>
              </a:p>
              <a:p>
                <a:pPr marL="742950" lvl="1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Calcula o valor de f(x) só com essa variável perturbada. Esse será o valor da adaptabilidade dessa variável.</a:t>
                </a:r>
                <a:endParaRPr lang="pt-PT" altLang="en-US" sz="1400">
                  <a:sym typeface="+mn-ea"/>
                </a:endParaRPr>
              </a:p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ENDFOR</a:t>
                </a:r>
                <a:endParaRPr lang="pt-PT" altLang="en-US" sz="1400">
                  <a:sym typeface="+mn-ea"/>
                </a:endParaRPr>
              </a:p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olidFill>
                      <a:schemeClr val="accent5"/>
                    </a:solidFill>
                    <a:sym typeface="+mn-ea"/>
                  </a:rPr>
                  <a:t>Perturba o sigma com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𝜎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sup>
                    </m:sSup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∙</m:t>
                    </m:r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𝐿𝑜𝑔𝑁𝑜𝑟𝑚𝑎𝑙</m:t>
                    </m:r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𝛼</m:t>
                    </m:r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pt-PT" altLang="en-US" sz="1400">
                    <a:solidFill>
                      <a:schemeClr val="accent5"/>
                    </a:solidFill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</a:rPr>
                  <a:t>, </a:t>
                </a:r>
                <a:r>
                  <a:rPr lang="pt-PT" altLang="en-US" sz="1400">
                    <a:solidFill>
                      <a:schemeClr val="accent5"/>
                    </a:solidFill>
                    <a:sym typeface="+mn-ea"/>
                  </a:rPr>
                  <a:t>onde </a:t>
                </a:r>
                <a14:m>
                  <m:oMath xmlns:m="http://schemas.openxmlformats.org/officeDocument/2006/math">
                    <m:r>
                      <a:rPr lang="en-US" altLang="pt-PT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𝛼</m:t>
                    </m:r>
                    <m:r>
                      <a:rPr lang="en-US" altLang="pt-PT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pt-PT" sz="14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pt-PT" sz="14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1</m:t>
                        </m:r>
                      </m:num>
                      <m:den>
                        <m:rad>
                          <m:radPr>
                            <m:ctrlPr>
                              <a:rPr lang="en-US" altLang="pt-PT" sz="1400" i="1">
                                <a:solidFill>
                                  <a:schemeClr val="accent5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radPr>
                          <m:deg>
                            <m:r>
                              <a:rPr lang="en-US" altLang="pt-PT" sz="1400" i="1">
                                <a:solidFill>
                                  <a:schemeClr val="accent5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2</m:t>
                            </m:r>
                          </m:deg>
                          <m:e>
                            <m:r>
                              <a:rPr lang="en-US" altLang="pt-PT" sz="1400" i="1">
                                <a:solidFill>
                                  <a:schemeClr val="accent5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endParaRPr lang="en-US" sz="1400" i="1">
                  <a:solidFill>
                    <a:schemeClr val="accent5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olidFill>
                      <a:schemeClr val="accent5"/>
                    </a:solidFill>
                    <a:sym typeface="+mn-ea"/>
                  </a:rPr>
                  <a:t> Para calcular a adaptabilidade 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𝜎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sup>
                    </m:sSup>
                  </m:oMath>
                </a14:m>
                <a:r>
                  <a:rPr lang="pt-PT" altLang="en-US" sz="1400">
                    <a:solidFill>
                      <a:schemeClr val="accent5"/>
                    </a:solidFill>
                    <a:sym typeface="+mn-ea"/>
                  </a:rPr>
                  <a:t>, perturba todas as variáveis de uma só vez com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sz="14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sz="14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sup>
                    </m:sSubSup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sSup>
                      <m:sSupPr>
                        <m:ctrlPr>
                          <a:rPr lang="en-US" sz="14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𝜎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sup>
                    </m:sSup>
                    <m:r>
                      <a:rPr lang="en-US" sz="1400" i="1">
                        <a:solidFill>
                          <a:schemeClr val="accent5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pt-PT" altLang="en-US" sz="1400">
                    <a:solidFill>
                      <a:schemeClr val="accent5"/>
                    </a:solidFill>
                    <a:sym typeface="+mn-ea"/>
                  </a:rPr>
                  <a:t> e calcula o valor de f(x).</a:t>
                </a:r>
                <a:endParaRPr lang="pt-PT" altLang="en-US" sz="1400">
                  <a:solidFill>
                    <a:schemeClr val="accent5"/>
                  </a:solidFill>
                  <a:sym typeface="+mn-ea"/>
                </a:endParaRPr>
              </a:p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Foram geradas</a:t>
                </a:r>
                <a:r>
                  <a:rPr lang="pt-PT" altLang="en-US" sz="1400">
                    <a:solidFill>
                      <a:schemeClr val="accent5"/>
                    </a:solidFill>
                    <a:sym typeface="+mn-ea"/>
                  </a:rPr>
                  <a:t> N+1 </a:t>
                </a:r>
                <a:r>
                  <a:rPr lang="pt-PT" altLang="en-US" sz="1400">
                    <a:sym typeface="+mn-ea"/>
                  </a:rPr>
                  <a:t>perturbações para serem escolhidas.</a:t>
                </a:r>
                <a:endParaRPr lang="pt-PT" altLang="en-US" sz="1400"/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Ordena pelo f(x) e escolhe uma perturbação para ser confirmada.</a:t>
                </a:r>
                <a:endParaRPr lang="pt-PT" altLang="en-US" sz="1400">
                  <a:sym typeface="+mn-ea"/>
                </a:endParaRPr>
              </a:p>
            </p:txBody>
          </p:sp>
        </mc:Choice>
        <mc:Fallback>
          <p:sp>
            <p:nvSpPr>
              <p:cNvPr id="27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405" y="924560"/>
                <a:ext cx="5505450" cy="47409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1"/>
          <p:cNvSpPr txBox="1"/>
          <p:nvPr/>
        </p:nvSpPr>
        <p:spPr>
          <a:xfrm>
            <a:off x="485775" y="27940"/>
            <a:ext cx="1122045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PT" sz="1400" b="1">
                <a:solidFill>
                  <a:schemeClr val="accent2"/>
                </a:solidFill>
              </a:rPr>
              <a:t>ABORDAGEM AUTO-ADAPTATIVA INICIAL PROPOSTA INICIALMENTE</a:t>
            </a:r>
            <a:endParaRPr lang="pt-PT" sz="1400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oup 4"/>
          <p:cNvGrpSpPr/>
          <p:nvPr/>
        </p:nvGrpSpPr>
        <p:grpSpPr>
          <a:xfrm>
            <a:off x="2988310" y="286385"/>
            <a:ext cx="6216015" cy="2600325"/>
            <a:chOff x="4706" y="451"/>
            <a:chExt cx="9789" cy="409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 Box 26"/>
                <p:cNvSpPr txBox="1"/>
                <p:nvPr/>
              </p:nvSpPr>
              <p:spPr>
                <a:xfrm>
                  <a:off x="4706" y="1322"/>
                  <a:ext cx="9789" cy="32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lvl="0" indent="0" algn="just">
                    <a:lnSpc>
                      <a:spcPct val="150000"/>
                    </a:lnSpc>
                    <a:buFont typeface="Arial" panose="020B0604020202020204" pitchFamily="34" charset="0"/>
                    <a:buNone/>
                  </a:pPr>
                  <a:r>
                    <a:rPr lang="pt-PT" altLang="en-US" sz="1600">
                      <a:solidFill>
                        <a:srgbClr val="C00000"/>
                      </a:solidFill>
                      <a:cs typeface="+mn-lt"/>
                      <a:sym typeface="+mn-ea"/>
                    </a:rPr>
                    <a:t>Para calcular a adaptabilidade do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solidFill>
                                <a:srgbClr val="C0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C0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𝜎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C0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’</m:t>
                          </m:r>
                        </m:sup>
                      </m:sSup>
                    </m:oMath>
                  </a14:m>
                  <a:r>
                    <a:rPr lang="pt-PT" altLang="en-US" sz="1600">
                      <a:solidFill>
                        <a:srgbClr val="C00000"/>
                      </a:solidFill>
                      <a:cs typeface="+mn-lt"/>
                      <a:sym typeface="+mn-ea"/>
                    </a:rPr>
                    <a:t>, perturba todas as variáveis de uma só vez com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solidFill>
                                <a:srgbClr val="C0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rgbClr val="C0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C0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rgbClr val="C0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’</m:t>
                          </m:r>
                        </m:sup>
                      </m:sSubSup>
                      <m:r>
                        <a:rPr lang="en-US" sz="1600" i="1">
                          <a:solidFill>
                            <a:srgbClr val="C0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C0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C0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C0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solidFill>
                            <a:srgbClr val="C0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sz="1600" i="1">
                          <a:solidFill>
                            <a:srgbClr val="C00000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𝑁</m:t>
                      </m:r>
                      <m:r>
                        <a:rPr lang="en-US" sz="1600" i="1">
                          <a:solidFill>
                            <a:srgbClr val="C0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sz="1600" i="1">
                          <a:solidFill>
                            <a:srgbClr val="C0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sz="1600" i="1">
                          <a:solidFill>
                            <a:srgbClr val="C0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C0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C0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𝜎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C00000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’</m:t>
                          </m:r>
                        </m:sup>
                      </m:sSup>
                      <m:r>
                        <a:rPr lang="en-US" sz="1600" i="1">
                          <a:solidFill>
                            <a:srgbClr val="C00000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a14:m>
                  <a:r>
                    <a:rPr lang="pt-PT" altLang="en-US" sz="1600">
                      <a:solidFill>
                        <a:srgbClr val="C00000"/>
                      </a:solidFill>
                      <a:cs typeface="+mn-lt"/>
                      <a:sym typeface="+mn-ea"/>
                    </a:rPr>
                    <a:t> e calcula o valor de f(x).</a:t>
                  </a:r>
                  <a:endParaRPr lang="pt-PT" altLang="en-US" sz="1600">
                    <a:solidFill>
                      <a:srgbClr val="C00000"/>
                    </a:solidFill>
                    <a:cs typeface="+mn-lt"/>
                    <a:sym typeface="+mn-ea"/>
                  </a:endParaRPr>
                </a:p>
                <a:p>
                  <a:pPr marL="285750" lvl="0" indent="-285750" algn="just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endParaRPr lang="pt-PT" altLang="en-US" sz="1600">
                    <a:cs typeface="+mn-lt"/>
                    <a:sym typeface="+mn-ea"/>
                  </a:endParaRPr>
                </a:p>
                <a:p>
                  <a:pPr lvl="0" indent="0" algn="just">
                    <a:lnSpc>
                      <a:spcPct val="150000"/>
                    </a:lnSpc>
                    <a:buFont typeface="Arial" panose="020B0604020202020204" pitchFamily="34" charset="0"/>
                    <a:buNone/>
                  </a:pPr>
                  <a:r>
                    <a:rPr lang="pt-PT" altLang="en-US" sz="1600">
                      <a:cs typeface="+mn-lt"/>
                      <a:sym typeface="+mn-ea"/>
                    </a:rPr>
                    <a:t>Em problemas onde os intervalos de variação das variáveis são diferentes, o sigma é diferente, pois </a:t>
                  </a:r>
                  <a14:m>
                    <m:oMath xmlns:m="http://schemas.openxmlformats.org/officeDocument/2006/math">
                      <m:r>
                        <a:rPr lang="en-US" altLang="pt-PT" sz="1600" i="1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  <a:sym typeface="+mn-ea"/>
                        </a:rPr>
                        <m:t>𝜎</m:t>
                      </m:r>
                      <m:r>
                        <a:rPr lang="en-US" altLang="pt-PT" sz="1600" i="1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  <a:sym typeface="+mn-ea"/>
                        </a:rPr>
                        <m:t>=</m:t>
                      </m:r>
                      <m:r>
                        <a:rPr lang="en-US" altLang="pt-PT" sz="1600" i="1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  <a:sym typeface="+mn-ea"/>
                        </a:rPr>
                        <m:t>𝜌</m:t>
                      </m:r>
                      <m:r>
                        <a:rPr lang="en-US" altLang="pt-PT" sz="1600" i="1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  <a:sym typeface="+mn-ea"/>
                        </a:rPr>
                        <m:t>∙(</m:t>
                      </m:r>
                      <m:sSup>
                        <m:sSupPr>
                          <m:ctrlPr>
                            <a:rPr lang="en-US" altLang="pt-PT" sz="1600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pt-PT" sz="1600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pt-PT" sz="1600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𝑈</m:t>
                          </m:r>
                        </m:sup>
                      </m:sSup>
                      <m:r>
                        <a:rPr lang="en-US" altLang="pt-PT" sz="1600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−</m:t>
                      </m:r>
                      <m:sSup>
                        <m:sSupPr>
                          <m:ctrlPr>
                            <a:rPr lang="en-US" altLang="pt-PT" sz="1600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pt-PT" sz="1600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pt-PT" sz="1600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𝐿</m:t>
                          </m:r>
                        </m:sup>
                      </m:sSup>
                      <m:r>
                        <a:rPr lang="en-US" altLang="pt-PT" sz="1600" i="1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  <a:sym typeface="+mn-ea"/>
                        </a:rPr>
                        <m:t>)</m:t>
                      </m:r>
                    </m:oMath>
                  </a14:m>
                  <a:endParaRPr lang="en-US" altLang="pt-PT" sz="1600" i="1">
                    <a:cs typeface="+mn-lt"/>
                    <a:sym typeface="+mn-ea"/>
                  </a:endParaRPr>
                </a:p>
              </p:txBody>
            </p:sp>
          </mc:Choice>
          <mc:Fallback>
            <p:sp>
              <p:nvSpPr>
                <p:cNvPr id="27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6" y="1322"/>
                  <a:ext cx="9789" cy="3224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Text Box 1"/>
            <p:cNvSpPr txBox="1"/>
            <p:nvPr/>
          </p:nvSpPr>
          <p:spPr>
            <a:xfrm>
              <a:off x="6814" y="451"/>
              <a:ext cx="5574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indent="0" algn="ctr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pt-PT" sz="2000" b="1">
                  <a:solidFill>
                    <a:schemeClr val="accent2"/>
                  </a:solidFill>
                </a:rPr>
                <a:t>PROBLEMA</a:t>
              </a:r>
              <a:endParaRPr lang="pt-PT" sz="20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88310" y="3723005"/>
            <a:ext cx="6771640" cy="1856740"/>
            <a:chOff x="4706" y="451"/>
            <a:chExt cx="10664" cy="29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 Box 7"/>
                <p:cNvSpPr txBox="1"/>
                <p:nvPr/>
              </p:nvSpPr>
              <p:spPr>
                <a:xfrm>
                  <a:off x="4706" y="1322"/>
                  <a:ext cx="10664" cy="20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lvl="0" indent="0" algn="just">
                    <a:lnSpc>
                      <a:spcPct val="150000"/>
                    </a:lnSpc>
                    <a:buFont typeface="Arial" panose="020B0604020202020204" pitchFamily="34" charset="0"/>
                    <a:buNone/>
                  </a:pPr>
                  <a:r>
                    <a:rPr lang="pt-PT" altLang="en-US" sz="1600">
                      <a:cs typeface="+mn-lt"/>
                      <a:sym typeface="+mn-ea"/>
                    </a:rPr>
                    <a:t>Ao invés de sempre perturbar o </a:t>
                  </a:r>
                  <a14:m>
                    <m:oMath xmlns:m="http://schemas.openxmlformats.org/officeDocument/2006/math">
                      <m:r>
                        <a:rPr lang="en-US" sz="1600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𝜎</m:t>
                      </m:r>
                    </m:oMath>
                  </a14:m>
                  <a:r>
                    <a:rPr lang="pt-PT" altLang="en-US" sz="1600">
                      <a:cs typeface="+mn-lt"/>
                      <a:sym typeface="+mn-ea"/>
                    </a:rPr>
                    <a:t> gerand</a:t>
                  </a:r>
                  <a:r>
                    <a:rPr lang="pt-PT" altLang="en-US" sz="1600">
                      <a:solidFill>
                        <a:schemeClr val="tx1"/>
                      </a:solidFill>
                      <a:cs typeface="+mn-lt"/>
                      <a:sym typeface="+mn-ea"/>
                    </a:rPr>
                    <a:t>o o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𝜎</m:t>
                          </m:r>
                        </m:e>
                        <m:sup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’</m:t>
                          </m:r>
                        </m:sup>
                      </m:sSup>
                    </m:oMath>
                  </a14:m>
                  <a:r>
                    <a:rPr lang="pt-PT" altLang="en-US" sz="1600">
                      <a:cs typeface="+mn-lt"/>
                      <a:sym typeface="+mn-ea"/>
                    </a:rPr>
                    <a:t>, poderia perturbar diretamente o </a:t>
                  </a:r>
                  <a14:m>
                    <m:oMath xmlns:m="http://schemas.openxmlformats.org/officeDocument/2006/math">
                      <m:r>
                        <a:rPr lang="en-US" altLang="pt-PT" sz="1600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  <a:sym typeface="+mn-ea"/>
                        </a:rPr>
                        <m:t>𝜌</m:t>
                      </m:r>
                    </m:oMath>
                  </a14:m>
                  <a:r>
                    <a:rPr lang="pt-PT" altLang="en-US" sz="1600">
                      <a:cs typeface="+mn-lt"/>
                      <a:sym typeface="+mn-ea"/>
                    </a:rPr>
                    <a:t> gerando o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𝜌</m:t>
                          </m:r>
                        </m:e>
                        <m:sup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’</m:t>
                          </m:r>
                        </m:sup>
                      </m:sSup>
                    </m:oMath>
                  </a14:m>
                  <a:r>
                    <a:rPr lang="pt-PT" altLang="en-US" sz="1600">
                      <a:solidFill>
                        <a:schemeClr val="tx1"/>
                      </a:solidFill>
                      <a:cs typeface="+mn-lt"/>
                    </a:rPr>
                    <a:t>, </a:t>
                  </a:r>
                  <a:r>
                    <a:rPr lang="pt-PT" altLang="en-US" sz="1600">
                      <a:cs typeface="+mn-lt"/>
                      <a:sym typeface="+mn-ea"/>
                    </a:rPr>
                    <a:t>com a mesma metodologia. No momento da perturbação nas variáveis, perturba com </a:t>
                  </a:r>
                  <a14:m>
                    <m:oMath xmlns:m="http://schemas.openxmlformats.org/officeDocument/2006/math">
                      <m:r>
                        <a:rPr lang="en-US" altLang="pt-PT" sz="1600" i="1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  <a:sym typeface="+mn-ea"/>
                        </a:rPr>
                        <m:t>𝜎</m:t>
                      </m:r>
                      <m:r>
                        <a:rPr lang="en-US" altLang="pt-PT" sz="1600" i="1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  <a:sym typeface="+mn-ea"/>
                        </a:rPr>
                        <m:t>=</m:t>
                      </m:r>
                      <m:r>
                        <a:rPr lang="en-US" altLang="pt-PT" sz="1600" i="1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  <a:sym typeface="+mn-ea"/>
                        </a:rPr>
                        <m:t>𝜌</m:t>
                      </m:r>
                      <m:r>
                        <a:rPr lang="en-US" altLang="pt-PT" sz="1600" i="1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  <a:sym typeface="+mn-ea"/>
                        </a:rPr>
                        <m:t>’</m:t>
                      </m:r>
                      <m:r>
                        <a:rPr lang="en-US" altLang="pt-PT" sz="1600" i="1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  <a:sym typeface="+mn-ea"/>
                        </a:rPr>
                        <m:t>∙(</m:t>
                      </m:r>
                      <m:sSup>
                        <m:sSupPr>
                          <m:ctrlPr>
                            <a:rPr lang="en-US" altLang="pt-PT" sz="1600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pt-PT" sz="1600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pt-PT" sz="1600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𝑈</m:t>
                          </m:r>
                        </m:sup>
                      </m:sSup>
                      <m:r>
                        <a:rPr lang="en-US" altLang="pt-PT" sz="1600" i="1"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−</m:t>
                      </m:r>
                      <m:sSup>
                        <m:sSupPr>
                          <m:ctrlPr>
                            <a:rPr lang="en-US" altLang="pt-PT" sz="1600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pt-PT" sz="1600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pt-PT" sz="1600" i="1"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m:t>𝐿</m:t>
                          </m:r>
                        </m:sup>
                      </m:sSup>
                      <m:r>
                        <a:rPr lang="en-US" altLang="pt-PT" sz="1600" i="1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  <a:sym typeface="+mn-ea"/>
                        </a:rPr>
                        <m:t>)</m:t>
                      </m:r>
                    </m:oMath>
                  </a14:m>
                  <a:endParaRPr lang="pt-PT" altLang="en-US" sz="1600">
                    <a:cs typeface="+mn-lt"/>
                    <a:sym typeface="+mn-ea"/>
                  </a:endParaRPr>
                </a:p>
              </p:txBody>
            </p:sp>
          </mc:Choice>
          <mc:Fallback>
            <p:sp>
              <p:nvSpPr>
                <p:cNvPr id="8" name="Text 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6" y="1322"/>
                  <a:ext cx="10664" cy="2053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 Box 8"/>
            <p:cNvSpPr txBox="1"/>
            <p:nvPr/>
          </p:nvSpPr>
          <p:spPr>
            <a:xfrm>
              <a:off x="6814" y="451"/>
              <a:ext cx="5574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indent="0" algn="ctr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pt-PT" sz="2000" b="1">
                  <a:solidFill>
                    <a:schemeClr val="accent2"/>
                  </a:solidFill>
                </a:rPr>
                <a:t>SUGESTÃO</a:t>
              </a:r>
              <a:endParaRPr lang="pt-PT" sz="2000" b="1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 Box 26"/>
              <p:cNvSpPr txBox="1"/>
              <p:nvPr/>
            </p:nvSpPr>
            <p:spPr>
              <a:xfrm>
                <a:off x="2619375" y="906780"/>
                <a:ext cx="6953250" cy="5044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lvl="0" indent="0" algn="just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pt-PT" altLang="en-US" sz="1600" b="1">
                    <a:sym typeface="+mn-ea"/>
                  </a:rPr>
                  <a:t>ALTERNATIVA 1:</a:t>
                </a:r>
                <a:endParaRPr lang="pt-PT" altLang="en-US" sz="1600" b="1"/>
              </a:p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600"/>
                  <a:t>FOR cada variável:</a:t>
                </a:r>
                <a:endParaRPr lang="pt-PT" altLang="en-US" sz="1600"/>
              </a:p>
              <a:p>
                <a:pPr marL="742950" lvl="1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600">
                    <a:sym typeface="+mn-ea"/>
                  </a:rPr>
                  <a:t>Perturba com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sup>
                    </m:sSubSup>
                    <m:r>
                      <a:rPr lang="en-US" sz="1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sz="1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sz="1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sz="1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sz="1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sz="1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  <m:r>
                      <a:rPr lang="en-US" sz="1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pt-PT" altLang="en-US" sz="1600">
                    <a:latin typeface="DejaVu Math TeX Gyre" panose="02000503000000000000" charset="0"/>
                    <a:cs typeface="DejaVu Math TeX Gyre" panose="02000503000000000000" charset="0"/>
                  </a:rPr>
                  <a:t>, </a:t>
                </a:r>
                <a:r>
                  <a:rPr lang="pt-PT" altLang="en-US" sz="1600">
                    <a:sym typeface="+mn-ea"/>
                  </a:rPr>
                  <a:t>onde </a:t>
                </a:r>
                <a14:m>
                  <m:oMath xmlns:m="http://schemas.openxmlformats.org/officeDocument/2006/math">
                    <m:r>
                      <a:rPr lang="en-US" altLang="pt-PT" sz="16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𝜎</m:t>
                    </m:r>
                    <m:r>
                      <a:rPr lang="en-US" altLang="pt-PT" sz="16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=</m:t>
                    </m:r>
                    <m:r>
                      <a:rPr lang="en-US" altLang="pt-PT" sz="16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𝜌</m:t>
                    </m:r>
                    <m:r>
                      <a:rPr lang="en-US" altLang="pt-PT" sz="16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∙∆</m:t>
                    </m:r>
                    <m:r>
                      <a:rPr lang="en-US" altLang="pt-PT" sz="16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𝑥</m:t>
                    </m:r>
                    <m:r>
                      <a:rPr lang="en-US" altLang="pt-PT" sz="1600" i="1" baseline="-250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𝑖</m:t>
                    </m:r>
                  </m:oMath>
                </a14:m>
                <a:r>
                  <a:rPr lang="pt-PT" altLang="en-US" sz="1600"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:endParaRPr lang="pt-PT" altLang="en-US" sz="1600">
                  <a:sym typeface="+mn-ea"/>
                </a:endParaRPr>
              </a:p>
              <a:p>
                <a:pPr marL="742950" lvl="1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600">
                    <a:sym typeface="+mn-ea"/>
                  </a:rPr>
                  <a:t>Calcula o valor de f(x) só com essa variável perturbada. Esse será o valor da adaptabilidade dessa variável.</a:t>
                </a:r>
                <a:endParaRPr lang="pt-PT" altLang="en-US" sz="1600">
                  <a:sym typeface="+mn-ea"/>
                </a:endParaRPr>
              </a:p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600">
                    <a:sym typeface="+mn-ea"/>
                  </a:rPr>
                  <a:t>ENDFOR</a:t>
                </a:r>
                <a:endParaRPr lang="pt-PT" altLang="en-US" sz="1600">
                  <a:sym typeface="+mn-ea"/>
                </a:endParaRPr>
              </a:p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600">
                    <a:solidFill>
                      <a:srgbClr val="FF0000"/>
                    </a:solidFill>
                    <a:sym typeface="+mn-ea"/>
                  </a:rPr>
                  <a:t>Perturba a porcentagem com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𝜌</m:t>
                        </m:r>
                      </m:e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sup>
                    </m:sSup>
                    <m:r>
                      <a:rPr lang="en-US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𝜌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∙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𝐿𝑜𝑔𝑁𝑜𝑟𝑚𝑎𝑙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𝛼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pt-PT" altLang="en-US" sz="1600">
                    <a:solidFill>
                      <a:srgbClr val="FF0000"/>
                    </a:solidFill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</a:rPr>
                  <a:t>, </a:t>
                </a:r>
                <a:r>
                  <a:rPr lang="pt-PT" altLang="en-US" sz="1600">
                    <a:solidFill>
                      <a:srgbClr val="FF0000"/>
                    </a:solidFill>
                    <a:sym typeface="+mn-ea"/>
                  </a:rPr>
                  <a:t>onde </a:t>
                </a:r>
                <a14:m>
                  <m:oMath xmlns:m="http://schemas.openxmlformats.org/officeDocument/2006/math">
                    <m:r>
                      <a:rPr lang="en-US" altLang="pt-PT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𝛼</m:t>
                    </m:r>
                    <m:r>
                      <a:rPr lang="en-US" altLang="pt-PT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pt-PT" sz="1600" i="1">
                            <a:solidFill>
                              <a:srgbClr val="FF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pt-PT" sz="1600" i="1">
                            <a:solidFill>
                              <a:srgbClr val="FF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1</m:t>
                        </m:r>
                      </m:num>
                      <m:den>
                        <m:rad>
                          <m:radPr>
                            <m:ctrlPr>
                              <a:rPr lang="en-US" altLang="pt-PT" sz="1600" i="1">
                                <a:solidFill>
                                  <a:srgbClr val="FF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radPr>
                          <m:deg>
                            <m:r>
                              <a:rPr lang="en-US" altLang="pt-PT" sz="1600" i="1">
                                <a:solidFill>
                                  <a:srgbClr val="FF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2</m:t>
                            </m:r>
                          </m:deg>
                          <m:e>
                            <m:r>
                              <a:rPr lang="en-US" altLang="pt-PT" sz="1600" i="1">
                                <a:solidFill>
                                  <a:srgbClr val="FF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endParaRPr lang="en-US" sz="1600" i="1">
                  <a:solidFill>
                    <a:srgbClr val="FF0000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600">
                    <a:solidFill>
                      <a:srgbClr val="FF0000"/>
                    </a:solidFill>
                    <a:sym typeface="+mn-ea"/>
                  </a:rPr>
                  <a:t> Para calcular a adaptabilidade 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𝜌</m:t>
                        </m:r>
                      </m:e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sup>
                    </m:sSup>
                  </m:oMath>
                </a14:m>
                <a:r>
                  <a:rPr lang="pt-PT" altLang="en-US" sz="1600">
                    <a:solidFill>
                      <a:srgbClr val="FF0000"/>
                    </a:solidFill>
                    <a:sym typeface="+mn-ea"/>
                  </a:rPr>
                  <a:t>, perturba todas as variáveis de uma só vez com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sup>
                    </m:sSubSup>
                    <m:r>
                      <a:rPr lang="en-US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pt-PT" altLang="en-US" sz="1600">
                    <a:solidFill>
                      <a:srgbClr val="FF0000"/>
                    </a:solidFill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</a:rPr>
                  <a:t>, </a:t>
                </a:r>
                <a:r>
                  <a:rPr lang="pt-PT" altLang="en-US" sz="1600">
                    <a:solidFill>
                      <a:srgbClr val="FF0000"/>
                    </a:solidFill>
                    <a:sym typeface="+mn-ea"/>
                  </a:rPr>
                  <a:t>onde </a:t>
                </a:r>
                <a14:m>
                  <m:oMath xmlns:m="http://schemas.openxmlformats.org/officeDocument/2006/math">
                    <m:r>
                      <a:rPr lang="en-US" altLang="pt-PT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𝜎</m:t>
                    </m:r>
                    <m:r>
                      <a:rPr lang="en-US" altLang="pt-PT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=</m:t>
                    </m:r>
                    <m:r>
                      <a:rPr lang="en-US" altLang="pt-PT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𝜌</m:t>
                    </m:r>
                    <m:r>
                      <a:rPr lang="en-US" altLang="pt-PT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’∙∆</m:t>
                    </m:r>
                    <m:r>
                      <a:rPr lang="en-US" altLang="pt-PT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𝑥</m:t>
                    </m:r>
                    <m:r>
                      <a:rPr lang="en-US" altLang="pt-PT" sz="1600" i="1" baseline="-25000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𝑖</m:t>
                    </m:r>
                  </m:oMath>
                </a14:m>
                <a:r>
                  <a:rPr lang="pt-PT" altLang="en-US" sz="1600">
                    <a:solidFill>
                      <a:srgbClr val="FF0000"/>
                    </a:solidFill>
                    <a:sym typeface="+mn-ea"/>
                  </a:rPr>
                  <a:t>, e calcula o valor de f(x).</a:t>
                </a:r>
                <a:endParaRPr lang="pt-PT" altLang="en-US" sz="1600">
                  <a:solidFill>
                    <a:srgbClr val="FF0000"/>
                  </a:solidFill>
                  <a:sym typeface="+mn-ea"/>
                </a:endParaRPr>
              </a:p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600">
                    <a:sym typeface="+mn-ea"/>
                  </a:rPr>
                  <a:t>Foram geradas</a:t>
                </a:r>
                <a:r>
                  <a:rPr lang="pt-PT" altLang="en-US" sz="1600">
                    <a:solidFill>
                      <a:schemeClr val="accent5"/>
                    </a:solidFill>
                    <a:sym typeface="+mn-ea"/>
                  </a:rPr>
                  <a:t> N+1 </a:t>
                </a:r>
                <a:r>
                  <a:rPr lang="pt-PT" altLang="en-US" sz="1600">
                    <a:sym typeface="+mn-ea"/>
                  </a:rPr>
                  <a:t>perturbações para serem escolhidas.</a:t>
                </a:r>
                <a:endParaRPr lang="pt-PT" altLang="en-US" sz="1600"/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600">
                    <a:sym typeface="+mn-ea"/>
                  </a:rPr>
                  <a:t>Ordena pelo f(x) e escolhe uma perturbação para ser confirmada.</a:t>
                </a:r>
                <a:endParaRPr lang="pt-PT" altLang="en-US" sz="1600">
                  <a:sym typeface="+mn-ea"/>
                </a:endParaRPr>
              </a:p>
            </p:txBody>
          </p:sp>
        </mc:Choice>
        <mc:Fallback>
          <p:sp>
            <p:nvSpPr>
              <p:cNvPr id="27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375" y="906780"/>
                <a:ext cx="6953250" cy="504444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1"/>
          <p:cNvSpPr txBox="1"/>
          <p:nvPr/>
        </p:nvSpPr>
        <p:spPr>
          <a:xfrm>
            <a:off x="485775" y="27940"/>
            <a:ext cx="1122045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PT" sz="1400" b="1">
                <a:solidFill>
                  <a:schemeClr val="accent2"/>
                </a:solidFill>
              </a:rPr>
              <a:t>ALTERNATIVA 1</a:t>
            </a:r>
            <a:endParaRPr lang="pt-PT" sz="1400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3055" y="1727200"/>
            <a:ext cx="8360410" cy="36290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3"/>
              <p:cNvSpPr txBox="1"/>
              <p:nvPr/>
            </p:nvSpPr>
            <p:spPr>
              <a:xfrm>
                <a:off x="1046480" y="763270"/>
                <a:ext cx="3221355" cy="37655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’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𝜌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∙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𝐿𝑜𝑔𝑁𝑜𝑟𝑚𝑎𝑙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𝛼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480" y="763270"/>
                <a:ext cx="3221355" cy="3765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7291705" y="1131570"/>
                <a:ext cx="3216275" cy="37655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’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𝐿𝑜𝑔𝑁𝑜𝑟𝑚𝑎𝑙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 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67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705" y="1131570"/>
                <a:ext cx="3216275" cy="3765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5"/>
              <p:cNvSpPr txBox="1"/>
              <p:nvPr/>
            </p:nvSpPr>
            <p:spPr>
              <a:xfrm>
                <a:off x="6157595" y="885825"/>
                <a:ext cx="113411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𝑜𝑢</m:t>
                      </m:r>
                    </m:oMath>
                  </m:oMathPara>
                </a14:m>
                <a:endParaRPr lang="en-US" i="1">
                  <a:solidFill>
                    <a:schemeClr val="tx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595" y="885825"/>
                <a:ext cx="1134110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6"/>
          <p:cNvSpPr txBox="1"/>
          <p:nvPr/>
        </p:nvSpPr>
        <p:spPr>
          <a:xfrm>
            <a:off x="1988185" y="5889625"/>
            <a:ext cx="755015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PT" altLang="en-US" sz="1600" i="1">
                <a:solidFill>
                  <a:schemeClr val="tx1"/>
                </a:solidFill>
                <a:latin typeface="DejaVu Math TeX Gyre" panose="02000503000000000000" charset="0"/>
                <a:ea typeface="MS Mincho" charset="0"/>
                <a:cs typeface="DejaVu Math TeX Gyre" panose="02000503000000000000" charset="0"/>
              </a:rPr>
              <a:t>p só diminui se for &lt;0.  Talvez valores teriam que variar entre 0.5 e 1.5</a:t>
            </a:r>
            <a:endParaRPr lang="pt-PT" altLang="en-US" sz="1600" i="1">
              <a:solidFill>
                <a:schemeClr val="tx1"/>
              </a:solidFill>
              <a:latin typeface="DejaVu Math TeX Gyre" panose="02000503000000000000" charset="0"/>
              <a:ea typeface="MS Mincho" charset="0"/>
              <a:cs typeface="DejaVu Math TeX Gyre" panose="02000503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1"/>
              <p:cNvSpPr txBox="1"/>
              <p:nvPr/>
            </p:nvSpPr>
            <p:spPr>
              <a:xfrm>
                <a:off x="1065530" y="1350645"/>
                <a:ext cx="3828415" cy="37655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’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𝐿𝑜𝑔𝑁𝑜𝑟𝑚𝑎𝑙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67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 / 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100</m:t>
                      </m:r>
                    </m:oMath>
                  </m:oMathPara>
                </a14:m>
                <a:endParaRPr lang="en-US" i="1">
                  <a:solidFill>
                    <a:schemeClr val="tx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" name="Text 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530" y="1350645"/>
                <a:ext cx="3828415" cy="37655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 Box 26"/>
              <p:cNvSpPr txBox="1"/>
              <p:nvPr/>
            </p:nvSpPr>
            <p:spPr>
              <a:xfrm>
                <a:off x="2606675" y="705485"/>
                <a:ext cx="6978650" cy="5447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lvl="0" indent="0" algn="just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pt-PT" altLang="en-US" sz="1600" b="1">
                    <a:sym typeface="+mn-ea"/>
                  </a:rPr>
                  <a:t>ALTERNATIVA 2 com mais perturbações:</a:t>
                </a:r>
                <a:endParaRPr lang="pt-PT" altLang="en-US" sz="1600" b="1">
                  <a:sym typeface="+mn-ea"/>
                </a:endParaRPr>
              </a:p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600"/>
                  <a:t>FOR cada variável:</a:t>
                </a:r>
                <a:endParaRPr lang="pt-PT" altLang="en-US" sz="1600"/>
              </a:p>
              <a:p>
                <a:pPr marL="742950" lvl="1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600">
                    <a:sym typeface="+mn-ea"/>
                  </a:rPr>
                  <a:t>Perturba com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sup>
                    </m:sSubSup>
                    <m:r>
                      <a:rPr lang="en-US" sz="1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sz="1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sz="1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sz="1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sz="1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sz="1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  <m:r>
                      <a:rPr lang="en-US" sz="16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pt-PT" altLang="en-US" sz="1600">
                    <a:sym typeface="+mn-ea"/>
                  </a:rPr>
                  <a:t> </a:t>
                </a:r>
                <a:endParaRPr lang="pt-PT" altLang="en-US" sz="1600">
                  <a:sym typeface="+mn-ea"/>
                </a:endParaRPr>
              </a:p>
              <a:p>
                <a:pPr marL="742950" lvl="1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600">
                    <a:sym typeface="+mn-ea"/>
                  </a:rPr>
                  <a:t>Calcula o valor de f(x) só com essa variável perturbada. Esse será o valor da adaptabilidade dessa variável.</a:t>
                </a:r>
                <a:endParaRPr lang="pt-PT" altLang="en-US" sz="1600">
                  <a:sym typeface="+mn-ea"/>
                </a:endParaRPr>
              </a:p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600">
                    <a:sym typeface="+mn-ea"/>
                  </a:rPr>
                  <a:t>ENDFOR</a:t>
                </a:r>
                <a:endParaRPr lang="pt-PT" altLang="en-US" sz="1600">
                  <a:sym typeface="+mn-ea"/>
                </a:endParaRPr>
              </a:p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600">
                    <a:solidFill>
                      <a:schemeClr val="accent5"/>
                    </a:solidFill>
                    <a:sym typeface="+mn-ea"/>
                  </a:rPr>
                  <a:t>Perturba o sigma com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𝜎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sup>
                    </m:sSup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∙</m:t>
                    </m:r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𝐿𝑜𝑔𝑁𝑜𝑟𝑚𝑎𝑙</m:t>
                    </m:r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𝛼</m:t>
                    </m:r>
                    <m:r>
                      <a:rPr lang="en-US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pt-PT" altLang="en-US" sz="1600">
                    <a:solidFill>
                      <a:schemeClr val="accent5"/>
                    </a:solidFill>
                    <a:latin typeface="DejaVu Math TeX Gyre" panose="02000503000000000000" charset="0"/>
                    <a:ea typeface="MS Mincho" charset="0"/>
                    <a:cs typeface="DejaVu Math TeX Gyre" panose="02000503000000000000" charset="0"/>
                  </a:rPr>
                  <a:t>, </a:t>
                </a:r>
                <a:r>
                  <a:rPr lang="pt-PT" altLang="en-US" sz="1600">
                    <a:solidFill>
                      <a:schemeClr val="accent5"/>
                    </a:solidFill>
                    <a:sym typeface="+mn-ea"/>
                  </a:rPr>
                  <a:t>onde </a:t>
                </a:r>
                <a14:m>
                  <m:oMath xmlns:m="http://schemas.openxmlformats.org/officeDocument/2006/math">
                    <m:r>
                      <a:rPr lang="en-US" altLang="pt-PT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𝛼</m:t>
                    </m:r>
                    <m:r>
                      <a:rPr lang="en-US" altLang="pt-PT" sz="1600" i="1">
                        <a:solidFill>
                          <a:schemeClr val="accent5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pt-PT" sz="16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pt-PT" sz="1600" i="1">
                            <a:solidFill>
                              <a:schemeClr val="accent5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1</m:t>
                        </m:r>
                      </m:num>
                      <m:den>
                        <m:rad>
                          <m:radPr>
                            <m:ctrlPr>
                              <a:rPr lang="en-US" altLang="pt-PT" sz="1600" i="1">
                                <a:solidFill>
                                  <a:schemeClr val="accent5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radPr>
                          <m:deg>
                            <m:r>
                              <a:rPr lang="en-US" altLang="pt-PT" sz="1600" i="1">
                                <a:solidFill>
                                  <a:schemeClr val="accent5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2</m:t>
                            </m:r>
                          </m:deg>
                          <m:e>
                            <m:r>
                              <a:rPr lang="en-US" altLang="pt-PT" sz="1600" i="1">
                                <a:solidFill>
                                  <a:schemeClr val="accent5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endParaRPr lang="en-US" sz="1600" i="1">
                  <a:solidFill>
                    <a:schemeClr val="accent5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600">
                    <a:solidFill>
                      <a:schemeClr val="accent5"/>
                    </a:solidFill>
                    <a:sym typeface="+mn-ea"/>
                  </a:rPr>
                  <a:t> </a:t>
                </a:r>
                <a:r>
                  <a:rPr lang="pt-PT" altLang="en-US" sz="1600">
                    <a:solidFill>
                      <a:srgbClr val="FF0000"/>
                    </a:solidFill>
                    <a:sym typeface="+mn-ea"/>
                  </a:rPr>
                  <a:t>Perturba cada variável por vez com 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𝜎</m:t>
                        </m:r>
                      </m:e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sup>
                    </m:sSup>
                  </m:oMath>
                </a14:m>
                <a:r>
                  <a:rPr lang="pt-PT" altLang="en-US" sz="1600">
                    <a:solidFill>
                      <a:srgbClr val="FF0000"/>
                    </a:solidFill>
                    <a:sym typeface="+mn-ea"/>
                  </a:rPr>
                  <a:t> e calcula a adaptabilidade delas de novo. Então cada variável terá 2 adaptabailidades, uma com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FF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</m:oMath>
                </a14:m>
                <a:r>
                  <a:rPr lang="pt-PT" altLang="en-US" sz="1600">
                    <a:solidFill>
                      <a:srgbClr val="FF0000"/>
                    </a:solidFill>
                    <a:sym typeface="+mn-ea"/>
                  </a:rPr>
                  <a:t> e outra com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𝜎</m:t>
                        </m:r>
                      </m:e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sup>
                    </m:sSup>
                  </m:oMath>
                </a14:m>
                <a:r>
                  <a:rPr lang="pt-PT" altLang="en-US" sz="1600">
                    <a:solidFill>
                      <a:srgbClr val="FF0000"/>
                    </a:solidFill>
                    <a:sym typeface="+mn-ea"/>
                  </a:rPr>
                  <a:t>. </a:t>
                </a:r>
                <a:endParaRPr lang="pt-PT" altLang="en-US" sz="1600">
                  <a:solidFill>
                    <a:srgbClr val="FF0000"/>
                  </a:solidFill>
                  <a:sym typeface="+mn-ea"/>
                </a:endParaRPr>
              </a:p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600">
                    <a:solidFill>
                      <a:srgbClr val="FF0000"/>
                    </a:solidFill>
                    <a:sym typeface="+mn-ea"/>
                  </a:rPr>
                  <a:t>Foram geradas 2N+1 perturbações</a:t>
                </a:r>
                <a:endParaRPr lang="pt-PT" altLang="en-US" sz="1600">
                  <a:solidFill>
                    <a:srgbClr val="FF0000"/>
                  </a:solidFill>
                  <a:sym typeface="+mn-ea"/>
                </a:endParaRPr>
              </a:p>
              <a:p>
                <a:pPr marL="285750" lvl="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600">
                    <a:solidFill>
                      <a:srgbClr val="FF0000"/>
                    </a:solidFill>
                    <a:sym typeface="+mn-ea"/>
                  </a:rPr>
                  <a:t>Na hora de ordenar pelo f(x) e escolher uma perturbação, se a perturbação que utilizou 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𝜎</m:t>
                        </m:r>
                      </m:e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sup>
                    </m:sSup>
                  </m:oMath>
                </a14:m>
                <a:r>
                  <a:rPr lang="pt-PT" altLang="en-US" sz="1600">
                    <a:solidFill>
                      <a:srgbClr val="FF0000"/>
                    </a:solidFill>
                    <a:sym typeface="+mn-ea"/>
                  </a:rPr>
                  <a:t> for a escolhida, confirma 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𝜎</m:t>
                        </m:r>
                      </m:e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’</m:t>
                        </m:r>
                      </m:sup>
                    </m:sSup>
                  </m:oMath>
                </a14:m>
                <a:r>
                  <a:rPr lang="pt-PT" altLang="en-US" sz="1600">
                    <a:solidFill>
                      <a:srgbClr val="FF0000"/>
                    </a:solidFill>
                    <a:sym typeface="+mn-ea"/>
                  </a:rPr>
                  <a:t> junto para ser alterado.</a:t>
                </a:r>
                <a:endParaRPr lang="pt-PT" altLang="en-US" sz="1600">
                  <a:solidFill>
                    <a:srgbClr val="FF0000"/>
                  </a:solidFill>
                  <a:sym typeface="+mn-ea"/>
                </a:endParaRPr>
              </a:p>
            </p:txBody>
          </p:sp>
        </mc:Choice>
        <mc:Fallback>
          <p:sp>
            <p:nvSpPr>
              <p:cNvPr id="27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675" y="705485"/>
                <a:ext cx="6978650" cy="544766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1"/>
          <p:cNvSpPr txBox="1"/>
          <p:nvPr/>
        </p:nvSpPr>
        <p:spPr>
          <a:xfrm>
            <a:off x="485775" y="27940"/>
            <a:ext cx="1122045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PT" sz="1400" b="1">
                <a:solidFill>
                  <a:schemeClr val="accent2"/>
                </a:solidFill>
              </a:rPr>
              <a:t>ALTERNATIVA 2</a:t>
            </a:r>
            <a:endParaRPr lang="pt-PT" sz="1400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2766</Words>
  <Application>WPS Presentation</Application>
  <PresentationFormat>宽屏</PresentationFormat>
  <Paragraphs>65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DejaVu Math TeX Gyre</vt:lpstr>
      <vt:lpstr>MS Mincho</vt:lpstr>
      <vt:lpstr>Gubbi</vt:lpstr>
      <vt:lpstr>Microsoft YaHei</vt:lpstr>
      <vt:lpstr>Droid Sans Fallback</vt:lpstr>
      <vt:lpstr>Arial Unicode MS</vt:lpstr>
      <vt:lpstr>Arial Black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lbluz</dc:creator>
  <cp:lastModifiedBy>lbluz</cp:lastModifiedBy>
  <cp:revision>16</cp:revision>
  <dcterms:created xsi:type="dcterms:W3CDTF">2022-02-03T12:32:18Z</dcterms:created>
  <dcterms:modified xsi:type="dcterms:W3CDTF">2022-02-03T12:32:18Z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