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386" r:id="rId4"/>
    <p:sldId id="370" r:id="rId5"/>
    <p:sldId id="376" r:id="rId6"/>
    <p:sldId id="377" r:id="rId7"/>
    <p:sldId id="379" r:id="rId8"/>
    <p:sldId id="327" r:id="rId9"/>
    <p:sldId id="352" r:id="rId10"/>
    <p:sldId id="366" r:id="rId11"/>
    <p:sldId id="365" r:id="rId12"/>
    <p:sldId id="3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Parâmetro Livres dos GEOs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Engenharia e Tecnologia Espaciais</a:t>
            </a:r>
            <a:br>
              <a:rPr lang="pt-BR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Engenharia e Gerenciamento de Sistemas Espaciais</a:t>
            </a: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GEOreal1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1,2  |  tau = 1,5 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0,8  |  tau = 1,5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2,4  |  tau = 5,5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1,8  |  tau = 8,0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std = 0,8  |  tau = 1,0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TUNING IGOR (std = 1)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1,25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tau = 6,25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GEOreal2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852805" y="1687830"/>
            <a:ext cx="4836795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P = 8  |  std1 = 1 | tau = 1,5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1  |  tau = 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4  |  tau = 3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2  |  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4  |  tau = 4,5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 = 1  |  P = 8  |  std1 = 1  |  tau = 6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" name="Google Shape;84;p2"/>
          <p:cNvSpPr txBox="true">
            <a:spLocks noGrp="true"/>
          </p:cNvSpPr>
          <p:nvPr/>
        </p:nvSpPr>
        <p:spPr>
          <a:xfrm>
            <a:off x="6424295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8  |  tau = 1.75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8  |  std1 = 8  |  tau = 2.25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P = 16  |  std1 = 8  |  tau = 9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-</a:t>
            </a:r>
            <a:endParaRPr lang="pt-PT" altLang="en-US" sz="1400">
              <a:solidFill>
                <a:srgbClr val="FF0000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rgbClr val="FF0000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   TUNING IGOR (s = 2)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35571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680210" y="1233170"/>
            <a:ext cx="8874125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just">
              <a:lnSpc>
                <a:spcPct val="150000"/>
              </a:lnSpc>
              <a:buFont typeface="Arial" panose="020B0604020202020204" pitchFamily="34" charset="0"/>
            </a:pPr>
            <a:r>
              <a:rPr lang="pt-PT" altLang="en-US" sz="2000"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 realização do tuning do algoritmos foi feito de forma combinatória, ou seja, foram determinados valores a serem testados para cada parâmetro e então todas as combinações possíveis entre os valores de cada parâmetro foram executadas. Para cada combinação de parâmetros, houveram 50 execuções de cada algoritmo e, então, a média dessas execuções foi avaliada. Foram obtidos os valores de parâmetro que resultaram no melhor desempenho dos algoritmos (melhor valor da função objetivo ou menor NFE para atingir o ótimo).</a:t>
            </a:r>
            <a:endParaRPr lang="pt-PT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lvl="1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3973830"/>
            <a:ext cx="4099560" cy="160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e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var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25" y="76835"/>
            <a:ext cx="5385435" cy="6704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endParaRPr lang="pt-PT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83348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var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385" y="1031875"/>
            <a:ext cx="4509135" cy="5614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35571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710" y="1021715"/>
                <a:ext cx="9763760" cy="4789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 e GEOvar:</a:t>
                </a:r>
                <a:endParaRPr lang="pt-PT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indent="0" algn="just">
                  <a:lnSpc>
                    <a:spcPct val="150000"/>
                  </a:lnSpc>
                  <a:buFont typeface="Arial" panose="020B0604020202020204" pitchFamily="34" charset="0"/>
                </a:pP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 {0.25, 0.50, 0.75, 1.0, 1.25, 1.5, 1.75, 2.0, 2.25, 2.5, 2.75, 3.0, 3.25, 3.5, 3.75, 4.0, 4.25, 4.5, 4.75, 5.0, 5.25, 5.5, 5.75, 6.0, 6.25, 6.5, 6.75, 7.0}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710" y="1021715"/>
                <a:ext cx="9763760" cy="47898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Tuning - GEO e GEOvar 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2,75</a:t>
            </a: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 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1,50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0,75  | GEOvar = 1,50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3,25 | GEOvar = 2,25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625600" y="1031875"/>
            <a:ext cx="94253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TUNING NOVO                                                               TUNING TESE FABIANO</a:t>
            </a:r>
            <a:endParaRPr lang="pt-PT" altLang="en-US" sz="1600" b="1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1,25 | GEOvar = 3,00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1,00 | GEOvar = 1,25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- | GEOvar = 1,75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GEO = 2,25 | GEOvar = 2,50</a:t>
            </a: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real1</a:t>
            </a: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e </a:t>
            </a:r>
            <a:b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</a:br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  <a:latin typeface="Arial Black" panose="020B0A04020102020204" charset="0"/>
                <a:cs typeface="Arial Black" panose="020B0A04020102020204" charset="0"/>
              </a:rPr>
              <a:t>real2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22350" y="4164330"/>
            <a:ext cx="3646315" cy="1719592"/>
            <a:chOff x="1438" y="7490"/>
            <a:chExt cx="4675" cy="2093"/>
          </a:xfrm>
        </p:grpSpPr>
        <p:grpSp>
          <p:nvGrpSpPr>
            <p:cNvPr id="36" name="Group 35"/>
            <p:cNvGrpSpPr/>
            <p:nvPr/>
          </p:nvGrpSpPr>
          <p:grpSpPr>
            <a:xfrm>
              <a:off x="1438" y="8233"/>
              <a:ext cx="659" cy="580"/>
              <a:chOff x="1438" y="8233"/>
              <a:chExt cx="659" cy="580"/>
            </a:xfrm>
          </p:grpSpPr>
          <p:sp>
            <p:nvSpPr>
              <p:cNvPr id="38" name="Text Box 37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1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07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9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75" name="Group 74"/>
            <p:cNvGrpSpPr/>
            <p:nvPr/>
          </p:nvGrpSpPr>
          <p:grpSpPr>
            <a:xfrm rot="0">
              <a:off x="4534" y="8233"/>
              <a:ext cx="461" cy="580"/>
              <a:chOff x="3330" y="4997"/>
              <a:chExt cx="461" cy="580"/>
            </a:xfrm>
          </p:grpSpPr>
          <p:sp>
            <p:nvSpPr>
              <p:cNvPr id="76" name="Text Box 75"/>
              <p:cNvSpPr txBox="true"/>
              <p:nvPr/>
            </p:nvSpPr>
            <p:spPr>
              <a:xfrm>
                <a:off x="3330" y="4997"/>
                <a:ext cx="461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1</a:t>
                </a:r>
                <a:endParaRPr lang="pt-PT" altLang="en-US" sz="20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501" y="7949"/>
              <a:ext cx="894" cy="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4570" y="7997"/>
              <a:ext cx="756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3200"/>
                <a:t>...</a:t>
              </a:r>
              <a:endParaRPr lang="pt-PT" altLang="en-US" sz="3200"/>
            </a:p>
          </p:txBody>
        </p:sp>
        <p:sp>
          <p:nvSpPr>
            <p:cNvPr id="33" name="Text Box 32"/>
            <p:cNvSpPr txBox="true"/>
            <p:nvPr/>
          </p:nvSpPr>
          <p:spPr>
            <a:xfrm>
              <a:off x="2007" y="7490"/>
              <a:ext cx="3576" cy="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Variáveis de projeto</a:t>
              </a:r>
              <a:endParaRPr lang="pt-PT" altLang="en-US" sz="1200" b="1"/>
            </a:p>
          </p:txBody>
        </p:sp>
        <p:sp>
          <p:nvSpPr>
            <p:cNvPr id="87" name="Text Box 86"/>
            <p:cNvSpPr txBox="true"/>
            <p:nvPr/>
          </p:nvSpPr>
          <p:spPr>
            <a:xfrm>
              <a:off x="2007" y="9023"/>
              <a:ext cx="3935" cy="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Cada variável possui codificação real e representa uma espécie</a:t>
              </a:r>
              <a:endParaRPr lang="pt-PT" altLang="en-US" sz="1200" b="1"/>
            </a:p>
          </p:txBody>
        </p:sp>
        <p:cxnSp>
          <p:nvCxnSpPr>
            <p:cNvPr id="88" name="Elbow Connector 87"/>
            <p:cNvCxnSpPr/>
            <p:nvPr/>
          </p:nvCxnSpPr>
          <p:spPr>
            <a:xfrm rot="5400000" flipV="true">
              <a:off x="1662" y="8865"/>
              <a:ext cx="391" cy="299"/>
            </a:xfrm>
            <a:prstGeom prst="bentConnector3">
              <a:avLst>
                <a:gd name="adj1" fmla="val 10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16200000">
              <a:off x="3693" y="5747"/>
              <a:ext cx="203" cy="4608"/>
            </a:xfrm>
            <a:prstGeom prst="rightBrace">
              <a:avLst>
                <a:gd name="adj1" fmla="val 20714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097" y="8233"/>
              <a:ext cx="659" cy="580"/>
              <a:chOff x="1438" y="8233"/>
              <a:chExt cx="659" cy="580"/>
            </a:xfrm>
          </p:grpSpPr>
          <p:sp>
            <p:nvSpPr>
              <p:cNvPr id="47" name="Text Box 46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2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756" y="8233"/>
              <a:ext cx="659" cy="580"/>
              <a:chOff x="1438" y="8233"/>
              <a:chExt cx="659" cy="580"/>
            </a:xfrm>
          </p:grpSpPr>
          <p:sp>
            <p:nvSpPr>
              <p:cNvPr id="73" name="Text Box 72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3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15" y="8233"/>
              <a:ext cx="659" cy="580"/>
              <a:chOff x="1438" y="8233"/>
              <a:chExt cx="659" cy="580"/>
            </a:xfrm>
          </p:grpSpPr>
          <p:sp>
            <p:nvSpPr>
              <p:cNvPr id="86" name="Text Box 85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4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454" y="8233"/>
              <a:ext cx="659" cy="580"/>
              <a:chOff x="1438" y="8233"/>
              <a:chExt cx="659" cy="580"/>
            </a:xfrm>
          </p:grpSpPr>
          <p:sp>
            <p:nvSpPr>
              <p:cNvPr id="92" name="Text Box 91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n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</p:grpSp>
      <p:pic>
        <p:nvPicPr>
          <p:cNvPr id="96" name="Picture 9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9695"/>
            <a:ext cx="5343525" cy="669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</a:rPr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95" name="Picture 9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70" y="1167130"/>
            <a:ext cx="4240530" cy="55479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𝜎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𝜎</m:t>
                        </m:r>
                      </m:e>
                      <m:sub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1</m:t>
                        </m:r>
                      </m:sub>
                    </m:sSub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P 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s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real1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64679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MS Mincho" charset="0"/>
                <a:cs typeface="Arial" panose="020B0604020202020204" pitchFamily="34" charset="0"/>
                <a:sym typeface="Arial" panose="020B0604020202020204"/>
              </a:rPr>
              <a:t>real2</a:t>
            </a:r>
            <a:endParaRPr lang="pt-PT" altLang="en-US" sz="2400" baseline="-25000">
              <a:solidFill>
                <a:schemeClr val="tx1"/>
              </a:solidFill>
              <a:uFillTx/>
              <a:latin typeface="Arial" panose="020B0604020202020204" pitchFamily="34" charset="0"/>
              <a:ea typeface="MS Mincho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14108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latin typeface="Arial Black" panose="020B0A04020102020204" charset="0"/>
                <a:cs typeface="Arial Black" panose="020B0A04020102020204" charset="0"/>
                <a:sym typeface="+mn-ea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 Black" panose="020B0A04020102020204" charset="0"/>
              <a:ea typeface="Arial" panose="020B0604020202020204"/>
              <a:cs typeface="Arial Black" panose="020B0A0402010202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075" y="1031875"/>
                <a:ext cx="8706485" cy="5450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GEOreal1:</a:t>
                </a:r>
                <a:endParaRPr lang="pt-PT" altLang="en-US" sz="2000" b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pt-PT" sz="600" b="1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 {0.5, 1.0, 1.5, 2.0, 2.5, 3.0, 3.5, 4.0, 4.5, 5.0, 5.5, 6.0, 6.5, 7.0, 7.5, 8.0}</a:t>
                </a:r>
                <a:endParaRPr lang="pt-PT" altLang="en-US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𝝈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{0.2, 0.4, 0.6, 0.8, 1.0, 1.2, 1.4, 1.6, 1.8, 2.0, 2.2, 2.4, 2.6, 2.8, 3.0} 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GEOreal2: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Arial" panose="020B0604020202020204"/>
                    <a:cs typeface="Arial" panose="020B0604020202020204" pitchFamily="34" charset="0"/>
                    <a:sym typeface="Arial" panose="020B0604020202020204"/>
                  </a:rPr>
                  <a:t> {0.5, 1.0, 1.5, 2.0, 2.5, 3.0, 3.5, 4.0, 4.5, 5.0, 5.5, 6.0, 6.5, 7.0}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𝝈</m:t>
                        </m:r>
                      </m:e>
                      <m:sub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PT" altLang="en-US" sz="2000" b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{1, 2, 4, 8}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P </a:t>
                </a:r>
                <a:r>
                  <a:rPr lang="pt-PT" altLang="en-US" sz="2000" b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: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{8, 16}</a:t>
                </a:r>
                <a:endParaRPr lang="pt-PT" altLang="en-US" sz="2000"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s:</a:t>
                </a:r>
                <a:r>
                  <a:rPr lang="pt-PT" altLang="en-US" sz="2000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{1, 2} </a:t>
                </a: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→</m:t>
                    </m:r>
                  </m:oMath>
                </a14:m>
                <a:r>
                  <a:rPr lang="pt-PT" altLang="en-US" sz="2000" i="1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/>
                  </a:rPr>
                  <a:t>Originalmente, GEOreal2 possui s=2 fixo. </a:t>
                </a:r>
                <a:endParaRPr lang="pt-PT" altLang="en-US" sz="20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075" y="1031875"/>
                <a:ext cx="8706485" cy="54502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2795</Words>
  <Application>WPS Presentation</Application>
  <PresentationFormat>宽屏</PresentationFormat>
  <Paragraphs>161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Noto Sans Symbols</vt:lpstr>
      <vt:lpstr>Arial</vt:lpstr>
      <vt:lpstr>DejaVu Math TeX Gyre</vt:lpstr>
      <vt:lpstr>MS Mincho</vt:lpstr>
      <vt:lpstr>Pothana2000</vt:lpstr>
      <vt:lpstr>Arial Black</vt:lpstr>
      <vt:lpstr>微软雅黑</vt:lpstr>
      <vt:lpstr>Arial Unicode MS</vt:lpstr>
      <vt:lpstr>SimSun</vt:lpstr>
      <vt:lpstr>方正书宋_GBK</vt:lpstr>
      <vt:lpstr>Times New Roman</vt:lpstr>
      <vt:lpstr>Office Theme</vt:lpstr>
      <vt:lpstr>GEOs com Codificação Real</vt:lpstr>
      <vt:lpstr>Tuning dos Parâmetros Livres</vt:lpstr>
      <vt:lpstr>GEO  e  GEOvar</vt:lpstr>
      <vt:lpstr>Parâmetros Livres:</vt:lpstr>
      <vt:lpstr>Tuning dos Parâmetros Livres</vt:lpstr>
      <vt:lpstr>Tuning - GEO e GEOvar </vt:lpstr>
      <vt:lpstr>GEOreal1  e  GEOreal2</vt:lpstr>
      <vt:lpstr>Parâmetros Livres:</vt:lpstr>
      <vt:lpstr>Tuning dos Parâmetros Livres</vt:lpstr>
      <vt:lpstr>GEOreal1</vt:lpstr>
      <vt:lpstr>GEOreal2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Leonardo B. da Luz</cp:lastModifiedBy>
  <cp:revision>130</cp:revision>
  <dcterms:created xsi:type="dcterms:W3CDTF">2021-05-13T14:21:03Z</dcterms:created>
  <dcterms:modified xsi:type="dcterms:W3CDTF">2021-05-13T14:21:03Z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