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2" r:id="rId6"/>
    <p:sldId id="263" r:id="rId7"/>
    <p:sldId id="264" r:id="rId8"/>
    <p:sldId id="289" r:id="rId9"/>
    <p:sldId id="366" r:id="rId10"/>
    <p:sldId id="269" r:id="rId11"/>
    <p:sldId id="281" r:id="rId12"/>
    <p:sldId id="271" r:id="rId13"/>
    <p:sldId id="339" r:id="rId14"/>
    <p:sldId id="272" r:id="rId15"/>
    <p:sldId id="338" r:id="rId16"/>
    <p:sldId id="341" r:id="rId17"/>
    <p:sldId id="333" r:id="rId18"/>
    <p:sldId id="342" r:id="rId19"/>
    <p:sldId id="343" r:id="rId20"/>
    <p:sldId id="270" r:id="rId21"/>
    <p:sldId id="306" r:id="rId22"/>
    <p:sldId id="312" r:id="rId23"/>
    <p:sldId id="350" r:id="rId24"/>
    <p:sldId id="352" r:id="rId25"/>
    <p:sldId id="402" r:id="rId26"/>
    <p:sldId id="399" r:id="rId27"/>
    <p:sldId id="400" r:id="rId28"/>
    <p:sldId id="407" r:id="rId29"/>
    <p:sldId id="405" r:id="rId30"/>
    <p:sldId id="408" r:id="rId31"/>
    <p:sldId id="398" r:id="rId32"/>
    <p:sldId id="330" r:id="rId33"/>
    <p:sldId id="344" r:id="rId34"/>
    <p:sldId id="321" r:id="rId35"/>
    <p:sldId id="313" r:id="rId36"/>
    <p:sldId id="304" r:id="rId37"/>
    <p:sldId id="261" r:id="rId38"/>
  </p:sldIdLst>
  <p:sldSz cx="9144000" cy="5147945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222"/>
      </p:cViewPr>
      <p:guideLst>
        <p:guide orient="horz" pos="1662"/>
        <p:guide pos="2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DFE5-D797-4F41-9F74-76ACCD1B39E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3664" y="685800"/>
            <a:ext cx="609067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599217"/>
            <a:ext cx="7772400" cy="110348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7200"/>
            <a:ext cx="6400800" cy="131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06159"/>
            <a:ext cx="2057400" cy="439248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6159"/>
            <a:ext cx="6019800" cy="439248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308067"/>
            <a:ext cx="7772400" cy="1022450"/>
          </a:xfrm>
        </p:spPr>
        <p:txBody>
          <a:bodyPr anchor="t"/>
          <a:lstStyle>
            <a:lvl1pPr algn="l">
              <a:defRPr sz="3005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181942"/>
            <a:ext cx="7772400" cy="1126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6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28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57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9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22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57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152342"/>
            <a:ext cx="4040188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1632583"/>
            <a:ext cx="4040188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2342"/>
            <a:ext cx="4041775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632583"/>
            <a:ext cx="4041775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04967"/>
            <a:ext cx="3008313" cy="8723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04967"/>
            <a:ext cx="5111750" cy="43936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077267"/>
            <a:ext cx="3008313" cy="352137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3603600"/>
            <a:ext cx="5486400" cy="4254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983"/>
            <a:ext cx="5486400" cy="3088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6435" indent="0">
              <a:buNone/>
              <a:defRPr sz="1800"/>
            </a:lvl3pPr>
            <a:lvl4pPr marL="1029335" indent="0">
              <a:buNone/>
              <a:defRPr sz="1500"/>
            </a:lvl4pPr>
            <a:lvl5pPr marL="1372870" indent="0">
              <a:buNone/>
              <a:defRPr sz="1500"/>
            </a:lvl5pPr>
            <a:lvl6pPr marL="1715770" indent="0">
              <a:buNone/>
              <a:defRPr sz="1500"/>
            </a:lvl6pPr>
            <a:lvl7pPr marL="2059305" indent="0">
              <a:buNone/>
              <a:defRPr sz="1500"/>
            </a:lvl7pPr>
            <a:lvl8pPr marL="2402205" indent="0">
              <a:buNone/>
              <a:defRPr sz="1500"/>
            </a:lvl8pPr>
            <a:lvl9pPr marL="274574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9026"/>
            <a:ext cx="5486400" cy="60417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159"/>
            <a:ext cx="8229600" cy="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1200"/>
            <a:ext cx="8229600" cy="339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71434"/>
            <a:ext cx="2895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6435" rtl="0" eaLnBrk="1" latinLnBrk="0" hangingPunct="1">
        <a:spcBef>
          <a:spcPct val="0"/>
        </a:spcBef>
        <a:buNone/>
        <a:defRPr sz="3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8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3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8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07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2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1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64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93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8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93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22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574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1017955" y="3929404"/>
            <a:ext cx="94869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Rastringin</a:t>
            </a:r>
            <a:endParaRPr lang="pt-BR" sz="135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4017252" y="554730"/>
            <a:ext cx="10496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Rosenbrock</a:t>
            </a:r>
            <a:endParaRPr lang="pt-BR" sz="1350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1035235" y="1870265"/>
            <a:ext cx="90614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Griewank</a:t>
            </a:r>
            <a:endParaRPr lang="pt-BR" sz="1350" dirty="0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4650301" y="1905821"/>
            <a:ext cx="87312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Schwefel</a:t>
            </a:r>
            <a:endParaRPr lang="pt-BR" sz="1350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4821753" y="3986634"/>
            <a:ext cx="60769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Beale</a:t>
            </a:r>
            <a:endParaRPr lang="pt-BR" sz="13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3490" y="218060"/>
            <a:ext cx="1930500" cy="66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5625" y="861565"/>
            <a:ext cx="1465750" cy="23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90" y="1076066"/>
            <a:ext cx="1308450" cy="26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1255" y="218060"/>
            <a:ext cx="1126133" cy="110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tângulo 14"/>
          <p:cNvSpPr/>
          <p:nvPr/>
        </p:nvSpPr>
        <p:spPr>
          <a:xfrm>
            <a:off x="4357498" y="160858"/>
            <a:ext cx="3539275" cy="1233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68979" y="1394242"/>
            <a:ext cx="1780350" cy="1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22604" y="2574000"/>
            <a:ext cx="1351350" cy="2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38617" y="1501493"/>
            <a:ext cx="804380" cy="66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tângulo 18"/>
          <p:cNvSpPr/>
          <p:nvPr/>
        </p:nvSpPr>
        <p:spPr>
          <a:xfrm>
            <a:off x="1247227" y="1447867"/>
            <a:ext cx="3539275" cy="1447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38617" y="2198622"/>
            <a:ext cx="536254" cy="56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8495" y="1984121"/>
            <a:ext cx="804381" cy="72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76230" y="3003003"/>
            <a:ext cx="2116392" cy="91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426985" y="3807384"/>
            <a:ext cx="1648626" cy="9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tângulo 24"/>
          <p:cNvSpPr/>
          <p:nvPr/>
        </p:nvSpPr>
        <p:spPr>
          <a:xfrm>
            <a:off x="1247227" y="3003003"/>
            <a:ext cx="3539275" cy="1823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26345" y="1440723"/>
            <a:ext cx="2087800" cy="8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95263" y="2104148"/>
            <a:ext cx="1033170" cy="73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tângulo 28"/>
          <p:cNvSpPr/>
          <p:nvPr/>
        </p:nvSpPr>
        <p:spPr>
          <a:xfrm>
            <a:off x="4840127" y="1447867"/>
            <a:ext cx="3056647" cy="1447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161879" y="3056628"/>
            <a:ext cx="2665605" cy="42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912634" y="3378381"/>
            <a:ext cx="1558848" cy="12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tângulo 31"/>
          <p:cNvSpPr/>
          <p:nvPr/>
        </p:nvSpPr>
        <p:spPr>
          <a:xfrm>
            <a:off x="4840127" y="3003003"/>
            <a:ext cx="3056647" cy="1823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33" name="CaixaDeTexto 32"/>
          <p:cNvSpPr txBox="1"/>
          <p:nvPr/>
        </p:nvSpPr>
        <p:spPr>
          <a:xfrm rot="16200000">
            <a:off x="1142690" y="533522"/>
            <a:ext cx="68389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Ackley</a:t>
            </a:r>
            <a:endParaRPr lang="pt-BR" sz="1350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676230" y="214483"/>
            <a:ext cx="1912625" cy="60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016864" y="589861"/>
            <a:ext cx="965257" cy="75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tângulo 35"/>
          <p:cNvSpPr/>
          <p:nvPr/>
        </p:nvSpPr>
        <p:spPr>
          <a:xfrm>
            <a:off x="1247227" y="160858"/>
            <a:ext cx="3056647" cy="1233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729855" y="804363"/>
            <a:ext cx="1115400" cy="2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34435" y="197688"/>
            <a:ext cx="33483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PT" altLang="pt-BR" sz="1350" b="1" dirty="0" smtClean="0"/>
              <a:t>GEOreal</a:t>
            </a:r>
            <a:r>
              <a:rPr lang="pt-PT" altLang="pt-BR" sz="1350" b="1" baseline="-25000" dirty="0" smtClean="0"/>
              <a:t>1</a:t>
            </a:r>
            <a:r>
              <a:rPr lang="pt-PT" altLang="pt-BR" sz="1350" b="1" dirty="0" smtClean="0"/>
              <a:t>_O x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1</a:t>
            </a:r>
            <a:r>
              <a:rPr lang="pt-PT" altLang="pt-BR" sz="1350" b="1" dirty="0" smtClean="0">
                <a:sym typeface="+mn-ea"/>
              </a:rPr>
              <a:t>_P x GEOreal</a:t>
            </a:r>
            <a:r>
              <a:rPr lang="pt-PT" altLang="pt-BR" sz="1350" b="1" baseline="-25000" dirty="0" smtClean="0">
                <a:sym typeface="+mn-ea"/>
              </a:rPr>
              <a:t>1</a:t>
            </a:r>
            <a:r>
              <a:rPr lang="pt-PT" altLang="pt-BR" sz="1350" b="1" dirty="0" smtClean="0">
                <a:sym typeface="+mn-ea"/>
              </a:rPr>
              <a:t>_N</a:t>
            </a:r>
            <a:endParaRPr lang="pt-BR" sz="1350" b="1" baseline="-25000" dirty="0"/>
          </a:p>
        </p:txBody>
      </p:sp>
      <p:pic>
        <p:nvPicPr>
          <p:cNvPr id="2" name="Picture 1" descr="GEOreal1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798195"/>
            <a:ext cx="2706370" cy="2063750"/>
          </a:xfrm>
          <a:prstGeom prst="rect">
            <a:avLst/>
          </a:prstGeom>
        </p:spPr>
      </p:pic>
      <p:pic>
        <p:nvPicPr>
          <p:cNvPr id="3" name="Picture 2" descr="GEOreal1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861945"/>
            <a:ext cx="2706370" cy="2063750"/>
          </a:xfrm>
          <a:prstGeom prst="rect">
            <a:avLst/>
          </a:prstGeom>
        </p:spPr>
      </p:pic>
      <p:pic>
        <p:nvPicPr>
          <p:cNvPr id="9" name="Picture 8" descr="GEOreal1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798195"/>
            <a:ext cx="2706370" cy="2063750"/>
          </a:xfrm>
          <a:prstGeom prst="rect">
            <a:avLst/>
          </a:prstGeom>
        </p:spPr>
      </p:pic>
      <p:pic>
        <p:nvPicPr>
          <p:cNvPr id="10" name="Picture 9" descr="GEOreal1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485" y="798195"/>
            <a:ext cx="2706370" cy="2063750"/>
          </a:xfrm>
          <a:prstGeom prst="rect">
            <a:avLst/>
          </a:prstGeom>
        </p:spPr>
      </p:pic>
      <p:pic>
        <p:nvPicPr>
          <p:cNvPr id="11" name="Picture 10" descr="GEOreal1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2861945"/>
            <a:ext cx="2706370" cy="2063750"/>
          </a:xfrm>
          <a:prstGeom prst="rect">
            <a:avLst/>
          </a:prstGeom>
        </p:spPr>
      </p:pic>
      <p:pic>
        <p:nvPicPr>
          <p:cNvPr id="12" name="Picture 11" descr="GEOreal1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485" y="2861945"/>
            <a:ext cx="2706370" cy="2063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01975" y="72593"/>
            <a:ext cx="454025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altLang="pt-BR" sz="1350" b="1" dirty="0" smtClean="0"/>
              <a:t>GEOreal</a:t>
            </a:r>
            <a:r>
              <a:rPr lang="pt-PT" altLang="pt-BR" sz="1350" b="1" baseline="-25000" dirty="0" smtClean="0"/>
              <a:t>2</a:t>
            </a:r>
            <a:r>
              <a:rPr lang="pt-PT" altLang="pt-BR" sz="1350" b="1" dirty="0" smtClean="0"/>
              <a:t>_O_VO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_P_VO</a:t>
            </a:r>
            <a:r>
              <a:rPr lang="pt-PT" altLang="pt-BR" sz="1350" b="1" dirty="0" smtClean="0"/>
              <a:t>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_N_VO</a:t>
            </a:r>
            <a:endParaRPr lang="pt-PT" altLang="pt-BR" sz="1350" b="1" dirty="0" smtClean="0">
              <a:sym typeface="+mn-ea"/>
            </a:endParaRPr>
          </a:p>
          <a:p>
            <a:pPr algn="ctr"/>
            <a:r>
              <a:rPr lang="pt-PT" altLang="pt-BR" sz="1350" b="1" dirty="0"/>
              <a:t>x</a:t>
            </a:r>
            <a:endParaRPr lang="pt-PT" altLang="pt-BR" sz="1350" b="1" dirty="0"/>
          </a:p>
          <a:p>
            <a:pPr algn="ctr"/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_O_DS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_P_DS</a:t>
            </a:r>
            <a:r>
              <a:rPr lang="pt-PT" altLang="pt-BR" sz="1350" b="1" dirty="0" smtClean="0">
                <a:sym typeface="+mn-ea"/>
              </a:rPr>
              <a:t>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_N_DS</a:t>
            </a:r>
            <a:endParaRPr lang="pt-PT" altLang="pt-BR" sz="1350" b="1" dirty="0"/>
          </a:p>
        </p:txBody>
      </p:sp>
      <p:pic>
        <p:nvPicPr>
          <p:cNvPr id="5" name="Picture 4" descr="GEOreal2_B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2933065"/>
            <a:ext cx="2809240" cy="2147570"/>
          </a:xfrm>
          <a:prstGeom prst="rect">
            <a:avLst/>
          </a:prstGeom>
        </p:spPr>
      </p:pic>
      <p:pic>
        <p:nvPicPr>
          <p:cNvPr id="6" name="Picture 5" descr="GEOreal2_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786765"/>
            <a:ext cx="2823845" cy="2146935"/>
          </a:xfrm>
          <a:prstGeom prst="rect">
            <a:avLst/>
          </a:prstGeom>
        </p:spPr>
      </p:pic>
      <p:pic>
        <p:nvPicPr>
          <p:cNvPr id="11" name="Picture 10" descr="GEOreal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786130"/>
            <a:ext cx="2809240" cy="2147570"/>
          </a:xfrm>
          <a:prstGeom prst="rect">
            <a:avLst/>
          </a:prstGeom>
        </p:spPr>
      </p:pic>
      <p:pic>
        <p:nvPicPr>
          <p:cNvPr id="12" name="Picture 11" descr="GEOreal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30" y="786765"/>
            <a:ext cx="2807970" cy="2146300"/>
          </a:xfrm>
          <a:prstGeom prst="rect">
            <a:avLst/>
          </a:prstGeom>
        </p:spPr>
      </p:pic>
      <p:pic>
        <p:nvPicPr>
          <p:cNvPr id="13" name="Picture 12" descr="GEOreal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" y="2933065"/>
            <a:ext cx="2796540" cy="2148205"/>
          </a:xfrm>
          <a:prstGeom prst="rect">
            <a:avLst/>
          </a:prstGeom>
        </p:spPr>
      </p:pic>
      <p:pic>
        <p:nvPicPr>
          <p:cNvPr id="14" name="Picture 13" descr="GEOreal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765" y="2933065"/>
            <a:ext cx="2794635" cy="2147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3"/>
          <p:cNvSpPr txBox="1"/>
          <p:nvPr/>
        </p:nvSpPr>
        <p:spPr>
          <a:xfrm>
            <a:off x="2413100" y="270078"/>
            <a:ext cx="4318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pt-BR" sz="1400" b="1" dirty="0" smtClean="0"/>
              <a:t>Comparativo de execuções do GEOreal2 na BEALE</a:t>
            </a:r>
            <a:endParaRPr lang="pt-PT" altLang="pt-BR" sz="1400" b="1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755015" y="823595"/>
            <a:ext cx="3501390" cy="3096895"/>
            <a:chOff x="396" y="2466"/>
            <a:chExt cx="5514" cy="4877"/>
          </a:xfrm>
        </p:grpSpPr>
        <p:pic>
          <p:nvPicPr>
            <p:cNvPr id="12" name="Picture 11" descr="GEOreal2_BE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6" y="3146"/>
              <a:ext cx="5514" cy="4197"/>
            </a:xfrm>
            <a:prstGeom prst="rect">
              <a:avLst/>
            </a:prstGeom>
          </p:spPr>
        </p:pic>
        <p:sp>
          <p:nvSpPr>
            <p:cNvPr id="14" name="CaixaDeTexto 3"/>
            <p:cNvSpPr txBox="1"/>
            <p:nvPr/>
          </p:nvSpPr>
          <p:spPr>
            <a:xfrm>
              <a:off x="2095" y="2466"/>
              <a:ext cx="212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pt-BR" sz="1600" b="1" dirty="0" smtClean="0"/>
                <a:t>1ª execução</a:t>
              </a:r>
              <a:endParaRPr lang="pt-PT" altLang="pt-BR" sz="1600" b="1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75555" y="846455"/>
            <a:ext cx="3487420" cy="3096895"/>
            <a:chOff x="8107" y="2014"/>
            <a:chExt cx="5492" cy="4877"/>
          </a:xfrm>
        </p:grpSpPr>
        <p:pic>
          <p:nvPicPr>
            <p:cNvPr id="11" name="Picture 10" descr="GEOreal2_BE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7" y="2693"/>
              <a:ext cx="5492" cy="4198"/>
            </a:xfrm>
            <a:prstGeom prst="rect">
              <a:avLst/>
            </a:prstGeom>
          </p:spPr>
        </p:pic>
        <p:sp>
          <p:nvSpPr>
            <p:cNvPr id="16" name="CaixaDeTexto 3"/>
            <p:cNvSpPr txBox="1"/>
            <p:nvPr/>
          </p:nvSpPr>
          <p:spPr>
            <a:xfrm>
              <a:off x="9808" y="2014"/>
              <a:ext cx="212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pt-BR" sz="1600" b="1" dirty="0" smtClean="0">
                  <a:sym typeface="+mn-ea"/>
                </a:rPr>
                <a:t>2ª execução</a:t>
              </a:r>
              <a:endParaRPr lang="pt-PT" altLang="pt-BR" sz="1600" b="1" dirty="0" smtClean="0"/>
            </a:p>
          </p:txBody>
        </p:sp>
      </p:grpSp>
      <p:sp>
        <p:nvSpPr>
          <p:cNvPr id="18" name="Text Box 17"/>
          <p:cNvSpPr txBox="1"/>
          <p:nvPr/>
        </p:nvSpPr>
        <p:spPr>
          <a:xfrm>
            <a:off x="2339340" y="4014470"/>
            <a:ext cx="49180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rgbClr val="FF0000"/>
                </a:solidFill>
              </a:rPr>
              <a:t>Diferença na ordem de 10^7</a:t>
            </a:r>
            <a:endParaRPr lang="pt-PT" altLang="en-US" sz="1400">
              <a:solidFill>
                <a:srgbClr val="FF0000"/>
              </a:solidFill>
            </a:endParaRPr>
          </a:p>
          <a:p>
            <a:pPr marL="285750" indent="-285750" algn="l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Se uma das N execuções der 1E-1 e as outras derem 1E-10, a média é 1E-2</a:t>
            </a:r>
            <a:endParaRPr lang="pt-PT" altLang="en-US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89571" y="197688"/>
            <a:ext cx="4956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 dirty="0" smtClean="0"/>
              <a:t>Conclusões e análise dos algoritmos GEOreal1 e GEOreal2</a:t>
            </a:r>
            <a:endParaRPr lang="pt-PT" altLang="pt-BR" sz="1400" b="1" dirty="0" smtClean="0"/>
          </a:p>
        </p:txBody>
      </p:sp>
      <p:sp>
        <p:nvSpPr>
          <p:cNvPr id="10" name="Text Box 9"/>
          <p:cNvSpPr txBox="1"/>
          <p:nvPr/>
        </p:nvSpPr>
        <p:spPr>
          <a:xfrm>
            <a:off x="323850" y="629920"/>
            <a:ext cx="82550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Tanto nos algoritmos GEOreal1 quanto GEOreal2, a forma de perturbar original (O) foi muito superior </a:t>
            </a:r>
            <a:r>
              <a:rPr lang="pt-PT" altLang="en-US" sz="1400">
                <a:sym typeface="+mn-ea"/>
              </a:rPr>
              <a:t>em funções onde x*=0. Então como essas funções são favorecidas pelos algoritmos que utilizam essa forma de perturbação, esses algoritmos </a:t>
            </a:r>
            <a:r>
              <a:rPr lang="pt-PT" altLang="en-US" sz="1400">
                <a:solidFill>
                  <a:srgbClr val="FF0000"/>
                </a:solidFill>
                <a:sym typeface="+mn-ea"/>
              </a:rPr>
              <a:t>serão descartados.</a:t>
            </a:r>
            <a:endParaRPr lang="pt-PT" altLang="en-US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Analisando as outras versões, conclui-se que versões GEOreal2 foram melhores que as GEOreal1.</a:t>
            </a:r>
            <a:endParaRPr lang="pt-PT" altLang="en-US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A perturbação Porcentagem (P) teve um desempenho próximo a porcentagem Normal (N), porém se destacou muito nas funções Schwefel e Beale. Portanto, </a:t>
            </a:r>
            <a:r>
              <a:rPr lang="pt-PT" altLang="en-US" sz="1400">
                <a:solidFill>
                  <a:srgbClr val="0070C0"/>
                </a:solidFill>
                <a:sym typeface="+mn-ea"/>
              </a:rPr>
              <a:t>essa maneira de perturbar as variáveis será escolhida</a:t>
            </a:r>
            <a:r>
              <a:rPr lang="pt-PT" altLang="en-US" sz="1400">
                <a:sym typeface="+mn-ea"/>
              </a:rPr>
              <a:t>.</a:t>
            </a:r>
            <a:endParaRPr lang="pt-PT" altLang="en-US" sz="14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Os tipos VO e DS de variar o sigma/porcentagem nas P iterações tiveram desempenhos próximos, porém nota-se um melhor desempenho da versão VO na função Beale (tanto quando a média do melhor f(x) nas execuções deu 1E-2 quanto 1E-9). </a:t>
            </a:r>
            <a:endParaRPr lang="pt-PT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89571" y="197688"/>
            <a:ext cx="4956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sz="1400" b="1" dirty="0" smtClean="0">
                <a:sym typeface="+mn-ea"/>
              </a:rPr>
              <a:t>Conclusões e análise dos algoritmos GEOreal1 e GEOreal2</a:t>
            </a:r>
            <a:endParaRPr lang="pt-PT" altLang="pt-BR" sz="1400" b="1" dirty="0" smtClean="0"/>
          </a:p>
        </p:txBody>
      </p:sp>
      <p:sp>
        <p:nvSpPr>
          <p:cNvPr id="10" name="Text Box 9"/>
          <p:cNvSpPr txBox="1"/>
          <p:nvPr/>
        </p:nvSpPr>
        <p:spPr>
          <a:xfrm>
            <a:off x="323215" y="557530"/>
            <a:ext cx="8255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1400">
                <a:sym typeface="+mn-ea"/>
              </a:rPr>
              <a:t>Continuação...</a:t>
            </a:r>
            <a:endParaRPr lang="pt-PT" altLang="en-US" sz="14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14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Buscando melhorar as versões GEOreal2_P_VO e </a:t>
            </a:r>
            <a:r>
              <a:rPr lang="pt-PT" altLang="en-US" sz="1400">
                <a:sym typeface="+mn-ea"/>
              </a:rPr>
              <a:t>GEOreal2_P_DS e analisar qual a melhor das versões, </a:t>
            </a:r>
            <a:r>
              <a:rPr lang="pt-PT" altLang="en-US" sz="1400"/>
              <a:t>pode ser realizado um teste ao inserir uma das P perturbações sendo uma perturbação uniforme entre os limites das variáveis.</a:t>
            </a:r>
            <a:endParaRPr lang="pt-PT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1400"/>
          </a:p>
        </p:txBody>
      </p:sp>
      <p:grpSp>
        <p:nvGrpSpPr>
          <p:cNvPr id="57" name="Group 56"/>
          <p:cNvGrpSpPr/>
          <p:nvPr/>
        </p:nvGrpSpPr>
        <p:grpSpPr>
          <a:xfrm>
            <a:off x="490855" y="2652395"/>
            <a:ext cx="3816350" cy="2179955"/>
            <a:chOff x="7978" y="95"/>
            <a:chExt cx="6010" cy="3433"/>
          </a:xfrm>
        </p:grpSpPr>
        <p:sp>
          <p:nvSpPr>
            <p:cNvPr id="20" name="CaixaDeTexto 9"/>
            <p:cNvSpPr txBox="1"/>
            <p:nvPr/>
          </p:nvSpPr>
          <p:spPr>
            <a:xfrm>
              <a:off x="8318" y="597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real1</a:t>
              </a:r>
              <a:endParaRPr lang="pt-PT" altLang="pt-BR" sz="1350" b="1" dirty="0" smtClean="0"/>
            </a:p>
          </p:txBody>
        </p:sp>
        <p:sp>
          <p:nvSpPr>
            <p:cNvPr id="21" name="CaixaDeTexto 9"/>
            <p:cNvSpPr txBox="1"/>
            <p:nvPr/>
          </p:nvSpPr>
          <p:spPr>
            <a:xfrm>
              <a:off x="9468" y="1445"/>
              <a:ext cx="184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real1_O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9"/>
            <p:cNvSpPr txBox="1"/>
            <p:nvPr/>
          </p:nvSpPr>
          <p:spPr>
            <a:xfrm>
              <a:off x="9468" y="2012"/>
              <a:ext cx="1841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real1_P</a:t>
              </a:r>
              <a:endParaRPr lang="pt-PT" altLang="pt-BR" sz="135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2" name="CaixaDeTexto 9"/>
            <p:cNvSpPr txBox="1"/>
            <p:nvPr/>
          </p:nvSpPr>
          <p:spPr>
            <a:xfrm>
              <a:off x="9468" y="2579"/>
              <a:ext cx="1841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real1_N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34" name="Conector angulado 14"/>
            <p:cNvCxnSpPr>
              <a:stCxn id="20" idx="2"/>
              <a:endCxn id="21" idx="1"/>
            </p:cNvCxnSpPr>
            <p:nvPr/>
          </p:nvCxnSpPr>
          <p:spPr>
            <a:xfrm rot="5400000" flipV="1">
              <a:off x="8953" y="1166"/>
              <a:ext cx="613" cy="4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1395" y="309"/>
              <a:ext cx="2476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>
                  <a:solidFill>
                    <a:schemeClr val="tx2">
                      <a:lumMod val="75000"/>
                    </a:schemeClr>
                  </a:solidFill>
                </a:rPr>
                <a:t>Perturbações P e N foram melhores, com destaque para a P. </a:t>
              </a:r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200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1200">
                  <a:solidFill>
                    <a:srgbClr val="FF0000"/>
                  </a:solidFill>
                </a:rPr>
                <a:t>Perturbação O é melhor quando x*=0, porém será excluída porque é necessário conhecer a solução</a:t>
              </a:r>
              <a:endParaRPr lang="pt-PT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angulado 14"/>
            <p:cNvCxnSpPr>
              <a:stCxn id="20" idx="2"/>
              <a:endCxn id="25" idx="1"/>
            </p:cNvCxnSpPr>
            <p:nvPr/>
          </p:nvCxnSpPr>
          <p:spPr>
            <a:xfrm rot="5400000" flipV="1">
              <a:off x="8670" y="1450"/>
              <a:ext cx="1180" cy="4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4"/>
            <p:cNvCxnSpPr>
              <a:stCxn id="20" idx="2"/>
              <a:endCxn id="32" idx="1"/>
            </p:cNvCxnSpPr>
            <p:nvPr/>
          </p:nvCxnSpPr>
          <p:spPr>
            <a:xfrm rot="5400000" flipV="1">
              <a:off x="8386" y="1733"/>
              <a:ext cx="1747" cy="4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7978" y="95"/>
              <a:ext cx="6010" cy="34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95495" y="2653030"/>
            <a:ext cx="4140835" cy="2180590"/>
            <a:chOff x="-289" y="3866"/>
            <a:chExt cx="6521" cy="3434"/>
          </a:xfrm>
        </p:grpSpPr>
        <p:sp>
          <p:nvSpPr>
            <p:cNvPr id="38" name="CaixaDeTexto 9"/>
            <p:cNvSpPr txBox="1"/>
            <p:nvPr/>
          </p:nvSpPr>
          <p:spPr>
            <a:xfrm>
              <a:off x="135" y="4145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real2</a:t>
              </a:r>
              <a:endParaRPr lang="pt-PT" altLang="pt-BR" sz="1350" b="1" dirty="0" smtClean="0"/>
            </a:p>
          </p:txBody>
        </p:sp>
        <p:sp>
          <p:nvSpPr>
            <p:cNvPr id="39" name="CaixaDeTexto 9"/>
            <p:cNvSpPr txBox="1"/>
            <p:nvPr/>
          </p:nvSpPr>
          <p:spPr>
            <a:xfrm>
              <a:off x="1990" y="4380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C0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C00000"/>
                  </a:solidFill>
                </a:rPr>
                <a:t>real2_O_VO</a:t>
              </a:r>
              <a:endParaRPr lang="pt-PT" altLang="pt-BR" sz="135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40" name="CaixaDeTexto 9"/>
            <p:cNvSpPr txBox="1"/>
            <p:nvPr/>
          </p:nvSpPr>
          <p:spPr>
            <a:xfrm>
              <a:off x="1993" y="4858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real2_P_VO</a:t>
              </a:r>
              <a:endParaRPr lang="pt-PT" altLang="pt-BR" sz="135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CaixaDeTexto 9"/>
            <p:cNvSpPr txBox="1"/>
            <p:nvPr/>
          </p:nvSpPr>
          <p:spPr>
            <a:xfrm>
              <a:off x="1989" y="5329"/>
              <a:ext cx="2329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real2_N_VO</a:t>
              </a:r>
              <a:endParaRPr lang="pt-PT" altLang="pt-BR" sz="135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4" name="Conector angulado 14"/>
            <p:cNvCxnSpPr>
              <a:stCxn id="38" idx="2"/>
              <a:endCxn id="39" idx="1"/>
            </p:cNvCxnSpPr>
            <p:nvPr/>
          </p:nvCxnSpPr>
          <p:spPr>
            <a:xfrm rot="5400000" flipV="1">
              <a:off x="1429" y="4055"/>
              <a:ext cx="5" cy="11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9"/>
            <p:cNvSpPr txBox="1"/>
            <p:nvPr/>
          </p:nvSpPr>
          <p:spPr>
            <a:xfrm>
              <a:off x="1991" y="5800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C0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C00000"/>
                  </a:solidFill>
                </a:rPr>
                <a:t>real2_O_DS</a:t>
              </a:r>
              <a:endParaRPr lang="pt-PT" altLang="pt-BR" sz="135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47" name="CaixaDeTexto 9"/>
            <p:cNvSpPr txBox="1"/>
            <p:nvPr/>
          </p:nvSpPr>
          <p:spPr>
            <a:xfrm>
              <a:off x="1990" y="6271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real2_P_DS</a:t>
              </a:r>
              <a:endParaRPr lang="pt-PT" altLang="pt-BR" sz="135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CaixaDeTexto 9"/>
            <p:cNvSpPr txBox="1"/>
            <p:nvPr/>
          </p:nvSpPr>
          <p:spPr>
            <a:xfrm>
              <a:off x="1989" y="6742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real2_N_DS</a:t>
              </a:r>
              <a:endParaRPr lang="pt-PT" altLang="pt-BR" sz="135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6" name="Conector angulado 14"/>
            <p:cNvCxnSpPr>
              <a:stCxn id="38" idx="2"/>
              <a:endCxn id="40" idx="1"/>
            </p:cNvCxnSpPr>
            <p:nvPr/>
          </p:nvCxnSpPr>
          <p:spPr>
            <a:xfrm rot="5400000" flipV="1">
              <a:off x="1192" y="4293"/>
              <a:ext cx="478" cy="11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do 14"/>
            <p:cNvCxnSpPr>
              <a:stCxn id="38" idx="2"/>
              <a:endCxn id="42" idx="1"/>
            </p:cNvCxnSpPr>
            <p:nvPr/>
          </p:nvCxnSpPr>
          <p:spPr>
            <a:xfrm rot="5400000" flipV="1">
              <a:off x="954" y="4530"/>
              <a:ext cx="949" cy="112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4"/>
            <p:cNvCxnSpPr>
              <a:stCxn id="38" idx="2"/>
              <a:endCxn id="46" idx="1"/>
            </p:cNvCxnSpPr>
            <p:nvPr/>
          </p:nvCxnSpPr>
          <p:spPr>
            <a:xfrm rot="5400000" flipV="1">
              <a:off x="720" y="4765"/>
              <a:ext cx="1420" cy="112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do 14"/>
            <p:cNvCxnSpPr>
              <a:stCxn id="38" idx="2"/>
              <a:endCxn id="47" idx="1"/>
            </p:cNvCxnSpPr>
            <p:nvPr/>
          </p:nvCxnSpPr>
          <p:spPr>
            <a:xfrm rot="5400000" flipV="1">
              <a:off x="484" y="5001"/>
              <a:ext cx="1891" cy="11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do 14"/>
            <p:cNvCxnSpPr>
              <a:stCxn id="38" idx="2"/>
              <a:endCxn id="48" idx="1"/>
            </p:cNvCxnSpPr>
            <p:nvPr/>
          </p:nvCxnSpPr>
          <p:spPr>
            <a:xfrm rot="5400000" flipV="1">
              <a:off x="248" y="5237"/>
              <a:ext cx="2362" cy="112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s 26"/>
            <p:cNvSpPr/>
            <p:nvPr/>
          </p:nvSpPr>
          <p:spPr>
            <a:xfrm>
              <a:off x="-289" y="3866"/>
              <a:ext cx="6521" cy="3434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4323" y="4202"/>
              <a:ext cx="1775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>
                  <a:solidFill>
                    <a:schemeClr val="tx2">
                      <a:lumMod val="75000"/>
                    </a:schemeClr>
                  </a:solidFill>
                </a:rPr>
                <a:t>Confirma que as versões O só funcionam para funções onde x*=0.</a:t>
              </a:r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1200">
                  <a:solidFill>
                    <a:schemeClr val="tx2">
                      <a:lumMod val="75000"/>
                    </a:schemeClr>
                  </a:solidFill>
                </a:rPr>
                <a:t>Modo P de perturbar foi o melhor.</a:t>
              </a:r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803015" y="2157730"/>
            <a:ext cx="12954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Resumo:</a:t>
            </a:r>
            <a:endParaRPr lang="pt-PT" altLang="en-US" sz="1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/>
          <p:nvPr/>
        </p:nvSpPr>
        <p:spPr>
          <a:xfrm>
            <a:off x="574040" y="197485"/>
            <a:ext cx="7995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400"/>
              <a:t>Comparativo entre as versões </a:t>
            </a:r>
            <a:r>
              <a:rPr lang="pt-PT" altLang="en-US" sz="1400">
                <a:solidFill>
                  <a:schemeClr val="accent1"/>
                </a:solidFill>
              </a:rPr>
              <a:t>COM</a:t>
            </a:r>
            <a:r>
              <a:rPr lang="pt-PT" altLang="en-US" sz="1400"/>
              <a:t> e </a:t>
            </a:r>
            <a:r>
              <a:rPr lang="pt-PT" altLang="en-US" sz="1400">
                <a:solidFill>
                  <a:schemeClr val="accent1"/>
                </a:solidFill>
              </a:rPr>
              <a:t>SEM</a:t>
            </a:r>
            <a:r>
              <a:rPr lang="pt-PT" altLang="en-US" sz="1400"/>
              <a:t> perturbação uniforme</a:t>
            </a:r>
            <a:endParaRPr lang="pt-PT" altLang="en-US" sz="1400">
              <a:solidFill>
                <a:schemeClr val="accent1"/>
              </a:solidFill>
            </a:endParaRPr>
          </a:p>
        </p:txBody>
      </p:sp>
      <p:pic>
        <p:nvPicPr>
          <p:cNvPr id="15" name="Picture 14" descr="real2UNIcomparativo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0435" y="748030"/>
            <a:ext cx="2805430" cy="2116455"/>
          </a:xfrm>
          <a:prstGeom prst="rect">
            <a:avLst/>
          </a:prstGeom>
        </p:spPr>
      </p:pic>
      <p:pic>
        <p:nvPicPr>
          <p:cNvPr id="17" name="Picture 16" descr="real2UNIcomparativo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2861945"/>
            <a:ext cx="2805430" cy="2116455"/>
          </a:xfrm>
          <a:prstGeom prst="rect">
            <a:avLst/>
          </a:prstGeom>
        </p:spPr>
      </p:pic>
      <p:pic>
        <p:nvPicPr>
          <p:cNvPr id="18" name="Picture 17" descr="real2UNIcomparativo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" y="748030"/>
            <a:ext cx="2805430" cy="2112010"/>
          </a:xfrm>
          <a:prstGeom prst="rect">
            <a:avLst/>
          </a:prstGeom>
        </p:spPr>
      </p:pic>
      <p:pic>
        <p:nvPicPr>
          <p:cNvPr id="19" name="Picture 18" descr="real2UNIcomparativo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50" y="748030"/>
            <a:ext cx="2805430" cy="2116455"/>
          </a:xfrm>
          <a:prstGeom prst="rect">
            <a:avLst/>
          </a:prstGeom>
        </p:spPr>
      </p:pic>
      <p:pic>
        <p:nvPicPr>
          <p:cNvPr id="20" name="Picture 19" descr="real2UNIcomparativo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0" y="2860040"/>
            <a:ext cx="2805430" cy="2112010"/>
          </a:xfrm>
          <a:prstGeom prst="rect">
            <a:avLst/>
          </a:prstGeom>
        </p:spPr>
      </p:pic>
      <p:pic>
        <p:nvPicPr>
          <p:cNvPr id="21" name="Picture 20" descr="real2UNIcomparativo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450" y="2864485"/>
            <a:ext cx="2800985" cy="21120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58991" y="197688"/>
            <a:ext cx="64681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 dirty="0" smtClean="0"/>
              <a:t>Conclusões e análise das implementações COM e SEM perturbação uniforme</a:t>
            </a:r>
            <a:endParaRPr lang="pt-PT" altLang="pt-BR" sz="1400" b="1" dirty="0" smtClean="0"/>
          </a:p>
        </p:txBody>
      </p:sp>
      <p:sp>
        <p:nvSpPr>
          <p:cNvPr id="10" name="Text Box 9"/>
          <p:cNvSpPr txBox="1"/>
          <p:nvPr/>
        </p:nvSpPr>
        <p:spPr>
          <a:xfrm>
            <a:off x="323215" y="917575"/>
            <a:ext cx="8255000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É possível confirmar que a melhor forma de modificar o sigma/% durante as P perturbações foi a </a:t>
            </a:r>
            <a:r>
              <a:rPr lang="pt-PT" altLang="en-US" sz="1400">
                <a:solidFill>
                  <a:srgbClr val="0070C0"/>
                </a:solidFill>
                <a:sym typeface="+mn-ea"/>
              </a:rPr>
              <a:t>forma VO de perturbar </a:t>
            </a:r>
            <a:r>
              <a:rPr lang="pt-PT" altLang="en-US" sz="1400">
                <a:sym typeface="+mn-ea"/>
              </a:rPr>
              <a:t>e isso fica explicitamente visível na função Beale (rodei 40 execuções e também 50 execuções novamente pra confirmar).</a:t>
            </a:r>
            <a:endParaRPr lang="pt-PT" altLang="en-US" sz="1400">
              <a:sym typeface="+mn-ea"/>
            </a:endParaRPr>
          </a:p>
          <a:p>
            <a:pPr marL="285750" indent="-28575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Também é possível concluir que a adição de uma perturbação uniforme não alterou significativamente a performance de cada algoritmo. Portanto, como ele é mais custoso computacionalmente, </a:t>
            </a:r>
            <a:r>
              <a:rPr lang="pt-PT" altLang="en-US" sz="1400">
                <a:solidFill>
                  <a:srgbClr val="FF0000"/>
                </a:solidFill>
                <a:sym typeface="+mn-ea"/>
              </a:rPr>
              <a:t>a perturbação uniforme adicional não será utilizada.</a:t>
            </a:r>
            <a:endParaRPr lang="pt-PT" altLang="en-US" sz="1400">
              <a:solidFill>
                <a:srgbClr val="FF0000"/>
              </a:solidFill>
              <a:sym typeface="+mn-ea"/>
            </a:endParaRPr>
          </a:p>
          <a:p>
            <a:pPr marL="285750" indent="-28575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sym typeface="+mn-ea"/>
              </a:rPr>
              <a:t>O melhor algoritmo de todos foi o </a:t>
            </a:r>
            <a:r>
              <a:rPr lang="pt-PT" altLang="en-US" sz="1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GEOreal2_P_VO.</a:t>
            </a:r>
            <a:endParaRPr lang="pt-PT" altLang="en-US" sz="1400">
              <a:sym typeface="+mn-ea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pt-PT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3215" y="629920"/>
            <a:ext cx="3590925" cy="1793881"/>
            <a:chOff x="282" y="85"/>
            <a:chExt cx="6010" cy="3061"/>
          </a:xfrm>
        </p:grpSpPr>
        <p:sp>
          <p:nvSpPr>
            <p:cNvPr id="10" name="CaixaDeTexto 9"/>
            <p:cNvSpPr txBox="1"/>
            <p:nvPr/>
          </p:nvSpPr>
          <p:spPr>
            <a:xfrm>
              <a:off x="622" y="312"/>
              <a:ext cx="813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GEO</a:t>
              </a:r>
              <a:endParaRPr lang="pt-BR" sz="1200" b="1" dirty="0" smtClean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353" y="1164"/>
              <a:ext cx="1186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rgbClr val="FF0000"/>
                  </a:solidFill>
                </a:rPr>
                <a:t>1</a:t>
              </a:r>
              <a:endParaRPr lang="pt-BR" sz="1200" b="1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53" y="1731"/>
              <a:ext cx="1186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pt-BR" sz="1200" b="1" baseline="-2500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Conector angulado 14"/>
            <p:cNvCxnSpPr>
              <a:stCxn id="10" idx="2"/>
              <a:endCxn id="12" idx="1"/>
            </p:cNvCxnSpPr>
            <p:nvPr/>
          </p:nvCxnSpPr>
          <p:spPr>
            <a:xfrm rot="5400000" flipV="1">
              <a:off x="599" y="1212"/>
              <a:ext cx="1184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angulado 14"/>
            <p:cNvCxnSpPr>
              <a:stCxn id="10" idx="2"/>
              <a:endCxn id="11" idx="1"/>
            </p:cNvCxnSpPr>
            <p:nvPr/>
          </p:nvCxnSpPr>
          <p:spPr>
            <a:xfrm rot="5400000" flipV="1">
              <a:off x="882" y="928"/>
              <a:ext cx="618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9"/>
            <p:cNvSpPr txBox="1"/>
            <p:nvPr/>
          </p:nvSpPr>
          <p:spPr>
            <a:xfrm>
              <a:off x="4801" y="312"/>
              <a:ext cx="1214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/>
                <a:t>GEO</a:t>
              </a:r>
              <a:r>
                <a:rPr lang="pt-PT" altLang="pt-BR" sz="1200" b="1" dirty="0" smtClean="0"/>
                <a:t>var</a:t>
              </a:r>
              <a:endParaRPr lang="pt-PT" altLang="pt-BR" sz="1200" b="1" dirty="0" smtClean="0"/>
            </a:p>
          </p:txBody>
        </p:sp>
        <p:sp>
          <p:nvSpPr>
            <p:cNvPr id="4" name="CaixaDeTexto 10"/>
            <p:cNvSpPr txBox="1"/>
            <p:nvPr/>
          </p:nvSpPr>
          <p:spPr>
            <a:xfrm>
              <a:off x="3554" y="1164"/>
              <a:ext cx="1587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var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" name="CaixaDeTexto 11"/>
            <p:cNvSpPr txBox="1"/>
            <p:nvPr/>
          </p:nvSpPr>
          <p:spPr>
            <a:xfrm>
              <a:off x="3554" y="1731"/>
              <a:ext cx="1587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" name="Conector angulado 14"/>
            <p:cNvCxnSpPr>
              <a:stCxn id="3" idx="2"/>
              <a:endCxn id="5" idx="3"/>
            </p:cNvCxnSpPr>
            <p:nvPr/>
          </p:nvCxnSpPr>
          <p:spPr>
            <a:xfrm rot="5400000">
              <a:off x="4682" y="1240"/>
              <a:ext cx="1184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angulado 14"/>
            <p:cNvCxnSpPr>
              <a:stCxn id="3" idx="2"/>
              <a:endCxn id="4" idx="3"/>
            </p:cNvCxnSpPr>
            <p:nvPr/>
          </p:nvCxnSpPr>
          <p:spPr>
            <a:xfrm rot="5400000">
              <a:off x="4966" y="957"/>
              <a:ext cx="618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10"/>
            <p:cNvSpPr txBox="1"/>
            <p:nvPr/>
          </p:nvSpPr>
          <p:spPr>
            <a:xfrm>
              <a:off x="2306" y="2412"/>
              <a:ext cx="1587" cy="4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tx1"/>
                  </a:solidFill>
                </a:rPr>
                <a:t>A-GEO</a:t>
              </a:r>
              <a:r>
                <a:rPr lang="pt-PT" altLang="pt-BR" sz="1200" b="1" baseline="-25000" dirty="0" smtClean="0">
                  <a:solidFill>
                    <a:schemeClr val="tx1"/>
                  </a:solidFill>
                </a:rPr>
                <a:t>2</a:t>
              </a:r>
              <a:r>
                <a:rPr lang="pt-PT" altLang="pt-BR" sz="1200" b="1" dirty="0" smtClean="0">
                  <a:solidFill>
                    <a:schemeClr val="tx1"/>
                  </a:solidFill>
                </a:rPr>
                <a:t>var</a:t>
              </a:r>
              <a:endParaRPr lang="pt-PT" altLang="pt-BR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angulado 14"/>
            <p:cNvCxnSpPr>
              <a:stCxn id="12" idx="3"/>
              <a:endCxn id="8" idx="0"/>
            </p:cNvCxnSpPr>
            <p:nvPr/>
          </p:nvCxnSpPr>
          <p:spPr>
            <a:xfrm>
              <a:off x="2539" y="1966"/>
              <a:ext cx="560" cy="4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4"/>
            <p:cNvCxnSpPr>
              <a:stCxn id="5" idx="1"/>
              <a:endCxn id="8" idx="0"/>
            </p:cNvCxnSpPr>
            <p:nvPr/>
          </p:nvCxnSpPr>
          <p:spPr>
            <a:xfrm rot="10800000" flipV="1">
              <a:off x="3099" y="1966"/>
              <a:ext cx="455" cy="4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282" y="85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32045" y="701675"/>
            <a:ext cx="3590925" cy="1793875"/>
            <a:chOff x="7767" y="160"/>
            <a:chExt cx="6010" cy="3061"/>
          </a:xfrm>
        </p:grpSpPr>
        <p:sp>
          <p:nvSpPr>
            <p:cNvPr id="20" name="CaixaDeTexto 9"/>
            <p:cNvSpPr txBox="1"/>
            <p:nvPr/>
          </p:nvSpPr>
          <p:spPr>
            <a:xfrm>
              <a:off x="7994" y="312"/>
              <a:ext cx="1465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/>
                <a:t>GEO</a:t>
              </a:r>
              <a:r>
                <a:rPr lang="pt-PT" altLang="pt-BR" sz="1200" b="1" dirty="0" smtClean="0"/>
                <a:t>real1</a:t>
              </a:r>
              <a:endParaRPr lang="pt-PT" altLang="pt-BR" sz="1200" b="1" dirty="0" smtClean="0"/>
            </a:p>
          </p:txBody>
        </p:sp>
        <p:sp>
          <p:nvSpPr>
            <p:cNvPr id="21" name="CaixaDeTexto 9"/>
            <p:cNvSpPr txBox="1"/>
            <p:nvPr/>
          </p:nvSpPr>
          <p:spPr>
            <a:xfrm>
              <a:off x="9468" y="1445"/>
              <a:ext cx="1840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real1_O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9"/>
            <p:cNvSpPr txBox="1"/>
            <p:nvPr/>
          </p:nvSpPr>
          <p:spPr>
            <a:xfrm>
              <a:off x="9468" y="2012"/>
              <a:ext cx="1841" cy="4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tx1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tx1"/>
                  </a:solidFill>
                </a:rPr>
                <a:t>real1_P</a:t>
              </a:r>
              <a:endParaRPr lang="pt-PT" altLang="pt-B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aixaDeTexto 9"/>
            <p:cNvSpPr txBox="1"/>
            <p:nvPr/>
          </p:nvSpPr>
          <p:spPr>
            <a:xfrm>
              <a:off x="9468" y="2579"/>
              <a:ext cx="1841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real1_N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34" name="Conector angulado 14"/>
            <p:cNvCxnSpPr>
              <a:stCxn id="20" idx="2"/>
              <a:endCxn id="21" idx="1"/>
            </p:cNvCxnSpPr>
            <p:nvPr/>
          </p:nvCxnSpPr>
          <p:spPr>
            <a:xfrm rot="5400000" flipV="1">
              <a:off x="8648" y="860"/>
              <a:ext cx="898" cy="7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1509" y="425"/>
              <a:ext cx="2251" cy="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Perturbações P e N foram melhores, com destaque para a P. 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900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900">
                  <a:solidFill>
                    <a:srgbClr val="FF0000"/>
                  </a:solidFill>
                </a:rPr>
                <a:t>Perturbação O é melhor quando x*=0, porém será excluída porque é necessário conhecer a solução</a:t>
              </a:r>
              <a:endParaRPr lang="pt-PT" altLang="en-US" sz="90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angulado 14"/>
            <p:cNvCxnSpPr>
              <a:stCxn id="20" idx="2"/>
              <a:endCxn id="25" idx="1"/>
            </p:cNvCxnSpPr>
            <p:nvPr/>
          </p:nvCxnSpPr>
          <p:spPr>
            <a:xfrm rot="5400000" flipV="1">
              <a:off x="8365" y="1144"/>
              <a:ext cx="1465" cy="7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4"/>
            <p:cNvCxnSpPr>
              <a:stCxn id="20" idx="2"/>
              <a:endCxn id="32" idx="1"/>
            </p:cNvCxnSpPr>
            <p:nvPr/>
          </p:nvCxnSpPr>
          <p:spPr>
            <a:xfrm rot="5400000" flipV="1">
              <a:off x="8082" y="1427"/>
              <a:ext cx="2032" cy="7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7767" y="160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139565" y="1454785"/>
            <a:ext cx="712470" cy="33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61" name="Right Arrow 60"/>
          <p:cNvSpPr/>
          <p:nvPr/>
        </p:nvSpPr>
        <p:spPr>
          <a:xfrm rot="9900000">
            <a:off x="4140200" y="2448560"/>
            <a:ext cx="744855" cy="33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62" name="Right Arrow 61"/>
          <p:cNvSpPr/>
          <p:nvPr/>
        </p:nvSpPr>
        <p:spPr>
          <a:xfrm>
            <a:off x="4283710" y="3761740"/>
            <a:ext cx="430530" cy="33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grpSp>
        <p:nvGrpSpPr>
          <p:cNvPr id="68" name="Group 67"/>
          <p:cNvGrpSpPr/>
          <p:nvPr/>
        </p:nvGrpSpPr>
        <p:grpSpPr>
          <a:xfrm>
            <a:off x="4855845" y="2780665"/>
            <a:ext cx="3973645" cy="2226310"/>
            <a:chOff x="7540" y="3911"/>
            <a:chExt cx="6650" cy="3800"/>
          </a:xfrm>
        </p:grpSpPr>
        <p:grpSp>
          <p:nvGrpSpPr>
            <p:cNvPr id="66" name="Group 65"/>
            <p:cNvGrpSpPr/>
            <p:nvPr/>
          </p:nvGrpSpPr>
          <p:grpSpPr>
            <a:xfrm>
              <a:off x="7540" y="3911"/>
              <a:ext cx="6633" cy="3800"/>
              <a:chOff x="7993" y="3940"/>
              <a:chExt cx="6633" cy="3800"/>
            </a:xfrm>
          </p:grpSpPr>
          <p:sp>
            <p:nvSpPr>
              <p:cNvPr id="29" name="CaixaDeTexto 9"/>
              <p:cNvSpPr txBox="1"/>
              <p:nvPr/>
            </p:nvSpPr>
            <p:spPr>
              <a:xfrm>
                <a:off x="8067" y="4153"/>
                <a:ext cx="2061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/>
                  <a:t>GEO</a:t>
                </a:r>
                <a:r>
                  <a:rPr lang="pt-PT" altLang="pt-BR" sz="1200" b="1" dirty="0" smtClean="0"/>
                  <a:t>real2_UNI</a:t>
                </a:r>
                <a:endParaRPr lang="pt-PT" altLang="pt-BR" sz="1200" b="1" dirty="0" smtClean="0"/>
              </a:p>
            </p:txBody>
          </p:sp>
          <p:sp>
            <p:nvSpPr>
              <p:cNvPr id="30" name="CaixaDeTexto 9"/>
              <p:cNvSpPr txBox="1"/>
              <p:nvPr/>
            </p:nvSpPr>
            <p:spPr>
              <a:xfrm>
                <a:off x="9346" y="4970"/>
                <a:ext cx="2833" cy="4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3"/>
                    </a:solidFill>
                  </a14:hiddenFill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real2_P_VO_UNI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aixaDeTexto 9"/>
              <p:cNvSpPr txBox="1"/>
              <p:nvPr/>
            </p:nvSpPr>
            <p:spPr>
              <a:xfrm>
                <a:off x="9346" y="5537"/>
                <a:ext cx="2833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real2_N_VO_UNI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aixaDeTexto 9"/>
              <p:cNvSpPr txBox="1"/>
              <p:nvPr/>
            </p:nvSpPr>
            <p:spPr>
              <a:xfrm>
                <a:off x="9346" y="6104"/>
                <a:ext cx="2825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real2_P_DS_UNI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Conector angulado 14"/>
              <p:cNvCxnSpPr>
                <a:stCxn id="29" idx="2"/>
                <a:endCxn id="30" idx="1"/>
              </p:cNvCxnSpPr>
              <p:nvPr/>
            </p:nvCxnSpPr>
            <p:spPr>
              <a:xfrm rot="5400000" flipV="1">
                <a:off x="8932" y="4791"/>
                <a:ext cx="581" cy="24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9"/>
              <p:cNvSpPr txBox="1"/>
              <p:nvPr/>
            </p:nvSpPr>
            <p:spPr>
              <a:xfrm>
                <a:off x="9356" y="6694"/>
                <a:ext cx="2825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real2_N_DS_UNI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Conector angulado 14"/>
              <p:cNvCxnSpPr>
                <a:stCxn id="29" idx="2"/>
                <a:endCxn id="31" idx="1"/>
              </p:cNvCxnSpPr>
              <p:nvPr/>
            </p:nvCxnSpPr>
            <p:spPr>
              <a:xfrm rot="5400000" flipV="1">
                <a:off x="8648" y="5074"/>
                <a:ext cx="1148" cy="24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angulado 14"/>
              <p:cNvCxnSpPr>
                <a:stCxn id="29" idx="2"/>
                <a:endCxn id="36" idx="1"/>
              </p:cNvCxnSpPr>
              <p:nvPr/>
            </p:nvCxnSpPr>
            <p:spPr>
              <a:xfrm rot="5400000" flipV="1">
                <a:off x="8364" y="5358"/>
                <a:ext cx="1716" cy="24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angulado 14"/>
              <p:cNvCxnSpPr>
                <a:stCxn id="29" idx="2"/>
                <a:endCxn id="52" idx="1"/>
              </p:cNvCxnSpPr>
              <p:nvPr/>
            </p:nvCxnSpPr>
            <p:spPr>
              <a:xfrm rot="5400000" flipV="1">
                <a:off x="8075" y="5647"/>
                <a:ext cx="2305" cy="25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s 55"/>
              <p:cNvSpPr/>
              <p:nvPr/>
            </p:nvSpPr>
            <p:spPr>
              <a:xfrm>
                <a:off x="7993" y="3940"/>
                <a:ext cx="6633" cy="38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</p:grpSp>
        <p:sp>
          <p:nvSpPr>
            <p:cNvPr id="67" name="Text Box 66"/>
            <p:cNvSpPr txBox="1"/>
            <p:nvPr/>
          </p:nvSpPr>
          <p:spPr>
            <a:xfrm>
              <a:off x="11728" y="4552"/>
              <a:ext cx="2462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900" b="1">
                  <a:solidFill>
                    <a:srgbClr val="FF0000"/>
                  </a:solidFill>
                </a:rPr>
                <a:t>Versões UNI tiveram desempenho semelhante às versões sem a perturbação uniforme. </a:t>
              </a:r>
              <a:endParaRPr lang="pt-PT" altLang="en-US" sz="900" b="1">
                <a:solidFill>
                  <a:srgbClr val="FF0000"/>
                </a:solidFill>
              </a:endParaRPr>
            </a:p>
            <a:p>
              <a:pPr algn="ctr"/>
              <a:endParaRPr lang="pt-PT" altLang="en-US" sz="900" b="1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900" b="1">
                  <a:solidFill>
                    <a:srgbClr val="FF0000"/>
                  </a:solidFill>
                </a:rPr>
                <a:t>Portanto, como são mais custosas computacionalmente, aqui são descartadas.</a:t>
              </a:r>
              <a:endParaRPr lang="pt-PT" altLang="en-US" sz="9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365" y="2696210"/>
            <a:ext cx="3856355" cy="2280920"/>
            <a:chOff x="282" y="3462"/>
            <a:chExt cx="6454" cy="3893"/>
          </a:xfrm>
        </p:grpSpPr>
        <p:sp>
          <p:nvSpPr>
            <p:cNvPr id="70" name="CaixaDeTexto 9"/>
            <p:cNvSpPr txBox="1"/>
            <p:nvPr/>
          </p:nvSpPr>
          <p:spPr>
            <a:xfrm>
              <a:off x="469" y="3586"/>
              <a:ext cx="1465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/>
                <a:t>GEO</a:t>
              </a:r>
              <a:r>
                <a:rPr lang="pt-PT" altLang="pt-BR" sz="1200" b="1" dirty="0" smtClean="0"/>
                <a:t>real2</a:t>
              </a:r>
              <a:endParaRPr lang="pt-PT" altLang="pt-BR" sz="1200" b="1" dirty="0" smtClean="0"/>
            </a:p>
          </p:txBody>
        </p:sp>
        <p:sp>
          <p:nvSpPr>
            <p:cNvPr id="71" name="CaixaDeTexto 9"/>
            <p:cNvSpPr txBox="1"/>
            <p:nvPr/>
          </p:nvSpPr>
          <p:spPr>
            <a:xfrm>
              <a:off x="1990" y="4380"/>
              <a:ext cx="2329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real2_O_VO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2" name="CaixaDeTexto 9"/>
            <p:cNvSpPr txBox="1"/>
            <p:nvPr/>
          </p:nvSpPr>
          <p:spPr>
            <a:xfrm>
              <a:off x="1989" y="4858"/>
              <a:ext cx="2330" cy="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bg1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bg1"/>
                  </a:solidFill>
                </a:rPr>
                <a:t>real2_P_VO</a:t>
              </a:r>
              <a:endParaRPr lang="pt-PT" altLang="pt-BR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CaixaDeTexto 9"/>
            <p:cNvSpPr txBox="1"/>
            <p:nvPr/>
          </p:nvSpPr>
          <p:spPr>
            <a:xfrm>
              <a:off x="1989" y="5329"/>
              <a:ext cx="2329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real2_N_VO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Conector angulado 14"/>
            <p:cNvCxnSpPr>
              <a:stCxn id="70" idx="2"/>
              <a:endCxn id="71" idx="1"/>
            </p:cNvCxnSpPr>
            <p:nvPr/>
          </p:nvCxnSpPr>
          <p:spPr>
            <a:xfrm rot="5400000" flipV="1">
              <a:off x="1316" y="3942"/>
              <a:ext cx="559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9"/>
            <p:cNvSpPr txBox="1"/>
            <p:nvPr/>
          </p:nvSpPr>
          <p:spPr>
            <a:xfrm>
              <a:off x="1991" y="5800"/>
              <a:ext cx="2328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real2_O_DS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6" name="CaixaDeTexto 9"/>
            <p:cNvSpPr txBox="1"/>
            <p:nvPr/>
          </p:nvSpPr>
          <p:spPr>
            <a:xfrm>
              <a:off x="1990" y="6271"/>
              <a:ext cx="2328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real2_P_DS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7" name="CaixaDeTexto 9"/>
            <p:cNvSpPr txBox="1"/>
            <p:nvPr/>
          </p:nvSpPr>
          <p:spPr>
            <a:xfrm>
              <a:off x="1989" y="6742"/>
              <a:ext cx="2330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real2_N_DS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8" name="Conector angulado 14"/>
            <p:cNvCxnSpPr>
              <a:stCxn id="70" idx="2"/>
              <a:endCxn id="72" idx="1"/>
            </p:cNvCxnSpPr>
            <p:nvPr/>
          </p:nvCxnSpPr>
          <p:spPr>
            <a:xfrm rot="5400000" flipV="1">
              <a:off x="1077" y="4181"/>
              <a:ext cx="1037" cy="7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do 14"/>
            <p:cNvCxnSpPr>
              <a:stCxn id="70" idx="2"/>
              <a:endCxn id="73" idx="1"/>
            </p:cNvCxnSpPr>
            <p:nvPr/>
          </p:nvCxnSpPr>
          <p:spPr>
            <a:xfrm rot="5400000" flipV="1">
              <a:off x="841" y="4417"/>
              <a:ext cx="1509" cy="7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angulado 14"/>
            <p:cNvCxnSpPr>
              <a:stCxn id="70" idx="2"/>
              <a:endCxn id="75" idx="1"/>
            </p:cNvCxnSpPr>
            <p:nvPr/>
          </p:nvCxnSpPr>
          <p:spPr>
            <a:xfrm rot="5400000" flipV="1">
              <a:off x="607" y="4651"/>
              <a:ext cx="1979" cy="7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angulado 14"/>
            <p:cNvCxnSpPr>
              <a:stCxn id="70" idx="2"/>
              <a:endCxn id="76" idx="1"/>
            </p:cNvCxnSpPr>
            <p:nvPr/>
          </p:nvCxnSpPr>
          <p:spPr>
            <a:xfrm rot="5400000" flipV="1">
              <a:off x="371" y="4887"/>
              <a:ext cx="2450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angulado 14"/>
            <p:cNvCxnSpPr>
              <a:stCxn id="70" idx="2"/>
              <a:endCxn id="77" idx="1"/>
            </p:cNvCxnSpPr>
            <p:nvPr/>
          </p:nvCxnSpPr>
          <p:spPr>
            <a:xfrm rot="5400000" flipV="1">
              <a:off x="135" y="5123"/>
              <a:ext cx="2921" cy="7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s 82"/>
            <p:cNvSpPr/>
            <p:nvPr/>
          </p:nvSpPr>
          <p:spPr>
            <a:xfrm>
              <a:off x="282" y="3462"/>
              <a:ext cx="6454" cy="389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4352" y="3871"/>
              <a:ext cx="2384" cy="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Confirma que as versões O só funcionam para funções onde x*=0.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As versões P e N foram ambas boas, não sendo possível encontrar um padrão. Portanto, foram escolhidas para serem aplicadas uma mutação uniforme (UNI)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900" b="1">
                  <a:solidFill>
                    <a:schemeClr val="tx2">
                      <a:lumMod val="75000"/>
                    </a:schemeClr>
                  </a:solidFill>
                </a:rPr>
                <a:t>GEOreal2_P_VO</a:t>
              </a:r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 foi o melhor de todos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3707597" y="125969"/>
            <a:ext cx="142447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 b="1">
                <a:solidFill>
                  <a:schemeClr val="tx1"/>
                </a:solidFill>
              </a:rPr>
              <a:t>Resumo:</a:t>
            </a:r>
            <a:endParaRPr lang="pt-PT" alt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parativoFinal_B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774065"/>
            <a:ext cx="2863850" cy="2152015"/>
          </a:xfrm>
          <a:prstGeom prst="rect">
            <a:avLst/>
          </a:prstGeom>
        </p:spPr>
      </p:pic>
      <p:pic>
        <p:nvPicPr>
          <p:cNvPr id="10" name="Picture 9" descr="ComparativoFinal_S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777875"/>
            <a:ext cx="2863850" cy="21482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1505" y="125730"/>
            <a:ext cx="799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Comparativo entre as versões </a:t>
            </a:r>
            <a:r>
              <a:rPr lang="pt-PT" altLang="en-US">
                <a:solidFill>
                  <a:schemeClr val="accent1"/>
                </a:solidFill>
              </a:rPr>
              <a:t>A-GEO</a:t>
            </a:r>
            <a:r>
              <a:rPr lang="pt-PT" altLang="en-US" baseline="-25000">
                <a:solidFill>
                  <a:schemeClr val="accent1"/>
                </a:solidFill>
              </a:rPr>
              <a:t>2</a:t>
            </a:r>
            <a:r>
              <a:rPr lang="pt-PT" altLang="en-US">
                <a:solidFill>
                  <a:schemeClr val="accent1"/>
                </a:solidFill>
              </a:rPr>
              <a:t>var</a:t>
            </a:r>
            <a:r>
              <a:rPr lang="pt-PT" altLang="en-US"/>
              <a:t>, </a:t>
            </a:r>
            <a:r>
              <a:rPr lang="pt-PT" altLang="en-US">
                <a:solidFill>
                  <a:schemeClr val="accent1"/>
                </a:solidFill>
              </a:rPr>
              <a:t>GEOreal</a:t>
            </a:r>
            <a:r>
              <a:rPr lang="pt-PT" altLang="en-US" baseline="-25000">
                <a:solidFill>
                  <a:schemeClr val="accent1"/>
                </a:solidFill>
              </a:rPr>
              <a:t>1</a:t>
            </a:r>
            <a:r>
              <a:rPr lang="pt-PT" altLang="en-US">
                <a:solidFill>
                  <a:schemeClr val="accent1"/>
                </a:solidFill>
              </a:rPr>
              <a:t>_P</a:t>
            </a:r>
            <a:r>
              <a:rPr lang="pt-PT" altLang="en-US"/>
              <a:t> e </a:t>
            </a:r>
            <a:r>
              <a:rPr lang="pt-PT" altLang="en-US">
                <a:solidFill>
                  <a:schemeClr val="accent1"/>
                </a:solidFill>
              </a:rPr>
              <a:t>GEOreal</a:t>
            </a:r>
            <a:r>
              <a:rPr lang="pt-PT" altLang="en-US" baseline="-25000">
                <a:solidFill>
                  <a:schemeClr val="accent1"/>
                </a:solidFill>
              </a:rPr>
              <a:t>2</a:t>
            </a:r>
            <a:r>
              <a:rPr lang="pt-PT" altLang="en-US">
                <a:solidFill>
                  <a:schemeClr val="accent1"/>
                </a:solidFill>
              </a:rPr>
              <a:t>_P_VO_UNI</a:t>
            </a:r>
            <a:endParaRPr lang="pt-PT" altLang="en-US">
              <a:solidFill>
                <a:schemeClr val="accent1"/>
              </a:solidFill>
            </a:endParaRPr>
          </a:p>
        </p:txBody>
      </p:sp>
      <p:pic>
        <p:nvPicPr>
          <p:cNvPr id="3" name="Picture 2" descr="ComparativoFinal_A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90" y="641985"/>
            <a:ext cx="2863850" cy="2148205"/>
          </a:xfrm>
          <a:prstGeom prst="rect">
            <a:avLst/>
          </a:prstGeom>
        </p:spPr>
      </p:pic>
      <p:pic>
        <p:nvPicPr>
          <p:cNvPr id="7" name="Picture 6" descr="ComparativoFinal_GR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" y="641985"/>
            <a:ext cx="2863850" cy="2148205"/>
          </a:xfrm>
          <a:prstGeom prst="rect">
            <a:avLst/>
          </a:prstGeom>
        </p:spPr>
      </p:pic>
      <p:pic>
        <p:nvPicPr>
          <p:cNvPr id="8" name="Picture 7" descr="ComparativoFinal_RA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800" y="641985"/>
            <a:ext cx="2863850" cy="2148205"/>
          </a:xfrm>
          <a:prstGeom prst="rect">
            <a:avLst/>
          </a:prstGeom>
        </p:spPr>
      </p:pic>
      <p:pic>
        <p:nvPicPr>
          <p:cNvPr id="9" name="Picture 8" descr="ComparativoFinal_RO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50" y="2790190"/>
            <a:ext cx="2863850" cy="214820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75355" y="3123565"/>
            <a:ext cx="47586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........</a:t>
            </a:r>
            <a:endParaRPr lang="pt-PT" altLang="en-US" sz="1600"/>
          </a:p>
          <a:p>
            <a:r>
              <a:rPr lang="pt-PT" altLang="en-US" sz="1600"/>
              <a:t> Essa comparação tinha sido invalidada na reunião dia 23/11 por causa do A-GEOvar.</a:t>
            </a:r>
            <a:endParaRPr lang="pt-PT" altLang="en-US" sz="1600"/>
          </a:p>
          <a:p>
            <a:endParaRPr lang="pt-PT" altLang="en-US" sz="1600"/>
          </a:p>
          <a:p>
            <a:r>
              <a:rPr lang="pt-PT" altLang="en-US" sz="1600"/>
              <a:t>Mas vale fazer uma comparação entre o melhor real1 e o melhor real2 pra provar graficamente que o real2 é melhor?</a:t>
            </a:r>
            <a:endParaRPr lang="pt-PT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555240" y="485775"/>
            <a:ext cx="392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MELHORA DO MECANISMO DO A-GEO</a:t>
            </a:r>
            <a:endParaRPr lang="pt-PT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1505" y="1205865"/>
            <a:ext cx="7832725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600" b="1"/>
              <a:t>Estudo sobre A-GEO</a:t>
            </a:r>
            <a:r>
              <a:rPr lang="pt-PT" altLang="en-US" sz="1600" b="1" baseline="-25000"/>
              <a:t>3</a:t>
            </a:r>
            <a:r>
              <a:rPr lang="pt-PT" altLang="en-US" sz="1600" b="1"/>
              <a:t> (sugestão Galski):</a:t>
            </a:r>
            <a:r>
              <a:rPr lang="pt-PT" altLang="en-US" sz="1600"/>
              <a:t> A </a:t>
            </a:r>
            <a:r>
              <a:rPr lang="pt-PT" altLang="en-US" sz="1600">
                <a:sym typeface="+mn-ea"/>
              </a:rPr>
              <a:t>proposta seria definir a população de referência como sendo a melhor população dentre os N novos indivíduos gerados após as N mutações.</a:t>
            </a:r>
            <a:endParaRPr lang="pt-PT" altLang="en-US" sz="1600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600" b="1"/>
              <a:t>Problemas encontrados nas implementações binárias do A-GEO e A-GEOvar: </a:t>
            </a:r>
            <a:r>
              <a:rPr lang="pt-PT" altLang="en-US" sz="1600"/>
              <a:t>população inicial perdida, CoI</a:t>
            </a:r>
            <a:r>
              <a:rPr lang="pt-PT" altLang="en-US" sz="1600" baseline="-25000"/>
              <a:t>i-1</a:t>
            </a:r>
            <a:r>
              <a:rPr lang="pt-PT" altLang="en-US" sz="1600"/>
              <a:t> atualizado antes e atualização fx_atual (var)</a:t>
            </a:r>
            <a:endParaRPr lang="pt-PT" altLang="en-US" sz="1600" b="1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600" b="1">
                <a:sym typeface="+mn-ea"/>
              </a:rPr>
              <a:t>Novas implementações A-GEO3 e A-GEO4</a:t>
            </a:r>
            <a:endParaRPr lang="pt-PT" altLang="en-US" sz="1600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600" b="1"/>
              <a:t>Problema no A-GEOvar: </a:t>
            </a:r>
            <a:r>
              <a:rPr lang="pt-PT" altLang="en-US" sz="1600"/>
              <a:t>Mecanismo nunca atinge a condição CoI==0.</a:t>
            </a:r>
            <a:endParaRPr lang="pt-PT" altLang="en-US" sz="1600" b="1"/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pt-PT" altLang="en-US" sz="1600"/>
          </a:p>
        </p:txBody>
      </p:sp>
      <p:cxnSp>
        <p:nvCxnSpPr>
          <p:cNvPr id="5" name="Straight Connector 4"/>
          <p:cNvCxnSpPr/>
          <p:nvPr/>
        </p:nvCxnSpPr>
        <p:spPr>
          <a:xfrm>
            <a:off x="2626995" y="917575"/>
            <a:ext cx="389064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59205" y="1854200"/>
          <a:ext cx="6649085" cy="143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45"/>
                <a:gridCol w="5361940"/>
              </a:tblGrid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1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2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A-GEOvar</a:t>
                      </a:r>
                      <a:r>
                        <a:rPr lang="pt-BR" sz="1200" baseline="-25000" dirty="0" smtClean="0"/>
                        <a:t>1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A-GEOvar</a:t>
                      </a:r>
                      <a:r>
                        <a:rPr lang="pt-BR" sz="1200" baseline="-25000" dirty="0" smtClean="0"/>
                        <a:t>2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Binárias</a:t>
            </a:r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09930" y="115157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5" name="Text Box 4"/>
          <p:cNvSpPr txBox="1"/>
          <p:nvPr/>
        </p:nvSpPr>
        <p:spPr>
          <a:xfrm>
            <a:off x="709930" y="193452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6" name="Text Box 5"/>
          <p:cNvSpPr txBox="1"/>
          <p:nvPr/>
        </p:nvSpPr>
        <p:spPr>
          <a:xfrm>
            <a:off x="709930" y="232600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7" name="Text Box 6"/>
          <p:cNvSpPr txBox="1"/>
          <p:nvPr/>
        </p:nvSpPr>
        <p:spPr>
          <a:xfrm>
            <a:off x="709930" y="310896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8" name="Text Box 7"/>
          <p:cNvSpPr txBox="1"/>
          <p:nvPr/>
        </p:nvSpPr>
        <p:spPr>
          <a:xfrm>
            <a:off x="709930" y="271748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9" name="Text Box 8"/>
          <p:cNvSpPr txBox="1"/>
          <p:nvPr/>
        </p:nvSpPr>
        <p:spPr>
          <a:xfrm>
            <a:off x="709930" y="350043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0" name="Text Box 9"/>
          <p:cNvSpPr txBox="1"/>
          <p:nvPr/>
        </p:nvSpPr>
        <p:spPr>
          <a:xfrm>
            <a:off x="709930" y="389191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1" name="Text Box 10"/>
          <p:cNvSpPr txBox="1"/>
          <p:nvPr/>
        </p:nvSpPr>
        <p:spPr>
          <a:xfrm>
            <a:off x="709930" y="428339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2" name="Text Box 11"/>
          <p:cNvSpPr txBox="1"/>
          <p:nvPr/>
        </p:nvSpPr>
        <p:spPr>
          <a:xfrm>
            <a:off x="709930" y="154305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3" name="Text Box 12"/>
          <p:cNvSpPr txBox="1"/>
          <p:nvPr/>
        </p:nvSpPr>
        <p:spPr>
          <a:xfrm>
            <a:off x="1475105" y="117475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9,35</a:t>
            </a:r>
            <a:endParaRPr lang="pt-PT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475105" y="156654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9,03</a:t>
            </a:r>
            <a:endParaRPr lang="pt-PT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475105" y="195707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0,63</a:t>
            </a:r>
            <a:endParaRPr lang="pt-PT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475105" y="234886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1,96</a:t>
            </a:r>
            <a:endParaRPr lang="pt-PT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475105" y="274002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8,36</a:t>
            </a:r>
            <a:endParaRPr lang="pt-PT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475105" y="313182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7,60</a:t>
            </a:r>
            <a:endParaRPr lang="pt-PT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475105" y="352361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5,22</a:t>
            </a:r>
            <a:endParaRPr lang="pt-PT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475105" y="391541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5,20</a:t>
            </a:r>
            <a:endParaRPr lang="pt-PT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475105" y="430657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3,19</a:t>
            </a:r>
            <a:endParaRPr lang="pt-PT" alt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51878" y="134731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51878" y="173878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51878" y="212931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51878" y="252174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51878" y="291322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51878" y="330469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51878" y="369522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51878" y="408765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51878" y="4479608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2555240" y="1277620"/>
            <a:ext cx="3511550" cy="52197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 sz="1400"/>
              <a:t>Exemplo:</a:t>
            </a:r>
            <a:endParaRPr lang="pt-PT" altLang="en-US" sz="1400"/>
          </a:p>
          <a:p>
            <a:pPr algn="l"/>
            <a:r>
              <a:rPr lang="pt-PT" altLang="en-US" sz="1400"/>
              <a:t>f(x) da população antes de mutar = 8,35</a:t>
            </a:r>
            <a:endParaRPr lang="pt-PT" altLang="en-US" sz="1400"/>
          </a:p>
        </p:txBody>
      </p:sp>
      <p:sp>
        <p:nvSpPr>
          <p:cNvPr id="40" name="Right Brace 39"/>
          <p:cNvSpPr/>
          <p:nvPr/>
        </p:nvSpPr>
        <p:spPr>
          <a:xfrm>
            <a:off x="1979136" y="1151573"/>
            <a:ext cx="328613" cy="353568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41" name="Text Box 40"/>
          <p:cNvSpPr txBox="1"/>
          <p:nvPr/>
        </p:nvSpPr>
        <p:spPr>
          <a:xfrm>
            <a:off x="2307590" y="2512060"/>
            <a:ext cx="1674495" cy="7835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500"/>
              <a:t>9 novos indivíduos</a:t>
            </a:r>
            <a:endParaRPr lang="pt-PT" altLang="en-US" sz="1500"/>
          </a:p>
          <a:p>
            <a:pPr algn="ctr"/>
            <a:r>
              <a:rPr lang="pt-PT" altLang="en-US" sz="1500"/>
              <a:t>foram criados</a:t>
            </a:r>
            <a:endParaRPr lang="pt-PT" altLang="en-US" sz="1500"/>
          </a:p>
        </p:txBody>
      </p:sp>
      <p:sp>
        <p:nvSpPr>
          <p:cNvPr id="42" name="Text Box 41"/>
          <p:cNvSpPr txBox="1"/>
          <p:nvPr/>
        </p:nvSpPr>
        <p:spPr>
          <a:xfrm>
            <a:off x="6787833" y="415766"/>
            <a:ext cx="1827371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A-GEO3:</a:t>
            </a:r>
            <a:endParaRPr lang="pt-PT" altLang="en-US" sz="1350" b="1"/>
          </a:p>
          <a:p>
            <a:pPr algn="ctr"/>
            <a:r>
              <a:rPr lang="pt-PT" altLang="en-US" sz="1350"/>
              <a:t>População de referência = melhor f(x) depois de mutar</a:t>
            </a:r>
            <a:endParaRPr lang="pt-PT" altLang="en-US" sz="135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65496" y="2107883"/>
            <a:ext cx="2013585" cy="209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065496" y="2511901"/>
            <a:ext cx="2013585" cy="2190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087721" y="3293428"/>
            <a:ext cx="2013585" cy="2190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087721" y="3707289"/>
            <a:ext cx="2013585" cy="953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087721" y="4076700"/>
            <a:ext cx="2013585" cy="2190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087721" y="4490561"/>
            <a:ext cx="2013585" cy="476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4078923" y="1880711"/>
            <a:ext cx="323850" cy="2752725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50" name="Text Box 49"/>
          <p:cNvSpPr txBox="1"/>
          <p:nvPr/>
        </p:nvSpPr>
        <p:spPr>
          <a:xfrm>
            <a:off x="4400233" y="2502059"/>
            <a:ext cx="1827371" cy="14763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500"/>
              <a:t>6 dos 9 indivíduos proveram um melhor valor de função do que o f(x) de referência (população atual)</a:t>
            </a:r>
            <a:endParaRPr lang="pt-PT" altLang="en-US" sz="150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227445" y="3150235"/>
            <a:ext cx="432435" cy="952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2"/>
            <a:endCxn id="53" idx="0"/>
          </p:cNvCxnSpPr>
          <p:nvPr/>
        </p:nvCxnSpPr>
        <p:spPr>
          <a:xfrm flipH="1">
            <a:off x="7701280" y="1337945"/>
            <a:ext cx="635" cy="44386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6788150" y="1781810"/>
            <a:ext cx="1825625" cy="216852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Se o f(x) de referência fosse o melhor indivíduo gerado, a CoI sempre seria 0 (nenhum indivíduo melhoraria com relação ao melhor) e o tau sempre vai resetar</a:t>
            </a:r>
            <a:endParaRPr lang="pt-PT" altLang="en-US" sz="1350"/>
          </a:p>
        </p:txBody>
      </p:sp>
      <p:sp>
        <p:nvSpPr>
          <p:cNvPr id="2" name="Text Box 1"/>
          <p:cNvSpPr txBox="1"/>
          <p:nvPr/>
        </p:nvSpPr>
        <p:spPr>
          <a:xfrm>
            <a:off x="808990" y="341630"/>
            <a:ext cx="3921760" cy="2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1.  A-GEO</a:t>
            </a:r>
            <a:r>
              <a:rPr lang="pt-PT" altLang="en-US" sz="1350" b="1" baseline="-25000"/>
              <a:t>3</a:t>
            </a:r>
            <a:r>
              <a:rPr lang="pt-PT" altLang="en-US" sz="1350" b="1"/>
              <a:t> (Sugestão Galski)</a:t>
            </a:r>
            <a:endParaRPr lang="pt-PT" altLang="en-US" sz="1350"/>
          </a:p>
        </p:txBody>
      </p:sp>
      <p:sp>
        <p:nvSpPr>
          <p:cNvPr id="3" name="Text Box 2"/>
          <p:cNvSpPr txBox="1"/>
          <p:nvPr/>
        </p:nvSpPr>
        <p:spPr>
          <a:xfrm>
            <a:off x="6155690" y="4306570"/>
            <a:ext cx="2691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olidFill>
                  <a:srgbClr val="FF0000"/>
                </a:solidFill>
                <a:sym typeface="+mn-ea"/>
              </a:rPr>
              <a:t>Essa implementação é inviável</a:t>
            </a:r>
            <a:r>
              <a:rPr lang="pt-PT" altLang="en-US" sz="1200" b="1">
                <a:sym typeface="+mn-ea"/>
              </a:rPr>
              <a:t> porque o tau é sempre resetado.</a:t>
            </a:r>
            <a:endParaRPr lang="pt-PT" altLang="en-US" sz="1200" b="1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08990" y="341630"/>
            <a:ext cx="3921760" cy="2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2.  Problemas no código das versões binárias</a:t>
            </a:r>
            <a:endParaRPr lang="pt-PT" altLang="en-US" sz="1350"/>
          </a:p>
        </p:txBody>
      </p:sp>
      <p:sp>
        <p:nvSpPr>
          <p:cNvPr id="7" name="Text Box 6"/>
          <p:cNvSpPr txBox="1"/>
          <p:nvPr/>
        </p:nvSpPr>
        <p:spPr>
          <a:xfrm>
            <a:off x="827405" y="774065"/>
            <a:ext cx="78486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1) </a:t>
            </a:r>
            <a:r>
              <a:rPr lang="pt-PT" altLang="en-US" sz="1200">
                <a:sym typeface="+mn-ea"/>
              </a:rPr>
              <a:t>População binária vinha sendo passada por referência (modificada dentro do algoritmo) e o próximo algoritmo perdia a população gerada originalmente.</a:t>
            </a:r>
            <a:endParaRPr lang="pt-PT" altLang="en-US" sz="1200">
              <a:sym typeface="+mn-ea"/>
            </a:endParaRPr>
          </a:p>
          <a:p>
            <a:pPr marL="628650" lvl="1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As curvas partiam de pontos diferentes e com o conserto passaram a sair todas do mesmo ponto.</a:t>
            </a:r>
            <a:endParaRPr lang="pt-PT" altLang="en-US" sz="1200">
              <a:sym typeface="+mn-ea"/>
            </a:endParaRPr>
          </a:p>
          <a:p>
            <a:pPr marL="628650" lvl="1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Após a modificação, algumas curvas ainda ficavam retas horizontalmente, indicando outro erro.</a:t>
            </a:r>
            <a:endParaRPr lang="pt-PT" altLang="en-US" sz="1200">
              <a:sym typeface="+mn-ea"/>
            </a:endParaRPr>
          </a:p>
          <a:p>
            <a:pPr marL="171450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2) </a:t>
            </a:r>
            <a:r>
              <a:rPr lang="pt-PT" altLang="en-US" sz="1200">
                <a:sym typeface="+mn-ea"/>
              </a:rPr>
              <a:t>CoI</a:t>
            </a:r>
            <a:r>
              <a:rPr lang="pt-PT" altLang="en-US" sz="1200" baseline="-25000">
                <a:sym typeface="+mn-ea"/>
              </a:rPr>
              <a:t>i-1</a:t>
            </a:r>
            <a:r>
              <a:rPr lang="pt-PT" altLang="en-US" sz="1200">
                <a:sym typeface="+mn-ea"/>
              </a:rPr>
              <a:t> vinha sendo atualizado antes do cálculo do tau, então “if(CoI</a:t>
            </a:r>
            <a:r>
              <a:rPr lang="pt-PT" altLang="en-US" sz="1200" baseline="-25000">
                <a:sym typeface="+mn-ea"/>
              </a:rPr>
              <a:t>i</a:t>
            </a:r>
            <a:r>
              <a:rPr lang="pt-PT" altLang="en-US" sz="1200">
                <a:sym typeface="+mn-ea"/>
              </a:rPr>
              <a:t>&lt;=CoI</a:t>
            </a:r>
            <a:r>
              <a:rPr lang="pt-PT" altLang="en-US" sz="1200" baseline="-25000">
                <a:sym typeface="+mn-ea"/>
              </a:rPr>
              <a:t>i-1</a:t>
            </a:r>
            <a:r>
              <a:rPr lang="pt-PT" altLang="en-US" sz="1200">
                <a:sym typeface="+mn-ea"/>
              </a:rPr>
              <a:t>)” sempre dava verdadeiro, a não ser que CoI==0. </a:t>
            </a:r>
            <a:endParaRPr lang="pt-PT" altLang="en-US" sz="1200">
              <a:sym typeface="+mn-ea"/>
            </a:endParaRPr>
          </a:p>
          <a:p>
            <a:pPr marL="628650" lvl="1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Essa mudança corrigiu o mecanismo, mas os resultados não foram muito afetados visto que as condições eram atingidas antes.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3) </a:t>
            </a:r>
            <a:r>
              <a:rPr lang="pt-PT" altLang="en-US" sz="1200">
                <a:sym typeface="+mn-ea"/>
              </a:rPr>
              <a:t>No A-GEOvar, após confirmar um flip de bit por variável, não era feito o cálculo da população atual pra atualizar, então o o f(x) atual era sempre o mesmo.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Após essas modificações, as curvas passaram a fazer sentido (curvas partem do mesmo ponto e vão melhorando sempre, não ficando retas horizontais).</a:t>
            </a:r>
            <a:endParaRPr lang="pt-PT" altLang="en-US" sz="12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Esses problemas só aconteciam nas versões binárias, então não afeta todos os resultados das versões com codificação real.</a:t>
            </a:r>
            <a:endParaRPr lang="pt-PT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95935" y="197485"/>
            <a:ext cx="81514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400"/>
              <a:t>Comparação entre as versões A-GEO1 e A-GEO2</a:t>
            </a:r>
            <a:endParaRPr lang="pt-PT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GEO12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773430"/>
            <a:ext cx="2891155" cy="1877695"/>
          </a:xfrm>
          <a:prstGeom prst="rect">
            <a:avLst/>
          </a:prstGeom>
        </p:spPr>
      </p:pic>
      <p:pic>
        <p:nvPicPr>
          <p:cNvPr id="10" name="Picture 9" descr="AGEO1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2646045"/>
            <a:ext cx="2891155" cy="1877695"/>
          </a:xfrm>
          <a:prstGeom prst="rect">
            <a:avLst/>
          </a:prstGeom>
        </p:spPr>
      </p:pic>
      <p:pic>
        <p:nvPicPr>
          <p:cNvPr id="11" name="Picture 10" descr="AGEO1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" y="773430"/>
            <a:ext cx="2891155" cy="1877695"/>
          </a:xfrm>
          <a:prstGeom prst="rect">
            <a:avLst/>
          </a:prstGeom>
        </p:spPr>
      </p:pic>
      <p:pic>
        <p:nvPicPr>
          <p:cNvPr id="12" name="Picture 11" descr="AGEO1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025" y="773430"/>
            <a:ext cx="2891155" cy="1877695"/>
          </a:xfrm>
          <a:prstGeom prst="rect">
            <a:avLst/>
          </a:prstGeom>
        </p:spPr>
      </p:pic>
      <p:pic>
        <p:nvPicPr>
          <p:cNvPr id="13" name="Picture 12" descr="AGEO1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0" y="2651125"/>
            <a:ext cx="2891155" cy="1877695"/>
          </a:xfrm>
          <a:prstGeom prst="rect">
            <a:avLst/>
          </a:prstGeom>
        </p:spPr>
      </p:pic>
      <p:pic>
        <p:nvPicPr>
          <p:cNvPr id="14" name="Picture 13" descr="AGEO1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20" y="2646045"/>
            <a:ext cx="2891155" cy="187769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01650" y="4662170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Versões A-GEO</a:t>
            </a:r>
            <a:r>
              <a:rPr lang="pt-PT" altLang="en-US" sz="1200" baseline="-25000">
                <a:solidFill>
                  <a:schemeClr val="tx2"/>
                </a:solidFill>
              </a:rPr>
              <a:t>2</a:t>
            </a:r>
            <a:r>
              <a:rPr lang="pt-PT" altLang="en-US" sz="1200">
                <a:solidFill>
                  <a:schemeClr val="tx2"/>
                </a:solidFill>
              </a:rPr>
              <a:t> foram superiores às versões A-GEO</a:t>
            </a:r>
            <a:r>
              <a:rPr lang="pt-PT" altLang="en-US" sz="1200" baseline="-25000">
                <a:solidFill>
                  <a:schemeClr val="tx2"/>
                </a:solidFill>
              </a:rPr>
              <a:t>1</a:t>
            </a:r>
            <a:r>
              <a:rPr lang="pt-PT" altLang="en-US" sz="1200">
                <a:solidFill>
                  <a:schemeClr val="tx2"/>
                </a:solidFill>
              </a:rPr>
              <a:t> para todas as funções</a:t>
            </a:r>
            <a:endParaRPr lang="pt-PT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27405" y="341630"/>
            <a:ext cx="3921760" cy="2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3.  Novas implementações A-GEO3 e A-GEO4</a:t>
            </a:r>
            <a:endParaRPr lang="pt-PT" altLang="en-US" sz="135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827405" y="917575"/>
                <a:ext cx="7848600" cy="313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200" b="1">
                    <a:sym typeface="+mn-ea"/>
                  </a:rPr>
                  <a:t>Implementação de duas novas versões para o mecanismo A-GEO:</a:t>
                </a:r>
                <a:endParaRPr lang="pt-PT" altLang="en-US" sz="1200" b="1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pt-PT" altLang="en-US" sz="1200" b="1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200" b="1">
                    <a:sym typeface="+mn-ea"/>
                  </a:rPr>
                  <a:t>A-GEO3</a:t>
                </a:r>
                <a:endParaRPr lang="pt-PT" altLang="en-US" sz="1200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200">
                    <a:sym typeface="+mn-ea"/>
                  </a:rPr>
                  <a:t>Se COI</a:t>
                </a:r>
                <a:r>
                  <a:rPr lang="pt-PT" altLang="en-US" sz="1200" baseline="-25000">
                    <a:sym typeface="+mn-ea"/>
                  </a:rPr>
                  <a:t>i</a:t>
                </a:r>
                <a:r>
                  <a:rPr lang="pt-PT" altLang="en-US" sz="1200">
                    <a:sym typeface="+mn-ea"/>
                  </a:rPr>
                  <a:t> == 0, reseta </a:t>
                </a:r>
                <a14:m>
                  <m:oMath xmlns:m="http://schemas.openxmlformats.org/officeDocument/2006/math">
                    <m:r>
                      <a:rPr lang="en-US" altLang="pt-PT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200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200">
                    <a:sym typeface="+mn-ea"/>
                  </a:rPr>
                  <a:t>Se COI</a:t>
                </a:r>
                <a:r>
                  <a:rPr lang="pt-PT" altLang="en-US" sz="1200" baseline="-25000">
                    <a:sym typeface="+mn-ea"/>
                  </a:rPr>
                  <a:t>i</a:t>
                </a:r>
                <a:r>
                  <a:rPr lang="pt-PT" altLang="en-US" sz="1200">
                    <a:sym typeface="+mn-ea"/>
                  </a:rPr>
                  <a:t> &lt; CoI</a:t>
                </a:r>
                <a:r>
                  <a:rPr lang="pt-PT" altLang="en-US" sz="1200" baseline="-25000">
                    <a:sym typeface="+mn-ea"/>
                  </a:rPr>
                  <a:t>i-1</a:t>
                </a:r>
                <a:r>
                  <a:rPr lang="pt-PT" altLang="en-US" sz="1200">
                    <a:sym typeface="+mn-ea"/>
                  </a:rPr>
                  <a:t>, aumenta </a:t>
                </a:r>
                <a14:m>
                  <m:oMath xmlns:m="http://schemas.openxmlformats.org/officeDocument/2006/math">
                    <m:r>
                      <a:rPr lang="en-US" altLang="pt-PT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200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200">
                    <a:sym typeface="+mn-ea"/>
                  </a:rPr>
                  <a:t>Se COI</a:t>
                </a:r>
                <a:r>
                  <a:rPr lang="pt-PT" altLang="en-US" sz="1200" baseline="-25000">
                    <a:sym typeface="+mn-ea"/>
                  </a:rPr>
                  <a:t>i</a:t>
                </a:r>
                <a:r>
                  <a:rPr lang="pt-PT" altLang="en-US" sz="1200">
                    <a:sym typeface="+mn-ea"/>
                  </a:rPr>
                  <a:t> &gt; CoI</a:t>
                </a:r>
                <a:r>
                  <a:rPr lang="pt-PT" altLang="en-US" sz="1200" baseline="-25000">
                    <a:sym typeface="+mn-ea"/>
                  </a:rPr>
                  <a:t>i-1</a:t>
                </a:r>
                <a:r>
                  <a:rPr lang="pt-PT" altLang="en-US" sz="1200">
                    <a:sym typeface="+mn-ea"/>
                  </a:rPr>
                  <a:t>, diminui </a:t>
                </a:r>
                <a14:m>
                  <m:oMath xmlns:m="http://schemas.openxmlformats.org/officeDocument/2006/math">
                    <m:r>
                      <a:rPr lang="en-US" altLang="pt-PT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200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pt-PT" altLang="en-US" sz="1200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pt-PT" altLang="en-US" sz="1200" b="1">
                  <a:solidFill>
                    <a:srgbClr val="0070C0"/>
                  </a:solidFill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200" b="1">
                    <a:sym typeface="+mn-ea"/>
                  </a:rPr>
                  <a:t>A-GEO4</a:t>
                </a:r>
                <a:endParaRPr lang="pt-PT" altLang="en-US" sz="1200" b="1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200">
                    <a:sym typeface="+mn-ea"/>
                  </a:rPr>
                  <a:t>Se COI</a:t>
                </a:r>
                <a:r>
                  <a:rPr lang="pt-PT" altLang="en-US" sz="1200" baseline="-25000">
                    <a:sym typeface="+mn-ea"/>
                  </a:rPr>
                  <a:t>i</a:t>
                </a:r>
                <a:r>
                  <a:rPr lang="pt-PT" altLang="en-US" sz="1200">
                    <a:sym typeface="+mn-ea"/>
                  </a:rPr>
                  <a:t> == 0, reseta </a:t>
                </a:r>
                <a14:m>
                  <m:oMath xmlns:m="http://schemas.openxmlformats.org/officeDocument/2006/math">
                    <m:r>
                      <a:rPr lang="en-US" altLang="pt-PT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200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200">
                    <a:sym typeface="+mn-ea"/>
                  </a:rPr>
                  <a:t>Se COI</a:t>
                </a:r>
                <a:r>
                  <a:rPr lang="pt-PT" altLang="en-US" sz="1200" baseline="-25000">
                    <a:sym typeface="+mn-ea"/>
                  </a:rPr>
                  <a:t>i</a:t>
                </a:r>
                <a:r>
                  <a:rPr lang="pt-PT" altLang="en-US" sz="1200">
                    <a:sym typeface="+mn-ea"/>
                  </a:rPr>
                  <a:t> &gt;= 0, aumenta </a:t>
                </a:r>
                <a14:m>
                  <m:oMath xmlns:m="http://schemas.openxmlformats.org/officeDocument/2006/math">
                    <m:r>
                      <a:rPr lang="en-US" altLang="pt-PT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2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5" y="917575"/>
                <a:ext cx="7848600" cy="31381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95935" y="197485"/>
            <a:ext cx="81514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400"/>
              <a:t>Comparação das novas versões A-GEO3 e A-GEO4 com a versão A-GEO2</a:t>
            </a:r>
            <a:endParaRPr lang="pt-PT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 descr="AGEO234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786765"/>
            <a:ext cx="2862580" cy="1859280"/>
          </a:xfrm>
          <a:prstGeom prst="rect">
            <a:avLst/>
          </a:prstGeom>
        </p:spPr>
      </p:pic>
      <p:pic>
        <p:nvPicPr>
          <p:cNvPr id="3" name="Picture 2" descr="AGEO234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646045"/>
            <a:ext cx="2862580" cy="1859280"/>
          </a:xfrm>
          <a:prstGeom prst="rect">
            <a:avLst/>
          </a:prstGeom>
        </p:spPr>
      </p:pic>
      <p:pic>
        <p:nvPicPr>
          <p:cNvPr id="5" name="Picture 4" descr="AGEO234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" y="786765"/>
            <a:ext cx="2862580" cy="1859280"/>
          </a:xfrm>
          <a:prstGeom prst="rect">
            <a:avLst/>
          </a:prstGeom>
        </p:spPr>
      </p:pic>
      <p:pic>
        <p:nvPicPr>
          <p:cNvPr id="6" name="Picture 5" descr="AGEO234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0" y="786765"/>
            <a:ext cx="2862580" cy="1859280"/>
          </a:xfrm>
          <a:prstGeom prst="rect">
            <a:avLst/>
          </a:prstGeom>
        </p:spPr>
      </p:pic>
      <p:pic>
        <p:nvPicPr>
          <p:cNvPr id="8" name="Picture 7" descr="AGEO234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35" y="2646045"/>
            <a:ext cx="2862580" cy="1859280"/>
          </a:xfrm>
          <a:prstGeom prst="rect">
            <a:avLst/>
          </a:prstGeom>
        </p:spPr>
      </p:pic>
      <p:pic>
        <p:nvPicPr>
          <p:cNvPr id="9" name="Picture 8" descr="AGEO234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80" y="2646045"/>
            <a:ext cx="2862580" cy="185928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04825" y="4662170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Versão A-GEO3 foi muito inferior;   Versão A-GEO4 se igualou a A-GEO2 mesmo sem utilizar a informação de CoI</a:t>
            </a:r>
            <a:r>
              <a:rPr lang="pt-PT" altLang="en-US" sz="1200" baseline="-25000">
                <a:solidFill>
                  <a:schemeClr val="tx2"/>
                </a:solidFill>
              </a:rPr>
              <a:t>i-1</a:t>
            </a:r>
            <a:endParaRPr lang="pt-PT" altLang="en-US" sz="1200" baseline="-25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211955" y="269875"/>
            <a:ext cx="438213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400"/>
              <a:t>Comparação entre as versões A-GEO1var, </a:t>
            </a:r>
            <a:r>
              <a:rPr lang="pt-PT" altLang="en-US" sz="1400">
                <a:sym typeface="+mn-ea"/>
              </a:rPr>
              <a:t>A-GEO2var</a:t>
            </a:r>
            <a:endParaRPr lang="pt-PT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 descr="AGEOvar12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7420" y="789940"/>
            <a:ext cx="2967990" cy="1927860"/>
          </a:xfrm>
          <a:prstGeom prst="rect">
            <a:avLst/>
          </a:prstGeom>
        </p:spPr>
      </p:pic>
      <p:pic>
        <p:nvPicPr>
          <p:cNvPr id="16" name="Picture 15" descr="AGEOvar1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2717800"/>
            <a:ext cx="2967990" cy="1927860"/>
          </a:xfrm>
          <a:prstGeom prst="rect">
            <a:avLst/>
          </a:prstGeom>
        </p:spPr>
      </p:pic>
      <p:pic>
        <p:nvPicPr>
          <p:cNvPr id="17" name="Picture 16" descr="AGEOvar1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789940"/>
            <a:ext cx="2967990" cy="1927860"/>
          </a:xfrm>
          <a:prstGeom prst="rect">
            <a:avLst/>
          </a:prstGeom>
        </p:spPr>
      </p:pic>
      <p:pic>
        <p:nvPicPr>
          <p:cNvPr id="18" name="Picture 17" descr="AGEOvar1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30" y="789940"/>
            <a:ext cx="2967990" cy="1927860"/>
          </a:xfrm>
          <a:prstGeom prst="rect">
            <a:avLst/>
          </a:prstGeom>
        </p:spPr>
      </p:pic>
      <p:pic>
        <p:nvPicPr>
          <p:cNvPr id="19" name="Picture 18" descr="AGEOvar1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5" y="2717800"/>
            <a:ext cx="2967990" cy="1927860"/>
          </a:xfrm>
          <a:prstGeom prst="rect">
            <a:avLst/>
          </a:prstGeom>
        </p:spPr>
      </p:pic>
      <p:pic>
        <p:nvPicPr>
          <p:cNvPr id="20" name="Picture 19" descr="AGEOvar1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430" y="2717800"/>
            <a:ext cx="2967990" cy="192786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95935" y="4662170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Todas as versões estão estagnadas e não evoluem com o tempo</a:t>
            </a:r>
            <a:endParaRPr lang="pt-PT" altLang="en-US" sz="1200" baseline="-25000">
              <a:solidFill>
                <a:schemeClr val="tx2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96570" y="342265"/>
            <a:ext cx="3283585" cy="2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4.  Problema no algoritmo A-GEOvar</a:t>
            </a:r>
            <a:endParaRPr lang="pt-PT" altLang="en-US" sz="135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11505" y="989965"/>
            <a:ext cx="80429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Essa estagnação pode estar ocorrendo devido a implementação do mecanismo adaptativo na versão A-GEOvar</a:t>
            </a: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indent="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171450" indent="-17145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É provável que isso esteja acontecendo devido ao mecanismo não estar atingindo a condição CoI</a:t>
            </a:r>
            <a:r>
              <a:rPr lang="pt-PT" altLang="en-US" sz="1200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==0 para resetar o tau. 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628650" lvl="1" indent="-17145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Para verificar isso: será gerada uma nova versão denominada A-GEO9var com a condição (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1200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==0 || tau&gt;5) onde o tau será forçado a resetar se ultrapassar 5. Então se o CoI==0 não resetar o tau, o próprio tau&gt;5 reseta ele.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96570" y="342265"/>
            <a:ext cx="3283585" cy="2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4.  Problema no algoritmo A-GEOvar</a:t>
            </a:r>
            <a:endParaRPr lang="pt-PT" altLang="en-US" sz="135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95935" y="197485"/>
            <a:ext cx="81514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400"/>
              <a:t>Comparação entre as versões A-GEO1var, </a:t>
            </a:r>
            <a:r>
              <a:rPr lang="pt-PT" altLang="en-US" sz="1400">
                <a:sym typeface="+mn-ea"/>
              </a:rPr>
              <a:t>A-GEO2var</a:t>
            </a:r>
            <a:r>
              <a:rPr lang="pt-PT" altLang="en-US" sz="1400"/>
              <a:t> e A-GEO9var</a:t>
            </a:r>
            <a:endParaRPr lang="pt-PT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GEOvar129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701675"/>
            <a:ext cx="2883535" cy="1872615"/>
          </a:xfrm>
          <a:prstGeom prst="rect">
            <a:avLst/>
          </a:prstGeom>
        </p:spPr>
      </p:pic>
      <p:pic>
        <p:nvPicPr>
          <p:cNvPr id="10" name="Picture 9" descr="AGEOvar129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2573655"/>
            <a:ext cx="2883535" cy="1872615"/>
          </a:xfrm>
          <a:prstGeom prst="rect">
            <a:avLst/>
          </a:prstGeom>
        </p:spPr>
      </p:pic>
      <p:pic>
        <p:nvPicPr>
          <p:cNvPr id="11" name="Picture 10" descr="AGEOvar129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" y="701675"/>
            <a:ext cx="2883535" cy="1872615"/>
          </a:xfrm>
          <a:prstGeom prst="rect">
            <a:avLst/>
          </a:prstGeom>
        </p:spPr>
      </p:pic>
      <p:pic>
        <p:nvPicPr>
          <p:cNvPr id="12" name="Picture 11" descr="AGEOvar129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645" y="701040"/>
            <a:ext cx="2883535" cy="1872615"/>
          </a:xfrm>
          <a:prstGeom prst="rect">
            <a:avLst/>
          </a:prstGeom>
        </p:spPr>
      </p:pic>
      <p:pic>
        <p:nvPicPr>
          <p:cNvPr id="13" name="Picture 12" descr="AGEOvar129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10" y="2573655"/>
            <a:ext cx="2883535" cy="1872615"/>
          </a:xfrm>
          <a:prstGeom prst="rect">
            <a:avLst/>
          </a:prstGeom>
        </p:spPr>
      </p:pic>
      <p:pic>
        <p:nvPicPr>
          <p:cNvPr id="14" name="Picture 13" descr="AGEOvar129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645" y="2573655"/>
            <a:ext cx="2883535" cy="187261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95935" y="4662170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É possível observar o impacto do tau ser forçado a resetar na versão A-GEO9var</a:t>
            </a:r>
            <a:endParaRPr lang="pt-PT" altLang="en-US" sz="1200" baseline="-25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11505" y="917575"/>
            <a:ext cx="8042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DEBUG revelou que somente as versões A-GEO1var e A-GEO9var resetam o tau:</a:t>
            </a:r>
            <a:endParaRPr lang="pt-PT" altLang="en-US" sz="1200" b="1">
              <a:sym typeface="+mn-ea"/>
            </a:endParaRPr>
          </a:p>
          <a:p>
            <a:pPr marL="628650" lvl="1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ym typeface="+mn-ea"/>
              </a:rPr>
              <a:t>A-GEO1var: </a:t>
            </a:r>
            <a:r>
              <a:rPr lang="pt-PT" altLang="en-US" sz="1200">
                <a:sym typeface="+mn-ea"/>
              </a:rPr>
              <a:t>f(x) </a:t>
            </a:r>
            <a:r>
              <a:rPr lang="pt-PT" altLang="en-US" sz="1200">
                <a:sym typeface="+mn-ea"/>
              </a:rPr>
              <a:t>de referência pra calcular a CoI é o melhor da busca, então é bem provável acontecer de nenhuma solução melhorar, atingindo CoI==0 e resetando o tau.</a:t>
            </a:r>
            <a:endParaRPr lang="pt-PT" altLang="en-US" sz="1200" b="1">
              <a:sym typeface="+mn-ea"/>
            </a:endParaRPr>
          </a:p>
          <a:p>
            <a:pPr marL="628650" lvl="1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ym typeface="+mn-ea"/>
              </a:rPr>
              <a:t>A-GEO9var: </a:t>
            </a:r>
            <a:r>
              <a:rPr lang="pt-PT" altLang="en-US" sz="1200">
                <a:sym typeface="+mn-ea"/>
              </a:rPr>
              <a:t>f(x) de referência pra calcular CoI é o f(x) atual, entao é provável que várias soluções melhorem e CoI não seja 0. O DEBUG confirma isso e todas as vezes que tau resetou foi porque tau&gt;5.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171450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Diferença do mecanismo adaptativo no A-GEO2 e A-GEO2var: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171450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A-GEO2: 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Escolhe uma perturbação para ser aceita</a:t>
            </a:r>
            <a:r>
              <a:rPr lang="pt-PT" altLang="en-US" sz="1200" b="1">
                <a:solidFill>
                  <a:schemeClr val="tx1"/>
                </a:solidFill>
                <a:sym typeface="+mn-ea"/>
              </a:rPr>
              <a:t>, já se sabe o f(x) que vai resultar quando escolhe.</a:t>
            </a: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171450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A-GEO2var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: Escolhe uma perturbação por variável e </a:t>
            </a:r>
            <a:r>
              <a:rPr lang="pt-PT" altLang="en-US" sz="1200" b="1">
                <a:solidFill>
                  <a:schemeClr val="tx1"/>
                </a:solidFill>
                <a:sym typeface="+mn-ea"/>
              </a:rPr>
              <a:t>no fim calcula o f(x) da população atual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, que pode ser bem alto, fazendo com que sempre haja pelo menos uma nova solução melhor e CoI nunca seja 0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96570" y="342265"/>
            <a:ext cx="3283585" cy="2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4.  Problema no algoritmo A-GEOvar</a:t>
            </a:r>
            <a:endParaRPr lang="pt-PT" altLang="en-US" sz="135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755015" y="1061720"/>
            <a:ext cx="806640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Conclusões sobre A-GEO e A-GEOvar</a:t>
            </a:r>
            <a:endParaRPr lang="pt-PT" altLang="en-US" sz="1200" b="1">
              <a:sym typeface="+mn-ea"/>
            </a:endParaRPr>
          </a:p>
          <a:p>
            <a:pPr marL="628650" lvl="1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 A-GEOvar foi sempre pior que o A-GEO (Artigo CSBC inválido)</a:t>
            </a:r>
            <a:endParaRPr lang="pt-PT" altLang="en-US" sz="1200">
              <a:sym typeface="+mn-ea"/>
            </a:endParaRPr>
          </a:p>
          <a:p>
            <a:pPr marL="628650" lvl="1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 No A-GEO2var sempre vai ter uma mutação que melhora em comparação a população atual, então nunca reseta. Por isso que aquele (CoI==0 || tau&gt;5) forçando o tau a resetar se &gt;5 funcionou melhor.</a:t>
            </a:r>
            <a:endParaRPr lang="pt-PT" altLang="en-US" sz="1200">
              <a:sym typeface="+mn-ea"/>
            </a:endParaRPr>
          </a:p>
          <a:p>
            <a:pPr marL="1085850" lvl="2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 Um teste seria usar o f(x) de referência como sendo o último melhor f(x).</a:t>
            </a:r>
            <a:endParaRPr lang="pt-PT" altLang="en-US" sz="1200">
              <a:sym typeface="+mn-ea"/>
            </a:endParaRPr>
          </a:p>
          <a:p>
            <a:pPr marL="1085850" lvl="2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PT" altLang="en-US" sz="1200" b="1">
              <a:sym typeface="+mn-ea"/>
            </a:endParaRPr>
          </a:p>
          <a:p>
            <a:pPr marL="171450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Alerta:</a:t>
            </a:r>
            <a:r>
              <a:rPr lang="pt-PT" altLang="en-US" sz="1200">
                <a:sym typeface="+mn-ea"/>
              </a:rPr>
              <a:t> Quando for implementar o A-GEO no </a:t>
            </a:r>
            <a:r>
              <a:rPr lang="pt-PT" altLang="en-US" sz="1200" b="1">
                <a:sym typeface="+mn-ea"/>
              </a:rPr>
              <a:t>real2 </a:t>
            </a:r>
            <a:r>
              <a:rPr lang="pt-PT" altLang="en-US" sz="1200">
                <a:sym typeface="+mn-ea"/>
              </a:rPr>
              <a:t>é diferente. Ao invés de considerar para o CoI as N perturbações feitas como no GEOreal1, haverão N*P perturbações (</a:t>
            </a:r>
            <a:r>
              <a:rPr lang="pt-PT" altLang="en-US" sz="1200">
                <a:sym typeface="+mn-ea"/>
              </a:rPr>
              <a:t>Considerar por ex. a condição sendo CoI &lt; 1/5?)</a:t>
            </a:r>
            <a:endParaRPr lang="pt-PT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96570" y="342265"/>
            <a:ext cx="3283585" cy="2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4.  Problema no algoritmo A-GEOvar</a:t>
            </a:r>
            <a:endParaRPr lang="pt-PT" altLang="en-US" sz="135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16450" y="197688"/>
            <a:ext cx="151130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 smtClean="0"/>
              <a:t>A-GEO</a:t>
            </a:r>
            <a:r>
              <a:rPr lang="pt-BR" sz="1350" b="1" baseline="-25000" dirty="0" smtClean="0"/>
              <a:t>1</a:t>
            </a:r>
            <a:r>
              <a:rPr lang="pt-BR" sz="1350" b="1" dirty="0" smtClean="0"/>
              <a:t> x A-GEO</a:t>
            </a:r>
            <a:r>
              <a:rPr lang="pt-BR" sz="1350" b="1" baseline="-25000" dirty="0" smtClean="0"/>
              <a:t>2</a:t>
            </a:r>
            <a:endParaRPr lang="pt-BR" sz="1350" b="1" baseline="-25000" dirty="0"/>
          </a:p>
        </p:txBody>
      </p:sp>
      <p:pic>
        <p:nvPicPr>
          <p:cNvPr id="2" name="Picture 1" descr="AGEO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8515" y="701675"/>
            <a:ext cx="2792095" cy="2061210"/>
          </a:xfrm>
          <a:prstGeom prst="rect">
            <a:avLst/>
          </a:prstGeom>
        </p:spPr>
      </p:pic>
      <p:pic>
        <p:nvPicPr>
          <p:cNvPr id="3" name="Picture 2" descr="AGEO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15" y="2762885"/>
            <a:ext cx="2792095" cy="2061210"/>
          </a:xfrm>
          <a:prstGeom prst="rect">
            <a:avLst/>
          </a:prstGeom>
        </p:spPr>
      </p:pic>
      <p:pic>
        <p:nvPicPr>
          <p:cNvPr id="5" name="Picture 4" descr="AGEO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701675"/>
            <a:ext cx="2787650" cy="2061210"/>
          </a:xfrm>
          <a:prstGeom prst="rect">
            <a:avLst/>
          </a:prstGeom>
        </p:spPr>
      </p:pic>
      <p:pic>
        <p:nvPicPr>
          <p:cNvPr id="6" name="Picture 5" descr="AGEO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65" y="701675"/>
            <a:ext cx="2787650" cy="2061210"/>
          </a:xfrm>
          <a:prstGeom prst="rect">
            <a:avLst/>
          </a:prstGeom>
        </p:spPr>
      </p:pic>
      <p:pic>
        <p:nvPicPr>
          <p:cNvPr id="7" name="Picture 6" descr="AGEO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2762885"/>
            <a:ext cx="2787650" cy="2061210"/>
          </a:xfrm>
          <a:prstGeom prst="rect">
            <a:avLst/>
          </a:prstGeom>
        </p:spPr>
      </p:pic>
      <p:pic>
        <p:nvPicPr>
          <p:cNvPr id="8" name="Picture 7" descr="AGEO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865" y="2762885"/>
            <a:ext cx="2787650" cy="20612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971550" y="629920"/>
            <a:ext cx="69507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 b="1"/>
              <a:t>Próximas etapas:</a:t>
            </a:r>
            <a:endParaRPr lang="pt-PT" altLang="en-US" sz="1400" b="1"/>
          </a:p>
          <a:p>
            <a:endParaRPr lang="pt-PT" altLang="en-US" sz="1400"/>
          </a:p>
          <a:p>
            <a:r>
              <a:rPr lang="pt-PT" altLang="en-US" sz="1400"/>
              <a:t>1) </a:t>
            </a:r>
            <a:r>
              <a:rPr lang="pt-PT" altLang="en-US" sz="1400">
                <a:sym typeface="+mn-ea"/>
              </a:rPr>
              <a:t>Comparar o </a:t>
            </a:r>
            <a:r>
              <a:rPr lang="pt-PT" altLang="en-US" sz="1400">
                <a:sym typeface="+mn-ea"/>
              </a:rPr>
              <a:t>GEOreal2_P_VO tunado com o mesmo algoritmo utilizando os seguintes parâmetros fixos:</a:t>
            </a:r>
            <a:endParaRPr lang="pt-PT" altLang="en-US" sz="1400"/>
          </a:p>
          <a:p>
            <a:r>
              <a:rPr lang="pt-PT" altLang="en-US" sz="1400"/>
              <a:t>	P = 12</a:t>
            </a:r>
            <a:endParaRPr lang="pt-PT" altLang="en-US" sz="1400"/>
          </a:p>
          <a:p>
            <a:r>
              <a:rPr lang="pt-PT" altLang="en-US" sz="1400"/>
              <a:t>	s = 1,5</a:t>
            </a:r>
            <a:endParaRPr lang="pt-PT" altLang="en-US" sz="1400"/>
          </a:p>
          <a:p>
            <a:r>
              <a:rPr lang="pt-PT" altLang="en-US" sz="1400"/>
              <a:t>	pinicial = 10</a:t>
            </a:r>
            <a:endParaRPr lang="pt-PT" altLang="en-US" sz="1400"/>
          </a:p>
          <a:p>
            <a:r>
              <a:rPr lang="pt-PT" altLang="en-US" sz="1400"/>
              <a:t>	tau = média (mais ou menos 3,5)</a:t>
            </a:r>
            <a:endParaRPr lang="pt-PT" altLang="en-US" sz="1400"/>
          </a:p>
          <a:p>
            <a:endParaRPr lang="pt-PT" altLang="en-US" sz="1400"/>
          </a:p>
          <a:p>
            <a:endParaRPr lang="pt-PT" altLang="en-US" sz="1400"/>
          </a:p>
          <a:p>
            <a:r>
              <a:rPr lang="pt-PT" altLang="en-US" sz="1400"/>
              <a:t>2) Aplicar o mecanismo adaptativo no </a:t>
            </a:r>
            <a:r>
              <a:rPr lang="pt-PT" altLang="en-US" sz="1400">
                <a:sym typeface="+mn-ea"/>
              </a:rPr>
              <a:t>GEOreal2_P_VO gerando a versão A-GEOreal2_P_VO e comparar as performances desses dois algoritmos.</a:t>
            </a:r>
            <a:endParaRPr lang="pt-PT" altLang="en-US" sz="1400">
              <a:sym typeface="+mn-ea"/>
            </a:endParaRPr>
          </a:p>
          <a:p>
            <a:endParaRPr lang="pt-PT" altLang="en-US" sz="1400">
              <a:sym typeface="+mn-ea"/>
            </a:endParaRPr>
          </a:p>
          <a:p>
            <a:endParaRPr lang="pt-PT" altLang="en-US" sz="1400">
              <a:sym typeface="+mn-ea"/>
            </a:endParaRPr>
          </a:p>
          <a:p>
            <a:r>
              <a:rPr lang="pt-PT" altLang="en-US" sz="1400">
                <a:sym typeface="+mn-ea"/>
              </a:rPr>
              <a:t>3) Executar outros algoritmos de estratégias evolutivas ou algoritmos genéticos para comparar as performances dos algoritmos nas funções teste.</a:t>
            </a:r>
            <a:endParaRPr lang="pt-PT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79930" y="1997710"/>
            <a:ext cx="5041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200" b="1"/>
              <a:t>Terça 30/11 às 16h</a:t>
            </a:r>
            <a:endParaRPr lang="pt-PT" altLang="en-US" sz="12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0"/>
          <p:cNvSpPr txBox="1"/>
          <p:nvPr/>
        </p:nvSpPr>
        <p:spPr>
          <a:xfrm>
            <a:off x="971793" y="557412"/>
            <a:ext cx="100774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A-GEO</a:t>
            </a:r>
            <a:r>
              <a:rPr lang="pt-PT" altLang="pt-BR" sz="1350" b="1" baseline="-25000" dirty="0" smtClean="0">
                <a:solidFill>
                  <a:schemeClr val="tx1"/>
                </a:solidFill>
              </a:rPr>
              <a:t>2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var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6" name="CaixaDeTexto 9"/>
          <p:cNvSpPr txBox="1"/>
          <p:nvPr/>
        </p:nvSpPr>
        <p:spPr>
          <a:xfrm>
            <a:off x="3060273" y="557733"/>
            <a:ext cx="113093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real1_P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7" name="CaixaDeTexto 9"/>
          <p:cNvSpPr txBox="1"/>
          <p:nvPr/>
        </p:nvSpPr>
        <p:spPr>
          <a:xfrm>
            <a:off x="4932253" y="557733"/>
            <a:ext cx="142875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real2_P_DS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25060" y="1019175"/>
            <a:ext cx="173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Incluir uma das P perturbações sendo uniforme</a:t>
            </a:r>
            <a:endParaRPr lang="pt-PT" altLang="en-US" sz="1200"/>
          </a:p>
        </p:txBody>
      </p:sp>
      <p:sp>
        <p:nvSpPr>
          <p:cNvPr id="22" name="CaixaDeTexto 9"/>
          <p:cNvSpPr txBox="1"/>
          <p:nvPr/>
        </p:nvSpPr>
        <p:spPr>
          <a:xfrm>
            <a:off x="3384758" y="2213813"/>
            <a:ext cx="48260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PT" sz="1350" b="1" dirty="0" smtClean="0">
                <a:solidFill>
                  <a:schemeClr val="tx1"/>
                </a:solidFill>
              </a:rPr>
              <a:t>????</a:t>
            </a:r>
            <a:endParaRPr lang="pt-PT" sz="135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Conector angulado 14"/>
          <p:cNvCxnSpPr>
            <a:stCxn id="16" idx="2"/>
            <a:endCxn id="22" idx="0"/>
          </p:cNvCxnSpPr>
          <p:nvPr/>
        </p:nvCxnSpPr>
        <p:spPr>
          <a:xfrm rot="5400000">
            <a:off x="2947353" y="1535113"/>
            <a:ext cx="135699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14"/>
          <p:cNvCxnSpPr>
            <a:stCxn id="18" idx="2"/>
            <a:endCxn id="22" idx="0"/>
          </p:cNvCxnSpPr>
          <p:nvPr/>
        </p:nvCxnSpPr>
        <p:spPr>
          <a:xfrm rot="5400000">
            <a:off x="4434840" y="855345"/>
            <a:ext cx="549275" cy="2167255"/>
          </a:xfrm>
          <a:prstGeom prst="bentConnector3">
            <a:avLst>
              <a:gd name="adj1" fmla="val 500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14"/>
          <p:cNvCxnSpPr>
            <a:stCxn id="14" idx="2"/>
            <a:endCxn id="22" idx="0"/>
          </p:cNvCxnSpPr>
          <p:nvPr/>
        </p:nvCxnSpPr>
        <p:spPr>
          <a:xfrm rot="5400000" flipV="1">
            <a:off x="1872298" y="460058"/>
            <a:ext cx="1356995" cy="21501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644140" y="2573655"/>
            <a:ext cx="196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Vamos descobrir qual a maneira de perturbar</a:t>
            </a:r>
            <a:endParaRPr lang="pt-PT" altLang="en-US" sz="1200"/>
          </a:p>
        </p:txBody>
      </p:sp>
      <p:sp>
        <p:nvSpPr>
          <p:cNvPr id="29" name="Text Box 28"/>
          <p:cNvSpPr txBox="1"/>
          <p:nvPr/>
        </p:nvSpPr>
        <p:spPr>
          <a:xfrm>
            <a:off x="1475740" y="4086225"/>
            <a:ext cx="4651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Implementar A-GEO3 (galski) e comparar com A-GEO1 e </a:t>
            </a:r>
            <a:r>
              <a:rPr lang="pt-PT" altLang="en-US" sz="1200">
                <a:sym typeface="+mn-ea"/>
              </a:rPr>
              <a:t>A-GEO2</a:t>
            </a:r>
            <a:endParaRPr lang="pt-PT" altLang="en-US" sz="1200"/>
          </a:p>
        </p:txBody>
      </p:sp>
      <p:sp>
        <p:nvSpPr>
          <p:cNvPr id="30" name="Text Box 29"/>
          <p:cNvSpPr txBox="1"/>
          <p:nvPr/>
        </p:nvSpPr>
        <p:spPr>
          <a:xfrm>
            <a:off x="1547495" y="4589780"/>
            <a:ext cx="5041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Outros algoritmos de estratégias evolutivas ou GA pra comparar (C#)</a:t>
            </a:r>
            <a:endParaRPr lang="pt-PT" altLang="en-US" sz="1200"/>
          </a:p>
        </p:txBody>
      </p:sp>
      <p:sp>
        <p:nvSpPr>
          <p:cNvPr id="31" name="Text Box 30"/>
          <p:cNvSpPr txBox="1"/>
          <p:nvPr/>
        </p:nvSpPr>
        <p:spPr>
          <a:xfrm>
            <a:off x="7236460" y="386969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/>
              <a:t>Reunião: 23 às 9h</a:t>
            </a:r>
            <a:endParaRPr lang="pt-PT" altLang="en-US" sz="12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360" y="917575"/>
          <a:ext cx="6675120" cy="203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/>
                <a:gridCol w="5382895"/>
              </a:tblGrid>
              <a:tr h="31305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r>
                        <a:rPr lang="pt-BR" sz="1350" dirty="0" smtClean="0"/>
                        <a:t>A-GEO</a:t>
                      </a:r>
                      <a:r>
                        <a:rPr lang="pt-BR" sz="1350" baseline="-25000" dirty="0" smtClean="0"/>
                        <a:t>2</a:t>
                      </a:r>
                      <a:r>
                        <a:rPr lang="pt-BR" sz="1350" dirty="0" smtClean="0"/>
                        <a:t>real</a:t>
                      </a:r>
                      <a:r>
                        <a:rPr lang="pt-BR" sz="1350" baseline="-25000" dirty="0" smtClean="0"/>
                        <a:t>1</a:t>
                      </a:r>
                      <a:r>
                        <a:rPr lang="pt-PT" altLang="pt-BR" sz="1350" dirty="0" smtClean="0"/>
                        <a:t>_O</a:t>
                      </a:r>
                      <a:endParaRPr lang="pt-PT" altLang="pt-BR" sz="135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r>
                        <a:rPr lang="pt-BR" sz="1350" dirty="0" smtClean="0">
                          <a:sym typeface="+mn-ea"/>
                        </a:rPr>
                        <a:t>A-GEO</a:t>
                      </a:r>
                      <a:r>
                        <a:rPr lang="pt-BR" sz="1350" baseline="-25000" dirty="0" smtClean="0">
                          <a:sym typeface="+mn-ea"/>
                        </a:rPr>
                        <a:t>2</a:t>
                      </a:r>
                      <a:r>
                        <a:rPr lang="pt-BR" sz="1350" dirty="0" smtClean="0">
                          <a:sym typeface="+mn-ea"/>
                        </a:rPr>
                        <a:t>real</a:t>
                      </a:r>
                      <a:r>
                        <a:rPr lang="pt-BR" sz="1350" baseline="-25000" dirty="0" smtClean="0">
                          <a:sym typeface="+mn-ea"/>
                        </a:rPr>
                        <a:t>1</a:t>
                      </a:r>
                      <a:r>
                        <a:rPr lang="pt-PT" altLang="pt-BR" sz="1350" dirty="0" smtClean="0">
                          <a:sym typeface="+mn-ea"/>
                        </a:rPr>
                        <a:t>_P</a:t>
                      </a:r>
                      <a:endParaRPr lang="pt-BR" sz="1350" baseline="-2500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BR" sz="9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83260" y="3366135"/>
            <a:ext cx="73679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600"/>
              <a:t>Implementar o mecanismo de controle de parâmetros do A-GEO no tau</a:t>
            </a:r>
            <a:endParaRPr lang="pt-PT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600">
                <a:sym typeface="+mn-ea"/>
              </a:rPr>
              <a:t>Nas versões real2, testar adicionar uma das P perturbações sendo uniforme entre os limites</a:t>
            </a:r>
            <a:endParaRPr lang="pt-PT" alt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Reais Adaptativas</a:t>
            </a:r>
            <a:endParaRPr lang="pt-PT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61728" y="88347"/>
            <a:ext cx="571500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smtClean="0"/>
              <a:t>ESTRUTURA DA DISSERTAÇÃO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1 – Introdução</a:t>
            </a:r>
            <a:endParaRPr lang="pt-BR" sz="1350" dirty="0" smtClean="0"/>
          </a:p>
          <a:p>
            <a:r>
              <a:rPr lang="pt-BR" sz="1350" dirty="0" smtClean="0"/>
              <a:t>2 – Revisão Bibliográfica</a:t>
            </a:r>
            <a:endParaRPr lang="pt-BR" sz="1350" dirty="0" smtClean="0"/>
          </a:p>
          <a:p>
            <a:pPr indent="355600"/>
            <a:r>
              <a:rPr lang="pt-BR" sz="1350" dirty="0" smtClean="0"/>
              <a:t>2.1 – Algoritmo da Otimização Extrema Generalizada (GEO)</a:t>
            </a:r>
            <a:endParaRPr lang="pt-BR" sz="1350" dirty="0" smtClean="0"/>
          </a:p>
          <a:p>
            <a:pPr indent="355600"/>
            <a:r>
              <a:rPr lang="pt-BR" sz="1350" dirty="0" smtClean="0"/>
              <a:t>2.2 – GEO com codificação real (</a:t>
            </a:r>
            <a:r>
              <a:rPr lang="pt-BR" sz="1350" dirty="0" err="1" smtClean="0"/>
              <a:t>GEOreal</a:t>
            </a:r>
            <a:r>
              <a:rPr lang="pt-BR" sz="1350" dirty="0" smtClean="0"/>
              <a:t>)</a:t>
            </a:r>
            <a:endParaRPr lang="pt-BR" sz="1350" dirty="0" smtClean="0"/>
          </a:p>
          <a:p>
            <a:pPr indent="355600"/>
            <a:r>
              <a:rPr lang="pt-BR" sz="1350" dirty="0" smtClean="0"/>
              <a:t>2.3 – Controle de Parâmetros</a:t>
            </a:r>
            <a:endParaRPr lang="pt-BR" sz="1350" dirty="0" smtClean="0"/>
          </a:p>
          <a:p>
            <a:pPr indent="355600"/>
            <a:r>
              <a:rPr lang="pt-BR" sz="1350" dirty="0" smtClean="0"/>
              <a:t>2.4 – GEO Adaptativo (A-GEO)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3 – Metodologia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- Texto explicando como atacou o problema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</a:t>
            </a:r>
            <a:r>
              <a:rPr lang="pt-BR" sz="1350" dirty="0" err="1" smtClean="0"/>
              <a:t>A-GEOvar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Maneiras de perturbar as variáveis: Formas de </a:t>
            </a:r>
            <a:r>
              <a:rPr lang="pt-BR" sz="1350" dirty="0" err="1" smtClean="0"/>
              <a:t>pertubação</a:t>
            </a:r>
            <a:r>
              <a:rPr lang="pt-BR" sz="1350" dirty="0" smtClean="0"/>
              <a:t> no </a:t>
            </a:r>
            <a:r>
              <a:rPr lang="pt-BR" sz="1350" dirty="0" err="1" smtClean="0"/>
              <a:t>GEOreal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Modificação no cálculo do COI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 – Resultados e Discussão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4.1 Comparação de performance utilizando o conjunto de funções teste</a:t>
            </a:r>
            <a:endParaRPr lang="pt-BR" sz="1350" dirty="0" smtClean="0"/>
          </a:p>
          <a:p>
            <a:r>
              <a:rPr lang="pt-BR" sz="1350" dirty="0" smtClean="0"/>
              <a:t>4.2 Performance em um conjunto de funções do CEC</a:t>
            </a:r>
            <a:endParaRPr lang="pt-BR" sz="1350" dirty="0" smtClean="0"/>
          </a:p>
          <a:p>
            <a:r>
              <a:rPr lang="pt-BR" sz="1350" dirty="0" smtClean="0"/>
              <a:t>4.3 Aplicação em um problema de otimização de sistema espacial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5 – Conclusões</a:t>
            </a:r>
            <a:endParaRPr lang="pt-BR" sz="1350" dirty="0" smtClean="0"/>
          </a:p>
          <a:p>
            <a:r>
              <a:rPr lang="pt-BR" sz="1350" dirty="0" smtClean="0"/>
              <a:t>Referências</a:t>
            </a:r>
            <a:endParaRPr lang="pt-BR" sz="135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61501" y="197688"/>
            <a:ext cx="202057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 smtClean="0"/>
              <a:t>A-GEO</a:t>
            </a:r>
            <a:r>
              <a:rPr lang="pt-BR" sz="1350" b="1" baseline="-25000" dirty="0" smtClean="0"/>
              <a:t>1</a:t>
            </a:r>
            <a:r>
              <a:rPr lang="pt-BR" sz="1350" b="1" dirty="0" smtClean="0"/>
              <a:t>var x A-GEO</a:t>
            </a:r>
            <a:r>
              <a:rPr lang="pt-BR" sz="1350" b="1" baseline="-25000" dirty="0" smtClean="0"/>
              <a:t>2</a:t>
            </a:r>
            <a:r>
              <a:rPr lang="pt-BR" sz="1350" b="1" dirty="0" smtClean="0"/>
              <a:t>var</a:t>
            </a:r>
            <a:endParaRPr lang="pt-BR" sz="1350" dirty="0"/>
          </a:p>
        </p:txBody>
      </p:sp>
      <p:pic>
        <p:nvPicPr>
          <p:cNvPr id="15" name="Picture 14" descr="AGEOvar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9305" y="742315"/>
            <a:ext cx="2687955" cy="1979930"/>
          </a:xfrm>
          <a:prstGeom prst="rect">
            <a:avLst/>
          </a:prstGeom>
        </p:spPr>
      </p:pic>
      <p:pic>
        <p:nvPicPr>
          <p:cNvPr id="16" name="Picture 15" descr="AGEOvar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2717800"/>
            <a:ext cx="2689225" cy="1976755"/>
          </a:xfrm>
          <a:prstGeom prst="rect">
            <a:avLst/>
          </a:prstGeom>
        </p:spPr>
      </p:pic>
      <p:pic>
        <p:nvPicPr>
          <p:cNvPr id="17" name="Picture 16" descr="AGEOvar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742315"/>
            <a:ext cx="2684145" cy="1976120"/>
          </a:xfrm>
          <a:prstGeom prst="rect">
            <a:avLst/>
          </a:prstGeom>
        </p:spPr>
      </p:pic>
      <p:pic>
        <p:nvPicPr>
          <p:cNvPr id="18" name="Picture 17" descr="AGEOvar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210" y="742315"/>
            <a:ext cx="2684145" cy="1976120"/>
          </a:xfrm>
          <a:prstGeom prst="rect">
            <a:avLst/>
          </a:prstGeom>
        </p:spPr>
      </p:pic>
      <p:pic>
        <p:nvPicPr>
          <p:cNvPr id="19" name="Picture 18" descr="AGEOvar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2718435"/>
            <a:ext cx="2684145" cy="1976120"/>
          </a:xfrm>
          <a:prstGeom prst="rect">
            <a:avLst/>
          </a:prstGeom>
        </p:spPr>
      </p:pic>
      <p:pic>
        <p:nvPicPr>
          <p:cNvPr id="20" name="Picture 19" descr="AGEOvar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210" y="2718435"/>
            <a:ext cx="2684145" cy="1979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70976" y="197688"/>
            <a:ext cx="33077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350" b="1" dirty="0" smtClean="0"/>
              <a:t>Comparativo entre A-GEO</a:t>
            </a:r>
            <a:r>
              <a:rPr lang="pt-PT" altLang="pt-BR" sz="1350" b="1" baseline="-25000" dirty="0" smtClean="0"/>
              <a:t>2</a:t>
            </a:r>
            <a:r>
              <a:rPr lang="pt-PT" altLang="pt-BR" sz="1350" b="1" dirty="0" smtClean="0"/>
              <a:t> e A-GEO</a:t>
            </a:r>
            <a:r>
              <a:rPr lang="pt-PT" altLang="pt-BR" sz="1350" b="1" baseline="-25000" dirty="0" smtClean="0"/>
              <a:t>2</a:t>
            </a:r>
            <a:r>
              <a:rPr lang="pt-PT" altLang="pt-BR" sz="1350" b="1" dirty="0" smtClean="0"/>
              <a:t>var</a:t>
            </a:r>
            <a:endParaRPr lang="pt-PT" altLang="pt-BR" sz="1350" b="1" dirty="0" smtClean="0"/>
          </a:p>
        </p:txBody>
      </p:sp>
      <p:pic>
        <p:nvPicPr>
          <p:cNvPr id="2" name="Picture 1" descr="AGEOvsAGEOvar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3595" y="773430"/>
            <a:ext cx="2687320" cy="1979295"/>
          </a:xfrm>
          <a:prstGeom prst="rect">
            <a:avLst/>
          </a:prstGeom>
        </p:spPr>
      </p:pic>
      <p:pic>
        <p:nvPicPr>
          <p:cNvPr id="3" name="Picture 2" descr="AGEOvsAGEOvar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95" y="2752725"/>
            <a:ext cx="2687320" cy="1979295"/>
          </a:xfrm>
          <a:prstGeom prst="rect">
            <a:avLst/>
          </a:prstGeom>
        </p:spPr>
      </p:pic>
      <p:pic>
        <p:nvPicPr>
          <p:cNvPr id="5" name="Picture 4" descr="AGEOvsAGEOvar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774065"/>
            <a:ext cx="2682240" cy="1978660"/>
          </a:xfrm>
          <a:prstGeom prst="rect">
            <a:avLst/>
          </a:prstGeom>
        </p:spPr>
      </p:pic>
      <p:pic>
        <p:nvPicPr>
          <p:cNvPr id="6" name="Picture 5" descr="AGEOvsAGEOvar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355" y="774065"/>
            <a:ext cx="2682240" cy="1978660"/>
          </a:xfrm>
          <a:prstGeom prst="rect">
            <a:avLst/>
          </a:prstGeom>
        </p:spPr>
      </p:pic>
      <p:pic>
        <p:nvPicPr>
          <p:cNvPr id="7" name="Picture 6" descr="AGEOvsAGEOvar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2752725"/>
            <a:ext cx="2682240" cy="1978660"/>
          </a:xfrm>
          <a:prstGeom prst="rect">
            <a:avLst/>
          </a:prstGeom>
        </p:spPr>
      </p:pic>
      <p:pic>
        <p:nvPicPr>
          <p:cNvPr id="8" name="Picture 7" descr="AGEOvsAGEOvar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355" y="2752725"/>
            <a:ext cx="2682240" cy="1978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70976" y="197688"/>
            <a:ext cx="28022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350" b="1" dirty="0" smtClean="0"/>
              <a:t>Melhores entre A-GEO e A-GEO</a:t>
            </a:r>
            <a:r>
              <a:rPr lang="pt-PT" altLang="pt-BR" sz="1350" b="1" baseline="-25000" dirty="0" smtClean="0"/>
              <a:t>var</a:t>
            </a:r>
            <a:endParaRPr lang="pt-BR" sz="1350" dirty="0"/>
          </a:p>
        </p:txBody>
      </p:sp>
      <p:sp>
        <p:nvSpPr>
          <p:cNvPr id="10" name="Text Box 9"/>
          <p:cNvSpPr txBox="1"/>
          <p:nvPr/>
        </p:nvSpPr>
        <p:spPr>
          <a:xfrm>
            <a:off x="1043305" y="629920"/>
            <a:ext cx="6773545" cy="1378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/>
              <a:t>A versão 2 foi superior em todas as execuções em relação a versão 1,</a:t>
            </a:r>
            <a:r>
              <a:rPr lang="pt-PT" altLang="en-US" baseline="-25000"/>
              <a:t> </a:t>
            </a:r>
            <a:r>
              <a:rPr lang="pt-PT" altLang="en-US"/>
              <a:t>tanto no A-GEO quanto no A-GEO</a:t>
            </a:r>
            <a:r>
              <a:rPr lang="pt-PT" altLang="en-US" baseline="-25000"/>
              <a:t>var</a:t>
            </a:r>
            <a:r>
              <a:rPr lang="pt-PT" altLang="en-US"/>
              <a:t>.</a:t>
            </a: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baseline="-25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/>
              <a:t>A-GEO</a:t>
            </a:r>
            <a:r>
              <a:rPr lang="pt-PT" altLang="en-US" baseline="-25000"/>
              <a:t>2</a:t>
            </a:r>
            <a:r>
              <a:rPr lang="pt-PT" altLang="en-US"/>
              <a:t>var foi melhor que A-GEO</a:t>
            </a:r>
            <a:r>
              <a:rPr lang="pt-PT" altLang="en-US" baseline="-25000"/>
              <a:t>2 </a:t>
            </a:r>
            <a:r>
              <a:rPr lang="pt-PT" altLang="en-US"/>
              <a:t>em todas as funções, exceto na Ackley e na Rosenbrock</a:t>
            </a:r>
            <a:endParaRPr lang="pt-PT" alt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521585" y="2501900"/>
            <a:ext cx="3816350" cy="1943100"/>
            <a:chOff x="282" y="85"/>
            <a:chExt cx="6010" cy="3060"/>
          </a:xfrm>
        </p:grpSpPr>
        <p:sp>
          <p:nvSpPr>
            <p:cNvPr id="2" name="CaixaDeTexto 9"/>
            <p:cNvSpPr txBox="1"/>
            <p:nvPr/>
          </p:nvSpPr>
          <p:spPr>
            <a:xfrm>
              <a:off x="622" y="312"/>
              <a:ext cx="813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endParaRPr lang="pt-BR" sz="135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353" y="1164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endParaRPr lang="pt-BR" sz="135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53" y="1731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pt-BR" sz="1350" b="1" baseline="-2500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Conector angulado 14"/>
            <p:cNvCxnSpPr>
              <a:stCxn id="2" idx="2"/>
              <a:endCxn id="12" idx="1"/>
            </p:cNvCxnSpPr>
            <p:nvPr/>
          </p:nvCxnSpPr>
          <p:spPr>
            <a:xfrm rot="5400000" flipV="1">
              <a:off x="600" y="1212"/>
              <a:ext cx="1183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angulado 14"/>
            <p:cNvCxnSpPr>
              <a:stCxn id="2" idx="2"/>
              <a:endCxn id="11" idx="1"/>
            </p:cNvCxnSpPr>
            <p:nvPr/>
          </p:nvCxnSpPr>
          <p:spPr>
            <a:xfrm rot="5400000" flipV="1">
              <a:off x="883" y="930"/>
              <a:ext cx="617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9"/>
            <p:cNvSpPr txBox="1"/>
            <p:nvPr/>
          </p:nvSpPr>
          <p:spPr>
            <a:xfrm>
              <a:off x="4801" y="312"/>
              <a:ext cx="1214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var</a:t>
              </a:r>
              <a:endParaRPr lang="pt-PT" altLang="pt-BR" sz="1350" b="1" dirty="0" smtClean="0"/>
            </a:p>
          </p:txBody>
        </p:sp>
        <p:sp>
          <p:nvSpPr>
            <p:cNvPr id="6" name="CaixaDeTexto 10"/>
            <p:cNvSpPr txBox="1"/>
            <p:nvPr/>
          </p:nvSpPr>
          <p:spPr>
            <a:xfrm>
              <a:off x="3554" y="1164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var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" name="CaixaDeTexto 11"/>
            <p:cNvSpPr txBox="1"/>
            <p:nvPr/>
          </p:nvSpPr>
          <p:spPr>
            <a:xfrm>
              <a:off x="3554" y="1731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" name="Conector angulado 14"/>
            <p:cNvCxnSpPr>
              <a:stCxn id="5" idx="2"/>
              <a:endCxn id="7" idx="3"/>
            </p:cNvCxnSpPr>
            <p:nvPr/>
          </p:nvCxnSpPr>
          <p:spPr>
            <a:xfrm rot="5400000">
              <a:off x="4683" y="1242"/>
              <a:ext cx="1184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do 14"/>
            <p:cNvCxnSpPr>
              <a:stCxn id="5" idx="2"/>
              <a:endCxn id="6" idx="3"/>
            </p:cNvCxnSpPr>
            <p:nvPr/>
          </p:nvCxnSpPr>
          <p:spPr>
            <a:xfrm rot="5400000">
              <a:off x="4966" y="957"/>
              <a:ext cx="616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0"/>
            <p:cNvSpPr txBox="1"/>
            <p:nvPr/>
          </p:nvSpPr>
          <p:spPr>
            <a:xfrm>
              <a:off x="2306" y="2412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PT" alt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4" name="Conector angulado 14"/>
            <p:cNvCxnSpPr>
              <a:stCxn id="12" idx="3"/>
              <a:endCxn id="13" idx="0"/>
            </p:cNvCxnSpPr>
            <p:nvPr/>
          </p:nvCxnSpPr>
          <p:spPr>
            <a:xfrm>
              <a:off x="2539" y="1967"/>
              <a:ext cx="561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4"/>
            <p:cNvCxnSpPr>
              <a:stCxn id="7" idx="1"/>
              <a:endCxn id="13" idx="0"/>
            </p:cNvCxnSpPr>
            <p:nvPr/>
          </p:nvCxnSpPr>
          <p:spPr>
            <a:xfrm rot="10800000" flipV="1">
              <a:off x="3100" y="1967"/>
              <a:ext cx="454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282" y="85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1184910" y="1997710"/>
            <a:ext cx="6773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pt-PT" altLang="en-US"/>
              <a:t>...EM DESENVOLVIMENTO</a:t>
            </a:r>
            <a:endParaRPr lang="pt-PT" altLang="en-US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altLang="en-US"/>
          </a:p>
          <a:p>
            <a:pPr indent="0" algn="ctr">
              <a:buFont typeface="Arial" panose="020B0604020202020204" pitchFamily="34" charset="0"/>
              <a:buNone/>
            </a:pPr>
            <a:r>
              <a:rPr lang="pt-PT" altLang="en-US"/>
              <a:t>A-GEOvar com problemas</a:t>
            </a: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251460" y="709930"/>
              <a:ext cx="6296660" cy="4168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65"/>
                    <a:gridCol w="4989195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altLang="en-US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baseline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251460" y="709930"/>
              <a:ext cx="6296660" cy="4168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65"/>
                    <a:gridCol w="4989195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79502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 Box 1"/>
          <p:cNvSpPr txBox="1"/>
          <p:nvPr/>
        </p:nvSpPr>
        <p:spPr>
          <a:xfrm>
            <a:off x="6735445" y="845820"/>
            <a:ext cx="231076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 b="1"/>
              <a:t>Formas de mutação:</a:t>
            </a:r>
            <a:endParaRPr lang="pt-PT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/>
              <a:t>O = Original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P = Porcentagem</a:t>
            </a: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N = DistNormal</a:t>
            </a: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Formas de variação do std ou porcentagem durante as P perturbações:</a:t>
            </a:r>
            <a:endParaRPr lang="pt-PT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VO = </a:t>
            </a:r>
            <a:r>
              <a:rPr lang="pt-PT" altLang="en-US" sz="1400">
                <a:sym typeface="+mn-ea"/>
              </a:rPr>
              <a:t>Variação </a:t>
            </a:r>
            <a:r>
              <a:rPr lang="pt-PT" altLang="en-US" sz="1400">
                <a:sym typeface="+mn-ea"/>
              </a:rPr>
              <a:t>Original 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DS = Variação divisão por s</a:t>
            </a: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Reais</a:t>
            </a:r>
            <a:endParaRPr lang="pt-PT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9070" y="450850"/>
            <a:ext cx="22999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GEOreal</a:t>
            </a:r>
            <a:r>
              <a:rPr lang="pt-PT" altLang="en-US" b="1" baseline="-25000"/>
              <a:t>1</a:t>
            </a:r>
            <a:r>
              <a:rPr lang="pt-PT" altLang="en-US" b="1"/>
              <a:t>_O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1</a:t>
            </a:r>
            <a:r>
              <a:rPr lang="pt-PT" altLang="en-US" b="1">
                <a:sym typeface="+mn-ea"/>
              </a:rPr>
              <a:t>_P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1</a:t>
            </a:r>
            <a:r>
              <a:rPr lang="pt-PT" altLang="en-US" b="1">
                <a:sym typeface="+mn-ea"/>
              </a:rPr>
              <a:t>_N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_O_VO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_P_VO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_N_VO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_O_DS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_P_DS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_N_DS</a:t>
            </a:r>
            <a:endParaRPr lang="pt-PT" altLang="en-US" b="1">
              <a:sym typeface="+mn-ea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275330" y="2357755"/>
            <a:ext cx="50419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211955" y="414020"/>
            <a:ext cx="325691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pt-PT" altLang="en-US" sz="1400" b="1"/>
              <a:t>Objetivos:</a:t>
            </a:r>
            <a:endParaRPr lang="pt-PT" altLang="en-US" sz="1400" b="1"/>
          </a:p>
          <a:p>
            <a:pPr algn="l">
              <a:lnSpc>
                <a:spcPct val="150000"/>
              </a:lnSpc>
            </a:pPr>
            <a:endParaRPr lang="pt-PT" altLang="en-US" sz="1400" b="1"/>
          </a:p>
          <a:p>
            <a:pPr algn="l">
              <a:lnSpc>
                <a:spcPct val="150000"/>
              </a:lnSpc>
            </a:pPr>
            <a:r>
              <a:rPr lang="pt-PT" altLang="en-US" sz="1400" b="1"/>
              <a:t>Analisar se há um tipo de perturbação que performa melhor:</a:t>
            </a:r>
            <a:endParaRPr lang="pt-PT" altLang="en-US" sz="1400" b="1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O = Original</a:t>
            </a: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P = Porcentagem</a:t>
            </a: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N = DistNormal</a:t>
            </a: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1400"/>
          </a:p>
          <a:p>
            <a:pPr algn="l">
              <a:lnSpc>
                <a:spcPct val="150000"/>
              </a:lnSpc>
            </a:pPr>
            <a:r>
              <a:rPr lang="pt-PT" altLang="en-US" sz="1400" b="1">
                <a:sym typeface="+mn-ea"/>
              </a:rPr>
              <a:t>Analisar se há uma maneira de variar o sigma/porcent durante as P perturbações que performa melhor:</a:t>
            </a:r>
            <a:endParaRPr lang="pt-PT" altLang="en-US" sz="1400" b="1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VO = Variação original</a:t>
            </a:r>
            <a:endParaRPr lang="pt-PT" altLang="en-US" sz="140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DS = divide por s</a:t>
            </a:r>
            <a:endParaRPr lang="pt-PT" altLang="en-US" sz="1400"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1400">
              <a:sym typeface="+mn-ea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379345" y="557530"/>
            <a:ext cx="320040" cy="41763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11793</Words>
  <Application>WPS Presentation</Application>
  <PresentationFormat>Apresentação na tela (4:3)</PresentationFormat>
  <Paragraphs>491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SimSun</vt:lpstr>
      <vt:lpstr>Wingdings</vt:lpstr>
      <vt:lpstr>DejaVu Math TeX Gyre</vt:lpstr>
      <vt:lpstr>MS Mincho</vt:lpstr>
      <vt:lpstr>Gubbi</vt:lpstr>
      <vt:lpstr>Symbol</vt:lpstr>
      <vt:lpstr>Calibri</vt:lpstr>
      <vt:lpstr>Trebuchet MS</vt:lpstr>
      <vt:lpstr>Microsoft YaHei</vt:lpstr>
      <vt:lpstr>Droid Sans Fallback</vt:lpstr>
      <vt:lpstr>Arial Unicode MS</vt:lpstr>
      <vt:lpstr>OpenSymbol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Sousa</dc:creator>
  <cp:lastModifiedBy>lbluz</cp:lastModifiedBy>
  <cp:revision>334</cp:revision>
  <dcterms:created xsi:type="dcterms:W3CDTF">2021-12-01T16:53:24Z</dcterms:created>
  <dcterms:modified xsi:type="dcterms:W3CDTF">2021-12-01T16:53:24Z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