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327" r:id="rId4"/>
    <p:sldId id="352" r:id="rId5"/>
    <p:sldId id="353" r:id="rId6"/>
    <p:sldId id="332" r:id="rId7"/>
    <p:sldId id="340" r:id="rId8"/>
    <p:sldId id="341" r:id="rId9"/>
    <p:sldId id="342" r:id="rId10"/>
    <p:sldId id="344" r:id="rId11"/>
    <p:sldId id="354" r:id="rId12"/>
    <p:sldId id="329" r:id="rId13"/>
    <p:sldId id="328" r:id="rId14"/>
    <p:sldId id="33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GEOs com Codificação Real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 Engenharia e Tecnologia Espaciais</a:t>
            </a:r>
            <a:br>
              <a:rPr lang="pt-BR" sz="2400">
                <a:latin typeface="Arial"/>
                <a:ea typeface="Arial"/>
                <a:cs typeface="Arial"/>
                <a:sym typeface="Arial"/>
              </a:rPr>
            </a:b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Engenharia e Gerenciamento de Sistemas Espaciais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10005060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Conclusões: Codificação Real vs. Codificação Binária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724535" y="1035685"/>
            <a:ext cx="10074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sz="2400"/>
              <a:t>Codificação real possui um tempo computacional menor em relação as versões do GEO com codificação binária.</a:t>
            </a:r>
            <a:endParaRPr lang="pt-PT" sz="2400"/>
          </a:p>
          <a:p>
            <a:pPr marL="342900" indent="-342900" algn="l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pt-PT" sz="2400"/>
          </a:p>
          <a:p>
            <a:pPr marL="342900" indent="-342900" algn="l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sz="2400"/>
              <a:t>Como visto nas versões GEO</a:t>
            </a:r>
            <a:r>
              <a:rPr lang="pt-PT" sz="24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sz="2400"/>
              <a:t>, A-</a:t>
            </a:r>
            <a:r>
              <a:rPr lang="pt-PT" sz="2400">
                <a:sym typeface="+mn-ea"/>
              </a:rPr>
              <a:t>GEO1</a:t>
            </a:r>
            <a:r>
              <a:rPr lang="pt-PT" sz="2400" baseline="-25000">
                <a:uFillTx/>
                <a:sym typeface="+mn-ea"/>
              </a:rPr>
              <a:t>real1 </a:t>
            </a:r>
            <a:r>
              <a:rPr lang="pt-PT" sz="2400"/>
              <a:t>e </a:t>
            </a:r>
            <a:r>
              <a:rPr lang="pt-PT" sz="2400">
                <a:sym typeface="+mn-ea"/>
              </a:rPr>
              <a:t>A-</a:t>
            </a:r>
            <a:r>
              <a:rPr lang="pt-PT" sz="2400">
                <a:sym typeface="+mn-ea"/>
              </a:rPr>
              <a:t>GEO2</a:t>
            </a:r>
            <a:r>
              <a:rPr lang="pt-PT" sz="2400" baseline="-25000">
                <a:uFillTx/>
                <a:sym typeface="+mn-ea"/>
              </a:rPr>
              <a:t>real1</a:t>
            </a:r>
            <a:r>
              <a:rPr lang="pt-PT" sz="2400"/>
              <a:t>, a codificação real tem a capacidade de atingir o ótimo para uma classe de problemas.</a:t>
            </a:r>
            <a:endParaRPr lang="pt-PT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Sugestões Futuras de Implementação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724535" y="970280"/>
                <a:ext cx="10928985" cy="563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Perturbações:</a:t>
                </a:r>
                <a:endParaRPr lang="pt-PT" sz="2400" b="1"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GEOs</a:t>
                </a:r>
                <a:r>
                  <a:rPr lang="pt-PT" sz="2400" baseline="-25000">
                    <a:solidFill>
                      <a:schemeClr val="tx1"/>
                    </a:solidFill>
                    <a:uFillTx/>
                    <a:sym typeface="+mn-ea"/>
                  </a:rPr>
                  <a:t>reais</a:t>
                </a:r>
                <a:r>
                  <a:rPr lang="pt-PT" sz="24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sz="2400">
                    <a:sym typeface="+mn-ea"/>
                  </a:rPr>
                  <a:t> fixo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sz="2400"/>
                  <a:t> </a:t>
                </a:r>
                <a:r>
                  <a:rPr lang="pt-PT" sz="2400">
                    <a:solidFill>
                      <a:schemeClr val="tx1"/>
                    </a:solidFill>
                  </a:rPr>
                  <a:t>adaptativo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257300" lvl="2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sz="2400"/>
                  <a:t> poderia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chemeClr val="tx1"/>
                    </a:solidFill>
                    <a:latin typeface="+mn-ea"/>
                    <a:cs typeface="+mn-ea"/>
                  </a:rPr>
                  <a:t>Exploration: Maior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2000">
                    <a:latin typeface="+mn-ea"/>
                    <a:cs typeface="+mn-ea"/>
                    <a:sym typeface="+mn-ea"/>
                  </a:rPr>
                  <a:t>permitindo a exploração do espaço de projeto.</a:t>
                </a:r>
                <a:endParaRPr lang="pt-PT" altLang="en-US" sz="2000">
                  <a:latin typeface="+mn-ea"/>
                  <a:cs typeface="+mn-ea"/>
                  <a:sym typeface="+mn-ea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latin typeface="+mn-ea"/>
                    <a:cs typeface="+mn-ea"/>
                    <a:sym typeface="+mn-ea"/>
                  </a:rPr>
                  <a:t>Exploitation: Menor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, </a:t>
                </a:r>
                <a:r>
                  <a:rPr lang="pt-PT" altLang="en-US" sz="2000">
                    <a:latin typeface="+mn-ea"/>
                    <a:cs typeface="+mn-ea"/>
                    <a:sym typeface="+mn-ea"/>
                  </a:rPr>
                  <a:t>com perturbações pequenas.</a:t>
                </a:r>
                <a:endParaRPr lang="pt-PT" altLang="en-US" sz="2000">
                  <a:latin typeface="+mn-ea"/>
                  <a:cs typeface="+mn-ea"/>
                  <a:sym typeface="+mn-ea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σ</m:t>
                    </m:r>
                  </m:oMath>
                </a14:m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000">
                  <a:solidFill>
                    <a:srgbClr val="C00000"/>
                  </a:solidFill>
                  <a:latin typeface="+mn-ea"/>
                  <a:cs typeface="+mn-ea"/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</a:t>
                </a:r>
                <a:r>
                  <a:rPr lang="pt-PT" sz="2400" baseline="-25000">
                    <a:uFillTx/>
                    <a:sym typeface="+mn-ea"/>
                  </a:rPr>
                  <a:t>real2</a:t>
                </a:r>
                <a:r>
                  <a:rPr lang="pt-PT" sz="2400"/>
                  <a:t> = P fixo para cada problema→ </a:t>
                </a:r>
                <a:r>
                  <a:rPr lang="pt-PT">
                    <a:solidFill>
                      <a:srgbClr val="C00000"/>
                    </a:solidFill>
                  </a:rPr>
                  <a:t>Como modificar o P?</a:t>
                </a:r>
                <a:endParaRPr lang="pt-PT">
                  <a:solidFill>
                    <a:srgbClr val="C00000"/>
                  </a:solidFill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</a:t>
                </a:r>
                <a:r>
                  <a:rPr lang="pt-PT" sz="2400" baseline="-25000">
                    <a:uFillTx/>
                    <a:sym typeface="+mn-ea"/>
                  </a:rPr>
                  <a:t>real2</a:t>
                </a:r>
                <a:r>
                  <a:rPr lang="pt-PT" sz="2400">
                    <a:sym typeface="+mn-ea"/>
                  </a:rPr>
                  <a:t> = s sempre fixo→ </a:t>
                </a:r>
                <a:r>
                  <a:rPr lang="pt-PT">
                    <a:solidFill>
                      <a:srgbClr val="C00000"/>
                    </a:solidFill>
                    <a:sym typeface="+mn-ea"/>
                  </a:rPr>
                  <a:t>Como modificar o s?</a:t>
                </a:r>
                <a:endParaRPr lang="pt-PT">
                  <a:solidFill>
                    <a:srgbClr val="C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970280"/>
                <a:ext cx="10928985" cy="563118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Sugestões </a:t>
            </a:r>
            <a:r>
              <a:rPr lang="pt-PT" altLang="pt-BR" sz="3200">
                <a:sym typeface="+mn-ea"/>
              </a:rPr>
              <a:t>Futuras </a:t>
            </a:r>
            <a:r>
              <a:rPr lang="pt-PT" altLang="pt-BR" sz="3200">
                <a:sym typeface="+mn-ea"/>
              </a:rPr>
              <a:t>de Implementação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724535" y="1035685"/>
                <a:ext cx="1007427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/>
                  <a:t>Penalidade:</a:t>
                </a:r>
                <a:endParaRPr lang="pt-PT" sz="2400" b="1"/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GEOreal1 e GEOreal2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Penalidade Exterior (Dissertação e Tese)</a:t>
                </a: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M-GEOreal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Death Penalty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1035685"/>
                <a:ext cx="10074275" cy="45231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shot_20210201_0821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801620"/>
            <a:ext cx="658431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Sugestões </a:t>
            </a:r>
            <a:r>
              <a:rPr lang="pt-PT" altLang="pt-BR" sz="3200">
                <a:sym typeface="+mn-ea"/>
              </a:rPr>
              <a:t>Futuras </a:t>
            </a:r>
            <a:r>
              <a:rPr lang="pt-PT" altLang="pt-BR" sz="3200">
                <a:sym typeface="+mn-ea"/>
              </a:rPr>
              <a:t>de Implementação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631190" y="1052830"/>
                <a:ext cx="10929620" cy="546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just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Penalidade:</a:t>
                </a:r>
                <a:endParaRPr lang="pt-PT" sz="2400">
                  <a:sym typeface="+mn-ea"/>
                </a:endParaRPr>
              </a:p>
              <a:p>
                <a:pPr lvl="2" indent="-342900" algn="just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Penalidade Estática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Penalidades dinâmica ou adaptativa</a:t>
                </a:r>
                <a:endParaRPr lang="pt-PT" sz="2400">
                  <a:sym typeface="+mn-ea"/>
                </a:endParaRPr>
              </a:p>
              <a:p>
                <a:pPr marL="1371600" lvl="5" indent="-342900" algn="just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400">
                    <a:sym typeface="+mn-ea"/>
                  </a:rPr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1828800" lvl="6" indent="-342900" algn="just">
                  <a:lnSpc>
                    <a:spcPct val="2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Exploration: 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Menor penalidade / Liberdade de exploração do espaço inviável.</a:t>
                </a:r>
                <a:endParaRPr lang="pt-PT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828800" lvl="6" indent="-342900" algn="just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Exploitation: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 Maior penalidade / População inviável é dirigida para a região viável.</a:t>
                </a:r>
                <a:endParaRPr lang="pt-PT" sz="2400">
                  <a:sym typeface="+mn-ea"/>
                </a:endParaRPr>
              </a:p>
              <a:p>
                <a:pPr lvl="4" indent="-342900" algn="just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31190" y="1052830"/>
                <a:ext cx="10929620" cy="546227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600"/>
              <a:t>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altLang="pt-BR" sz="3600"/>
              <a:t> </a:t>
            </a:r>
            <a:br>
              <a:rPr lang="pt-PT" altLang="pt-BR" sz="3600"/>
            </a:br>
            <a:r>
              <a:rPr lang="pt-PT" altLang="pt-BR" sz="3600"/>
              <a:t>e </a:t>
            </a:r>
            <a:br>
              <a:rPr lang="pt-PT" altLang="pt-BR" sz="3600"/>
            </a:br>
            <a:r>
              <a:rPr lang="pt-PT" altLang="pt-BR" sz="3600"/>
              <a:t>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real2</a:t>
            </a:r>
            <a:endParaRPr lang="pt-PT" altLang="pt-BR" sz="3600" baseline="-25000">
              <a:solidFill>
                <a:schemeClr val="tx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81211"/>
            <a:chOff x="1438" y="7490"/>
            <a:chExt cx="4675" cy="2168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1</a:t>
                </a:r>
                <a:endParaRPr lang="pt-PT" altLang="en-US" sz="2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600"/>
                <a:t>...</a:t>
              </a:r>
              <a:endParaRPr lang="pt-PT" altLang="en-US" sz="36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/>
                <a:t>Variáveis de projeto</a:t>
              </a:r>
              <a:endParaRPr lang="pt-PT" altLang="en-US" sz="14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/>
                <a:t>Cada variável possui codificação real e representa uma espécie</a:t>
              </a:r>
              <a:endParaRPr lang="pt-PT" altLang="en-US" sz="14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400"/>
                  <a:t>X</a:t>
                </a:r>
                <a:r>
                  <a:rPr lang="pt-PT" altLang="en-US" sz="24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4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4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995420" y="-19685"/>
            <a:ext cx="420179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600"/>
              <a:t>Parâmetros Livres:</a:t>
            </a:r>
            <a:endParaRPr lang="pt-PT" altLang="pt-BR" sz="3600" baseline="-25000">
              <a:solidFill>
                <a:schemeClr val="tx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965960" y="1727200"/>
                <a:ext cx="164846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/>
                        <a:cs typeface="DejaVu Math TeX Gyre" panose="02000503000000000000" charset="0"/>
                        <a:sym typeface="Arial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/>
                  <a:cs typeface="DejaVu Math TeX Gyre" panose="02000503000000000000" charset="0"/>
                  <a:sym typeface="Arial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/>
                      </a:rPr>
                      <m:t>𝜎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/>
                      </a:rPr>
                      <m:t>=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/>
                      </a:rPr>
                      <m:t>1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65960" y="1727200"/>
                <a:ext cx="1648460" cy="34036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1727200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/>
                        <a:cs typeface="DejaVu Math TeX Gyre" panose="02000503000000000000" charset="0"/>
                        <a:sym typeface="Arial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/>
                  <a:cs typeface="DejaVu Math TeX Gyre" panose="02000503000000000000" charset="0"/>
                  <a:sym typeface="Arial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/>
                  </a:rPr>
                  <a:t>s=2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1727200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022350" y="66675"/>
            <a:ext cx="1063434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600"/>
              <a:t>Versões adaptativas do 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altLang="pt-BR" sz="3600"/>
              <a:t> e do GEO</a:t>
            </a:r>
            <a:r>
              <a:rPr lang="pt-PT" altLang="pt-BR" sz="3600" baseline="-25000">
                <a:solidFill>
                  <a:schemeClr val="tx1"/>
                </a:solidFill>
                <a:uFillTx/>
              </a:rPr>
              <a:t>real2</a:t>
            </a:r>
            <a:endParaRPr lang="pt-PT" altLang="pt-BR" sz="3600" baseline="-25000">
              <a:solidFill>
                <a:schemeClr val="tx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1388110" y="2073275"/>
            <a:ext cx="9179560" cy="445833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altLang="en-US" sz="2000">
                <a:solidFill>
                  <a:schemeClr val="tx1"/>
                </a:solidFill>
                <a:effectLst/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Foram implementadas as versões adaptativas desenvolvidas por (Barroca, 2019), gerando as versões:</a:t>
            </a:r>
            <a:endParaRPr lang="pt-PT" altLang="en-US" sz="2000">
              <a:solidFill>
                <a:schemeClr val="tx1"/>
              </a:solidFill>
              <a:effectLst/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lvl="2" indent="-34290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altLang="en-US" sz="2200" i="1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A-GEO1</a:t>
            </a:r>
            <a:r>
              <a:rPr lang="pt-PT" altLang="en-US" sz="2200" i="1" baseline="-250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real1</a:t>
            </a:r>
            <a:endParaRPr lang="pt-PT" altLang="en-US" sz="2200" i="1" baseline="-25000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lvl="2" indent="-34290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altLang="en-US" sz="2200" i="1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A-GEO2</a:t>
            </a: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real1</a:t>
            </a:r>
            <a:endParaRPr lang="pt-PT" altLang="en-US" sz="2200" i="1" baseline="-25000"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lvl="2" indent="-34290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altLang="en-US" sz="2200" i="1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A-GEO1</a:t>
            </a: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real2 </a:t>
            </a:r>
            <a:endParaRPr lang="pt-PT" altLang="en-US" sz="2200" i="1" baseline="-25000"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lvl="2" indent="-34290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pt-PT" altLang="en-US" sz="2200" i="1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A-GEO2</a:t>
            </a: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real2</a:t>
            </a:r>
            <a:endParaRPr lang="pt-PT" altLang="en-US" sz="2200" i="1" baseline="-25000"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marL="571500" lvl="2" indent="0" algn="just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OBS1: Espera-se melhor desempenho do A-GEO2 para as implementações.</a:t>
            </a:r>
            <a:endParaRPr lang="pt-PT" altLang="en-US" sz="2200" i="1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lvl="1"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altLang="en-US" sz="2200" i="1" baseline="-25000"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/>
              </a:rPr>
              <a:t>  OBS2: Espera-se melhor desempenho do real1 em relação ao real2.</a:t>
            </a:r>
            <a:endParaRPr lang="pt-PT" altLang="en-US" sz="2200" i="1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  <a:p>
            <a:pPr marL="800100" lvl="1" indent="-342900" algn="l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pt-PT" altLang="en-US" sz="2200" i="1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Screenshot_20210414_12133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2141855"/>
            <a:ext cx="5377815" cy="3467100"/>
          </a:xfrm>
          <a:prstGeom prst="rect">
            <a:avLst/>
          </a:prstGeom>
        </p:spPr>
      </p:pic>
      <p:pic>
        <p:nvPicPr>
          <p:cNvPr id="9" name="Picture 8" descr="REAL_a_gri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2094230"/>
            <a:ext cx="5965190" cy="3366135"/>
          </a:xfrm>
          <a:prstGeom prst="rect">
            <a:avLst/>
          </a:prstGeom>
        </p:spPr>
      </p:pic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1133475" y="1111250"/>
            <a:ext cx="98545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pt-PT" altLang="pt-BR" sz="2400"/>
              <a:t>Griewangk - </a:t>
            </a:r>
            <a:r>
              <a:rPr lang="pt-PT" altLang="pt-BR" sz="1600"/>
              <a:t>Função extremamente multimodal, não separável.</a:t>
            </a:r>
            <a:endParaRPr lang="pt-PT" altLang="pt-BR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4" name="Picture 3" descr="Screenshot_20210414_12145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2148840"/>
            <a:ext cx="5377815" cy="3448050"/>
          </a:xfrm>
          <a:prstGeom prst="rect">
            <a:avLst/>
          </a:prstGeom>
        </p:spPr>
      </p:pic>
      <p:pic>
        <p:nvPicPr>
          <p:cNvPr id="2" name="Picture 1" descr="REAL_b_ras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60" y="2134870"/>
            <a:ext cx="5983605" cy="3376930"/>
          </a:xfrm>
          <a:prstGeom prst="rect">
            <a:avLst/>
          </a:prstGeom>
        </p:spPr>
      </p:pic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133475" y="1111250"/>
            <a:ext cx="1014412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pt-PT" altLang="pt-BR" sz="2400"/>
              <a:t>Rastringin - </a:t>
            </a:r>
            <a:r>
              <a:rPr lang="pt-PT" altLang="pt-BR" sz="1600"/>
              <a:t>Não linear, separável e com múltiplos mínimos locais distribuídos regularmente.</a:t>
            </a:r>
            <a:endParaRPr lang="pt-PT" altLang="pt-BR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3" name="Picture 2" descr="REAL_c_ro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5" y="2113280"/>
            <a:ext cx="6965315" cy="3931285"/>
          </a:xfrm>
          <a:prstGeom prst="rect">
            <a:avLst/>
          </a:prstGeom>
        </p:spPr>
      </p:pic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133475" y="1111250"/>
            <a:ext cx="1034478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pt-PT" altLang="pt-BR" sz="2400"/>
              <a:t>Rosenbrock - </a:t>
            </a:r>
            <a:r>
              <a:rPr lang="pt-PT" altLang="pt-BR" sz="1600"/>
              <a:t>Função contínua, não separável, unimodal, apresenta apenas um mínimo (dentro de um vale longo, estreito e de formato parabólico aplanado)</a:t>
            </a:r>
            <a:endParaRPr lang="pt-PT" altLang="pt-BR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133475" y="1111250"/>
            <a:ext cx="10129520" cy="7480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pt-PT" altLang="pt-BR" sz="2400"/>
              <a:t>Schwefel - </a:t>
            </a:r>
            <a:r>
              <a:rPr lang="pt-PT" altLang="pt-BR" sz="1600"/>
              <a:t>Não linear, separável, multimodal. Apresenta o mínimo global distante do melhor mínimo local mais próximo.</a:t>
            </a:r>
            <a:endParaRPr lang="pt-PT" altLang="pt-BR" sz="1600"/>
          </a:p>
        </p:txBody>
      </p:sp>
      <p:pic>
        <p:nvPicPr>
          <p:cNvPr id="7" name="Picture 6" descr="Screenshot_20210414_1214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2307590"/>
            <a:ext cx="5236845" cy="3347720"/>
          </a:xfrm>
          <a:prstGeom prst="rect">
            <a:avLst/>
          </a:prstGeom>
        </p:spPr>
      </p:pic>
      <p:pic>
        <p:nvPicPr>
          <p:cNvPr id="8" name="Picture 7" descr="REAL_d_sch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70" y="2245995"/>
            <a:ext cx="6151245" cy="347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2" name="Picture 1" descr="REAL_e_ack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158365"/>
            <a:ext cx="7036435" cy="3971290"/>
          </a:xfrm>
          <a:prstGeom prst="rect">
            <a:avLst/>
          </a:prstGeom>
        </p:spPr>
      </p:pic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3340735" y="273050"/>
            <a:ext cx="525145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Resultados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4;p2"/>
          <p:cNvSpPr txBox="true">
            <a:spLocks noGrp="true"/>
          </p:cNvSpPr>
          <p:nvPr/>
        </p:nvSpPr>
        <p:spPr>
          <a:xfrm>
            <a:off x="1133475" y="1111250"/>
            <a:ext cx="9796780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pt-PT" altLang="pt-BR" sz="2400"/>
              <a:t>Ackley - </a:t>
            </a:r>
            <a:r>
              <a:rPr lang="pt-PT" altLang="pt-BR" sz="1600"/>
              <a:t>Função multimodal, separável.</a:t>
            </a:r>
            <a:endParaRPr lang="pt-PT" altLang="pt-BR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WPS Presentation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Liberation Sans</vt:lpstr>
      <vt:lpstr>Noto Sans Symbols</vt:lpstr>
      <vt:lpstr>Arial</vt:lpstr>
      <vt:lpstr>DejaVu Math TeX Gyre</vt:lpstr>
      <vt:lpstr>Arial Black</vt:lpstr>
      <vt:lpstr>微软雅黑</vt:lpstr>
      <vt:lpstr>方正黑体_GBK</vt:lpstr>
      <vt:lpstr>Arial Unicode MS</vt:lpstr>
      <vt:lpstr>SimSun</vt:lpstr>
      <vt:lpstr>方正书宋_GBK</vt:lpstr>
      <vt:lpstr>Calibri</vt:lpstr>
      <vt:lpstr>MS Mincho</vt:lpstr>
      <vt:lpstr>Pothana2000</vt:lpstr>
      <vt:lpstr>Office Theme</vt:lpstr>
      <vt:lpstr>GEOs com codificação real</vt:lpstr>
      <vt:lpstr>Implementação do GEOreal1 e GEOreal2</vt:lpstr>
      <vt:lpstr>Parâmetros Livres:</vt:lpstr>
      <vt:lpstr>GEOreal1  e  GEOreal2</vt:lpstr>
      <vt:lpstr>Resultados</vt:lpstr>
      <vt:lpstr>Resultados</vt:lpstr>
      <vt:lpstr>Rosenbrock</vt:lpstr>
      <vt:lpstr>Schwefel</vt:lpstr>
      <vt:lpstr>Ackley</vt:lpstr>
      <vt:lpstr>Sugestões de Implementação</vt:lpstr>
      <vt:lpstr>Sugestões de Implementação</vt:lpstr>
      <vt:lpstr>Sugestões de Implementação</vt:lpstr>
      <vt:lpstr>Sugestões de Implementação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87</cp:revision>
  <dcterms:created xsi:type="dcterms:W3CDTF">2021-04-14T18:29:18Z</dcterms:created>
  <dcterms:modified xsi:type="dcterms:W3CDTF">2021-04-14T18:29:18Z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