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4" r:id="rId5"/>
    <p:sldId id="258" r:id="rId6"/>
    <p:sldId id="259" r:id="rId7"/>
    <p:sldId id="260" r:id="rId8"/>
    <p:sldId id="262" r:id="rId9"/>
    <p:sldId id="261" r:id="rId10"/>
    <p:sldId id="267" r:id="rId11"/>
    <p:sldId id="268" r:id="rId12"/>
    <p:sldId id="273" r:id="rId13"/>
    <p:sldId id="271" r:id="rId14"/>
    <p:sldId id="27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8.png"/><Relationship Id="rId3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2545"/>
            <a:ext cx="12186920" cy="69132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70" y="-42545"/>
            <a:ext cx="7235825" cy="1279525"/>
          </a:xfrm>
          <a:prstGeom prst="rect">
            <a:avLst/>
          </a:prstGeom>
        </p:spPr>
      </p:pic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2435860" y="2751455"/>
            <a:ext cx="9144000" cy="995045"/>
          </a:xfrm>
        </p:spPr>
        <p:txBody>
          <a:bodyPr>
            <a:normAutofit fontScale="90000"/>
          </a:bodyPr>
          <a:p>
            <a:pPr algn="ctr"/>
            <a:r>
              <a:rPr lang="pt-PT" altLang="en-US" sz="4400">
                <a:solidFill>
                  <a:schemeClr val="bg1"/>
                </a:solidFill>
              </a:rPr>
              <a:t>Desenvolvimento e Resultados Parciais</a:t>
            </a:r>
            <a:endParaRPr lang="pt-PT" altLang="en-US" sz="4400">
              <a:solidFill>
                <a:schemeClr val="bg1"/>
              </a:solidFill>
            </a:endParaRPr>
          </a:p>
        </p:txBody>
      </p:sp>
      <p:sp>
        <p:nvSpPr>
          <p:cNvPr id="77" name="Google Shape;77;p1"/>
          <p:cNvSpPr txBox="true">
            <a:spLocks noGrp="true"/>
          </p:cNvSpPr>
          <p:nvPr/>
        </p:nvSpPr>
        <p:spPr>
          <a:xfrm>
            <a:off x="2135505" y="4727575"/>
            <a:ext cx="8707120" cy="18878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687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lt2"/>
              </a:buClr>
              <a:buSzPts val="2175"/>
              <a:buFont typeface="Noto Sans Symbols" panose="020B0602040504020204"/>
              <a:buNone/>
              <a:def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54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21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25"/>
              <a:buNone/>
            </a:pP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Curso de Pós-Graduação do INPE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 Engenharia e Tecnologia Espaciais</a:t>
            </a:r>
            <a:br>
              <a:rPr lang="pt-BR" sz="2400">
                <a:latin typeface="Arial"/>
                <a:ea typeface="Arial"/>
                <a:cs typeface="Arial"/>
                <a:sym typeface="Arial"/>
              </a:rPr>
            </a:br>
            <a:r>
              <a:rPr lang="pt-BR" sz="2400" b="1">
                <a:latin typeface="Arial"/>
                <a:ea typeface="Arial"/>
                <a:cs typeface="Arial"/>
                <a:sym typeface="Arial"/>
              </a:rPr>
              <a:t>Área de Concentração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725"/>
              <a:buNone/>
            </a:pPr>
            <a:r>
              <a:rPr lang="pt-BR" sz="2400" i="1">
                <a:latin typeface="Arial"/>
                <a:ea typeface="Arial"/>
                <a:cs typeface="Arial"/>
                <a:sym typeface="Arial"/>
              </a:rPr>
              <a:t>    Engenharia e Gerenciamento de Sistemas Espaciais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ubtitle 6"/>
          <p:cNvSpPr/>
          <p:nvPr>
            <p:ph type="subTitle" idx="1"/>
          </p:nvPr>
        </p:nvSpPr>
        <p:spPr>
          <a:xfrm>
            <a:off x="2760980" y="393001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just">
                  <a:buSzPts val="750"/>
                  <a:buNone/>
                </a:pPr>
                <a:r>
                  <a:rPr lang="pt-PT" altLang="pt-BR" sz="1800" b="1">
                    <a:sym typeface="+mn-ea"/>
                  </a:rPr>
                  <a:t>GRIEWANGK (F5) </a:t>
                </a:r>
                <a14:m>
                  <m:oMath xmlns:m="http://schemas.openxmlformats.org/officeDocument/2006/math">
                    <m:r>
                      <a:rPr lang="en-US" altLang="pt-PT" sz="1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altLang="pt-BR" sz="1800" b="1" dirty="0">
                    <a:sym typeface="+mn-ea"/>
                  </a:rPr>
                  <a:t> (τGEO: 1.25, AGEO1 e AGEO2)</a:t>
                </a:r>
                <a:endParaRPr lang="pt-PT" altLang="pt-BR" sz="1800" b="1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/>
          <p:cNvPicPr>
            <a:picLocks noChangeAspect="true"/>
          </p:cNvPicPr>
          <p:nvPr/>
        </p:nvPicPr>
        <p:blipFill>
          <a:blip r:embed="rId3"/>
          <a:srcRect l="750" t="1094" r="1239" b="724"/>
          <a:stretch>
            <a:fillRect/>
          </a:stretch>
        </p:blipFill>
        <p:spPr>
          <a:xfrm>
            <a:off x="6292215" y="1899285"/>
            <a:ext cx="5727065" cy="4018915"/>
          </a:xfrm>
          <a:prstGeom prst="rect">
            <a:avLst/>
          </a:prstGeom>
        </p:spPr>
      </p:pic>
      <p:pic>
        <p:nvPicPr>
          <p:cNvPr id="3" name="Picture 2" descr="Screenshot_20210118_20553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1566545"/>
            <a:ext cx="5746750" cy="4351655"/>
          </a:xfrm>
          <a:prstGeom prst="rect">
            <a:avLst/>
          </a:prstGeom>
        </p:spPr>
      </p:pic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96620" y="149860"/>
            <a:ext cx="1056576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Reprodução de Resultados da Dissertação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just">
                  <a:buSzPts val="750"/>
                  <a:buNone/>
                </a:pPr>
                <a:r>
                  <a:rPr lang="pt-PT" altLang="pt-BR" sz="1800" b="1">
                    <a:solidFill>
                      <a:srgbClr val="FF0000"/>
                    </a:solidFill>
                    <a:sym typeface="+mn-ea"/>
                  </a:rPr>
                  <a:t>Spacecraft Design</a:t>
                </a:r>
                <a:r>
                  <a:rPr lang="pt-PT" altLang="pt-BR" sz="1800" b="1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pt-PT" sz="1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altLang="pt-BR" sz="1800" b="1" dirty="0">
                    <a:sym typeface="+mn-ea"/>
                  </a:rPr>
                  <a:t> Variando τ</a:t>
                </a:r>
                <a:endParaRPr lang="pt-PT" altLang="pt-BR" sz="1800" b="1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40" y="1445260"/>
            <a:ext cx="4386580" cy="4119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720" y="5933440"/>
            <a:ext cx="4733925" cy="381000"/>
          </a:xfrm>
          <a:prstGeom prst="rect">
            <a:avLst/>
          </a:prstGeom>
        </p:spPr>
      </p:pic>
      <p:pic>
        <p:nvPicPr>
          <p:cNvPr id="12" name="Picture 11" descr="Picture1"/>
          <p:cNvPicPr>
            <a:picLocks noChangeAspect="true"/>
          </p:cNvPicPr>
          <p:nvPr/>
        </p:nvPicPr>
        <p:blipFill>
          <a:blip r:embed="rId5"/>
          <a:srcRect l="1793" t="2536" r="593" b="2903"/>
          <a:stretch>
            <a:fillRect/>
          </a:stretch>
        </p:blipFill>
        <p:spPr>
          <a:xfrm>
            <a:off x="6059805" y="1664335"/>
            <a:ext cx="5205095" cy="4168140"/>
          </a:xfrm>
          <a:prstGeom prst="rect">
            <a:avLst/>
          </a:prstGeom>
        </p:spPr>
      </p:pic>
      <p:sp>
        <p:nvSpPr>
          <p:cNvPr id="5" name="Google Shape;84;p2"/>
          <p:cNvSpPr txBox="true">
            <a:spLocks noGrp="true"/>
          </p:cNvSpPr>
          <p:nvPr/>
        </p:nvSpPr>
        <p:spPr>
          <a:xfrm>
            <a:off x="896620" y="149860"/>
            <a:ext cx="1056576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Reprodução de Resultados da Dissertação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330" y="149860"/>
            <a:ext cx="822960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>
                <a:sym typeface="+mn-ea"/>
              </a:rPr>
              <a:t>AGEOvar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85;p2"/>
          <p:cNvSpPr txBox="true">
            <a:spLocks noGrp="true"/>
          </p:cNvSpPr>
          <p:nvPr/>
        </p:nvSpPr>
        <p:spPr>
          <a:xfrm>
            <a:off x="565785" y="1146175"/>
            <a:ext cx="10617200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2400" dirty="0"/>
              <a:t>União de aspectos dos AGEO1 e AGEO2 com o ranking e flip do GEOvar</a:t>
            </a:r>
            <a:endParaRPr lang="pt-PT" altLang="pt-BR" sz="1800" b="1" dirty="0"/>
          </a:p>
        </p:txBody>
      </p:sp>
      <p:sp>
        <p:nvSpPr>
          <p:cNvPr id="3" name="Google Shape;85;p2"/>
          <p:cNvSpPr txBox="true">
            <a:spLocks noGrp="true"/>
          </p:cNvSpPr>
          <p:nvPr/>
        </p:nvSpPr>
        <p:spPr>
          <a:xfrm>
            <a:off x="2140585" y="1802130"/>
            <a:ext cx="7197090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2400" b="1" dirty="0"/>
              <a:t>AGEO                          +                      GEOvar  </a:t>
            </a:r>
            <a:endParaRPr lang="pt-PT" altLang="pt-BR" sz="2400" b="1" dirty="0"/>
          </a:p>
        </p:txBody>
      </p:sp>
      <p:pic>
        <p:nvPicPr>
          <p:cNvPr id="11" name="Picture 10"/>
          <p:cNvPicPr>
            <a:picLocks noChangeAspect="true"/>
          </p:cNvPicPr>
          <p:nvPr/>
        </p:nvPicPr>
        <p:blipFill>
          <a:blip r:embed="rId2"/>
          <a:srcRect l="27886" t="47310" r="14102" b="7826"/>
          <a:stretch>
            <a:fillRect/>
          </a:stretch>
        </p:blipFill>
        <p:spPr>
          <a:xfrm>
            <a:off x="1309370" y="2856230"/>
            <a:ext cx="4106545" cy="375983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89430" y="3170555"/>
            <a:ext cx="2642235" cy="129667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050" y="2836545"/>
            <a:ext cx="4619625" cy="340042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8586470" y="3761740"/>
            <a:ext cx="2296795" cy="227838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330" y="149860"/>
            <a:ext cx="8229600" cy="120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>
                <a:sym typeface="+mn-ea"/>
              </a:rPr>
              <a:t>Resultados do AGEOvar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2021205"/>
            <a:ext cx="5728970" cy="3952240"/>
          </a:xfrm>
          <a:prstGeom prst="rect">
            <a:avLst/>
          </a:prstGeom>
        </p:spPr>
      </p:pic>
      <p:pic>
        <p:nvPicPr>
          <p:cNvPr id="6" name="Imagem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2021205"/>
            <a:ext cx="5728970" cy="395160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119" y="2021240"/>
            <a:ext cx="5684966" cy="3952059"/>
          </a:xfrm>
          <a:prstGeom prst="rect">
            <a:avLst/>
          </a:prstGeom>
        </p:spPr>
      </p:pic>
      <p:pic>
        <p:nvPicPr>
          <p:cNvPr id="5" name="Imagem 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185" y="2021205"/>
            <a:ext cx="5688330" cy="3951605"/>
          </a:xfrm>
          <a:prstGeom prst="rect">
            <a:avLst/>
          </a:prstGeom>
        </p:spPr>
      </p:pic>
      <p:sp>
        <p:nvSpPr>
          <p:cNvPr id="3" name="Google Shape;85;p2"/>
          <p:cNvSpPr txBox="true">
            <a:spLocks noGrp="true"/>
          </p:cNvSpPr>
          <p:nvPr/>
        </p:nvSpPr>
        <p:spPr>
          <a:xfrm>
            <a:off x="1638935" y="1505585"/>
            <a:ext cx="3503295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1800" dirty="0"/>
              <a:t>F2 (ROSENBROCK)</a:t>
            </a:r>
            <a:endParaRPr lang="pt-PT" altLang="pt-BR" sz="1800" b="1" dirty="0"/>
          </a:p>
        </p:txBody>
      </p:sp>
      <p:sp>
        <p:nvSpPr>
          <p:cNvPr id="4" name="Google Shape;85;p2"/>
          <p:cNvSpPr txBox="true">
            <a:spLocks noGrp="true"/>
          </p:cNvSpPr>
          <p:nvPr/>
        </p:nvSpPr>
        <p:spPr>
          <a:xfrm>
            <a:off x="7694295" y="1505585"/>
            <a:ext cx="3503295" cy="655955"/>
          </a:xfrm>
          <a:prstGeom prst="rect">
            <a:avLst/>
          </a:prstGeom>
          <a:noFill/>
          <a:ln>
            <a:noFill/>
          </a:ln>
        </p:spPr>
        <p:txBody>
          <a:bodyPr wrap="square" lIns="103150" tIns="51575" rIns="103150" bIns="51575" anchor="t" anchorCtr="false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 panose="020B0602040504020204"/>
              <a:buChar char="■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 panose="020B0602040504020204"/>
              <a:buChar char="◻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170"/>
              <a:buFont typeface="Noto Sans Symbols" panose="020B0602040504020204"/>
              <a:buChar char="■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 panose="020B0602040504020204"/>
              <a:buChar char="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 panose="020B0602040504020204"/>
              <a:buChar char="▪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SzPts val="750"/>
            </a:pPr>
            <a:r>
              <a:rPr lang="pt-PT" altLang="pt-BR" sz="1800" dirty="0"/>
              <a:t>F3 (GRIEWANGK)</a:t>
            </a:r>
            <a:endParaRPr lang="pt-PT" altLang="pt-BR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Desenvolvimento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5" y="939800"/>
                <a:ext cx="6337300" cy="5749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None/>
                </a:pPr>
                <a:r>
                  <a:rPr lang="pt-PT" altLang="pt-BR" sz="2400" b="1" dirty="0"/>
                  <a:t>Algoritmos:</a:t>
                </a:r>
                <a:endParaRPr lang="pt-PT" altLang="pt-BR" sz="2800" b="1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b="1" dirty="0"/>
                  <a:t>GEOcanônico </a:t>
                </a:r>
                <a:r>
                  <a:rPr lang="pt-PT" altLang="pt-BR" sz="2000" dirty="0"/>
                  <a:t>e </a:t>
                </a:r>
                <a:r>
                  <a:rPr lang="pt-PT" altLang="pt-BR" sz="2000" b="1" dirty="0"/>
                  <a:t>GEOvar </a:t>
                </a:r>
                <a:r>
                  <a:rPr lang="pt-PT" altLang="pt-BR" sz="2000" dirty="0"/>
                  <a:t>- Tese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b="1" dirty="0"/>
                  <a:t>AGEO1 </a:t>
                </a:r>
                <a:r>
                  <a:rPr lang="pt-PT" altLang="pt-BR" sz="2000" dirty="0"/>
                  <a:t>e </a:t>
                </a:r>
                <a:r>
                  <a:rPr lang="pt-PT" altLang="pt-BR" sz="2000" b="1" dirty="0"/>
                  <a:t>AGEO2 </a:t>
                </a:r>
                <a:r>
                  <a:rPr lang="pt-PT" altLang="pt-BR" sz="2000" dirty="0"/>
                  <a:t>- Dissertação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dirty="0">
                    <a:sym typeface="+mn-ea"/>
                  </a:rPr>
                  <a:t>Tudo foi desenvolvido em .NET através da linguagem </a:t>
                </a:r>
                <a:r>
                  <a:rPr lang="pt-PT" altLang="pt-BR" sz="2000" b="1" dirty="0">
                    <a:sym typeface="+mn-ea"/>
                  </a:rPr>
                  <a:t>C#</a:t>
                </a:r>
                <a:r>
                  <a:rPr lang="pt-PT" altLang="pt-BR" sz="2000" dirty="0">
                    <a:sym typeface="+mn-ea"/>
                  </a:rPr>
                  <a:t>.</a:t>
                </a:r>
                <a:endParaRPr lang="pt-PT" altLang="pt-BR" sz="2000" dirty="0">
                  <a:sym typeface="+mn-ea"/>
                </a:endParaRPr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dirty="0">
                    <a:sym typeface="+mn-ea"/>
                  </a:rPr>
                  <a:t>Desenvolvimento através de </a:t>
                </a:r>
                <a:r>
                  <a:rPr lang="pt-PT" altLang="pt-BR" sz="2000" b="1" dirty="0">
                    <a:sym typeface="+mn-ea"/>
                  </a:rPr>
                  <a:t>funções estáticas</a:t>
                </a:r>
                <a:r>
                  <a:rPr lang="pt-PT" altLang="pt-BR" sz="2000" dirty="0">
                    <a:sym typeface="+mn-ea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pt-PT" sz="2000" i="1" dirty="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≠</m:t>
                    </m:r>
                  </m:oMath>
                </a14:m>
                <a:r>
                  <a:rPr lang="pt-PT" altLang="pt-BR" sz="2000" dirty="0"/>
                  <a:t> de Orientada a Objetos).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endParaRPr lang="pt-PT" altLang="pt-BR" sz="2000" dirty="0"/>
              </a:p>
              <a:p>
                <a:pPr marL="142875" lvl="0" indent="0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None/>
                </a:pPr>
                <a:r>
                  <a:rPr lang="pt-PT" altLang="pt-BR" sz="2400" b="1" dirty="0"/>
                  <a:t>Funções Objetivo:</a:t>
                </a:r>
                <a:endParaRPr lang="pt-PT" altLang="pt-BR" sz="2800" b="1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b="1" dirty="0"/>
                  <a:t>Rosenbrock</a:t>
                </a:r>
                <a:r>
                  <a:rPr lang="pt-PT" altLang="pt-BR" sz="2000" dirty="0"/>
                  <a:t>, </a:t>
                </a:r>
                <a:r>
                  <a:rPr lang="pt-PT" altLang="pt-BR" sz="2000" b="1" dirty="0"/>
                  <a:t>DeJong#3</a:t>
                </a:r>
                <a:r>
                  <a:rPr lang="pt-PT" altLang="pt-BR" sz="2000" dirty="0"/>
                  <a:t>, </a:t>
                </a:r>
                <a:r>
                  <a:rPr lang="pt-PT" altLang="pt-BR" sz="2000" b="1" dirty="0"/>
                  <a:t>Griewangk </a:t>
                </a:r>
                <a:r>
                  <a:rPr lang="pt-PT" altLang="pt-BR" sz="2000" dirty="0"/>
                  <a:t>e </a:t>
                </a:r>
                <a:endParaRPr lang="pt-PT" altLang="pt-BR" sz="2000" dirty="0"/>
              </a:p>
              <a:p>
                <a:pPr lvl="1" algn="l">
                  <a:lnSpc>
                    <a:spcPct val="150000"/>
                  </a:lnSpc>
                  <a:buSzPct val="200000"/>
                  <a:buFont typeface="Arial" panose="02080604020202020204" pitchFamily="34" charset="0"/>
                  <a:buChar char="•"/>
                </a:pPr>
                <a:r>
                  <a:rPr lang="pt-PT" altLang="pt-BR" sz="2000" b="1" dirty="0">
                    <a:solidFill>
                      <a:srgbClr val="FF0000"/>
                    </a:solidFill>
                  </a:rPr>
                  <a:t>Spacecraft Design (Eric).</a:t>
                </a:r>
                <a:endParaRPr lang="pt-PT" altLang="pt-BR" sz="2000" b="1" dirty="0">
                  <a:solidFill>
                    <a:srgbClr val="FF0000"/>
                  </a:solidFill>
                </a:endParaRPr>
              </a:p>
              <a:p>
                <a:pPr marL="0" lvl="1" algn="l">
                  <a:lnSpc>
                    <a:spcPct val="150000"/>
                  </a:lnSpc>
                  <a:buSzPts val="750"/>
                </a:pPr>
                <a:endParaRPr lang="pt-PT" altLang="pt-BR" sz="2000" dirty="0">
                  <a:sym typeface="+mn-ea"/>
                </a:endParaRPr>
              </a:p>
              <a:p>
                <a:pPr lvl="1" algn="l">
                  <a:lnSpc>
                    <a:spcPct val="150000"/>
                  </a:lnSpc>
                  <a:buSzPts val="750"/>
                </a:pPr>
                <a:endParaRPr lang="pt-PT" altLang="pt-BR" sz="2000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5" y="939800"/>
                <a:ext cx="6337300" cy="5749925"/>
              </a:xfrm>
              <a:prstGeom prst="rect">
                <a:avLst/>
              </a:prstGeom>
              <a:blipFill rotWithShape="true">
                <a:blip r:embed="rId2"/>
                <a:stretch>
                  <a:fillRect b="-15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730" y="2891790"/>
            <a:ext cx="520954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true"/>
          </p:cNvPicPr>
          <p:nvPr/>
        </p:nvPicPr>
        <p:blipFill rotWithShape="true">
          <a:blip r:embed="rId1"/>
          <a:srcRect l="17297" r="16518" b="18794"/>
          <a:stretch>
            <a:fillRect/>
          </a:stretch>
        </p:blipFill>
        <p:spPr>
          <a:xfrm>
            <a:off x="724535" y="1363980"/>
            <a:ext cx="4788535" cy="4627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2"/>
          <p:cNvPicPr>
            <a:picLocks noChangeAspect="true"/>
          </p:cNvPicPr>
          <p:nvPr/>
        </p:nvPicPr>
        <p:blipFill rotWithShape="true">
          <a:blip r:embed="rId1"/>
          <a:srcRect t="79755"/>
          <a:stretch>
            <a:fillRect/>
          </a:stretch>
        </p:blipFill>
        <p:spPr>
          <a:xfrm>
            <a:off x="2760980" y="5906135"/>
            <a:ext cx="6000115" cy="964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Imagem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210" y="1363980"/>
            <a:ext cx="5191760" cy="4542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Reprodução de Resultados da Tese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9" y="896620"/>
                <a:ext cx="6604635" cy="467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just">
                  <a:buSzPts val="750"/>
                  <a:buNone/>
                </a:pPr>
                <a:r>
                  <a:rPr lang="pt-PT" altLang="pt-BR" sz="1800" b="1"/>
                  <a:t>ROSENBROCK (F2) </a:t>
                </a:r>
                <a14:m>
                  <m:oMath xmlns:m="http://schemas.openxmlformats.org/officeDocument/2006/math">
                    <m:r>
                      <a:rPr lang="en-US" altLang="pt-PT" sz="1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altLang="pt-BR" sz="1800" b="1" dirty="0"/>
                  <a:t> Variando τ</a:t>
                </a:r>
                <a:endParaRPr lang="pt-PT" altLang="pt-BR" sz="1800" b="1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9" y="896620"/>
                <a:ext cx="6604635" cy="46736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/>
          <a:srcRect t="77762"/>
          <a:stretch>
            <a:fillRect/>
          </a:stretch>
        </p:blipFill>
        <p:spPr>
          <a:xfrm>
            <a:off x="2710180" y="5819775"/>
            <a:ext cx="6101080" cy="1062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2"/>
          <p:cNvPicPr>
            <a:picLocks noChangeAspect="true"/>
          </p:cNvPicPr>
          <p:nvPr/>
        </p:nvPicPr>
        <p:blipFill rotWithShape="true">
          <a:blip r:embed="rId1"/>
          <a:srcRect l="19956" r="17506" b="22167"/>
          <a:stretch>
            <a:fillRect/>
          </a:stretch>
        </p:blipFill>
        <p:spPr>
          <a:xfrm>
            <a:off x="724535" y="1514475"/>
            <a:ext cx="4707890" cy="4391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Imagem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0" y="1364615"/>
            <a:ext cx="5091430" cy="454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Reprodução de Resultados da Tese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9" y="896620"/>
                <a:ext cx="6604635" cy="467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just">
                  <a:buSzPts val="750"/>
                  <a:buNone/>
                </a:pPr>
                <a:r>
                  <a:rPr lang="pt-PT" altLang="pt-BR" sz="1800" b="1"/>
                  <a:t>DEJONG#3 (F3) </a:t>
                </a:r>
                <a14:m>
                  <m:oMath xmlns:m="http://schemas.openxmlformats.org/officeDocument/2006/math">
                    <m:r>
                      <a:rPr lang="en-US" altLang="pt-PT" sz="1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altLang="pt-BR" sz="1800" b="1" dirty="0"/>
                  <a:t> Variando τ</a:t>
                </a:r>
                <a:endParaRPr lang="pt-PT" altLang="pt-BR" sz="1800" b="1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9" y="896620"/>
                <a:ext cx="6604635" cy="46736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1"/>
          <p:cNvPicPr>
            <a:picLocks noChangeAspect="true"/>
          </p:cNvPicPr>
          <p:nvPr/>
        </p:nvPicPr>
        <p:blipFill rotWithShape="true">
          <a:blip r:embed="rId1"/>
          <a:srcRect t="83388"/>
          <a:stretch>
            <a:fillRect/>
          </a:stretch>
        </p:blipFill>
        <p:spPr>
          <a:xfrm>
            <a:off x="2760980" y="5960110"/>
            <a:ext cx="6101715" cy="782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Imagem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905" y="1363980"/>
            <a:ext cx="5092065" cy="461391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true"/>
          </p:cNvPicPr>
          <p:nvPr/>
        </p:nvPicPr>
        <p:blipFill rotWithShape="true">
          <a:blip r:embed="rId1"/>
          <a:srcRect l="17568" r="15708" b="16572"/>
          <a:stretch>
            <a:fillRect/>
          </a:stretch>
        </p:blipFill>
        <p:spPr>
          <a:xfrm>
            <a:off x="813435" y="1566545"/>
            <a:ext cx="4618355" cy="4424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Reprodução de Resultados da Tese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9" y="896620"/>
                <a:ext cx="6604635" cy="467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just">
                  <a:buSzPts val="750"/>
                  <a:buNone/>
                </a:pPr>
                <a:r>
                  <a:rPr lang="pt-PT" altLang="pt-BR" sz="1800" b="1"/>
                  <a:t>GRIEWANGK (F5) </a:t>
                </a:r>
                <a14:m>
                  <m:oMath xmlns:m="http://schemas.openxmlformats.org/officeDocument/2006/math">
                    <m:r>
                      <a:rPr lang="en-US" altLang="pt-PT" sz="1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altLang="pt-BR" sz="1800" b="1" dirty="0"/>
                  <a:t> Variando τ</a:t>
                </a:r>
                <a:endParaRPr lang="pt-PT" altLang="pt-BR" sz="1800" b="1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9" y="896620"/>
                <a:ext cx="6604635" cy="46736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2"/>
          <p:cNvPicPr>
            <a:picLocks noChangeAspect="true"/>
          </p:cNvPicPr>
          <p:nvPr/>
        </p:nvPicPr>
        <p:blipFill rotWithShape="true">
          <a:blip r:embed="rId1"/>
          <a:srcRect t="80925"/>
          <a:stretch>
            <a:fillRect/>
          </a:stretch>
        </p:blipFill>
        <p:spPr>
          <a:xfrm>
            <a:off x="3192287" y="5959838"/>
            <a:ext cx="5239385" cy="8851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Imagem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35" y="1398905"/>
            <a:ext cx="4775835" cy="457708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true"/>
          </p:cNvPicPr>
          <p:nvPr/>
        </p:nvPicPr>
        <p:blipFill rotWithShape="true">
          <a:blip r:embed="rId1"/>
          <a:srcRect l="17759" r="16310" b="18378"/>
          <a:stretch>
            <a:fillRect/>
          </a:stretch>
        </p:blipFill>
        <p:spPr>
          <a:xfrm>
            <a:off x="1066165" y="1566545"/>
            <a:ext cx="4391660" cy="4304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Reprodução de Resultados da Tese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just">
                  <a:buSzPts val="750"/>
                  <a:buNone/>
                </a:pPr>
                <a:r>
                  <a:rPr lang="pt-PT" altLang="pt-BR" sz="1800" b="1">
                    <a:sym typeface="+mn-ea"/>
                  </a:rPr>
                  <a:t>ROSENBROCK (F2) </a:t>
                </a:r>
                <a14:m>
                  <m:oMath xmlns:m="http://schemas.openxmlformats.org/officeDocument/2006/math">
                    <m:r>
                      <a:rPr lang="en-US" altLang="pt-PT" sz="1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altLang="pt-BR" sz="1800" b="1" dirty="0">
                    <a:sym typeface="+mn-ea"/>
                  </a:rPr>
                  <a:t> Melhores τ (τGEO: 1.0 e τGEOvar: 1.25)</a:t>
                </a:r>
                <a:endParaRPr lang="pt-PT" altLang="pt-BR" sz="1800" b="1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2"/>
          <p:cNvPicPr>
            <a:picLocks noChangeAspect="true"/>
          </p:cNvPicPr>
          <p:nvPr/>
        </p:nvPicPr>
        <p:blipFill rotWithShape="true">
          <a:blip r:embed="rId1"/>
          <a:srcRect t="80028"/>
          <a:stretch>
            <a:fillRect/>
          </a:stretch>
        </p:blipFill>
        <p:spPr>
          <a:xfrm>
            <a:off x="3192287" y="5960110"/>
            <a:ext cx="5240655" cy="92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Imagem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30" y="1398905"/>
            <a:ext cx="4789170" cy="4540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 rotWithShape="true">
          <a:blip r:embed="rId1"/>
          <a:srcRect l="17285" r="18981" b="19711"/>
          <a:stretch>
            <a:fillRect/>
          </a:stretch>
        </p:blipFill>
        <p:spPr>
          <a:xfrm>
            <a:off x="949960" y="1566545"/>
            <a:ext cx="4347210" cy="4372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Reprodução de Resultados da Tese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just">
                  <a:buSzPts val="750"/>
                  <a:buNone/>
                </a:pPr>
                <a:r>
                  <a:rPr lang="pt-PT" altLang="pt-BR" sz="1800" b="1">
                    <a:sym typeface="+mn-ea"/>
                  </a:rPr>
                  <a:t>DEJONG#3 (F3) </a:t>
                </a:r>
                <a14:m>
                  <m:oMath xmlns:m="http://schemas.openxmlformats.org/officeDocument/2006/math">
                    <m:r>
                      <a:rPr lang="en-US" altLang="pt-PT" sz="1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altLang="pt-BR" sz="1800" b="1" dirty="0">
                    <a:sym typeface="+mn-ea"/>
                  </a:rPr>
                  <a:t> Melhores τ (τGEO: 3.0 e τGEOvar: 8.0)</a:t>
                </a:r>
                <a:endParaRPr lang="pt-PT" altLang="pt-BR" sz="1800" b="1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Picture 2"/>
          <p:cNvPicPr>
            <a:picLocks noChangeAspect="true"/>
          </p:cNvPicPr>
          <p:nvPr/>
        </p:nvPicPr>
        <p:blipFill rotWithShape="true">
          <a:blip r:embed="rId1"/>
          <a:srcRect t="79075"/>
          <a:stretch>
            <a:fillRect/>
          </a:stretch>
        </p:blipFill>
        <p:spPr>
          <a:xfrm>
            <a:off x="3338830" y="5980336"/>
            <a:ext cx="5034280" cy="90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Imagem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75" y="1524635"/>
            <a:ext cx="4991100" cy="449770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true"/>
          </p:cNvPicPr>
          <p:nvPr/>
        </p:nvPicPr>
        <p:blipFill rotWithShape="true">
          <a:blip r:embed="rId1"/>
          <a:srcRect l="17028" r="17508" b="19457"/>
          <a:stretch>
            <a:fillRect/>
          </a:stretch>
        </p:blipFill>
        <p:spPr>
          <a:xfrm>
            <a:off x="993775" y="1524635"/>
            <a:ext cx="4499610" cy="4455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p:sp>
        <p:nvSpPr>
          <p:cNvPr id="84" name="Google Shape;84;p2"/>
          <p:cNvSpPr txBox="true">
            <a:spLocks noGrp="true"/>
          </p:cNvSpPr>
          <p:nvPr>
            <p:ph type="title"/>
          </p:nvPr>
        </p:nvSpPr>
        <p:spPr>
          <a:xfrm>
            <a:off x="1624151" y="149860"/>
            <a:ext cx="8229600" cy="6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50" tIns="51575" rIns="103150" bIns="51575" anchor="ctr" anchorCtr="false">
            <a:noAutofit/>
          </a:bodyPr>
          <a:p>
            <a:pPr algn="ctr"/>
            <a:r>
              <a:rPr lang="pt-PT" altLang="pt-BR" sz="3200"/>
              <a:t>Reprodução de Resultados da Tese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just">
                  <a:buSzPts val="750"/>
                  <a:buNone/>
                </a:pPr>
                <a:r>
                  <a:rPr lang="pt-PT" altLang="pt-BR" sz="1800" b="1">
                    <a:sym typeface="+mn-ea"/>
                  </a:rPr>
                  <a:t>GRIEWANGK (F5) </a:t>
                </a:r>
                <a14:m>
                  <m:oMath xmlns:m="http://schemas.openxmlformats.org/officeDocument/2006/math">
                    <m:r>
                      <a:rPr lang="en-US" altLang="pt-PT" sz="1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altLang="pt-BR" sz="1800" b="1" dirty="0">
                    <a:sym typeface="+mn-ea"/>
                  </a:rPr>
                  <a:t> Melhores τ (τGEO: 1.25 e τGEOvar: 3.0)</a:t>
                </a:r>
                <a:endParaRPr lang="pt-PT" altLang="pt-BR" sz="1800" b="1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2760980" y="3771265"/>
            <a:ext cx="7456170" cy="617220"/>
          </a:xfrm>
        </p:spPr>
        <p:txBody>
          <a:bodyPr/>
          <a:p>
            <a:r>
              <a:rPr lang="pt-PT" altLang="en-US" sz="2400">
                <a:solidFill>
                  <a:schemeClr val="bg1"/>
                </a:solidFill>
              </a:rPr>
              <a:t>Leonardo Becker da Luz</a:t>
            </a:r>
            <a:endParaRPr lang="pt-PT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rcRect b="5928"/>
          <a:stretch>
            <a:fillRect/>
          </a:stretch>
        </p:blipFill>
        <p:spPr>
          <a:xfrm>
            <a:off x="635" y="-19685"/>
            <a:ext cx="723900" cy="6872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85;p2"/>
              <p:cNvSpPr txBox="true">
                <a:spLocks noGrp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03150" tIns="51575" rIns="103150" bIns="51575" anchor="t" anchorCtr="false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432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350"/>
                  <a:buFont typeface="Noto Sans Symbols" panose="020B0602040504020204"/>
                  <a:buChar char="■"/>
                  <a:defRPr sz="27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2004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440"/>
                  <a:buFont typeface="Noto Sans Symbols" panose="020B0602040504020204"/>
                  <a:buChar char="◻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02895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170"/>
                  <a:buFont typeface="Noto Sans Symbols" panose="020B0602040504020204"/>
                  <a:buChar char="■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0861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accent2"/>
                  </a:buClr>
                  <a:buSzPts val="1260"/>
                  <a:buFont typeface="Noto Sans Symbols" panose="020B0602040504020204"/>
                  <a:buChar char="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lt2"/>
                  </a:buClr>
                  <a:buSzPts val="1800"/>
                  <a:buFont typeface="Noto Sans Symbols" panose="020B0602040504020204"/>
                  <a:buChar char="▪"/>
                  <a:defRPr sz="23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42875" indent="0" algn="just">
                  <a:buSzPts val="750"/>
                  <a:buNone/>
                </a:pPr>
                <a:r>
                  <a:rPr lang="pt-PT" altLang="pt-BR" sz="1800" b="1">
                    <a:sym typeface="+mn-ea"/>
                  </a:rPr>
                  <a:t>ROSENBROCK (F2) </a:t>
                </a:r>
                <a14:m>
                  <m:oMath xmlns:m="http://schemas.openxmlformats.org/officeDocument/2006/math">
                    <m:r>
                      <a:rPr lang="en-US" altLang="pt-PT" sz="1800" b="1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</m:oMath>
                </a14:m>
                <a:r>
                  <a:rPr lang="pt-PT" altLang="pt-BR" sz="1800" b="1" dirty="0">
                    <a:sym typeface="+mn-ea"/>
                  </a:rPr>
                  <a:t> (τGEO: 1.0, AGEO1 e AGEO2)</a:t>
                </a:r>
                <a:endParaRPr lang="pt-PT" altLang="pt-BR" sz="1800" b="1" dirty="0"/>
              </a:p>
            </p:txBody>
          </p:sp>
        </mc:Choice>
        <mc:Fallback>
          <p:sp>
            <p:nvSpPr>
              <p:cNvPr id="13" name="Google Shape;85;p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24535" y="896620"/>
                <a:ext cx="7483475" cy="467360"/>
              </a:xfrm>
              <a:prstGeom prst="rect">
                <a:avLst/>
              </a:prstGeom>
              <a:blipFill rotWithShape="true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2"/>
          <p:cNvPicPr>
            <a:picLocks noChangeAspect="true"/>
          </p:cNvPicPr>
          <p:nvPr/>
        </p:nvPicPr>
        <p:blipFill>
          <a:blip r:embed="rId3"/>
          <a:srcRect l="1747" t="1450" r="1242" b="1450"/>
          <a:stretch>
            <a:fillRect/>
          </a:stretch>
        </p:blipFill>
        <p:spPr>
          <a:xfrm>
            <a:off x="6211570" y="2006600"/>
            <a:ext cx="5605145" cy="3870325"/>
          </a:xfrm>
          <a:prstGeom prst="rect">
            <a:avLst/>
          </a:prstGeom>
        </p:spPr>
      </p:pic>
      <p:pic>
        <p:nvPicPr>
          <p:cNvPr id="4" name="Picture 2" descr="Screenshot_20210118_21064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" y="1706880"/>
            <a:ext cx="5588635" cy="4097655"/>
          </a:xfrm>
          <a:prstGeom prst="rect">
            <a:avLst/>
          </a:prstGeom>
        </p:spPr>
      </p:pic>
      <p:sp>
        <p:nvSpPr>
          <p:cNvPr id="3" name="Google Shape;84;p2"/>
          <p:cNvSpPr txBox="true">
            <a:spLocks noGrp="true"/>
          </p:cNvSpPr>
          <p:nvPr/>
        </p:nvSpPr>
        <p:spPr>
          <a:xfrm>
            <a:off x="896620" y="149860"/>
            <a:ext cx="10565765" cy="603885"/>
          </a:xfrm>
          <a:prstGeom prst="rect">
            <a:avLst/>
          </a:prstGeom>
          <a:noFill/>
          <a:ln>
            <a:noFill/>
          </a:ln>
        </p:spPr>
        <p:txBody>
          <a:bodyPr vert="horz" wrap="square" lIns="103150" tIns="51575" rIns="103150" bIns="51575" rtlCol="0" anchor="ctr" anchorCtr="false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altLang="pt-BR" sz="3200"/>
              <a:t>Reprodução de Resultados da Dissertação</a:t>
            </a:r>
            <a:endParaRPr lang="pt-PT" altLang="pt-BR"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1426</Words>
  <Application>WPS Presentation</Application>
  <PresentationFormat>宽屏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Liberation Sans</vt:lpstr>
      <vt:lpstr>Noto Sans Symbols</vt:lpstr>
      <vt:lpstr>Arial</vt:lpstr>
      <vt:lpstr>DejaVu Math TeX Gyre</vt:lpstr>
      <vt:lpstr>Arial Black</vt:lpstr>
      <vt:lpstr>微软雅黑</vt:lpstr>
      <vt:lpstr>Noto Sans CJK SC</vt:lpstr>
      <vt:lpstr>Arial Unicode MS</vt:lpstr>
      <vt:lpstr>SimSun</vt:lpstr>
      <vt:lpstr>Office Theme</vt:lpstr>
      <vt:lpstr>Desenvolvimento e Resultados Parciais</vt:lpstr>
      <vt:lpstr>Desenvolvimento</vt:lpstr>
      <vt:lpstr>Reprodução de Resultados da Tese</vt:lpstr>
      <vt:lpstr>Reprodução de Resultados da Tese</vt:lpstr>
      <vt:lpstr>Reprodução de Resultados da Tese</vt:lpstr>
      <vt:lpstr>Reprodução de Resultados da Tese</vt:lpstr>
      <vt:lpstr>Reprodução de Resultados da Tese</vt:lpstr>
      <vt:lpstr>Reprodução de Resultados da Tese</vt:lpstr>
      <vt:lpstr>PowerPoint 演示文稿</vt:lpstr>
      <vt:lpstr>Reprodução de Resultados da Dissertação</vt:lpstr>
      <vt:lpstr>PowerPoint 演示文稿</vt:lpstr>
      <vt:lpstr>AGEOvar</vt:lpstr>
      <vt:lpstr>Resultados do AGEOvar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bull</dc:creator>
  <cp:lastModifiedBy>bull</cp:lastModifiedBy>
  <cp:revision>30</cp:revision>
  <dcterms:created xsi:type="dcterms:W3CDTF">2021-01-19T14:38:11Z</dcterms:created>
  <dcterms:modified xsi:type="dcterms:W3CDTF">2021-01-19T14:38:11Z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