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2" r:id="rId6"/>
    <p:sldId id="263" r:id="rId7"/>
    <p:sldId id="264" r:id="rId8"/>
    <p:sldId id="289" r:id="rId9"/>
    <p:sldId id="269" r:id="rId10"/>
    <p:sldId id="281" r:id="rId11"/>
    <p:sldId id="271" r:id="rId12"/>
    <p:sldId id="272" r:id="rId13"/>
    <p:sldId id="290" r:id="rId14"/>
    <p:sldId id="257" r:id="rId15"/>
    <p:sldId id="270" r:id="rId16"/>
    <p:sldId id="305" r:id="rId17"/>
    <p:sldId id="306" r:id="rId18"/>
    <p:sldId id="307" r:id="rId19"/>
    <p:sldId id="308" r:id="rId20"/>
    <p:sldId id="312" r:id="rId21"/>
    <p:sldId id="322" r:id="rId22"/>
    <p:sldId id="317" r:id="rId23"/>
    <p:sldId id="311" r:id="rId24"/>
    <p:sldId id="318" r:id="rId25"/>
    <p:sldId id="321" r:id="rId26"/>
    <p:sldId id="313" r:id="rId27"/>
    <p:sldId id="304" r:id="rId28"/>
    <p:sldId id="261" r:id="rId29"/>
  </p:sldIdLst>
  <p:sldSz cx="9144000" cy="5147945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222"/>
      </p:cViewPr>
      <p:guideLst>
        <p:guide orient="horz" pos="1628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DFE5-D797-4F41-9F74-76ACCD1B39E4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3664" y="685800"/>
            <a:ext cx="609067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2905C-CE2A-4489-BA2D-0223C1DAE32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2905C-CE2A-4489-BA2D-0223C1DAE32D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599217"/>
            <a:ext cx="7772400" cy="110348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7200"/>
            <a:ext cx="6400800" cy="1315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2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06159"/>
            <a:ext cx="2057400" cy="439248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6159"/>
            <a:ext cx="6019800" cy="439248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308067"/>
            <a:ext cx="7772400" cy="1022450"/>
          </a:xfrm>
        </p:spPr>
        <p:txBody>
          <a:bodyPr anchor="t"/>
          <a:lstStyle>
            <a:lvl1pPr algn="l">
              <a:defRPr sz="3005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181942"/>
            <a:ext cx="7772400" cy="1126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6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93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28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57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93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22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57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201200"/>
            <a:ext cx="4038600" cy="33974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201200"/>
            <a:ext cx="4038600" cy="33974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152342"/>
            <a:ext cx="4040188" cy="4802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1632583"/>
            <a:ext cx="4040188" cy="296605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52342"/>
            <a:ext cx="4041775" cy="4802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632583"/>
            <a:ext cx="4041775" cy="296605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04967"/>
            <a:ext cx="3008313" cy="8723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04967"/>
            <a:ext cx="5111750" cy="43936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077267"/>
            <a:ext cx="3008313" cy="352137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6435" indent="0">
              <a:buNone/>
              <a:defRPr sz="750"/>
            </a:lvl3pPr>
            <a:lvl4pPr marL="1029335" indent="0">
              <a:buNone/>
              <a:defRPr sz="675"/>
            </a:lvl4pPr>
            <a:lvl5pPr marL="1372870" indent="0">
              <a:buNone/>
              <a:defRPr sz="675"/>
            </a:lvl5pPr>
            <a:lvl6pPr marL="1715770" indent="0">
              <a:buNone/>
              <a:defRPr sz="675"/>
            </a:lvl6pPr>
            <a:lvl7pPr marL="2059305" indent="0">
              <a:buNone/>
              <a:defRPr sz="675"/>
            </a:lvl7pPr>
            <a:lvl8pPr marL="2402205" indent="0">
              <a:buNone/>
              <a:defRPr sz="675"/>
            </a:lvl8pPr>
            <a:lvl9pPr marL="2745740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3603600"/>
            <a:ext cx="5486400" cy="4254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983"/>
            <a:ext cx="5486400" cy="3088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6435" indent="0">
              <a:buNone/>
              <a:defRPr sz="1800"/>
            </a:lvl3pPr>
            <a:lvl4pPr marL="1029335" indent="0">
              <a:buNone/>
              <a:defRPr sz="1500"/>
            </a:lvl4pPr>
            <a:lvl5pPr marL="1372870" indent="0">
              <a:buNone/>
              <a:defRPr sz="1500"/>
            </a:lvl5pPr>
            <a:lvl6pPr marL="1715770" indent="0">
              <a:buNone/>
              <a:defRPr sz="1500"/>
            </a:lvl6pPr>
            <a:lvl7pPr marL="2059305" indent="0">
              <a:buNone/>
              <a:defRPr sz="1500"/>
            </a:lvl7pPr>
            <a:lvl8pPr marL="2402205" indent="0">
              <a:buNone/>
              <a:defRPr sz="1500"/>
            </a:lvl8pPr>
            <a:lvl9pPr marL="274574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9026"/>
            <a:ext cx="5486400" cy="60417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6435" indent="0">
              <a:buNone/>
              <a:defRPr sz="750"/>
            </a:lvl3pPr>
            <a:lvl4pPr marL="1029335" indent="0">
              <a:buNone/>
              <a:defRPr sz="675"/>
            </a:lvl4pPr>
            <a:lvl5pPr marL="1372870" indent="0">
              <a:buNone/>
              <a:defRPr sz="675"/>
            </a:lvl5pPr>
            <a:lvl6pPr marL="1715770" indent="0">
              <a:buNone/>
              <a:defRPr sz="675"/>
            </a:lvl6pPr>
            <a:lvl7pPr marL="2059305" indent="0">
              <a:buNone/>
              <a:defRPr sz="675"/>
            </a:lvl7pPr>
            <a:lvl8pPr marL="2402205" indent="0">
              <a:buNone/>
              <a:defRPr sz="675"/>
            </a:lvl8pPr>
            <a:lvl9pPr marL="2745740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159"/>
            <a:ext cx="8229600" cy="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1200"/>
            <a:ext cx="8229600" cy="339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71434"/>
            <a:ext cx="2133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71434"/>
            <a:ext cx="2895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71434"/>
            <a:ext cx="2133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6435" rtl="0" eaLnBrk="1" latinLnBrk="0" hangingPunct="1">
        <a:spcBef>
          <a:spcPct val="0"/>
        </a:spcBef>
        <a:buNone/>
        <a:defRPr sz="33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6435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88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2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32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85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075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429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719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64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93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8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93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22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574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1017955" y="3929404"/>
            <a:ext cx="94869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Rastringin</a:t>
            </a:r>
            <a:endParaRPr lang="pt-BR" sz="135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4017252" y="554730"/>
            <a:ext cx="10496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Rosenbrock</a:t>
            </a:r>
            <a:endParaRPr lang="pt-BR" sz="1350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1035235" y="1870265"/>
            <a:ext cx="90614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Griewank</a:t>
            </a:r>
            <a:endParaRPr lang="pt-BR" sz="1350" dirty="0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4650301" y="1905821"/>
            <a:ext cx="87312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Schwefel</a:t>
            </a:r>
            <a:endParaRPr lang="pt-BR" sz="1350" dirty="0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4821753" y="3986634"/>
            <a:ext cx="60769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Beale</a:t>
            </a:r>
            <a:endParaRPr lang="pt-BR" sz="13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3490" y="218060"/>
            <a:ext cx="1930500" cy="66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5625" y="861565"/>
            <a:ext cx="1465750" cy="23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90" y="1076066"/>
            <a:ext cx="1308450" cy="26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1255" y="218060"/>
            <a:ext cx="1126133" cy="110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tângulo 14"/>
          <p:cNvSpPr/>
          <p:nvPr/>
        </p:nvSpPr>
        <p:spPr>
          <a:xfrm>
            <a:off x="4357498" y="160858"/>
            <a:ext cx="3539275" cy="1233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68979" y="1394242"/>
            <a:ext cx="1780350" cy="1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22604" y="2574000"/>
            <a:ext cx="1351350" cy="2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38617" y="1501493"/>
            <a:ext cx="804380" cy="66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tângulo 18"/>
          <p:cNvSpPr/>
          <p:nvPr/>
        </p:nvSpPr>
        <p:spPr>
          <a:xfrm>
            <a:off x="1247227" y="1447867"/>
            <a:ext cx="3539275" cy="1447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38617" y="2198622"/>
            <a:ext cx="536254" cy="56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28495" y="1984121"/>
            <a:ext cx="804381" cy="72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76230" y="3003003"/>
            <a:ext cx="2116392" cy="91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426985" y="3807384"/>
            <a:ext cx="1648626" cy="9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tângulo 24"/>
          <p:cNvSpPr/>
          <p:nvPr/>
        </p:nvSpPr>
        <p:spPr>
          <a:xfrm>
            <a:off x="1247227" y="3003003"/>
            <a:ext cx="3539275" cy="1823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326345" y="1440723"/>
            <a:ext cx="2087800" cy="8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95263" y="2104148"/>
            <a:ext cx="1033170" cy="73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tângulo 28"/>
          <p:cNvSpPr/>
          <p:nvPr/>
        </p:nvSpPr>
        <p:spPr>
          <a:xfrm>
            <a:off x="4840127" y="1447867"/>
            <a:ext cx="3056647" cy="1447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161879" y="3056628"/>
            <a:ext cx="2665605" cy="42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912634" y="3378381"/>
            <a:ext cx="1558848" cy="12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tângulo 31"/>
          <p:cNvSpPr/>
          <p:nvPr/>
        </p:nvSpPr>
        <p:spPr>
          <a:xfrm>
            <a:off x="4840127" y="3003003"/>
            <a:ext cx="3056647" cy="1823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33" name="CaixaDeTexto 32"/>
          <p:cNvSpPr txBox="1"/>
          <p:nvPr/>
        </p:nvSpPr>
        <p:spPr>
          <a:xfrm rot="16200000">
            <a:off x="1142690" y="533522"/>
            <a:ext cx="68389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Ackley</a:t>
            </a:r>
            <a:endParaRPr lang="pt-BR" sz="1350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676230" y="214483"/>
            <a:ext cx="1912625" cy="60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016864" y="589861"/>
            <a:ext cx="965257" cy="75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tângulo 35"/>
          <p:cNvSpPr/>
          <p:nvPr/>
        </p:nvSpPr>
        <p:spPr>
          <a:xfrm>
            <a:off x="1247227" y="160858"/>
            <a:ext cx="3056647" cy="1233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729855" y="804363"/>
            <a:ext cx="1115400" cy="2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01975" y="72593"/>
            <a:ext cx="454025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altLang="pt-BR" sz="1350" b="1" dirty="0" smtClean="0"/>
              <a:t>GEOreal</a:t>
            </a:r>
            <a:r>
              <a:rPr lang="pt-PT" altLang="pt-BR" sz="1350" b="1" baseline="-25000" dirty="0" smtClean="0"/>
              <a:t>2</a:t>
            </a:r>
            <a:r>
              <a:rPr lang="pt-PT" altLang="pt-BR" sz="1350" b="1" dirty="0" smtClean="0"/>
              <a:t>_O_VO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_P_VO</a:t>
            </a:r>
            <a:r>
              <a:rPr lang="pt-PT" altLang="pt-BR" sz="1350" b="1" dirty="0" smtClean="0"/>
              <a:t>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_N_VO</a:t>
            </a:r>
            <a:endParaRPr lang="pt-PT" altLang="pt-BR" sz="1350" b="1" dirty="0" smtClean="0">
              <a:sym typeface="+mn-ea"/>
            </a:endParaRPr>
          </a:p>
          <a:p>
            <a:pPr algn="ctr"/>
            <a:r>
              <a:rPr lang="pt-PT" altLang="pt-BR" sz="1350" b="1" dirty="0"/>
              <a:t>x</a:t>
            </a:r>
            <a:endParaRPr lang="pt-PT" altLang="pt-BR" sz="1350" b="1" dirty="0"/>
          </a:p>
          <a:p>
            <a:pPr algn="ctr"/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_O_DS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_P_DS</a:t>
            </a:r>
            <a:r>
              <a:rPr lang="pt-PT" altLang="pt-BR" sz="1350" b="1" dirty="0" smtClean="0">
                <a:sym typeface="+mn-ea"/>
              </a:rPr>
              <a:t>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_N_DS</a:t>
            </a:r>
            <a:endParaRPr lang="pt-PT" altLang="pt-BR" sz="1350" b="1" dirty="0"/>
          </a:p>
        </p:txBody>
      </p:sp>
      <p:pic>
        <p:nvPicPr>
          <p:cNvPr id="2" name="Picture 1" descr="GEOreal2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0" y="786130"/>
            <a:ext cx="2821305" cy="2147570"/>
          </a:xfrm>
          <a:prstGeom prst="rect">
            <a:avLst/>
          </a:prstGeom>
        </p:spPr>
      </p:pic>
      <p:pic>
        <p:nvPicPr>
          <p:cNvPr id="3" name="Picture 2" descr="GEOreal2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15" y="2933700"/>
            <a:ext cx="2821305" cy="2147570"/>
          </a:xfrm>
          <a:prstGeom prst="rect">
            <a:avLst/>
          </a:prstGeom>
        </p:spPr>
      </p:pic>
      <p:pic>
        <p:nvPicPr>
          <p:cNvPr id="7" name="Picture 6" descr="GEOreal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786765"/>
            <a:ext cx="2816225" cy="2146935"/>
          </a:xfrm>
          <a:prstGeom prst="rect">
            <a:avLst/>
          </a:prstGeom>
        </p:spPr>
      </p:pic>
      <p:pic>
        <p:nvPicPr>
          <p:cNvPr id="8" name="Picture 7" descr="GEOreal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145" y="786765"/>
            <a:ext cx="2816225" cy="2146935"/>
          </a:xfrm>
          <a:prstGeom prst="rect">
            <a:avLst/>
          </a:prstGeom>
        </p:spPr>
      </p:pic>
      <p:pic>
        <p:nvPicPr>
          <p:cNvPr id="9" name="Picture 8" descr="GEOreal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" y="2933700"/>
            <a:ext cx="2821305" cy="2147570"/>
          </a:xfrm>
          <a:prstGeom prst="rect">
            <a:avLst/>
          </a:prstGeom>
        </p:spPr>
      </p:pic>
      <p:pic>
        <p:nvPicPr>
          <p:cNvPr id="10" name="Picture 9" descr="GEOreal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765" y="2933700"/>
            <a:ext cx="2821305" cy="2147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70976" y="197688"/>
            <a:ext cx="29959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350" b="1" dirty="0" smtClean="0"/>
              <a:t>Análise entre GEOreal1 e GEOreal2</a:t>
            </a:r>
            <a:endParaRPr lang="pt-BR" sz="1350" dirty="0"/>
          </a:p>
        </p:txBody>
      </p:sp>
      <p:sp>
        <p:nvSpPr>
          <p:cNvPr id="10" name="Text Box 9"/>
          <p:cNvSpPr txBox="1"/>
          <p:nvPr/>
        </p:nvSpPr>
        <p:spPr>
          <a:xfrm>
            <a:off x="323215" y="701675"/>
            <a:ext cx="8255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200"/>
              <a:t>Para funções onde x*=0, a perturbação original foi muito superior, como já estudado.</a:t>
            </a:r>
            <a:endParaRPr lang="pt-PT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As perturbações Porcentagem (P) e Normal (N) foram ambas boas dependendo a função.</a:t>
            </a:r>
            <a:endParaRPr lang="pt-PT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200"/>
              <a:t>Os tipos VO e DS de variar o sigma/porcentagem nas P iterações não aparentam ter influência no algoritmo, visto que diferentes valores de P, S e std1 foram utilizados no tuning.</a:t>
            </a:r>
            <a:endParaRPr lang="pt-PT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200"/>
              <a:t>Tendo as 4 implementações real2 empatadas, é possível a realização de um novo teste (1 perturbação uniforme)</a:t>
            </a:r>
            <a:endParaRPr lang="pt-PT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rgbClr val="FF0000"/>
                </a:solidFill>
              </a:rPr>
              <a:t>Georeal2 melhor que Georeal</a:t>
            </a:r>
            <a:r>
              <a:rPr lang="pt-PT" altLang="en-US" sz="1200"/>
              <a:t>1</a:t>
            </a:r>
            <a:endParaRPr lang="pt-PT" altLang="en-US" sz="1200"/>
          </a:p>
        </p:txBody>
      </p:sp>
      <p:grpSp>
        <p:nvGrpSpPr>
          <p:cNvPr id="57" name="Group 56"/>
          <p:cNvGrpSpPr/>
          <p:nvPr/>
        </p:nvGrpSpPr>
        <p:grpSpPr>
          <a:xfrm>
            <a:off x="394970" y="2646680"/>
            <a:ext cx="3816350" cy="1943735"/>
            <a:chOff x="7767" y="160"/>
            <a:chExt cx="6010" cy="3061"/>
          </a:xfrm>
        </p:grpSpPr>
        <p:sp>
          <p:nvSpPr>
            <p:cNvPr id="20" name="CaixaDeTexto 9"/>
            <p:cNvSpPr txBox="1"/>
            <p:nvPr/>
          </p:nvSpPr>
          <p:spPr>
            <a:xfrm>
              <a:off x="7994" y="312"/>
              <a:ext cx="1465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real1</a:t>
              </a:r>
              <a:endParaRPr lang="pt-PT" altLang="pt-BR" sz="1350" b="1" dirty="0" smtClean="0"/>
            </a:p>
          </p:txBody>
        </p:sp>
        <p:sp>
          <p:nvSpPr>
            <p:cNvPr id="21" name="CaixaDeTexto 9"/>
            <p:cNvSpPr txBox="1"/>
            <p:nvPr/>
          </p:nvSpPr>
          <p:spPr>
            <a:xfrm>
              <a:off x="9468" y="1445"/>
              <a:ext cx="184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real1_O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9"/>
            <p:cNvSpPr txBox="1"/>
            <p:nvPr/>
          </p:nvSpPr>
          <p:spPr>
            <a:xfrm>
              <a:off x="9468" y="2012"/>
              <a:ext cx="1841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real1_P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2" name="CaixaDeTexto 9"/>
            <p:cNvSpPr txBox="1"/>
            <p:nvPr/>
          </p:nvSpPr>
          <p:spPr>
            <a:xfrm>
              <a:off x="9468" y="2579"/>
              <a:ext cx="1841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real1_N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34" name="Conector angulado 14"/>
            <p:cNvCxnSpPr>
              <a:stCxn id="20" idx="2"/>
              <a:endCxn id="21" idx="1"/>
            </p:cNvCxnSpPr>
            <p:nvPr/>
          </p:nvCxnSpPr>
          <p:spPr>
            <a:xfrm rot="5400000" flipV="1">
              <a:off x="8648" y="861"/>
              <a:ext cx="898" cy="74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11509" y="425"/>
              <a:ext cx="2251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000">
                  <a:solidFill>
                    <a:schemeClr val="tx2">
                      <a:lumMod val="75000"/>
                    </a:schemeClr>
                  </a:solidFill>
                </a:rPr>
                <a:t>Perturbações P e N foram melhores, com destaque para a P. </a:t>
              </a:r>
              <a:endParaRPr lang="pt-PT" altLang="en-US" sz="10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1000">
                <a:solidFill>
                  <a:srgbClr val="FF0000"/>
                </a:solidFill>
              </a:endParaRPr>
            </a:p>
            <a:p>
              <a:pPr algn="ctr"/>
              <a:r>
                <a:rPr lang="pt-PT" altLang="en-US" sz="1000">
                  <a:solidFill>
                    <a:srgbClr val="FF0000"/>
                  </a:solidFill>
                </a:rPr>
                <a:t>Perturbação O é melhor quando x*=0, porém será excluída porque é necessário conhecer a solução</a:t>
              </a:r>
              <a:endParaRPr lang="pt-PT" alt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9" name="Conector angulado 14"/>
            <p:cNvCxnSpPr>
              <a:stCxn id="20" idx="2"/>
              <a:endCxn id="25" idx="1"/>
            </p:cNvCxnSpPr>
            <p:nvPr/>
          </p:nvCxnSpPr>
          <p:spPr>
            <a:xfrm rot="5400000" flipV="1">
              <a:off x="8365" y="1144"/>
              <a:ext cx="1465" cy="74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do 14"/>
            <p:cNvCxnSpPr>
              <a:stCxn id="20" idx="2"/>
              <a:endCxn id="32" idx="1"/>
            </p:cNvCxnSpPr>
            <p:nvPr/>
          </p:nvCxnSpPr>
          <p:spPr>
            <a:xfrm rot="5400000" flipV="1">
              <a:off x="8081" y="1428"/>
              <a:ext cx="2032" cy="74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7767" y="160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67555" y="2338070"/>
            <a:ext cx="4098290" cy="2472055"/>
            <a:chOff x="282" y="3462"/>
            <a:chExt cx="6454" cy="3893"/>
          </a:xfrm>
        </p:grpSpPr>
        <p:sp>
          <p:nvSpPr>
            <p:cNvPr id="38" name="CaixaDeTexto 9"/>
            <p:cNvSpPr txBox="1"/>
            <p:nvPr/>
          </p:nvSpPr>
          <p:spPr>
            <a:xfrm>
              <a:off x="469" y="3586"/>
              <a:ext cx="1465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real2</a:t>
              </a:r>
              <a:endParaRPr lang="pt-PT" altLang="pt-BR" sz="1350" b="1" dirty="0" smtClean="0"/>
            </a:p>
          </p:txBody>
        </p:sp>
        <p:sp>
          <p:nvSpPr>
            <p:cNvPr id="39" name="CaixaDeTexto 9"/>
            <p:cNvSpPr txBox="1"/>
            <p:nvPr/>
          </p:nvSpPr>
          <p:spPr>
            <a:xfrm>
              <a:off x="1990" y="4380"/>
              <a:ext cx="2329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real2_O_VO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0" name="CaixaDeTexto 9"/>
            <p:cNvSpPr txBox="1"/>
            <p:nvPr/>
          </p:nvSpPr>
          <p:spPr>
            <a:xfrm>
              <a:off x="1989" y="4858"/>
              <a:ext cx="233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real2_P_VO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2" name="CaixaDeTexto 9"/>
            <p:cNvSpPr txBox="1"/>
            <p:nvPr/>
          </p:nvSpPr>
          <p:spPr>
            <a:xfrm>
              <a:off x="1989" y="5329"/>
              <a:ext cx="2329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real2_N_VO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44" name="Conector angulado 14"/>
            <p:cNvCxnSpPr>
              <a:stCxn id="38" idx="2"/>
              <a:endCxn id="39" idx="1"/>
            </p:cNvCxnSpPr>
            <p:nvPr/>
          </p:nvCxnSpPr>
          <p:spPr>
            <a:xfrm rot="5400000" flipV="1">
              <a:off x="1317" y="3942"/>
              <a:ext cx="559" cy="78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9"/>
            <p:cNvSpPr txBox="1"/>
            <p:nvPr/>
          </p:nvSpPr>
          <p:spPr>
            <a:xfrm>
              <a:off x="1991" y="5800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real2_O_DS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7" name="CaixaDeTexto 9"/>
            <p:cNvSpPr txBox="1"/>
            <p:nvPr/>
          </p:nvSpPr>
          <p:spPr>
            <a:xfrm>
              <a:off x="1990" y="6271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real2_P_DS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8" name="CaixaDeTexto 9"/>
            <p:cNvSpPr txBox="1"/>
            <p:nvPr/>
          </p:nvSpPr>
          <p:spPr>
            <a:xfrm>
              <a:off x="1989" y="6742"/>
              <a:ext cx="233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real2_N_DS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6" name="Conector angulado 14"/>
            <p:cNvCxnSpPr>
              <a:stCxn id="38" idx="2"/>
              <a:endCxn id="40" idx="1"/>
            </p:cNvCxnSpPr>
            <p:nvPr/>
          </p:nvCxnSpPr>
          <p:spPr>
            <a:xfrm rot="5400000" flipV="1">
              <a:off x="1077" y="4182"/>
              <a:ext cx="1037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do 14"/>
            <p:cNvCxnSpPr>
              <a:stCxn id="38" idx="2"/>
              <a:endCxn id="42" idx="1"/>
            </p:cNvCxnSpPr>
            <p:nvPr/>
          </p:nvCxnSpPr>
          <p:spPr>
            <a:xfrm rot="5400000" flipV="1">
              <a:off x="842" y="4418"/>
              <a:ext cx="1508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4"/>
            <p:cNvCxnSpPr>
              <a:stCxn id="38" idx="2"/>
              <a:endCxn id="46" idx="1"/>
            </p:cNvCxnSpPr>
            <p:nvPr/>
          </p:nvCxnSpPr>
          <p:spPr>
            <a:xfrm rot="5400000" flipV="1">
              <a:off x="607" y="4652"/>
              <a:ext cx="1979" cy="78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do 14"/>
            <p:cNvCxnSpPr>
              <a:stCxn id="38" idx="2"/>
              <a:endCxn id="47" idx="1"/>
            </p:cNvCxnSpPr>
            <p:nvPr/>
          </p:nvCxnSpPr>
          <p:spPr>
            <a:xfrm rot="5400000" flipV="1">
              <a:off x="371" y="4888"/>
              <a:ext cx="2450" cy="78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do 14"/>
            <p:cNvCxnSpPr>
              <a:stCxn id="38" idx="2"/>
              <a:endCxn id="48" idx="1"/>
            </p:cNvCxnSpPr>
            <p:nvPr/>
          </p:nvCxnSpPr>
          <p:spPr>
            <a:xfrm rot="5400000" flipV="1">
              <a:off x="135" y="5124"/>
              <a:ext cx="2921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s 26"/>
            <p:cNvSpPr/>
            <p:nvPr/>
          </p:nvSpPr>
          <p:spPr>
            <a:xfrm>
              <a:off x="282" y="3462"/>
              <a:ext cx="6454" cy="389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4352" y="3871"/>
              <a:ext cx="2384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000">
                  <a:solidFill>
                    <a:schemeClr val="tx2">
                      <a:lumMod val="75000"/>
                    </a:schemeClr>
                  </a:solidFill>
                </a:rPr>
                <a:t>Confirma que as versões O só funcionam para funções onde x*=0.</a:t>
              </a:r>
              <a:endParaRPr lang="pt-PT" altLang="en-US" sz="10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10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PT" altLang="en-US" sz="1000">
                  <a:solidFill>
                    <a:schemeClr val="tx2">
                      <a:lumMod val="75000"/>
                    </a:schemeClr>
                  </a:solidFill>
                </a:rPr>
                <a:t>As versões P e N foram ambas boas, não sendo possível encontrar um padrão. Portanto, foram escolhidas para serem aplicadas uma mutação uniforme (UNI)</a:t>
              </a:r>
              <a:endParaRPr lang="pt-PT" altLang="en-US" sz="100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79070" y="53975"/>
            <a:ext cx="3816350" cy="1943100"/>
            <a:chOff x="282" y="85"/>
            <a:chExt cx="6010" cy="3060"/>
          </a:xfrm>
        </p:grpSpPr>
        <p:sp>
          <p:nvSpPr>
            <p:cNvPr id="10" name="CaixaDeTexto 9"/>
            <p:cNvSpPr txBox="1"/>
            <p:nvPr/>
          </p:nvSpPr>
          <p:spPr>
            <a:xfrm>
              <a:off x="622" y="312"/>
              <a:ext cx="813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1350" b="1" dirty="0" smtClean="0"/>
                <a:t>GEO</a:t>
              </a:r>
              <a:endParaRPr lang="pt-BR" sz="135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353" y="1164"/>
              <a:ext cx="1186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135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rgbClr val="FF0000"/>
                  </a:solidFill>
                </a:rPr>
                <a:t>1</a:t>
              </a:r>
              <a:endParaRPr lang="pt-BR" sz="135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53" y="1731"/>
              <a:ext cx="1186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pt-BR" sz="1350" b="1" baseline="-2500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" name="Conector angulado 14"/>
            <p:cNvCxnSpPr>
              <a:stCxn id="10" idx="2"/>
              <a:endCxn id="12" idx="1"/>
            </p:cNvCxnSpPr>
            <p:nvPr/>
          </p:nvCxnSpPr>
          <p:spPr>
            <a:xfrm rot="5400000" flipV="1">
              <a:off x="600" y="1212"/>
              <a:ext cx="1183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angulado 14"/>
            <p:cNvCxnSpPr>
              <a:stCxn id="10" idx="2"/>
              <a:endCxn id="11" idx="1"/>
            </p:cNvCxnSpPr>
            <p:nvPr/>
          </p:nvCxnSpPr>
          <p:spPr>
            <a:xfrm rot="5400000" flipV="1">
              <a:off x="883" y="930"/>
              <a:ext cx="617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9"/>
            <p:cNvSpPr txBox="1"/>
            <p:nvPr/>
          </p:nvSpPr>
          <p:spPr>
            <a:xfrm>
              <a:off x="4801" y="312"/>
              <a:ext cx="1214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var</a:t>
              </a:r>
              <a:endParaRPr lang="pt-PT" altLang="pt-BR" sz="1350" b="1" dirty="0" smtClean="0"/>
            </a:p>
          </p:txBody>
        </p:sp>
        <p:sp>
          <p:nvSpPr>
            <p:cNvPr id="4" name="CaixaDeTexto 10"/>
            <p:cNvSpPr txBox="1"/>
            <p:nvPr/>
          </p:nvSpPr>
          <p:spPr>
            <a:xfrm>
              <a:off x="3554" y="1164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var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" name="CaixaDeTexto 11"/>
            <p:cNvSpPr txBox="1"/>
            <p:nvPr/>
          </p:nvSpPr>
          <p:spPr>
            <a:xfrm>
              <a:off x="3554" y="1731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" name="Conector angulado 14"/>
            <p:cNvCxnSpPr>
              <a:stCxn id="3" idx="2"/>
              <a:endCxn id="5" idx="3"/>
            </p:cNvCxnSpPr>
            <p:nvPr/>
          </p:nvCxnSpPr>
          <p:spPr>
            <a:xfrm rot="5400000">
              <a:off x="4683" y="1242"/>
              <a:ext cx="1184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angulado 14"/>
            <p:cNvCxnSpPr>
              <a:stCxn id="3" idx="2"/>
              <a:endCxn id="4" idx="3"/>
            </p:cNvCxnSpPr>
            <p:nvPr/>
          </p:nvCxnSpPr>
          <p:spPr>
            <a:xfrm rot="5400000">
              <a:off x="4966" y="957"/>
              <a:ext cx="616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10"/>
            <p:cNvSpPr txBox="1"/>
            <p:nvPr/>
          </p:nvSpPr>
          <p:spPr>
            <a:xfrm>
              <a:off x="2306" y="2412"/>
              <a:ext cx="1587" cy="4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tx1"/>
                  </a:solidFill>
                </a:rPr>
                <a:t>A-GEO</a:t>
              </a:r>
              <a:r>
                <a:rPr lang="pt-PT" altLang="pt-BR" sz="1350" b="1" baseline="-25000" dirty="0" smtClean="0">
                  <a:solidFill>
                    <a:schemeClr val="tx1"/>
                  </a:solidFill>
                </a:rPr>
                <a:t>2</a:t>
              </a:r>
              <a:r>
                <a:rPr lang="pt-PT" altLang="pt-BR" sz="1350" b="1" dirty="0" smtClean="0">
                  <a:solidFill>
                    <a:schemeClr val="tx1"/>
                  </a:solidFill>
                </a:rPr>
                <a:t>var</a:t>
              </a:r>
              <a:endParaRPr lang="pt-PT" altLang="pt-BR" sz="135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angulado 14"/>
            <p:cNvCxnSpPr>
              <a:stCxn id="12" idx="3"/>
              <a:endCxn id="8" idx="0"/>
            </p:cNvCxnSpPr>
            <p:nvPr/>
          </p:nvCxnSpPr>
          <p:spPr>
            <a:xfrm>
              <a:off x="2539" y="1967"/>
              <a:ext cx="561" cy="4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4"/>
            <p:cNvCxnSpPr>
              <a:stCxn id="5" idx="1"/>
              <a:endCxn id="8" idx="0"/>
            </p:cNvCxnSpPr>
            <p:nvPr/>
          </p:nvCxnSpPr>
          <p:spPr>
            <a:xfrm rot="10800000" flipV="1">
              <a:off x="3100" y="1967"/>
              <a:ext cx="454" cy="4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s 23"/>
            <p:cNvSpPr/>
            <p:nvPr/>
          </p:nvSpPr>
          <p:spPr>
            <a:xfrm>
              <a:off x="282" y="85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32045" y="101600"/>
            <a:ext cx="3816350" cy="1943735"/>
            <a:chOff x="7767" y="160"/>
            <a:chExt cx="6010" cy="3061"/>
          </a:xfrm>
        </p:grpSpPr>
        <p:sp>
          <p:nvSpPr>
            <p:cNvPr id="20" name="CaixaDeTexto 9"/>
            <p:cNvSpPr txBox="1"/>
            <p:nvPr/>
          </p:nvSpPr>
          <p:spPr>
            <a:xfrm>
              <a:off x="7994" y="312"/>
              <a:ext cx="1465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real1</a:t>
              </a:r>
              <a:endParaRPr lang="pt-PT" altLang="pt-BR" sz="1350" b="1" dirty="0" smtClean="0"/>
            </a:p>
          </p:txBody>
        </p:sp>
        <p:sp>
          <p:nvSpPr>
            <p:cNvPr id="21" name="CaixaDeTexto 9"/>
            <p:cNvSpPr txBox="1"/>
            <p:nvPr/>
          </p:nvSpPr>
          <p:spPr>
            <a:xfrm>
              <a:off x="9468" y="1445"/>
              <a:ext cx="184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real1_O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9"/>
            <p:cNvSpPr txBox="1"/>
            <p:nvPr/>
          </p:nvSpPr>
          <p:spPr>
            <a:xfrm>
              <a:off x="9468" y="2012"/>
              <a:ext cx="1841" cy="4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tx1"/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tx1"/>
                  </a:solidFill>
                </a:rPr>
                <a:t>real1_P</a:t>
              </a:r>
              <a:endParaRPr lang="pt-PT" altLang="pt-BR" sz="13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CaixaDeTexto 9"/>
            <p:cNvSpPr txBox="1"/>
            <p:nvPr/>
          </p:nvSpPr>
          <p:spPr>
            <a:xfrm>
              <a:off x="9468" y="2579"/>
              <a:ext cx="1841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real1_N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34" name="Conector angulado 14"/>
            <p:cNvCxnSpPr>
              <a:stCxn id="20" idx="2"/>
              <a:endCxn id="21" idx="1"/>
            </p:cNvCxnSpPr>
            <p:nvPr/>
          </p:nvCxnSpPr>
          <p:spPr>
            <a:xfrm rot="5400000" flipV="1">
              <a:off x="8648" y="861"/>
              <a:ext cx="898" cy="74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11509" y="425"/>
              <a:ext cx="2251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000">
                  <a:solidFill>
                    <a:schemeClr val="tx2">
                      <a:lumMod val="75000"/>
                    </a:schemeClr>
                  </a:solidFill>
                </a:rPr>
                <a:t>Perturbações P e N foram melhores, com destaque para a P. </a:t>
              </a:r>
              <a:endParaRPr lang="pt-PT" altLang="en-US" sz="10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1000">
                <a:solidFill>
                  <a:srgbClr val="FF0000"/>
                </a:solidFill>
              </a:endParaRPr>
            </a:p>
            <a:p>
              <a:pPr algn="ctr"/>
              <a:r>
                <a:rPr lang="pt-PT" altLang="en-US" sz="1000">
                  <a:solidFill>
                    <a:srgbClr val="FF0000"/>
                  </a:solidFill>
                </a:rPr>
                <a:t>Perturbação O é melhor quando x*=0, porém será excluída porque é necessário conhecer a solução</a:t>
              </a:r>
              <a:endParaRPr lang="pt-PT" alt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9" name="Conector angulado 14"/>
            <p:cNvCxnSpPr>
              <a:stCxn id="20" idx="2"/>
              <a:endCxn id="25" idx="1"/>
            </p:cNvCxnSpPr>
            <p:nvPr/>
          </p:nvCxnSpPr>
          <p:spPr>
            <a:xfrm rot="5400000" flipV="1">
              <a:off x="8365" y="1144"/>
              <a:ext cx="1465" cy="74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do 14"/>
            <p:cNvCxnSpPr>
              <a:stCxn id="20" idx="2"/>
              <a:endCxn id="32" idx="1"/>
            </p:cNvCxnSpPr>
            <p:nvPr/>
          </p:nvCxnSpPr>
          <p:spPr>
            <a:xfrm rot="5400000" flipV="1">
              <a:off x="8081" y="1428"/>
              <a:ext cx="2032" cy="74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7767" y="160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4067810" y="845820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9000000">
            <a:off x="4176395" y="2004695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4330700" y="3455035"/>
            <a:ext cx="457200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4787900" y="2483485"/>
            <a:ext cx="4201795" cy="2413000"/>
            <a:chOff x="7540" y="3911"/>
            <a:chExt cx="6617" cy="3800"/>
          </a:xfrm>
        </p:grpSpPr>
        <p:grpSp>
          <p:nvGrpSpPr>
            <p:cNvPr id="66" name="Group 65"/>
            <p:cNvGrpSpPr/>
            <p:nvPr/>
          </p:nvGrpSpPr>
          <p:grpSpPr>
            <a:xfrm>
              <a:off x="7540" y="3911"/>
              <a:ext cx="6617" cy="3800"/>
              <a:chOff x="7993" y="3940"/>
              <a:chExt cx="6617" cy="3800"/>
            </a:xfrm>
          </p:grpSpPr>
          <p:sp>
            <p:nvSpPr>
              <p:cNvPr id="29" name="CaixaDeTexto 9"/>
              <p:cNvSpPr txBox="1"/>
              <p:nvPr/>
            </p:nvSpPr>
            <p:spPr>
              <a:xfrm>
                <a:off x="8067" y="4153"/>
                <a:ext cx="2061" cy="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p>
                <a:r>
                  <a:rPr lang="pt-BR" sz="1350" b="1" dirty="0" smtClean="0"/>
                  <a:t>GEO</a:t>
                </a:r>
                <a:r>
                  <a:rPr lang="pt-PT" altLang="pt-BR" sz="1350" b="1" dirty="0" smtClean="0"/>
                  <a:t>real2_UNI</a:t>
                </a:r>
                <a:endParaRPr lang="pt-PT" altLang="pt-BR" sz="1350" b="1" dirty="0" smtClean="0"/>
              </a:p>
            </p:txBody>
          </p:sp>
          <p:sp>
            <p:nvSpPr>
              <p:cNvPr id="30" name="CaixaDeTexto 9"/>
              <p:cNvSpPr txBox="1"/>
              <p:nvPr/>
            </p:nvSpPr>
            <p:spPr>
              <a:xfrm>
                <a:off x="9459" y="4970"/>
                <a:ext cx="3001" cy="4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p>
                <a:r>
                  <a:rPr lang="pt-BR" sz="135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350" b="1" dirty="0" smtClean="0">
                    <a:solidFill>
                      <a:schemeClr val="tx1"/>
                    </a:solidFill>
                  </a:rPr>
                  <a:t>real2_P_VO_UNI</a:t>
                </a:r>
                <a:endParaRPr lang="pt-PT" altLang="pt-BR" sz="135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aixaDeTexto 9"/>
              <p:cNvSpPr txBox="1"/>
              <p:nvPr/>
            </p:nvSpPr>
            <p:spPr>
              <a:xfrm>
                <a:off x="9459" y="5537"/>
                <a:ext cx="3001" cy="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35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350" b="1" dirty="0" smtClean="0">
                    <a:solidFill>
                      <a:schemeClr val="tx1"/>
                    </a:solidFill>
                  </a:rPr>
                  <a:t>real2_N_VO_UNI</a:t>
                </a:r>
                <a:endParaRPr lang="pt-PT" altLang="pt-BR" sz="135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aixaDeTexto 9"/>
              <p:cNvSpPr txBox="1"/>
              <p:nvPr/>
            </p:nvSpPr>
            <p:spPr>
              <a:xfrm>
                <a:off x="9459" y="6104"/>
                <a:ext cx="2993" cy="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35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350" b="1" dirty="0" smtClean="0">
                    <a:solidFill>
                      <a:schemeClr val="tx1"/>
                    </a:solidFill>
                  </a:rPr>
                  <a:t>real2_P_DS_UNI</a:t>
                </a:r>
                <a:endParaRPr lang="pt-PT" altLang="pt-BR" sz="135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Conector angulado 14"/>
              <p:cNvCxnSpPr>
                <a:stCxn id="29" idx="2"/>
                <a:endCxn id="30" idx="1"/>
              </p:cNvCxnSpPr>
              <p:nvPr/>
            </p:nvCxnSpPr>
            <p:spPr>
              <a:xfrm rot="5400000" flipV="1">
                <a:off x="8988" y="4735"/>
                <a:ext cx="582" cy="36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9"/>
              <p:cNvSpPr txBox="1"/>
              <p:nvPr/>
            </p:nvSpPr>
            <p:spPr>
              <a:xfrm>
                <a:off x="9469" y="6694"/>
                <a:ext cx="2991" cy="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35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350" b="1" dirty="0" smtClean="0">
                    <a:solidFill>
                      <a:schemeClr val="tx1"/>
                    </a:solidFill>
                  </a:rPr>
                  <a:t>real2_N_DS_UNI</a:t>
                </a:r>
                <a:endParaRPr lang="pt-PT" altLang="pt-BR" sz="135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Conector angulado 14"/>
              <p:cNvCxnSpPr>
                <a:stCxn id="29" idx="2"/>
                <a:endCxn id="31" idx="1"/>
              </p:cNvCxnSpPr>
              <p:nvPr/>
            </p:nvCxnSpPr>
            <p:spPr>
              <a:xfrm rot="5400000" flipV="1">
                <a:off x="8704" y="5018"/>
                <a:ext cx="1149" cy="36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angulado 14"/>
              <p:cNvCxnSpPr>
                <a:stCxn id="29" idx="2"/>
                <a:endCxn id="36" idx="1"/>
              </p:cNvCxnSpPr>
              <p:nvPr/>
            </p:nvCxnSpPr>
            <p:spPr>
              <a:xfrm rot="5400000" flipV="1">
                <a:off x="8421" y="5302"/>
                <a:ext cx="1716" cy="36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angulado 14"/>
              <p:cNvCxnSpPr>
                <a:stCxn id="29" idx="2"/>
                <a:endCxn id="52" idx="1"/>
              </p:cNvCxnSpPr>
              <p:nvPr/>
            </p:nvCxnSpPr>
            <p:spPr>
              <a:xfrm rot="5400000" flipV="1">
                <a:off x="8131" y="5592"/>
                <a:ext cx="2306" cy="37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s 55"/>
              <p:cNvSpPr/>
              <p:nvPr/>
            </p:nvSpPr>
            <p:spPr>
              <a:xfrm>
                <a:off x="7993" y="3940"/>
                <a:ext cx="6617" cy="38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67" name="Text Box 66"/>
            <p:cNvSpPr txBox="1"/>
            <p:nvPr/>
          </p:nvSpPr>
          <p:spPr>
            <a:xfrm>
              <a:off x="12111" y="4065"/>
              <a:ext cx="2046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000">
                  <a:solidFill>
                    <a:schemeClr val="tx2"/>
                  </a:solidFill>
                </a:rPr>
                <a:t>Versões N perdem para a binária na Schwefel.</a:t>
              </a:r>
              <a:endParaRPr lang="pt-PT" altLang="en-US" sz="1000">
                <a:solidFill>
                  <a:schemeClr val="tx2"/>
                </a:solidFill>
              </a:endParaRPr>
            </a:p>
            <a:p>
              <a:pPr algn="ctr"/>
              <a:endParaRPr lang="pt-PT" altLang="en-US" sz="1000">
                <a:solidFill>
                  <a:schemeClr val="tx2"/>
                </a:solidFill>
              </a:endParaRPr>
            </a:p>
            <a:p>
              <a:pPr algn="ctr"/>
              <a:r>
                <a:rPr lang="pt-PT" altLang="en-US" sz="1000">
                  <a:solidFill>
                    <a:schemeClr val="tx2"/>
                  </a:solidFill>
                </a:rPr>
                <a:t>Além disso, versões DS perdem para a binária</a:t>
              </a:r>
              <a:r>
                <a:rPr lang="pt-PT" altLang="en-US" sz="1000">
                  <a:solidFill>
                    <a:srgbClr val="FF0000"/>
                  </a:solidFill>
                </a:rPr>
                <a:t> na beale</a:t>
              </a:r>
              <a:r>
                <a:rPr lang="pt-PT" altLang="en-US" sz="1000">
                  <a:solidFill>
                    <a:schemeClr val="tx2"/>
                  </a:solidFill>
                </a:rPr>
                <a:t>.</a:t>
              </a:r>
              <a:endParaRPr lang="pt-PT" altLang="en-US" sz="1000">
                <a:solidFill>
                  <a:schemeClr val="tx2"/>
                </a:solidFill>
              </a:endParaRPr>
            </a:p>
            <a:p>
              <a:pPr algn="ctr"/>
              <a:endParaRPr lang="pt-PT" altLang="en-US" sz="1000">
                <a:solidFill>
                  <a:schemeClr val="tx2"/>
                </a:solidFill>
              </a:endParaRPr>
            </a:p>
            <a:p>
              <a:pPr algn="ctr"/>
              <a:r>
                <a:rPr lang="pt-PT" altLang="en-US" sz="1000">
                  <a:solidFill>
                    <a:schemeClr val="tx2"/>
                  </a:solidFill>
                </a:rPr>
                <a:t>Juntamente com o fato da versão P_VO ter sido uma das melhores pra todos, ela foi a escolhida</a:t>
              </a:r>
              <a:endParaRPr lang="pt-PT" altLang="en-US" sz="1000">
                <a:solidFill>
                  <a:schemeClr val="tx2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85420" y="2399030"/>
            <a:ext cx="4098290" cy="2472055"/>
            <a:chOff x="282" y="3462"/>
            <a:chExt cx="6454" cy="3893"/>
          </a:xfrm>
        </p:grpSpPr>
        <p:sp>
          <p:nvSpPr>
            <p:cNvPr id="70" name="CaixaDeTexto 9"/>
            <p:cNvSpPr txBox="1"/>
            <p:nvPr/>
          </p:nvSpPr>
          <p:spPr>
            <a:xfrm>
              <a:off x="469" y="3586"/>
              <a:ext cx="1465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real2</a:t>
              </a:r>
              <a:endParaRPr lang="pt-PT" altLang="pt-BR" sz="1350" b="1" dirty="0" smtClean="0"/>
            </a:p>
          </p:txBody>
        </p:sp>
        <p:sp>
          <p:nvSpPr>
            <p:cNvPr id="71" name="CaixaDeTexto 9"/>
            <p:cNvSpPr txBox="1"/>
            <p:nvPr/>
          </p:nvSpPr>
          <p:spPr>
            <a:xfrm>
              <a:off x="1990" y="4380"/>
              <a:ext cx="2329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real2_O_VO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2" name="CaixaDeTexto 9"/>
            <p:cNvSpPr txBox="1"/>
            <p:nvPr/>
          </p:nvSpPr>
          <p:spPr>
            <a:xfrm>
              <a:off x="1989" y="4858"/>
              <a:ext cx="233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real2_P_VO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3" name="CaixaDeTexto 9"/>
            <p:cNvSpPr txBox="1"/>
            <p:nvPr/>
          </p:nvSpPr>
          <p:spPr>
            <a:xfrm>
              <a:off x="1989" y="5329"/>
              <a:ext cx="2329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real2_N_VO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Conector angulado 14"/>
            <p:cNvCxnSpPr>
              <a:stCxn id="70" idx="2"/>
              <a:endCxn id="71" idx="1"/>
            </p:cNvCxnSpPr>
            <p:nvPr/>
          </p:nvCxnSpPr>
          <p:spPr>
            <a:xfrm rot="5400000" flipV="1">
              <a:off x="1317" y="3942"/>
              <a:ext cx="559" cy="78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9"/>
            <p:cNvSpPr txBox="1"/>
            <p:nvPr/>
          </p:nvSpPr>
          <p:spPr>
            <a:xfrm>
              <a:off x="1991" y="5800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real2_O_DS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6" name="CaixaDeTexto 9"/>
            <p:cNvSpPr txBox="1"/>
            <p:nvPr/>
          </p:nvSpPr>
          <p:spPr>
            <a:xfrm>
              <a:off x="1990" y="6271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real2_P_DS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7" name="CaixaDeTexto 9"/>
            <p:cNvSpPr txBox="1"/>
            <p:nvPr/>
          </p:nvSpPr>
          <p:spPr>
            <a:xfrm>
              <a:off x="1989" y="6742"/>
              <a:ext cx="233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real2_N_DS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8" name="Conector angulado 14"/>
            <p:cNvCxnSpPr>
              <a:stCxn id="70" idx="2"/>
              <a:endCxn id="72" idx="1"/>
            </p:cNvCxnSpPr>
            <p:nvPr/>
          </p:nvCxnSpPr>
          <p:spPr>
            <a:xfrm rot="5400000" flipV="1">
              <a:off x="1077" y="4182"/>
              <a:ext cx="1037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do 14"/>
            <p:cNvCxnSpPr>
              <a:stCxn id="70" idx="2"/>
              <a:endCxn id="73" idx="1"/>
            </p:cNvCxnSpPr>
            <p:nvPr/>
          </p:nvCxnSpPr>
          <p:spPr>
            <a:xfrm rot="5400000" flipV="1">
              <a:off x="842" y="4418"/>
              <a:ext cx="1508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angulado 14"/>
            <p:cNvCxnSpPr>
              <a:stCxn id="70" idx="2"/>
              <a:endCxn id="75" idx="1"/>
            </p:cNvCxnSpPr>
            <p:nvPr/>
          </p:nvCxnSpPr>
          <p:spPr>
            <a:xfrm rot="5400000" flipV="1">
              <a:off x="607" y="4652"/>
              <a:ext cx="1979" cy="78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angulado 14"/>
            <p:cNvCxnSpPr>
              <a:stCxn id="70" idx="2"/>
              <a:endCxn id="76" idx="1"/>
            </p:cNvCxnSpPr>
            <p:nvPr/>
          </p:nvCxnSpPr>
          <p:spPr>
            <a:xfrm rot="5400000" flipV="1">
              <a:off x="371" y="4888"/>
              <a:ext cx="2450" cy="78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angulado 14"/>
            <p:cNvCxnSpPr>
              <a:stCxn id="70" idx="2"/>
              <a:endCxn id="77" idx="1"/>
            </p:cNvCxnSpPr>
            <p:nvPr/>
          </p:nvCxnSpPr>
          <p:spPr>
            <a:xfrm rot="5400000" flipV="1">
              <a:off x="135" y="5124"/>
              <a:ext cx="2921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s 82"/>
            <p:cNvSpPr/>
            <p:nvPr/>
          </p:nvSpPr>
          <p:spPr>
            <a:xfrm>
              <a:off x="282" y="3462"/>
              <a:ext cx="6454" cy="389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4352" y="3871"/>
              <a:ext cx="2384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000">
                  <a:solidFill>
                    <a:schemeClr val="tx2">
                      <a:lumMod val="75000"/>
                    </a:schemeClr>
                  </a:solidFill>
                </a:rPr>
                <a:t>Confirma que as versões O só funcionam para funções onde x*=0.</a:t>
              </a:r>
              <a:endParaRPr lang="pt-PT" altLang="en-US" sz="10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10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PT" altLang="en-US" sz="1000">
                  <a:solidFill>
                    <a:schemeClr val="tx2">
                      <a:lumMod val="75000"/>
                    </a:schemeClr>
                  </a:solidFill>
                </a:rPr>
                <a:t>As versões P e N foram ambas boas, não sendo possível encontrar um padrão. Portanto, foram escolhidas para serem aplicadas uma mutação uniforme (UNI)</a:t>
              </a:r>
              <a:endParaRPr lang="pt-PT" altLang="en-US" sz="100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611505" y="125730"/>
            <a:ext cx="799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Comparativo entre as versões </a:t>
            </a:r>
            <a:r>
              <a:rPr lang="pt-PT" altLang="en-US">
                <a:solidFill>
                  <a:schemeClr val="accent1"/>
                </a:solidFill>
              </a:rPr>
              <a:t>A-GEO</a:t>
            </a:r>
            <a:r>
              <a:rPr lang="pt-PT" altLang="en-US" baseline="-25000">
                <a:solidFill>
                  <a:schemeClr val="accent1"/>
                </a:solidFill>
              </a:rPr>
              <a:t>2</a:t>
            </a:r>
            <a:r>
              <a:rPr lang="pt-PT" altLang="en-US">
                <a:solidFill>
                  <a:schemeClr val="accent1"/>
                </a:solidFill>
              </a:rPr>
              <a:t>var</a:t>
            </a:r>
            <a:r>
              <a:rPr lang="pt-PT" altLang="en-US"/>
              <a:t>, </a:t>
            </a:r>
            <a:r>
              <a:rPr lang="pt-PT" altLang="en-US">
                <a:solidFill>
                  <a:schemeClr val="accent1"/>
                </a:solidFill>
              </a:rPr>
              <a:t>GEOreal</a:t>
            </a:r>
            <a:r>
              <a:rPr lang="pt-PT" altLang="en-US" baseline="-25000">
                <a:solidFill>
                  <a:schemeClr val="accent1"/>
                </a:solidFill>
              </a:rPr>
              <a:t>1</a:t>
            </a:r>
            <a:r>
              <a:rPr lang="pt-PT" altLang="en-US">
                <a:solidFill>
                  <a:schemeClr val="accent1"/>
                </a:solidFill>
              </a:rPr>
              <a:t>_P</a:t>
            </a:r>
            <a:r>
              <a:rPr lang="pt-PT" altLang="en-US"/>
              <a:t> e </a:t>
            </a:r>
            <a:r>
              <a:rPr lang="pt-PT" altLang="en-US">
                <a:solidFill>
                  <a:schemeClr val="accent1"/>
                </a:solidFill>
              </a:rPr>
              <a:t>GEOreal</a:t>
            </a:r>
            <a:r>
              <a:rPr lang="pt-PT" altLang="en-US" baseline="-25000">
                <a:solidFill>
                  <a:schemeClr val="accent1"/>
                </a:solidFill>
              </a:rPr>
              <a:t>2</a:t>
            </a:r>
            <a:r>
              <a:rPr lang="pt-PT" altLang="en-US">
                <a:solidFill>
                  <a:schemeClr val="accent1"/>
                </a:solidFill>
              </a:rPr>
              <a:t>_P_VO_UNI</a:t>
            </a:r>
            <a:endParaRPr lang="pt-PT" altLang="en-US">
              <a:solidFill>
                <a:schemeClr val="accent1"/>
              </a:solidFill>
            </a:endParaRPr>
          </a:p>
        </p:txBody>
      </p:sp>
      <p:pic>
        <p:nvPicPr>
          <p:cNvPr id="3" name="Picture 2" descr="ComparativoFinal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641985"/>
            <a:ext cx="2863850" cy="2148205"/>
          </a:xfrm>
          <a:prstGeom prst="rect">
            <a:avLst/>
          </a:prstGeom>
        </p:spPr>
      </p:pic>
      <p:pic>
        <p:nvPicPr>
          <p:cNvPr id="6" name="Picture 5" descr="ComparativoFinal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2786380"/>
            <a:ext cx="2863850" cy="2152015"/>
          </a:xfrm>
          <a:prstGeom prst="rect">
            <a:avLst/>
          </a:prstGeom>
        </p:spPr>
      </p:pic>
      <p:pic>
        <p:nvPicPr>
          <p:cNvPr id="7" name="Picture 6" descr="ComparativoFinal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641985"/>
            <a:ext cx="2863850" cy="2148205"/>
          </a:xfrm>
          <a:prstGeom prst="rect">
            <a:avLst/>
          </a:prstGeom>
        </p:spPr>
      </p:pic>
      <p:pic>
        <p:nvPicPr>
          <p:cNvPr id="8" name="Picture 7" descr="ComparativoFinal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0" y="641985"/>
            <a:ext cx="2863850" cy="2148205"/>
          </a:xfrm>
          <a:prstGeom prst="rect">
            <a:avLst/>
          </a:prstGeom>
        </p:spPr>
      </p:pic>
      <p:pic>
        <p:nvPicPr>
          <p:cNvPr id="9" name="Picture 8" descr="ComparativoFinal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50" y="2790190"/>
            <a:ext cx="2863850" cy="2148205"/>
          </a:xfrm>
          <a:prstGeom prst="rect">
            <a:avLst/>
          </a:prstGeom>
        </p:spPr>
      </p:pic>
      <p:pic>
        <p:nvPicPr>
          <p:cNvPr id="10" name="Picture 9" descr="ComparativoFinal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800" y="2790190"/>
            <a:ext cx="2863850" cy="21482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1043305" y="629920"/>
            <a:ext cx="67735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600"/>
              <a:t>A versão </a:t>
            </a:r>
            <a:r>
              <a:rPr lang="pt-PT" altLang="en-US" sz="1600">
                <a:solidFill>
                  <a:schemeClr val="accent5">
                    <a:lumMod val="75000"/>
                  </a:schemeClr>
                </a:solidFill>
              </a:rPr>
              <a:t>GEOreal2_P_VO_UNI</a:t>
            </a:r>
            <a:r>
              <a:rPr lang="pt-PT" altLang="en-US" sz="1600"/>
              <a:t> foi a melhor para todas as funções em comparação ao outros dois algoritmos. Portanto, esse algoritmo será utilizado para as próximas etapas de aumento de performance do A-GEO.</a:t>
            </a:r>
            <a:endParaRPr lang="pt-PT" altLang="en-US" sz="1600"/>
          </a:p>
        </p:txBody>
      </p:sp>
      <p:sp>
        <p:nvSpPr>
          <p:cNvPr id="16" name="Text Box 15"/>
          <p:cNvSpPr txBox="1"/>
          <p:nvPr/>
        </p:nvSpPr>
        <p:spPr>
          <a:xfrm>
            <a:off x="611505" y="125730"/>
            <a:ext cx="799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Comparativo entre as versões </a:t>
            </a:r>
            <a:r>
              <a:rPr lang="pt-PT" altLang="en-US">
                <a:solidFill>
                  <a:schemeClr val="accent1"/>
                </a:solidFill>
              </a:rPr>
              <a:t>A-GEO</a:t>
            </a:r>
            <a:r>
              <a:rPr lang="pt-PT" altLang="en-US" baseline="-25000">
                <a:solidFill>
                  <a:schemeClr val="accent1"/>
                </a:solidFill>
              </a:rPr>
              <a:t>2</a:t>
            </a:r>
            <a:r>
              <a:rPr lang="pt-PT" altLang="en-US">
                <a:solidFill>
                  <a:schemeClr val="accent1"/>
                </a:solidFill>
              </a:rPr>
              <a:t>var</a:t>
            </a:r>
            <a:r>
              <a:rPr lang="pt-PT" altLang="en-US"/>
              <a:t>, </a:t>
            </a:r>
            <a:r>
              <a:rPr lang="pt-PT" altLang="en-US">
                <a:solidFill>
                  <a:schemeClr val="accent1"/>
                </a:solidFill>
              </a:rPr>
              <a:t>GEOreal</a:t>
            </a:r>
            <a:r>
              <a:rPr lang="pt-PT" altLang="en-US" baseline="-25000">
                <a:solidFill>
                  <a:schemeClr val="accent1"/>
                </a:solidFill>
              </a:rPr>
              <a:t>1</a:t>
            </a:r>
            <a:r>
              <a:rPr lang="pt-PT" altLang="en-US">
                <a:solidFill>
                  <a:schemeClr val="accent1"/>
                </a:solidFill>
              </a:rPr>
              <a:t>_P</a:t>
            </a:r>
            <a:r>
              <a:rPr lang="pt-PT" altLang="en-US"/>
              <a:t> e </a:t>
            </a:r>
            <a:r>
              <a:rPr lang="pt-PT" altLang="en-US">
                <a:solidFill>
                  <a:schemeClr val="accent1"/>
                </a:solidFill>
              </a:rPr>
              <a:t>GEOreal</a:t>
            </a:r>
            <a:r>
              <a:rPr lang="pt-PT" altLang="en-US" baseline="-25000">
                <a:solidFill>
                  <a:schemeClr val="accent1"/>
                </a:solidFill>
              </a:rPr>
              <a:t>2</a:t>
            </a:r>
            <a:r>
              <a:rPr lang="pt-PT" altLang="en-US">
                <a:solidFill>
                  <a:schemeClr val="accent1"/>
                </a:solidFill>
              </a:rPr>
              <a:t>_P_VO_UNI</a:t>
            </a:r>
            <a:endParaRPr lang="pt-PT" altLang="en-US">
              <a:solidFill>
                <a:schemeClr val="accent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411730" y="2070100"/>
            <a:ext cx="4366260" cy="2413000"/>
            <a:chOff x="7540" y="3911"/>
            <a:chExt cx="6876" cy="3800"/>
          </a:xfrm>
        </p:grpSpPr>
        <p:grpSp>
          <p:nvGrpSpPr>
            <p:cNvPr id="66" name="Group 65"/>
            <p:cNvGrpSpPr/>
            <p:nvPr/>
          </p:nvGrpSpPr>
          <p:grpSpPr>
            <a:xfrm>
              <a:off x="7540" y="3911"/>
              <a:ext cx="6871" cy="3800"/>
              <a:chOff x="7993" y="3940"/>
              <a:chExt cx="6871" cy="3800"/>
            </a:xfrm>
          </p:grpSpPr>
          <p:sp>
            <p:nvSpPr>
              <p:cNvPr id="29" name="CaixaDeTexto 9"/>
              <p:cNvSpPr txBox="1"/>
              <p:nvPr/>
            </p:nvSpPr>
            <p:spPr>
              <a:xfrm>
                <a:off x="8067" y="4153"/>
                <a:ext cx="2061" cy="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p>
                <a:r>
                  <a:rPr lang="pt-BR" sz="1350" b="1" dirty="0" smtClean="0"/>
                  <a:t>GEO</a:t>
                </a:r>
                <a:r>
                  <a:rPr lang="pt-PT" altLang="pt-BR" sz="1350" b="1" dirty="0" smtClean="0"/>
                  <a:t>real2_UNI</a:t>
                </a:r>
                <a:endParaRPr lang="pt-PT" altLang="pt-BR" sz="1350" b="1" dirty="0" smtClean="0"/>
              </a:p>
            </p:txBody>
          </p:sp>
          <p:sp>
            <p:nvSpPr>
              <p:cNvPr id="30" name="CaixaDeTexto 9"/>
              <p:cNvSpPr txBox="1"/>
              <p:nvPr/>
            </p:nvSpPr>
            <p:spPr>
              <a:xfrm>
                <a:off x="9459" y="4970"/>
                <a:ext cx="3001" cy="4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p>
                <a:r>
                  <a:rPr lang="pt-BR" sz="135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350" b="1" dirty="0" smtClean="0">
                    <a:solidFill>
                      <a:schemeClr val="tx1"/>
                    </a:solidFill>
                  </a:rPr>
                  <a:t>real2_P_VO_UNI</a:t>
                </a:r>
                <a:endParaRPr lang="pt-PT" altLang="pt-BR" sz="135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aixaDeTexto 9"/>
              <p:cNvSpPr txBox="1"/>
              <p:nvPr/>
            </p:nvSpPr>
            <p:spPr>
              <a:xfrm>
                <a:off x="9459" y="5537"/>
                <a:ext cx="3001" cy="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35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350" b="1" dirty="0" smtClean="0">
                    <a:solidFill>
                      <a:schemeClr val="tx1"/>
                    </a:solidFill>
                  </a:rPr>
                  <a:t>real2_N_VO_UNI</a:t>
                </a:r>
                <a:endParaRPr lang="pt-PT" altLang="pt-BR" sz="135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aixaDeTexto 9"/>
              <p:cNvSpPr txBox="1"/>
              <p:nvPr/>
            </p:nvSpPr>
            <p:spPr>
              <a:xfrm>
                <a:off x="9459" y="6104"/>
                <a:ext cx="2993" cy="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35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350" b="1" dirty="0" smtClean="0">
                    <a:solidFill>
                      <a:schemeClr val="tx1"/>
                    </a:solidFill>
                  </a:rPr>
                  <a:t>real2_P_DS_UNI</a:t>
                </a:r>
                <a:endParaRPr lang="pt-PT" altLang="pt-BR" sz="135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Conector angulado 14"/>
              <p:cNvCxnSpPr>
                <a:stCxn id="29" idx="2"/>
                <a:endCxn id="30" idx="1"/>
              </p:cNvCxnSpPr>
              <p:nvPr/>
            </p:nvCxnSpPr>
            <p:spPr>
              <a:xfrm rot="5400000" flipV="1">
                <a:off x="8988" y="4735"/>
                <a:ext cx="582" cy="36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9"/>
              <p:cNvSpPr txBox="1"/>
              <p:nvPr/>
            </p:nvSpPr>
            <p:spPr>
              <a:xfrm>
                <a:off x="9469" y="6694"/>
                <a:ext cx="2991" cy="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35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350" b="1" dirty="0" smtClean="0">
                    <a:solidFill>
                      <a:schemeClr val="tx1"/>
                    </a:solidFill>
                  </a:rPr>
                  <a:t>real2_N_DS_UNI</a:t>
                </a:r>
                <a:endParaRPr lang="pt-PT" altLang="pt-BR" sz="135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Conector angulado 14"/>
              <p:cNvCxnSpPr>
                <a:stCxn id="29" idx="2"/>
                <a:endCxn id="31" idx="1"/>
              </p:cNvCxnSpPr>
              <p:nvPr/>
            </p:nvCxnSpPr>
            <p:spPr>
              <a:xfrm rot="5400000" flipV="1">
                <a:off x="8704" y="5018"/>
                <a:ext cx="1149" cy="36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angulado 14"/>
              <p:cNvCxnSpPr>
                <a:stCxn id="29" idx="2"/>
                <a:endCxn id="36" idx="1"/>
              </p:cNvCxnSpPr>
              <p:nvPr/>
            </p:nvCxnSpPr>
            <p:spPr>
              <a:xfrm rot="5400000" flipV="1">
                <a:off x="8421" y="5302"/>
                <a:ext cx="1716" cy="36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angulado 14"/>
              <p:cNvCxnSpPr>
                <a:stCxn id="29" idx="2"/>
                <a:endCxn id="52" idx="1"/>
              </p:cNvCxnSpPr>
              <p:nvPr/>
            </p:nvCxnSpPr>
            <p:spPr>
              <a:xfrm rot="5400000" flipV="1">
                <a:off x="8131" y="5592"/>
                <a:ext cx="2306" cy="37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s 55"/>
              <p:cNvSpPr/>
              <p:nvPr/>
            </p:nvSpPr>
            <p:spPr>
              <a:xfrm>
                <a:off x="7993" y="3940"/>
                <a:ext cx="6871" cy="38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67" name="Text Box 66"/>
            <p:cNvSpPr txBox="1"/>
            <p:nvPr/>
          </p:nvSpPr>
          <p:spPr>
            <a:xfrm>
              <a:off x="12189" y="4096"/>
              <a:ext cx="2227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000">
                  <a:solidFill>
                    <a:schemeClr val="tx2"/>
                  </a:solidFill>
                </a:rPr>
                <a:t>Versões N perdem para a binária na Schwefel.</a:t>
              </a:r>
              <a:endParaRPr lang="pt-PT" altLang="en-US" sz="1000">
                <a:solidFill>
                  <a:schemeClr val="tx2"/>
                </a:solidFill>
              </a:endParaRPr>
            </a:p>
            <a:p>
              <a:pPr algn="ctr"/>
              <a:endParaRPr lang="pt-PT" altLang="en-US" sz="1000">
                <a:solidFill>
                  <a:schemeClr val="tx2"/>
                </a:solidFill>
              </a:endParaRPr>
            </a:p>
            <a:p>
              <a:pPr algn="ctr"/>
              <a:r>
                <a:rPr lang="pt-PT" altLang="en-US" sz="1000">
                  <a:solidFill>
                    <a:schemeClr val="tx2"/>
                  </a:solidFill>
                </a:rPr>
                <a:t>Além disso, versões DS perdem para a binária.</a:t>
              </a:r>
              <a:endParaRPr lang="pt-PT" altLang="en-US" sz="1000">
                <a:solidFill>
                  <a:schemeClr val="tx2"/>
                </a:solidFill>
              </a:endParaRPr>
            </a:p>
            <a:p>
              <a:pPr algn="ctr"/>
              <a:endParaRPr lang="pt-PT" altLang="en-US" sz="1000">
                <a:solidFill>
                  <a:schemeClr val="tx2"/>
                </a:solidFill>
              </a:endParaRPr>
            </a:p>
            <a:p>
              <a:pPr algn="ctr"/>
              <a:r>
                <a:rPr lang="pt-PT" altLang="en-US" sz="1000">
                  <a:solidFill>
                    <a:schemeClr val="tx2"/>
                  </a:solidFill>
                </a:rPr>
                <a:t>Juntamente com o fato da versão P_VO ter sido uma das melhores pra todos, ela foi a escolhida</a:t>
              </a:r>
              <a:endParaRPr lang="pt-PT" altLang="en-US" sz="100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 Box 41"/>
          <p:cNvSpPr txBox="1"/>
          <p:nvPr/>
        </p:nvSpPr>
        <p:spPr>
          <a:xfrm>
            <a:off x="7015163" y="738981"/>
            <a:ext cx="1827371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A-GEO3:</a:t>
            </a:r>
            <a:endParaRPr lang="pt-PT" altLang="en-US" sz="1350" b="1"/>
          </a:p>
          <a:p>
            <a:pPr algn="ctr"/>
            <a:r>
              <a:rPr lang="pt-PT" altLang="en-US" sz="1350"/>
              <a:t>População de referência = melhor f(x) depois de mutar</a:t>
            </a:r>
            <a:endParaRPr lang="pt-PT" altLang="en-US" sz="1350"/>
          </a:p>
        </p:txBody>
      </p:sp>
      <p:sp>
        <p:nvSpPr>
          <p:cNvPr id="2" name="Text Box 1"/>
          <p:cNvSpPr txBox="1"/>
          <p:nvPr/>
        </p:nvSpPr>
        <p:spPr>
          <a:xfrm>
            <a:off x="1619250" y="584200"/>
            <a:ext cx="3921760" cy="2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A-GEO3</a:t>
            </a:r>
            <a:endParaRPr lang="pt-PT" altLang="en-US" sz="1350"/>
          </a:p>
        </p:txBody>
      </p:sp>
      <p:sp>
        <p:nvSpPr>
          <p:cNvPr id="3" name="Text Box 2"/>
          <p:cNvSpPr txBox="1"/>
          <p:nvPr/>
        </p:nvSpPr>
        <p:spPr>
          <a:xfrm>
            <a:off x="1619250" y="1134110"/>
            <a:ext cx="39223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Enquanto que no A-GEO</a:t>
            </a:r>
            <a:r>
              <a:rPr lang="pt-PT" altLang="en-US" baseline="-25000"/>
              <a:t>1</a:t>
            </a:r>
            <a:r>
              <a:rPr lang="pt-PT" altLang="en-US"/>
              <a:t> a população de referência é o melhor f(x) até o momento, no A-GEO</a:t>
            </a:r>
            <a:r>
              <a:rPr lang="pt-PT" altLang="en-US" baseline="-25000"/>
              <a:t>2</a:t>
            </a:r>
            <a:r>
              <a:rPr lang="pt-PT" altLang="en-US"/>
              <a:t> a população de referência é a população atual.</a:t>
            </a:r>
            <a:endParaRPr lang="pt-PT" altLang="en-US"/>
          </a:p>
          <a:p>
            <a:pPr algn="ctr"/>
            <a:endParaRPr lang="pt-PT" altLang="en-US"/>
          </a:p>
          <a:p>
            <a:pPr algn="ctr"/>
            <a:r>
              <a:rPr lang="pt-PT" altLang="en-US"/>
              <a:t>No A-GEO</a:t>
            </a:r>
            <a:r>
              <a:rPr lang="pt-PT" altLang="en-US" baseline="-25000"/>
              <a:t>3</a:t>
            </a:r>
            <a:r>
              <a:rPr lang="pt-PT" altLang="en-US"/>
              <a:t> a proposta seria definir a população de referência como sendo a melhor população dentre os N novos indivíduos gerados após as N mutações.</a:t>
            </a:r>
            <a:endParaRPr lang="pt-PT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ext Box 32"/>
          <p:cNvSpPr txBox="1"/>
          <p:nvPr/>
        </p:nvSpPr>
        <p:spPr>
          <a:xfrm>
            <a:off x="557689" y="246063"/>
            <a:ext cx="4313396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f(x) da população antes de mutar: 8,35</a:t>
            </a:r>
            <a:endParaRPr lang="pt-PT" altLang="en-US"/>
          </a:p>
        </p:txBody>
      </p:sp>
      <p:sp>
        <p:nvSpPr>
          <p:cNvPr id="42" name="Text Box 41"/>
          <p:cNvSpPr txBox="1"/>
          <p:nvPr/>
        </p:nvSpPr>
        <p:spPr>
          <a:xfrm>
            <a:off x="7015163" y="738981"/>
            <a:ext cx="1827371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A-GEO3:</a:t>
            </a:r>
            <a:endParaRPr lang="pt-PT" altLang="en-US" sz="1350" b="1"/>
          </a:p>
          <a:p>
            <a:pPr algn="ctr"/>
            <a:r>
              <a:rPr lang="pt-PT" altLang="en-US" sz="1350"/>
              <a:t>População de referência = melhor f(x) depois de mutar</a:t>
            </a:r>
            <a:endParaRPr lang="pt-PT" altLang="en-US" sz="1350"/>
          </a:p>
        </p:txBody>
      </p:sp>
      <p:sp>
        <p:nvSpPr>
          <p:cNvPr id="2" name="Text Box 1"/>
          <p:cNvSpPr txBox="1"/>
          <p:nvPr/>
        </p:nvSpPr>
        <p:spPr>
          <a:xfrm>
            <a:off x="817245" y="83280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3" name="Text Box 2"/>
          <p:cNvSpPr txBox="1"/>
          <p:nvPr/>
        </p:nvSpPr>
        <p:spPr>
          <a:xfrm>
            <a:off x="817245" y="161575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15" name="Text Box 14"/>
          <p:cNvSpPr txBox="1"/>
          <p:nvPr/>
        </p:nvSpPr>
        <p:spPr>
          <a:xfrm>
            <a:off x="817245" y="200723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23" name="Text Box 22"/>
          <p:cNvSpPr txBox="1"/>
          <p:nvPr/>
        </p:nvSpPr>
        <p:spPr>
          <a:xfrm>
            <a:off x="817245" y="279019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34" name="Text Box 33"/>
          <p:cNvSpPr txBox="1"/>
          <p:nvPr/>
        </p:nvSpPr>
        <p:spPr>
          <a:xfrm>
            <a:off x="817245" y="239871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35" name="Text Box 34"/>
          <p:cNvSpPr txBox="1"/>
          <p:nvPr/>
        </p:nvSpPr>
        <p:spPr>
          <a:xfrm>
            <a:off x="817245" y="318166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36" name="Text Box 35"/>
          <p:cNvSpPr txBox="1"/>
          <p:nvPr/>
        </p:nvSpPr>
        <p:spPr>
          <a:xfrm>
            <a:off x="817245" y="357314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37" name="Text Box 36"/>
          <p:cNvSpPr txBox="1"/>
          <p:nvPr/>
        </p:nvSpPr>
        <p:spPr>
          <a:xfrm>
            <a:off x="817245" y="396462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38" name="Text Box 37"/>
          <p:cNvSpPr txBox="1"/>
          <p:nvPr/>
        </p:nvSpPr>
        <p:spPr>
          <a:xfrm>
            <a:off x="817245" y="122428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39" name="Text Box 38"/>
          <p:cNvSpPr txBox="1"/>
          <p:nvPr/>
        </p:nvSpPr>
        <p:spPr>
          <a:xfrm>
            <a:off x="1582420" y="85598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9,35</a:t>
            </a:r>
            <a:endParaRPr lang="pt-PT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1582420" y="124777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9,03</a:t>
            </a:r>
            <a:endParaRPr lang="pt-PT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1582420" y="163830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0,63</a:t>
            </a:r>
            <a:endParaRPr lang="pt-PT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1582420" y="203009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1,96</a:t>
            </a:r>
            <a:endParaRPr lang="pt-PT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1582420" y="242125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8,36</a:t>
            </a:r>
            <a:endParaRPr lang="pt-PT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1582420" y="281305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7,60</a:t>
            </a:r>
            <a:endParaRPr lang="pt-PT" altLang="en-US"/>
          </a:p>
        </p:txBody>
      </p:sp>
      <p:sp>
        <p:nvSpPr>
          <p:cNvPr id="48" name="Text Box 47"/>
          <p:cNvSpPr txBox="1"/>
          <p:nvPr/>
        </p:nvSpPr>
        <p:spPr>
          <a:xfrm>
            <a:off x="1582420" y="320484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5,22</a:t>
            </a:r>
            <a:endParaRPr lang="pt-PT" altLang="en-US"/>
          </a:p>
        </p:txBody>
      </p:sp>
      <p:sp>
        <p:nvSpPr>
          <p:cNvPr id="49" name="Text Box 48"/>
          <p:cNvSpPr txBox="1"/>
          <p:nvPr/>
        </p:nvSpPr>
        <p:spPr>
          <a:xfrm>
            <a:off x="1582420" y="359664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5,20</a:t>
            </a:r>
            <a:endParaRPr lang="pt-PT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1582420" y="398780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3,19</a:t>
            </a:r>
            <a:endParaRPr lang="pt-PT" alt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59193" y="102854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59193" y="142001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59193" y="181054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59193" y="220297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159193" y="259445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59193" y="298592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159193" y="337645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59193" y="376888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59193" y="4160838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Right Brace 59"/>
          <p:cNvSpPr/>
          <p:nvPr/>
        </p:nvSpPr>
        <p:spPr>
          <a:xfrm>
            <a:off x="2086451" y="832803"/>
            <a:ext cx="328613" cy="353568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61" name="Text Box 60"/>
          <p:cNvSpPr txBox="1"/>
          <p:nvPr/>
        </p:nvSpPr>
        <p:spPr>
          <a:xfrm>
            <a:off x="2414905" y="2193290"/>
            <a:ext cx="1674495" cy="7835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500"/>
              <a:t>9 novos indivíduos</a:t>
            </a:r>
            <a:endParaRPr lang="pt-PT" altLang="en-US" sz="1500"/>
          </a:p>
          <a:p>
            <a:pPr algn="ctr"/>
            <a:r>
              <a:rPr lang="pt-PT" altLang="en-US" sz="1500"/>
              <a:t>foram criados</a:t>
            </a:r>
            <a:endParaRPr lang="pt-PT" altLang="en-US"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17245" y="83280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5" name="Text Box 4"/>
          <p:cNvSpPr txBox="1"/>
          <p:nvPr/>
        </p:nvSpPr>
        <p:spPr>
          <a:xfrm>
            <a:off x="817245" y="161575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6" name="Text Box 5"/>
          <p:cNvSpPr txBox="1"/>
          <p:nvPr/>
        </p:nvSpPr>
        <p:spPr>
          <a:xfrm>
            <a:off x="817245" y="200723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7" name="Text Box 6"/>
          <p:cNvSpPr txBox="1"/>
          <p:nvPr/>
        </p:nvSpPr>
        <p:spPr>
          <a:xfrm>
            <a:off x="817245" y="279019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8" name="Text Box 7"/>
          <p:cNvSpPr txBox="1"/>
          <p:nvPr/>
        </p:nvSpPr>
        <p:spPr>
          <a:xfrm>
            <a:off x="817245" y="239871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9" name="Text Box 8"/>
          <p:cNvSpPr txBox="1"/>
          <p:nvPr/>
        </p:nvSpPr>
        <p:spPr>
          <a:xfrm>
            <a:off x="817245" y="318166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0" name="Text Box 9"/>
          <p:cNvSpPr txBox="1"/>
          <p:nvPr/>
        </p:nvSpPr>
        <p:spPr>
          <a:xfrm>
            <a:off x="817245" y="357314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1" name="Text Box 10"/>
          <p:cNvSpPr txBox="1"/>
          <p:nvPr/>
        </p:nvSpPr>
        <p:spPr>
          <a:xfrm>
            <a:off x="817245" y="396462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2" name="Text Box 11"/>
          <p:cNvSpPr txBox="1"/>
          <p:nvPr/>
        </p:nvSpPr>
        <p:spPr>
          <a:xfrm>
            <a:off x="817245" y="122428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3" name="Text Box 12"/>
          <p:cNvSpPr txBox="1"/>
          <p:nvPr/>
        </p:nvSpPr>
        <p:spPr>
          <a:xfrm>
            <a:off x="1582420" y="85598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9,35</a:t>
            </a:r>
            <a:endParaRPr lang="pt-PT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582420" y="124777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9,03</a:t>
            </a:r>
            <a:endParaRPr lang="pt-PT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582420" y="163830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0,63</a:t>
            </a:r>
            <a:endParaRPr lang="pt-PT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582420" y="203009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1,96</a:t>
            </a:r>
            <a:endParaRPr lang="pt-PT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582420" y="242125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8,36</a:t>
            </a:r>
            <a:endParaRPr lang="pt-PT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582420" y="281305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7,60</a:t>
            </a:r>
            <a:endParaRPr lang="pt-PT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582420" y="320484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5,22</a:t>
            </a:r>
            <a:endParaRPr lang="pt-PT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582420" y="359664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5,20</a:t>
            </a:r>
            <a:endParaRPr lang="pt-PT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582420" y="398780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3,19</a:t>
            </a:r>
            <a:endParaRPr lang="pt-PT" alt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59193" y="102854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59193" y="142001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59193" y="181054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59193" y="220297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9193" y="259445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59193" y="298592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59193" y="337645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59193" y="376888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159193" y="4160838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557689" y="246063"/>
            <a:ext cx="4313396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f(x) da população antes de mutar: 8,35</a:t>
            </a:r>
            <a:endParaRPr lang="pt-PT" altLang="en-US"/>
          </a:p>
        </p:txBody>
      </p:sp>
      <p:sp>
        <p:nvSpPr>
          <p:cNvPr id="40" name="Right Brace 39"/>
          <p:cNvSpPr/>
          <p:nvPr/>
        </p:nvSpPr>
        <p:spPr>
          <a:xfrm>
            <a:off x="2086451" y="832803"/>
            <a:ext cx="328613" cy="353568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41" name="Text Box 40"/>
          <p:cNvSpPr txBox="1"/>
          <p:nvPr/>
        </p:nvSpPr>
        <p:spPr>
          <a:xfrm>
            <a:off x="2414905" y="2193290"/>
            <a:ext cx="1674495" cy="7835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500"/>
              <a:t>9 novos indivíduos</a:t>
            </a:r>
            <a:endParaRPr lang="pt-PT" altLang="en-US" sz="1500"/>
          </a:p>
          <a:p>
            <a:pPr algn="ctr"/>
            <a:r>
              <a:rPr lang="pt-PT" altLang="en-US" sz="1500"/>
              <a:t>foram criados</a:t>
            </a:r>
            <a:endParaRPr lang="pt-PT" altLang="en-US" sz="1500"/>
          </a:p>
        </p:txBody>
      </p:sp>
      <p:sp>
        <p:nvSpPr>
          <p:cNvPr id="42" name="Text Box 41"/>
          <p:cNvSpPr txBox="1"/>
          <p:nvPr/>
        </p:nvSpPr>
        <p:spPr>
          <a:xfrm>
            <a:off x="7015163" y="738981"/>
            <a:ext cx="1827371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A-GEO3:</a:t>
            </a:r>
            <a:endParaRPr lang="pt-PT" altLang="en-US" sz="1350" b="1"/>
          </a:p>
          <a:p>
            <a:pPr algn="ctr"/>
            <a:r>
              <a:rPr lang="pt-PT" altLang="en-US" sz="1350"/>
              <a:t>População de referência = melhor f(x) depois de mutar</a:t>
            </a:r>
            <a:endParaRPr lang="pt-PT" altLang="en-US" sz="135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172811" y="1789113"/>
            <a:ext cx="2013585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172811" y="2193131"/>
            <a:ext cx="2013585" cy="2190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195036" y="2974658"/>
            <a:ext cx="2013585" cy="2190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195036" y="3388519"/>
            <a:ext cx="2013585" cy="95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195036" y="3757930"/>
            <a:ext cx="2013585" cy="2190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195036" y="4171791"/>
            <a:ext cx="2013585" cy="47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>
            <a:off x="4186238" y="1561941"/>
            <a:ext cx="323850" cy="275272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50" name="Text Box 49"/>
          <p:cNvSpPr txBox="1"/>
          <p:nvPr/>
        </p:nvSpPr>
        <p:spPr>
          <a:xfrm>
            <a:off x="4510088" y="2305844"/>
            <a:ext cx="1827371" cy="14763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500"/>
              <a:t>6 dos 9 indivíduos proveram um melhor valor de função do que o f(x) de referência (população atual)</a:t>
            </a:r>
            <a:endParaRPr lang="pt-PT" altLang="en-US"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17245" y="83280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5" name="Text Box 4"/>
          <p:cNvSpPr txBox="1"/>
          <p:nvPr/>
        </p:nvSpPr>
        <p:spPr>
          <a:xfrm>
            <a:off x="817245" y="161575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6" name="Text Box 5"/>
          <p:cNvSpPr txBox="1"/>
          <p:nvPr/>
        </p:nvSpPr>
        <p:spPr>
          <a:xfrm>
            <a:off x="817245" y="200723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7" name="Text Box 6"/>
          <p:cNvSpPr txBox="1"/>
          <p:nvPr/>
        </p:nvSpPr>
        <p:spPr>
          <a:xfrm>
            <a:off x="817245" y="279019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8" name="Text Box 7"/>
          <p:cNvSpPr txBox="1"/>
          <p:nvPr/>
        </p:nvSpPr>
        <p:spPr>
          <a:xfrm>
            <a:off x="817245" y="239871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9" name="Text Box 8"/>
          <p:cNvSpPr txBox="1"/>
          <p:nvPr/>
        </p:nvSpPr>
        <p:spPr>
          <a:xfrm>
            <a:off x="817245" y="318166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0" name="Text Box 9"/>
          <p:cNvSpPr txBox="1"/>
          <p:nvPr/>
        </p:nvSpPr>
        <p:spPr>
          <a:xfrm>
            <a:off x="817245" y="357314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1" name="Text Box 10"/>
          <p:cNvSpPr txBox="1"/>
          <p:nvPr/>
        </p:nvSpPr>
        <p:spPr>
          <a:xfrm>
            <a:off x="817245" y="396462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2" name="Text Box 11"/>
          <p:cNvSpPr txBox="1"/>
          <p:nvPr/>
        </p:nvSpPr>
        <p:spPr>
          <a:xfrm>
            <a:off x="817245" y="122428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3" name="Text Box 12"/>
          <p:cNvSpPr txBox="1"/>
          <p:nvPr/>
        </p:nvSpPr>
        <p:spPr>
          <a:xfrm>
            <a:off x="1582420" y="85598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9,35</a:t>
            </a:r>
            <a:endParaRPr lang="pt-PT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582420" y="124777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9,03</a:t>
            </a:r>
            <a:endParaRPr lang="pt-PT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582420" y="163830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0,63</a:t>
            </a:r>
            <a:endParaRPr lang="pt-PT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582420" y="203009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1,96</a:t>
            </a:r>
            <a:endParaRPr lang="pt-PT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582420" y="242125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8,36</a:t>
            </a:r>
            <a:endParaRPr lang="pt-PT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582420" y="281305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7,60</a:t>
            </a:r>
            <a:endParaRPr lang="pt-PT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582420" y="320484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5,22</a:t>
            </a:r>
            <a:endParaRPr lang="pt-PT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582420" y="359664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5,20</a:t>
            </a:r>
            <a:endParaRPr lang="pt-PT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582420" y="398780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3,19</a:t>
            </a:r>
            <a:endParaRPr lang="pt-PT" alt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59193" y="102854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59193" y="142001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59193" y="181054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59193" y="220297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9193" y="259445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59193" y="298592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59193" y="337645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59193" y="376888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159193" y="4160838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557689" y="246063"/>
            <a:ext cx="4313396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f(x) da população antes de mutar: 8,35</a:t>
            </a:r>
            <a:endParaRPr lang="pt-PT" altLang="en-US"/>
          </a:p>
        </p:txBody>
      </p:sp>
      <p:sp>
        <p:nvSpPr>
          <p:cNvPr id="40" name="Right Brace 39"/>
          <p:cNvSpPr/>
          <p:nvPr/>
        </p:nvSpPr>
        <p:spPr>
          <a:xfrm>
            <a:off x="2086451" y="832803"/>
            <a:ext cx="328613" cy="353568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41" name="Text Box 40"/>
          <p:cNvSpPr txBox="1"/>
          <p:nvPr/>
        </p:nvSpPr>
        <p:spPr>
          <a:xfrm>
            <a:off x="2414905" y="2193290"/>
            <a:ext cx="1674495" cy="7835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500"/>
              <a:t>9 novos indivíduos</a:t>
            </a:r>
            <a:endParaRPr lang="pt-PT" altLang="en-US" sz="1500"/>
          </a:p>
          <a:p>
            <a:pPr algn="ctr"/>
            <a:r>
              <a:rPr lang="pt-PT" altLang="en-US" sz="1500"/>
              <a:t>foram criados</a:t>
            </a:r>
            <a:endParaRPr lang="pt-PT" altLang="en-US" sz="1500"/>
          </a:p>
        </p:txBody>
      </p:sp>
      <p:sp>
        <p:nvSpPr>
          <p:cNvPr id="42" name="Text Box 41"/>
          <p:cNvSpPr txBox="1"/>
          <p:nvPr/>
        </p:nvSpPr>
        <p:spPr>
          <a:xfrm>
            <a:off x="7015163" y="738981"/>
            <a:ext cx="1827371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A-GEO3:</a:t>
            </a:r>
            <a:endParaRPr lang="pt-PT" altLang="en-US" sz="1350" b="1"/>
          </a:p>
          <a:p>
            <a:pPr algn="ctr"/>
            <a:r>
              <a:rPr lang="pt-PT" altLang="en-US" sz="1350"/>
              <a:t>População de referência = melhor f(x) depois de mutar</a:t>
            </a:r>
            <a:endParaRPr lang="pt-PT" altLang="en-US" sz="135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172811" y="1789113"/>
            <a:ext cx="2013585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172811" y="2193131"/>
            <a:ext cx="2013585" cy="2190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195036" y="2974658"/>
            <a:ext cx="2013585" cy="2190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195036" y="3388519"/>
            <a:ext cx="2013585" cy="95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195036" y="3757930"/>
            <a:ext cx="2013585" cy="2190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195036" y="4171791"/>
            <a:ext cx="2013585" cy="47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>
            <a:off x="4186238" y="1561941"/>
            <a:ext cx="323850" cy="275272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50" name="Text Box 49"/>
          <p:cNvSpPr txBox="1"/>
          <p:nvPr/>
        </p:nvSpPr>
        <p:spPr>
          <a:xfrm>
            <a:off x="4510088" y="2305844"/>
            <a:ext cx="1827371" cy="14763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500"/>
              <a:t>6 dos 9 indivíduos proveram um melhor valor de função do que o f(x) de referência (população atual)</a:t>
            </a:r>
            <a:endParaRPr lang="pt-PT" altLang="en-US" sz="150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243638" y="3002598"/>
            <a:ext cx="781050" cy="952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0"/>
          </p:cNvCxnSpPr>
          <p:nvPr/>
        </p:nvCxnSpPr>
        <p:spPr>
          <a:xfrm>
            <a:off x="7929404" y="1661478"/>
            <a:ext cx="635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7016750" y="2594610"/>
            <a:ext cx="1825625" cy="21685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Se o f(x) de referência fosse o melhor indivíduo gerado, a CoI sempre seria 0 (nenhum indivíduo melhoraria com relação ao melhor) e o tau sempre vai resetar</a:t>
            </a:r>
            <a:endParaRPr lang="pt-PT" altLang="en-US" sz="13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548130" y="1997710"/>
            <a:ext cx="5041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>
                <a:solidFill>
                  <a:schemeClr val="tx1"/>
                </a:solidFill>
              </a:rPr>
              <a:t>Comparar 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GEOreal</a:t>
            </a:r>
            <a:r>
              <a:rPr lang="pt-PT" altLang="en-US" sz="1200" baseline="-25000">
                <a:solidFill>
                  <a:schemeClr val="tx1"/>
                </a:solidFill>
                <a:sym typeface="+mn-ea"/>
              </a:rPr>
              <a:t>2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_P_VO com e sem UNI - Demonstrar graficamente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59205" y="1854200"/>
          <a:ext cx="6649085" cy="143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45"/>
                <a:gridCol w="5361940"/>
              </a:tblGrid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Algoritmo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 da perturbação da variável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</a:t>
                      </a:r>
                      <a:r>
                        <a:rPr lang="pt-BR" sz="1200" baseline="-25000" dirty="0" smtClean="0"/>
                        <a:t>1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</a:t>
                      </a:r>
                      <a:r>
                        <a:rPr lang="pt-BR" sz="1200" baseline="-25000" dirty="0" smtClean="0"/>
                        <a:t>2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A-GEOvar</a:t>
                      </a:r>
                      <a:r>
                        <a:rPr lang="pt-BR" sz="1200" baseline="-25000" dirty="0" smtClean="0"/>
                        <a:t>1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A-GEOvar</a:t>
                      </a:r>
                      <a:r>
                        <a:rPr lang="pt-BR" sz="1200" baseline="-25000" dirty="0" smtClean="0"/>
                        <a:t>2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481580" y="1257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Versões Binárias</a:t>
            </a:r>
            <a:endParaRPr lang="pt-PT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1403985" y="1421765"/>
            <a:ext cx="50419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P = 12</a:t>
            </a:r>
            <a:endParaRPr lang="pt-PT" altLang="en-US" sz="1200"/>
          </a:p>
          <a:p>
            <a:r>
              <a:rPr lang="pt-PT" altLang="en-US" sz="1200"/>
              <a:t>s = 1,5</a:t>
            </a:r>
            <a:endParaRPr lang="pt-PT" altLang="en-US" sz="1200"/>
          </a:p>
          <a:p>
            <a:r>
              <a:rPr lang="pt-PT" altLang="en-US" sz="1200"/>
              <a:t>pinicial = 10</a:t>
            </a:r>
            <a:endParaRPr lang="pt-PT" altLang="en-US" sz="1200"/>
          </a:p>
          <a:p>
            <a:r>
              <a:rPr lang="pt-PT" altLang="en-US" sz="1200"/>
              <a:t>tau = média (mais ou menos 3,5)</a:t>
            </a:r>
            <a:endParaRPr lang="pt-PT" altLang="en-US" sz="1200"/>
          </a:p>
          <a:p>
            <a:endParaRPr lang="pt-PT" altLang="en-US" sz="1200"/>
          </a:p>
          <a:p>
            <a:r>
              <a:rPr lang="pt-PT" altLang="en-US" sz="1200"/>
              <a:t>Comparar o </a:t>
            </a:r>
            <a:r>
              <a:rPr lang="pt-PT" altLang="en-US" sz="1200">
                <a:sym typeface="+mn-ea"/>
              </a:rPr>
              <a:t>GEOreal2_P_VO_UNI com esses parâmetros contra o </a:t>
            </a:r>
            <a:r>
              <a:rPr lang="pt-PT" altLang="en-US" sz="1200"/>
              <a:t>GEOreal2_P_VO_UNI tunado pra cada função</a:t>
            </a:r>
            <a:endParaRPr lang="pt-PT" alt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275648" y="1781810"/>
            <a:ext cx="244475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pt-PT" altLang="en-US">
                <a:solidFill>
                  <a:schemeClr val="accent1"/>
                </a:solidFill>
                <a:sym typeface="+mn-ea"/>
              </a:rPr>
              <a:t>A-GEOreal</a:t>
            </a:r>
            <a:r>
              <a:rPr lang="pt-PT" altLang="en-US" baseline="-25000">
                <a:solidFill>
                  <a:schemeClr val="accent1"/>
                </a:solidFill>
                <a:sym typeface="+mn-ea"/>
              </a:rPr>
              <a:t>2</a:t>
            </a:r>
            <a:r>
              <a:rPr lang="pt-PT" altLang="en-US">
                <a:solidFill>
                  <a:schemeClr val="accent1"/>
                </a:solidFill>
                <a:sym typeface="+mn-ea"/>
              </a:rPr>
              <a:t>_P_VO_UNI</a:t>
            </a:r>
            <a:endParaRPr lang="pt-PT" altLang="en-US">
              <a:solidFill>
                <a:schemeClr val="accent1"/>
              </a:solidFill>
              <a:sym typeface="+mn-ea"/>
            </a:endParaRPr>
          </a:p>
          <a:p>
            <a:pPr algn="ctr"/>
            <a:r>
              <a:rPr lang="pt-PT" altLang="en-US"/>
              <a:t>vs.</a:t>
            </a:r>
            <a:endParaRPr lang="pt-PT" altLang="en-US"/>
          </a:p>
          <a:p>
            <a:pPr algn="ctr"/>
            <a:r>
              <a:rPr lang="pt-PT" altLang="en-US">
                <a:solidFill>
                  <a:schemeClr val="accent1"/>
                </a:solidFill>
                <a:sym typeface="+mn-ea"/>
              </a:rPr>
              <a:t>GEOreal</a:t>
            </a:r>
            <a:r>
              <a:rPr lang="pt-PT" altLang="en-US" baseline="-25000">
                <a:solidFill>
                  <a:schemeClr val="accent1"/>
                </a:solidFill>
                <a:sym typeface="+mn-ea"/>
              </a:rPr>
              <a:t>2</a:t>
            </a:r>
            <a:r>
              <a:rPr lang="pt-PT" altLang="en-US">
                <a:solidFill>
                  <a:schemeClr val="accent1"/>
                </a:solidFill>
                <a:sym typeface="+mn-ea"/>
              </a:rPr>
              <a:t>_P_VO_UNI</a:t>
            </a:r>
            <a:endParaRPr lang="pt-PT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004435" y="845820"/>
            <a:ext cx="28416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400"/>
              <a:t>A-GEO4</a:t>
            </a:r>
            <a:endParaRPr lang="pt-PT" altLang="en-US" sz="1400"/>
          </a:p>
          <a:p>
            <a:r>
              <a:rPr lang="pt-PT" altLang="en-US" sz="1400"/>
              <a:t>Se COI = 0, reseta</a:t>
            </a:r>
            <a:endParaRPr lang="pt-PT" altLang="en-US" sz="1400"/>
          </a:p>
          <a:p>
            <a:r>
              <a:rPr lang="pt-PT" altLang="en-US" sz="1400">
                <a:sym typeface="+mn-ea"/>
              </a:rPr>
              <a:t>Se COI &gt; 0, aumenta</a:t>
            </a:r>
            <a:endParaRPr lang="pt-PT" altLang="en-US" sz="14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9840" y="701675"/>
            <a:ext cx="28416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400"/>
              <a:t>A-GEO3</a:t>
            </a:r>
            <a:endParaRPr lang="pt-PT" altLang="en-US" sz="1400"/>
          </a:p>
          <a:p>
            <a:r>
              <a:rPr lang="pt-PT" altLang="en-US" sz="1400"/>
              <a:t>Se COI = 0, reseta</a:t>
            </a:r>
            <a:endParaRPr lang="pt-PT" altLang="en-US" sz="1400"/>
          </a:p>
          <a:p>
            <a:r>
              <a:rPr lang="pt-PT" altLang="en-US" sz="1400">
                <a:sym typeface="+mn-ea"/>
              </a:rPr>
              <a:t>Se COI &lt; 0, aumenta</a:t>
            </a:r>
            <a:endParaRPr lang="pt-PT" altLang="en-US" sz="1400">
              <a:sym typeface="+mn-ea"/>
            </a:endParaRPr>
          </a:p>
          <a:p>
            <a:r>
              <a:rPr lang="pt-PT" altLang="en-US" sz="1400">
                <a:sym typeface="+mn-ea"/>
              </a:rPr>
              <a:t>Se COI &gt; 0, diminui</a:t>
            </a:r>
            <a:endParaRPr lang="pt-PT" altLang="en-US" sz="14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88085" y="2392680"/>
            <a:ext cx="5041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Plotar A-GEO, A-GEO3 e A-GEO4</a:t>
            </a:r>
            <a:endParaRPr lang="pt-PT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9"/>
          <p:cNvSpPr txBox="1"/>
          <p:nvPr/>
        </p:nvSpPr>
        <p:spPr>
          <a:xfrm>
            <a:off x="1331595" y="3797935"/>
            <a:ext cx="5041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Outros algoritmos de estratégias evolutivas ou GA pra comparar (C#)</a:t>
            </a:r>
            <a:endParaRPr lang="pt-PT" altLang="en-US" sz="1200"/>
          </a:p>
        </p:txBody>
      </p:sp>
      <p:sp>
        <p:nvSpPr>
          <p:cNvPr id="2" name="Text Box 1"/>
          <p:cNvSpPr txBox="1"/>
          <p:nvPr/>
        </p:nvSpPr>
        <p:spPr>
          <a:xfrm>
            <a:off x="1979930" y="1997710"/>
            <a:ext cx="5041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200" b="1"/>
              <a:t>Quinta 25/11 às 9h - presencial</a:t>
            </a:r>
            <a:endParaRPr lang="pt-PT" altLang="en-US" sz="12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0"/>
          <p:cNvSpPr txBox="1"/>
          <p:nvPr/>
        </p:nvSpPr>
        <p:spPr>
          <a:xfrm>
            <a:off x="971793" y="557412"/>
            <a:ext cx="100774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A-GEO</a:t>
            </a:r>
            <a:r>
              <a:rPr lang="pt-PT" altLang="pt-BR" sz="1350" b="1" baseline="-25000" dirty="0" smtClean="0">
                <a:solidFill>
                  <a:schemeClr val="tx1"/>
                </a:solidFill>
              </a:rPr>
              <a:t>2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var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6" name="CaixaDeTexto 9"/>
          <p:cNvSpPr txBox="1"/>
          <p:nvPr/>
        </p:nvSpPr>
        <p:spPr>
          <a:xfrm>
            <a:off x="3060273" y="557733"/>
            <a:ext cx="113093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GEO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real1_P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7" name="CaixaDeTexto 9"/>
          <p:cNvSpPr txBox="1"/>
          <p:nvPr/>
        </p:nvSpPr>
        <p:spPr>
          <a:xfrm>
            <a:off x="4932253" y="557733"/>
            <a:ext cx="142875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GEO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real2_P_DS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925060" y="1019175"/>
            <a:ext cx="173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Incluir uma das P perturbações sendo uniforme</a:t>
            </a:r>
            <a:endParaRPr lang="pt-PT" altLang="en-US" sz="1200"/>
          </a:p>
        </p:txBody>
      </p:sp>
      <p:sp>
        <p:nvSpPr>
          <p:cNvPr id="22" name="CaixaDeTexto 9"/>
          <p:cNvSpPr txBox="1"/>
          <p:nvPr/>
        </p:nvSpPr>
        <p:spPr>
          <a:xfrm>
            <a:off x="3384758" y="2213813"/>
            <a:ext cx="48260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PT" sz="1350" b="1" dirty="0" smtClean="0">
                <a:solidFill>
                  <a:schemeClr val="tx1"/>
                </a:solidFill>
              </a:rPr>
              <a:t>????</a:t>
            </a:r>
            <a:endParaRPr lang="pt-PT" sz="1350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Conector angulado 14"/>
          <p:cNvCxnSpPr>
            <a:stCxn id="16" idx="2"/>
            <a:endCxn id="22" idx="0"/>
          </p:cNvCxnSpPr>
          <p:nvPr/>
        </p:nvCxnSpPr>
        <p:spPr>
          <a:xfrm rot="5400000">
            <a:off x="2947353" y="1535113"/>
            <a:ext cx="135699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14"/>
          <p:cNvCxnSpPr>
            <a:stCxn id="18" idx="2"/>
            <a:endCxn id="22" idx="0"/>
          </p:cNvCxnSpPr>
          <p:nvPr/>
        </p:nvCxnSpPr>
        <p:spPr>
          <a:xfrm rot="5400000">
            <a:off x="4434840" y="855345"/>
            <a:ext cx="549275" cy="2167255"/>
          </a:xfrm>
          <a:prstGeom prst="bentConnector3">
            <a:avLst>
              <a:gd name="adj1" fmla="val 500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14"/>
          <p:cNvCxnSpPr>
            <a:stCxn id="14" idx="2"/>
            <a:endCxn id="22" idx="0"/>
          </p:cNvCxnSpPr>
          <p:nvPr/>
        </p:nvCxnSpPr>
        <p:spPr>
          <a:xfrm rot="5400000" flipV="1">
            <a:off x="1872298" y="460058"/>
            <a:ext cx="1356995" cy="21501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644140" y="2573655"/>
            <a:ext cx="196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Vamos descobrir qual a maneira de perturbar</a:t>
            </a:r>
            <a:endParaRPr lang="pt-PT" altLang="en-US" sz="1200"/>
          </a:p>
        </p:txBody>
      </p:sp>
      <p:sp>
        <p:nvSpPr>
          <p:cNvPr id="29" name="Text Box 28"/>
          <p:cNvSpPr txBox="1"/>
          <p:nvPr/>
        </p:nvSpPr>
        <p:spPr>
          <a:xfrm>
            <a:off x="1475740" y="4086225"/>
            <a:ext cx="4651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Implementar A-GEO3 (galski) e comparar com A-GEO1 e </a:t>
            </a:r>
            <a:r>
              <a:rPr lang="pt-PT" altLang="en-US" sz="1200">
                <a:sym typeface="+mn-ea"/>
              </a:rPr>
              <a:t>A-GEO2</a:t>
            </a:r>
            <a:endParaRPr lang="pt-PT" altLang="en-US" sz="1200"/>
          </a:p>
        </p:txBody>
      </p:sp>
      <p:sp>
        <p:nvSpPr>
          <p:cNvPr id="30" name="Text Box 29"/>
          <p:cNvSpPr txBox="1"/>
          <p:nvPr/>
        </p:nvSpPr>
        <p:spPr>
          <a:xfrm>
            <a:off x="1547495" y="4589780"/>
            <a:ext cx="5041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Outros algoritmos de estratégias evolutivas ou GA pra comparar (C#)</a:t>
            </a:r>
            <a:endParaRPr lang="pt-PT" altLang="en-US" sz="1200"/>
          </a:p>
        </p:txBody>
      </p:sp>
      <p:sp>
        <p:nvSpPr>
          <p:cNvPr id="31" name="Text Box 30"/>
          <p:cNvSpPr txBox="1"/>
          <p:nvPr/>
        </p:nvSpPr>
        <p:spPr>
          <a:xfrm>
            <a:off x="7236460" y="386969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/>
              <a:t>Reunião: 23 às 9h</a:t>
            </a:r>
            <a:endParaRPr lang="pt-PT" altLang="en-US" sz="12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7360" y="917575"/>
          <a:ext cx="6675120" cy="203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25"/>
                <a:gridCol w="5382895"/>
              </a:tblGrid>
              <a:tr h="31305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Algoritmo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 da perturbação da variável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r>
                        <a:rPr lang="pt-BR" sz="1350" dirty="0" smtClean="0"/>
                        <a:t>A-GEO</a:t>
                      </a:r>
                      <a:r>
                        <a:rPr lang="pt-BR" sz="1350" baseline="-25000" dirty="0" smtClean="0"/>
                        <a:t>2</a:t>
                      </a:r>
                      <a:r>
                        <a:rPr lang="pt-BR" sz="1350" dirty="0" smtClean="0"/>
                        <a:t>real</a:t>
                      </a:r>
                      <a:r>
                        <a:rPr lang="pt-BR" sz="1350" baseline="-25000" dirty="0" smtClean="0"/>
                        <a:t>1</a:t>
                      </a:r>
                      <a:r>
                        <a:rPr lang="pt-PT" altLang="pt-BR" sz="1350" dirty="0" smtClean="0"/>
                        <a:t>_O</a:t>
                      </a:r>
                      <a:endParaRPr lang="pt-PT" altLang="pt-BR" sz="135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715">
                <a:tc>
                  <a:txBody>
                    <a:bodyPr/>
                    <a:lstStyle/>
                    <a:p>
                      <a:r>
                        <a:rPr lang="pt-BR" sz="1350" dirty="0" smtClean="0">
                          <a:sym typeface="+mn-ea"/>
                        </a:rPr>
                        <a:t>A-GEO</a:t>
                      </a:r>
                      <a:r>
                        <a:rPr lang="pt-BR" sz="1350" baseline="-25000" dirty="0" smtClean="0">
                          <a:sym typeface="+mn-ea"/>
                        </a:rPr>
                        <a:t>2</a:t>
                      </a:r>
                      <a:r>
                        <a:rPr lang="pt-BR" sz="1350" dirty="0" smtClean="0">
                          <a:sym typeface="+mn-ea"/>
                        </a:rPr>
                        <a:t>real</a:t>
                      </a:r>
                      <a:r>
                        <a:rPr lang="pt-BR" sz="1350" baseline="-25000" dirty="0" smtClean="0">
                          <a:sym typeface="+mn-ea"/>
                        </a:rPr>
                        <a:t>1</a:t>
                      </a:r>
                      <a:r>
                        <a:rPr lang="pt-PT" altLang="pt-BR" sz="1350" dirty="0" smtClean="0">
                          <a:sym typeface="+mn-ea"/>
                        </a:rPr>
                        <a:t>_P</a:t>
                      </a:r>
                      <a:endParaRPr lang="pt-BR" sz="1350" baseline="-2500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pt-BR" sz="9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30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83260" y="3366135"/>
            <a:ext cx="73679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600"/>
              <a:t>Implementar o mecanismo de controle de parâmetros do A-GEO no tau</a:t>
            </a:r>
            <a:endParaRPr lang="pt-PT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600">
                <a:sym typeface="+mn-ea"/>
              </a:rPr>
              <a:t>Nas versões real2, testar adicionar uma das P perturbações sendo uniforme entre os limites</a:t>
            </a:r>
            <a:endParaRPr lang="pt-PT" altLang="en-US" sz="1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481580" y="1257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Versões Reais Adaptativas</a:t>
            </a:r>
            <a:endParaRPr lang="pt-PT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61728" y="88347"/>
            <a:ext cx="571500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smtClean="0"/>
              <a:t>ESTRUTURA DA DISSERTAÇÃO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1 – Introdução</a:t>
            </a:r>
            <a:endParaRPr lang="pt-BR" sz="1350" dirty="0" smtClean="0"/>
          </a:p>
          <a:p>
            <a:r>
              <a:rPr lang="pt-BR" sz="1350" dirty="0" smtClean="0"/>
              <a:t>2 – Revisão Bibliográfica</a:t>
            </a:r>
            <a:endParaRPr lang="pt-BR" sz="1350" dirty="0" smtClean="0"/>
          </a:p>
          <a:p>
            <a:pPr indent="355600"/>
            <a:r>
              <a:rPr lang="pt-BR" sz="1350" dirty="0" smtClean="0"/>
              <a:t>2.1 – Algoritmo da Otimização Extrema Generalizada (GEO)</a:t>
            </a:r>
            <a:endParaRPr lang="pt-BR" sz="1350" dirty="0" smtClean="0"/>
          </a:p>
          <a:p>
            <a:pPr indent="355600"/>
            <a:r>
              <a:rPr lang="pt-BR" sz="1350" dirty="0" smtClean="0"/>
              <a:t>2.2 – GEO com codificação real (</a:t>
            </a:r>
            <a:r>
              <a:rPr lang="pt-BR" sz="1350" dirty="0" err="1" smtClean="0"/>
              <a:t>GEOreal</a:t>
            </a:r>
            <a:r>
              <a:rPr lang="pt-BR" sz="1350" dirty="0" smtClean="0"/>
              <a:t>)</a:t>
            </a:r>
            <a:endParaRPr lang="pt-BR" sz="1350" dirty="0" smtClean="0"/>
          </a:p>
          <a:p>
            <a:pPr indent="355600"/>
            <a:r>
              <a:rPr lang="pt-BR" sz="1350" dirty="0" smtClean="0"/>
              <a:t>2.3 – Controle de Parâmetros</a:t>
            </a:r>
            <a:endParaRPr lang="pt-BR" sz="1350" dirty="0" smtClean="0"/>
          </a:p>
          <a:p>
            <a:pPr indent="355600"/>
            <a:r>
              <a:rPr lang="pt-BR" sz="1350" dirty="0" smtClean="0"/>
              <a:t>2.4 – GEO Adaptativo (A-GEO)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3 – Metodologia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- Texto explicando como atacou o problema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</a:t>
            </a:r>
            <a:r>
              <a:rPr lang="pt-BR" sz="1350" dirty="0" err="1" smtClean="0"/>
              <a:t>A-GEOvar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Maneiras de perturbar as variáveis: Formas de </a:t>
            </a:r>
            <a:r>
              <a:rPr lang="pt-BR" sz="1350" dirty="0" err="1" smtClean="0"/>
              <a:t>pertubação</a:t>
            </a:r>
            <a:r>
              <a:rPr lang="pt-BR" sz="1350" dirty="0" smtClean="0"/>
              <a:t> no </a:t>
            </a:r>
            <a:r>
              <a:rPr lang="pt-BR" sz="1350" dirty="0" err="1" smtClean="0"/>
              <a:t>GEOreal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Modificação no cálculo do COI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4 – Resultados e Discussão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4.1 Comparação de performance utilizando o conjunto de funções teste</a:t>
            </a:r>
            <a:endParaRPr lang="pt-BR" sz="1350" dirty="0" smtClean="0"/>
          </a:p>
          <a:p>
            <a:r>
              <a:rPr lang="pt-BR" sz="1350" dirty="0" smtClean="0"/>
              <a:t>4.2 Performance em um conjunto de funções do CEC</a:t>
            </a:r>
            <a:endParaRPr lang="pt-BR" sz="1350" dirty="0" smtClean="0"/>
          </a:p>
          <a:p>
            <a:r>
              <a:rPr lang="pt-BR" sz="1350" dirty="0" smtClean="0"/>
              <a:t>4.3 Aplicação em um problema de otimização de sistema espacial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5 – Conclusões</a:t>
            </a:r>
            <a:endParaRPr lang="pt-BR" sz="1350" dirty="0" smtClean="0"/>
          </a:p>
          <a:p>
            <a:r>
              <a:rPr lang="pt-BR" sz="1350" dirty="0" smtClean="0"/>
              <a:t>Referências</a:t>
            </a:r>
            <a:endParaRPr lang="pt-BR" sz="135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16450" y="197688"/>
            <a:ext cx="151130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 smtClean="0"/>
              <a:t>A-GEO</a:t>
            </a:r>
            <a:r>
              <a:rPr lang="pt-BR" sz="1350" b="1" baseline="-25000" dirty="0" smtClean="0"/>
              <a:t>1</a:t>
            </a:r>
            <a:r>
              <a:rPr lang="pt-BR" sz="1350" b="1" dirty="0" smtClean="0"/>
              <a:t> x A-GEO</a:t>
            </a:r>
            <a:r>
              <a:rPr lang="pt-BR" sz="1350" b="1" baseline="-25000" dirty="0" smtClean="0"/>
              <a:t>2</a:t>
            </a:r>
            <a:endParaRPr lang="pt-BR" sz="1350" b="1" baseline="-25000" dirty="0"/>
          </a:p>
        </p:txBody>
      </p:sp>
      <p:pic>
        <p:nvPicPr>
          <p:cNvPr id="2" name="Picture 1" descr="AGEO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8515" y="701675"/>
            <a:ext cx="2792095" cy="2061210"/>
          </a:xfrm>
          <a:prstGeom prst="rect">
            <a:avLst/>
          </a:prstGeom>
        </p:spPr>
      </p:pic>
      <p:pic>
        <p:nvPicPr>
          <p:cNvPr id="3" name="Picture 2" descr="AGEO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15" y="2762885"/>
            <a:ext cx="2792095" cy="2061210"/>
          </a:xfrm>
          <a:prstGeom prst="rect">
            <a:avLst/>
          </a:prstGeom>
        </p:spPr>
      </p:pic>
      <p:pic>
        <p:nvPicPr>
          <p:cNvPr id="5" name="Picture 4" descr="AGEO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701675"/>
            <a:ext cx="2787650" cy="2061210"/>
          </a:xfrm>
          <a:prstGeom prst="rect">
            <a:avLst/>
          </a:prstGeom>
        </p:spPr>
      </p:pic>
      <p:pic>
        <p:nvPicPr>
          <p:cNvPr id="6" name="Picture 5" descr="AGEO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65" y="701675"/>
            <a:ext cx="2787650" cy="2061210"/>
          </a:xfrm>
          <a:prstGeom prst="rect">
            <a:avLst/>
          </a:prstGeom>
        </p:spPr>
      </p:pic>
      <p:pic>
        <p:nvPicPr>
          <p:cNvPr id="7" name="Picture 6" descr="AGEO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" y="2762885"/>
            <a:ext cx="2787650" cy="2061210"/>
          </a:xfrm>
          <a:prstGeom prst="rect">
            <a:avLst/>
          </a:prstGeom>
        </p:spPr>
      </p:pic>
      <p:pic>
        <p:nvPicPr>
          <p:cNvPr id="8" name="Picture 7" descr="AGEO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865" y="2762885"/>
            <a:ext cx="2787650" cy="2061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61501" y="197688"/>
            <a:ext cx="202057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 smtClean="0"/>
              <a:t>A-GEO</a:t>
            </a:r>
            <a:r>
              <a:rPr lang="pt-BR" sz="1350" b="1" baseline="-25000" dirty="0" smtClean="0"/>
              <a:t>1</a:t>
            </a:r>
            <a:r>
              <a:rPr lang="pt-BR" sz="1350" b="1" dirty="0" smtClean="0"/>
              <a:t>var x A-GEO</a:t>
            </a:r>
            <a:r>
              <a:rPr lang="pt-BR" sz="1350" b="1" baseline="-25000" dirty="0" smtClean="0"/>
              <a:t>2</a:t>
            </a:r>
            <a:r>
              <a:rPr lang="pt-BR" sz="1350" b="1" dirty="0" smtClean="0"/>
              <a:t>var</a:t>
            </a:r>
            <a:endParaRPr lang="pt-BR" sz="1350" dirty="0"/>
          </a:p>
        </p:txBody>
      </p:sp>
      <p:pic>
        <p:nvPicPr>
          <p:cNvPr id="15" name="Picture 14" descr="AGEOvar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9305" y="742315"/>
            <a:ext cx="2687955" cy="1979930"/>
          </a:xfrm>
          <a:prstGeom prst="rect">
            <a:avLst/>
          </a:prstGeom>
        </p:spPr>
      </p:pic>
      <p:pic>
        <p:nvPicPr>
          <p:cNvPr id="16" name="Picture 15" descr="AGEOvar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2717800"/>
            <a:ext cx="2689225" cy="1976755"/>
          </a:xfrm>
          <a:prstGeom prst="rect">
            <a:avLst/>
          </a:prstGeom>
        </p:spPr>
      </p:pic>
      <p:pic>
        <p:nvPicPr>
          <p:cNvPr id="17" name="Picture 16" descr="AGEOvar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742315"/>
            <a:ext cx="2684145" cy="1976120"/>
          </a:xfrm>
          <a:prstGeom prst="rect">
            <a:avLst/>
          </a:prstGeom>
        </p:spPr>
      </p:pic>
      <p:pic>
        <p:nvPicPr>
          <p:cNvPr id="18" name="Picture 17" descr="AGEOvar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210" y="742315"/>
            <a:ext cx="2684145" cy="1976120"/>
          </a:xfrm>
          <a:prstGeom prst="rect">
            <a:avLst/>
          </a:prstGeom>
        </p:spPr>
      </p:pic>
      <p:pic>
        <p:nvPicPr>
          <p:cNvPr id="19" name="Picture 18" descr="AGEOvar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2718435"/>
            <a:ext cx="2684145" cy="1976120"/>
          </a:xfrm>
          <a:prstGeom prst="rect">
            <a:avLst/>
          </a:prstGeom>
        </p:spPr>
      </p:pic>
      <p:pic>
        <p:nvPicPr>
          <p:cNvPr id="20" name="Picture 19" descr="AGEOvar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4210" y="2718435"/>
            <a:ext cx="2684145" cy="1979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70976" y="197688"/>
            <a:ext cx="330771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350" b="1" dirty="0" smtClean="0"/>
              <a:t>Comparativo entre A-GEO</a:t>
            </a:r>
            <a:r>
              <a:rPr lang="pt-PT" altLang="pt-BR" sz="1350" b="1" baseline="-25000" dirty="0" smtClean="0"/>
              <a:t>2</a:t>
            </a:r>
            <a:r>
              <a:rPr lang="pt-PT" altLang="pt-BR" sz="1350" b="1" dirty="0" smtClean="0"/>
              <a:t> e A-GEO</a:t>
            </a:r>
            <a:r>
              <a:rPr lang="pt-PT" altLang="pt-BR" sz="1350" b="1" baseline="-25000" dirty="0" smtClean="0"/>
              <a:t>2</a:t>
            </a:r>
            <a:r>
              <a:rPr lang="pt-PT" altLang="pt-BR" sz="1350" b="1" dirty="0" smtClean="0"/>
              <a:t>var</a:t>
            </a:r>
            <a:endParaRPr lang="pt-PT" altLang="pt-BR" sz="1350" b="1" dirty="0" smtClean="0"/>
          </a:p>
        </p:txBody>
      </p:sp>
      <p:pic>
        <p:nvPicPr>
          <p:cNvPr id="2" name="Picture 1" descr="AGEOvsAGEOvar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3595" y="773430"/>
            <a:ext cx="2687320" cy="1979295"/>
          </a:xfrm>
          <a:prstGeom prst="rect">
            <a:avLst/>
          </a:prstGeom>
        </p:spPr>
      </p:pic>
      <p:pic>
        <p:nvPicPr>
          <p:cNvPr id="3" name="Picture 2" descr="AGEOvsAGEOvar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95" y="2752725"/>
            <a:ext cx="2687320" cy="1979295"/>
          </a:xfrm>
          <a:prstGeom prst="rect">
            <a:avLst/>
          </a:prstGeom>
        </p:spPr>
      </p:pic>
      <p:pic>
        <p:nvPicPr>
          <p:cNvPr id="5" name="Picture 4" descr="AGEOvsAGEOvar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774065"/>
            <a:ext cx="2682240" cy="1978660"/>
          </a:xfrm>
          <a:prstGeom prst="rect">
            <a:avLst/>
          </a:prstGeom>
        </p:spPr>
      </p:pic>
      <p:pic>
        <p:nvPicPr>
          <p:cNvPr id="6" name="Picture 5" descr="AGEOvsAGEOvar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355" y="774065"/>
            <a:ext cx="2682240" cy="1978660"/>
          </a:xfrm>
          <a:prstGeom prst="rect">
            <a:avLst/>
          </a:prstGeom>
        </p:spPr>
      </p:pic>
      <p:pic>
        <p:nvPicPr>
          <p:cNvPr id="7" name="Picture 6" descr="AGEOvsAGEOvar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" y="2752725"/>
            <a:ext cx="2682240" cy="1978660"/>
          </a:xfrm>
          <a:prstGeom prst="rect">
            <a:avLst/>
          </a:prstGeom>
        </p:spPr>
      </p:pic>
      <p:pic>
        <p:nvPicPr>
          <p:cNvPr id="8" name="Picture 7" descr="AGEOvsAGEOvar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355" y="2752725"/>
            <a:ext cx="2682240" cy="1978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70976" y="197688"/>
            <a:ext cx="28022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350" b="1" dirty="0" smtClean="0"/>
              <a:t>Melhores entre A-GEO e A-GEO</a:t>
            </a:r>
            <a:r>
              <a:rPr lang="pt-PT" altLang="pt-BR" sz="1350" b="1" baseline="-25000" dirty="0" smtClean="0"/>
              <a:t>var</a:t>
            </a:r>
            <a:endParaRPr lang="pt-BR" sz="1350" dirty="0"/>
          </a:p>
        </p:txBody>
      </p:sp>
      <p:sp>
        <p:nvSpPr>
          <p:cNvPr id="10" name="Text Box 9"/>
          <p:cNvSpPr txBox="1"/>
          <p:nvPr/>
        </p:nvSpPr>
        <p:spPr>
          <a:xfrm>
            <a:off x="1043305" y="629920"/>
            <a:ext cx="6773545" cy="1378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/>
              <a:t>A versão 2 foi superior em todas as execuções em relação a versão 1,</a:t>
            </a:r>
            <a:r>
              <a:rPr lang="pt-PT" altLang="en-US" baseline="-25000"/>
              <a:t> </a:t>
            </a:r>
            <a:r>
              <a:rPr lang="pt-PT" altLang="en-US"/>
              <a:t>tanto no A-GEO quanto no A-GEO</a:t>
            </a:r>
            <a:r>
              <a:rPr lang="pt-PT" altLang="en-US" baseline="-25000"/>
              <a:t>var</a:t>
            </a:r>
            <a:r>
              <a:rPr lang="pt-PT" altLang="en-US"/>
              <a:t>.</a:t>
            </a: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baseline="-25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/>
              <a:t>A-GEO</a:t>
            </a:r>
            <a:r>
              <a:rPr lang="pt-PT" altLang="en-US" baseline="-25000"/>
              <a:t>2</a:t>
            </a:r>
            <a:r>
              <a:rPr lang="pt-PT" altLang="en-US"/>
              <a:t>var foi melhor que A-GEO</a:t>
            </a:r>
            <a:r>
              <a:rPr lang="pt-PT" altLang="en-US" baseline="-25000"/>
              <a:t>2 </a:t>
            </a:r>
            <a:r>
              <a:rPr lang="pt-PT" altLang="en-US"/>
              <a:t>em todas as funções, exceto na Ackley e na Rosenbrock</a:t>
            </a:r>
            <a:endParaRPr lang="pt-PT" alt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521585" y="2501900"/>
            <a:ext cx="3816350" cy="1943100"/>
            <a:chOff x="282" y="85"/>
            <a:chExt cx="6010" cy="3060"/>
          </a:xfrm>
        </p:grpSpPr>
        <p:sp>
          <p:nvSpPr>
            <p:cNvPr id="2" name="CaixaDeTexto 9"/>
            <p:cNvSpPr txBox="1"/>
            <p:nvPr/>
          </p:nvSpPr>
          <p:spPr>
            <a:xfrm>
              <a:off x="622" y="312"/>
              <a:ext cx="813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endParaRPr lang="pt-BR" sz="135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353" y="1164"/>
              <a:ext cx="1186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rgbClr val="FF0000"/>
                  </a:solidFill>
                </a:rPr>
                <a:t>1</a:t>
              </a:r>
              <a:endParaRPr lang="pt-BR" sz="135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53" y="1731"/>
              <a:ext cx="1186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pt-BR" sz="1350" b="1" baseline="-2500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" name="Conector angulado 14"/>
            <p:cNvCxnSpPr>
              <a:stCxn id="2" idx="2"/>
              <a:endCxn id="12" idx="1"/>
            </p:cNvCxnSpPr>
            <p:nvPr/>
          </p:nvCxnSpPr>
          <p:spPr>
            <a:xfrm rot="5400000" flipV="1">
              <a:off x="600" y="1212"/>
              <a:ext cx="1183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angulado 14"/>
            <p:cNvCxnSpPr>
              <a:stCxn id="2" idx="2"/>
              <a:endCxn id="11" idx="1"/>
            </p:cNvCxnSpPr>
            <p:nvPr/>
          </p:nvCxnSpPr>
          <p:spPr>
            <a:xfrm rot="5400000" flipV="1">
              <a:off x="883" y="930"/>
              <a:ext cx="617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9"/>
            <p:cNvSpPr txBox="1"/>
            <p:nvPr/>
          </p:nvSpPr>
          <p:spPr>
            <a:xfrm>
              <a:off x="4801" y="312"/>
              <a:ext cx="1214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var</a:t>
              </a:r>
              <a:endParaRPr lang="pt-PT" altLang="pt-BR" sz="1350" b="1" dirty="0" smtClean="0"/>
            </a:p>
          </p:txBody>
        </p:sp>
        <p:sp>
          <p:nvSpPr>
            <p:cNvPr id="6" name="CaixaDeTexto 10"/>
            <p:cNvSpPr txBox="1"/>
            <p:nvPr/>
          </p:nvSpPr>
          <p:spPr>
            <a:xfrm>
              <a:off x="3554" y="1164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var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" name="CaixaDeTexto 11"/>
            <p:cNvSpPr txBox="1"/>
            <p:nvPr/>
          </p:nvSpPr>
          <p:spPr>
            <a:xfrm>
              <a:off x="3554" y="1731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" name="Conector angulado 14"/>
            <p:cNvCxnSpPr>
              <a:stCxn id="5" idx="2"/>
              <a:endCxn id="7" idx="3"/>
            </p:cNvCxnSpPr>
            <p:nvPr/>
          </p:nvCxnSpPr>
          <p:spPr>
            <a:xfrm rot="5400000">
              <a:off x="4683" y="1242"/>
              <a:ext cx="1184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angulado 14"/>
            <p:cNvCxnSpPr>
              <a:stCxn id="5" idx="2"/>
              <a:endCxn id="6" idx="3"/>
            </p:cNvCxnSpPr>
            <p:nvPr/>
          </p:nvCxnSpPr>
          <p:spPr>
            <a:xfrm rot="5400000">
              <a:off x="4966" y="957"/>
              <a:ext cx="616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0"/>
            <p:cNvSpPr txBox="1"/>
            <p:nvPr/>
          </p:nvSpPr>
          <p:spPr>
            <a:xfrm>
              <a:off x="2306" y="2412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PT" alt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4" name="Conector angulado 14"/>
            <p:cNvCxnSpPr>
              <a:stCxn id="12" idx="3"/>
              <a:endCxn id="13" idx="0"/>
            </p:cNvCxnSpPr>
            <p:nvPr/>
          </p:nvCxnSpPr>
          <p:spPr>
            <a:xfrm>
              <a:off x="2539" y="1967"/>
              <a:ext cx="561" cy="4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4"/>
            <p:cNvCxnSpPr>
              <a:stCxn id="7" idx="1"/>
              <a:endCxn id="13" idx="0"/>
            </p:cNvCxnSpPr>
            <p:nvPr/>
          </p:nvCxnSpPr>
          <p:spPr>
            <a:xfrm rot="10800000" flipV="1">
              <a:off x="3100" y="1967"/>
              <a:ext cx="454" cy="4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s 23"/>
            <p:cNvSpPr/>
            <p:nvPr/>
          </p:nvSpPr>
          <p:spPr>
            <a:xfrm>
              <a:off x="282" y="85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251460" y="709930"/>
              <a:ext cx="6296660" cy="4168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465"/>
                    <a:gridCol w="4989195"/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Algoritmo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Descrição da perturbação da variável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GEOreal1_O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/>
                            <a:t>GEOreal1_P</a:t>
                          </a:r>
                          <a:endParaRPr lang="pt-PT" altLang="pt-BR" sz="1200" b="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’=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+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0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,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𝜌</a:t>
                          </a:r>
                          <a:r>
                            <a:rPr 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·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max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−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min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≡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Percentagem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intervalo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das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vari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á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veis</a:t>
                          </a:r>
                          <a:endParaRPr lang="pt-BR" sz="12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Symbol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GEOreal1_N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𝜌</m:t>
                                </m:r>
                                <m:r>
                                  <a:rPr 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max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min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ρ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≡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Percentagem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intervalo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vari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á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veis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2_N_VO</a:t>
                          </a:r>
                          <a:endParaRPr lang="pt-PT" alt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altLang="en-US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2_P_DS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𝜌</m:t>
                                </m:r>
                                <m:r>
                                  <a:rPr 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max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min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ρ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≡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Percentagem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intervalo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vari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á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veis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pt-BR" sz="1200" b="0" baseline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algn="ctr">
                            <a:buNone/>
                          </a:pPr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251460" y="709930"/>
              <a:ext cx="6296660" cy="4168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465"/>
                    <a:gridCol w="4989195"/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Algoritmo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Descrição da perturbação da variável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GEOreal1_O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/>
                            <a:t>GEOreal1_P</a:t>
                          </a:r>
                          <a:endParaRPr lang="pt-PT" altLang="pt-BR" sz="1200" b="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’=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+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0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,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𝜌</a:t>
                          </a:r>
                          <a:r>
                            <a:rPr 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·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max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−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min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≡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Percentagem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intervalo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das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vari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á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veis</a:t>
                          </a:r>
                          <a:endParaRPr lang="pt-BR" sz="12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Symbol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GEOreal1_N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2_N_VO</a:t>
                          </a:r>
                          <a:endParaRPr lang="pt-PT" alt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79502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2_P_DS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 Box 1"/>
          <p:cNvSpPr txBox="1"/>
          <p:nvPr/>
        </p:nvSpPr>
        <p:spPr>
          <a:xfrm>
            <a:off x="6735445" y="845820"/>
            <a:ext cx="231076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400" b="1"/>
              <a:t>Formas de mutação:</a:t>
            </a:r>
            <a:endParaRPr lang="pt-PT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/>
              <a:t>O = Original</a:t>
            </a:r>
            <a:endParaRPr lang="pt-PT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P = Porcentagem</a:t>
            </a: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N = DistNormal</a:t>
            </a: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Formas de variação do std ou porcentagem durante as P perturbações:</a:t>
            </a:r>
            <a:endParaRPr lang="pt-PT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VO = </a:t>
            </a:r>
            <a:r>
              <a:rPr lang="pt-PT" altLang="en-US" sz="1400">
                <a:sym typeface="+mn-ea"/>
              </a:rPr>
              <a:t>Variação </a:t>
            </a:r>
            <a:r>
              <a:rPr lang="pt-PT" altLang="en-US" sz="1400">
                <a:sym typeface="+mn-ea"/>
              </a:rPr>
              <a:t>Original </a:t>
            </a:r>
            <a:endParaRPr lang="pt-PT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DS = Variação divisão por s</a:t>
            </a: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81580" y="1257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Versões Reais</a:t>
            </a:r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9070" y="450850"/>
            <a:ext cx="22999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GEOreal</a:t>
            </a:r>
            <a:r>
              <a:rPr lang="pt-PT" altLang="en-US" b="1" baseline="-25000"/>
              <a:t>1</a:t>
            </a:r>
            <a:r>
              <a:rPr lang="pt-PT" altLang="en-US" b="1"/>
              <a:t>_O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1</a:t>
            </a:r>
            <a:r>
              <a:rPr lang="pt-PT" altLang="en-US" b="1">
                <a:sym typeface="+mn-ea"/>
              </a:rPr>
              <a:t>_P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1</a:t>
            </a:r>
            <a:r>
              <a:rPr lang="pt-PT" altLang="en-US" b="1">
                <a:sym typeface="+mn-ea"/>
              </a:rPr>
              <a:t>_N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_O_VO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_P_VO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_N_VO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_O_DS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_P_DS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_N_DS</a:t>
            </a:r>
            <a:endParaRPr lang="pt-PT" altLang="en-US" b="1">
              <a:sym typeface="+mn-ea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75280" y="2393950"/>
            <a:ext cx="50419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491865" y="450850"/>
            <a:ext cx="283400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pt-PT" altLang="en-US" sz="1400" b="1"/>
              <a:t>Definir qual tipo de perturbação é melhor:</a:t>
            </a:r>
            <a:endParaRPr lang="pt-PT" altLang="en-US" sz="1400" b="1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O = Original</a:t>
            </a:r>
            <a:endParaRPr lang="pt-PT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P = Porcentagem</a:t>
            </a:r>
            <a:endParaRPr lang="pt-PT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N = DistNormal</a:t>
            </a:r>
            <a:endParaRPr lang="pt-PT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sz="1400"/>
          </a:p>
          <a:p>
            <a:pPr algn="l">
              <a:lnSpc>
                <a:spcPct val="150000"/>
              </a:lnSpc>
            </a:pPr>
            <a:r>
              <a:rPr lang="pt-PT" altLang="en-US" sz="1400" b="1">
                <a:sym typeface="+mn-ea"/>
              </a:rPr>
              <a:t>Definir qual maneira de variar o sigma/porcent durante as P perturbações é melhor:</a:t>
            </a:r>
            <a:endParaRPr lang="pt-PT" altLang="en-US" sz="1400" b="1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VO = Variação original</a:t>
            </a:r>
            <a:endParaRPr lang="pt-PT" altLang="en-US" sz="140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DS = divide por s</a:t>
            </a:r>
            <a:endParaRPr lang="pt-PT" altLang="en-US" sz="1400"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1400">
              <a:sym typeface="+mn-ea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379345" y="557530"/>
            <a:ext cx="320040" cy="41763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372225" y="2213610"/>
            <a:ext cx="50419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092315" y="485775"/>
            <a:ext cx="18573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1400" b="1"/>
              <a:t>Análisar o desempenho dos algoritmos com relação às funções (relacionar algoritmo com o tipo de função (x*, topografia, etc)</a:t>
            </a:r>
            <a:endParaRPr lang="pt-PT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34435" y="197688"/>
            <a:ext cx="33483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PT" altLang="pt-BR" sz="1350" b="1" dirty="0" smtClean="0"/>
              <a:t>GEOreal</a:t>
            </a:r>
            <a:r>
              <a:rPr lang="pt-PT" altLang="pt-BR" sz="1350" b="1" baseline="-25000" dirty="0" smtClean="0"/>
              <a:t>1</a:t>
            </a:r>
            <a:r>
              <a:rPr lang="pt-PT" altLang="pt-BR" sz="1350" b="1" dirty="0" smtClean="0"/>
              <a:t>_O x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1</a:t>
            </a:r>
            <a:r>
              <a:rPr lang="pt-PT" altLang="pt-BR" sz="1350" b="1" dirty="0" smtClean="0">
                <a:sym typeface="+mn-ea"/>
              </a:rPr>
              <a:t>_P x GEOreal</a:t>
            </a:r>
            <a:r>
              <a:rPr lang="pt-PT" altLang="pt-BR" sz="1350" b="1" baseline="-25000" dirty="0" smtClean="0">
                <a:sym typeface="+mn-ea"/>
              </a:rPr>
              <a:t>1</a:t>
            </a:r>
            <a:r>
              <a:rPr lang="pt-PT" altLang="pt-BR" sz="1350" b="1" dirty="0" smtClean="0">
                <a:sym typeface="+mn-ea"/>
              </a:rPr>
              <a:t>_N</a:t>
            </a:r>
            <a:endParaRPr lang="pt-BR" sz="1350" b="1" baseline="-25000" dirty="0"/>
          </a:p>
        </p:txBody>
      </p:sp>
      <p:pic>
        <p:nvPicPr>
          <p:cNvPr id="2" name="Picture 1" descr="GEOreal1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798195"/>
            <a:ext cx="2706370" cy="2063750"/>
          </a:xfrm>
          <a:prstGeom prst="rect">
            <a:avLst/>
          </a:prstGeom>
        </p:spPr>
      </p:pic>
      <p:pic>
        <p:nvPicPr>
          <p:cNvPr id="3" name="Picture 2" descr="GEOreal1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2861945"/>
            <a:ext cx="2706370" cy="2063750"/>
          </a:xfrm>
          <a:prstGeom prst="rect">
            <a:avLst/>
          </a:prstGeom>
        </p:spPr>
      </p:pic>
      <p:pic>
        <p:nvPicPr>
          <p:cNvPr id="9" name="Picture 8" descr="GEOreal1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798195"/>
            <a:ext cx="2706370" cy="2063750"/>
          </a:xfrm>
          <a:prstGeom prst="rect">
            <a:avLst/>
          </a:prstGeom>
        </p:spPr>
      </p:pic>
      <p:pic>
        <p:nvPicPr>
          <p:cNvPr id="10" name="Picture 9" descr="GEOreal1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485" y="798195"/>
            <a:ext cx="2706370" cy="2063750"/>
          </a:xfrm>
          <a:prstGeom prst="rect">
            <a:avLst/>
          </a:prstGeom>
        </p:spPr>
      </p:pic>
      <p:pic>
        <p:nvPicPr>
          <p:cNvPr id="11" name="Picture 10" descr="GEOreal1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" y="2861945"/>
            <a:ext cx="2706370" cy="2063750"/>
          </a:xfrm>
          <a:prstGeom prst="rect">
            <a:avLst/>
          </a:prstGeom>
        </p:spPr>
      </p:pic>
      <p:pic>
        <p:nvPicPr>
          <p:cNvPr id="12" name="Picture 11" descr="GEOreal1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485" y="2861945"/>
            <a:ext cx="2706370" cy="2063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7339</Words>
  <Application>WPS Presentation</Application>
  <PresentationFormat>Apresentação na tela (4:3)</PresentationFormat>
  <Paragraphs>503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>DejaVu Math TeX Gyre</vt:lpstr>
      <vt:lpstr>MS Mincho</vt:lpstr>
      <vt:lpstr>Gubbi</vt:lpstr>
      <vt:lpstr>Symbol</vt:lpstr>
      <vt:lpstr>Calibri</vt:lpstr>
      <vt:lpstr>Trebuchet MS</vt:lpstr>
      <vt:lpstr>Microsoft YaHei</vt:lpstr>
      <vt:lpstr>Droid Sans Fallback</vt:lpstr>
      <vt:lpstr>Arial Unicode MS</vt:lpstr>
      <vt:lpstr>OpenSymbol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Sousa</dc:creator>
  <cp:lastModifiedBy>lbluz</cp:lastModifiedBy>
  <cp:revision>202</cp:revision>
  <dcterms:created xsi:type="dcterms:W3CDTF">2021-11-23T12:57:12Z</dcterms:created>
  <dcterms:modified xsi:type="dcterms:W3CDTF">2021-11-23T12:57:12Z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