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9" r:id="rId5"/>
    <p:sldId id="512" r:id="rId6"/>
    <p:sldId id="551" r:id="rId7"/>
    <p:sldId id="447" r:id="rId8"/>
    <p:sldId id="468" r:id="rId9"/>
    <p:sldId id="469" r:id="rId10"/>
    <p:sldId id="470" r:id="rId11"/>
    <p:sldId id="550" r:id="rId12"/>
    <p:sldId id="552" r:id="rId13"/>
    <p:sldId id="553" r:id="rId14"/>
    <p:sldId id="554" r:id="rId15"/>
    <p:sldId id="555" r:id="rId16"/>
    <p:sldId id="514" r:id="rId17"/>
    <p:sldId id="515" r:id="rId18"/>
    <p:sldId id="516" r:id="rId19"/>
    <p:sldId id="584" r:id="rId20"/>
    <p:sldId id="605" r:id="rId21"/>
    <p:sldId id="606" r:id="rId22"/>
    <p:sldId id="448" r:id="rId23"/>
    <p:sldId id="464" r:id="rId24"/>
    <p:sldId id="462" r:id="rId25"/>
    <p:sldId id="463" r:id="rId26"/>
    <p:sldId id="417" r:id="rId27"/>
    <p:sldId id="269" r:id="rId28"/>
    <p:sldId id="281" r:id="rId29"/>
    <p:sldId id="271" r:id="rId30"/>
    <p:sldId id="339" r:id="rId31"/>
    <p:sldId id="338" r:id="rId32"/>
    <p:sldId id="341" r:id="rId33"/>
    <p:sldId id="333" r:id="rId34"/>
    <p:sldId id="342" r:id="rId35"/>
    <p:sldId id="343" r:id="rId36"/>
    <p:sldId id="344" r:id="rId37"/>
    <p:sldId id="321" r:id="rId38"/>
    <p:sldId id="313" r:id="rId39"/>
    <p:sldId id="304" r:id="rId40"/>
    <p:sldId id="261" r:id="rId41"/>
  </p:sldIdLst>
  <p:sldSz cx="9144000" cy="5147945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90" y="-222"/>
      </p:cViewPr>
      <p:guideLst>
        <p:guide orient="horz" pos="1671"/>
        <p:guide pos="27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80DFE5-D797-4F41-9F74-76ACCD1B39E4}" type="datetimeFigureOut">
              <a:rPr lang="pt-BR" smtClean="0"/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3664" y="685800"/>
            <a:ext cx="6090671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2905C-CE2A-4489-BA2D-0223C1DAE32D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2905C-CE2A-4489-BA2D-0223C1DAE32D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85800" y="1599217"/>
            <a:ext cx="7772400" cy="1103483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917200"/>
            <a:ext cx="6400800" cy="1315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6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93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2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5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9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22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5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9889-E029-4975-BF51-11D48B72F1BB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71BC-F50C-4631-A8D8-46B9DF28F5A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9889-E029-4975-BF51-11D48B72F1BB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71BC-F50C-4631-A8D8-46B9DF28F5A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06159"/>
            <a:ext cx="2057400" cy="4392483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06159"/>
            <a:ext cx="6019800" cy="4392483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9889-E029-4975-BF51-11D48B72F1BB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71BC-F50C-4631-A8D8-46B9DF28F5A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9889-E029-4975-BF51-11D48B72F1BB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71BC-F50C-4631-A8D8-46B9DF28F5A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22313" y="3308067"/>
            <a:ext cx="7772400" cy="1022450"/>
          </a:xfrm>
        </p:spPr>
        <p:txBody>
          <a:bodyPr anchor="t"/>
          <a:lstStyle>
            <a:lvl1pPr algn="l">
              <a:defRPr sz="3005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722313" y="2181942"/>
            <a:ext cx="7772400" cy="1126125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64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93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287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577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930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220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57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9889-E029-4975-BF51-11D48B72F1BB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71BC-F50C-4631-A8D8-46B9DF28F5A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457200" y="1201200"/>
            <a:ext cx="4038600" cy="339744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648200" y="1201200"/>
            <a:ext cx="4038600" cy="339744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9889-E029-4975-BF51-11D48B72F1BB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71BC-F50C-4631-A8D8-46B9DF28F5A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57200" y="1152342"/>
            <a:ext cx="4040188" cy="48024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6435" indent="0">
              <a:buNone/>
              <a:defRPr sz="1350" b="1"/>
            </a:lvl3pPr>
            <a:lvl4pPr marL="1029335" indent="0">
              <a:buNone/>
              <a:defRPr sz="1200" b="1"/>
            </a:lvl4pPr>
            <a:lvl5pPr marL="1372870" indent="0">
              <a:buNone/>
              <a:defRPr sz="1200" b="1"/>
            </a:lvl5pPr>
            <a:lvl6pPr marL="1715770" indent="0">
              <a:buNone/>
              <a:defRPr sz="1200" b="1"/>
            </a:lvl6pPr>
            <a:lvl7pPr marL="2059305" indent="0">
              <a:buNone/>
              <a:defRPr sz="1200" b="1"/>
            </a:lvl7pPr>
            <a:lvl8pPr marL="2402205" indent="0">
              <a:buNone/>
              <a:defRPr sz="1200" b="1"/>
            </a:lvl8pPr>
            <a:lvl9pPr marL="274574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57200" y="1632583"/>
            <a:ext cx="4040188" cy="2966059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152342"/>
            <a:ext cx="4041775" cy="48024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6435" indent="0">
              <a:buNone/>
              <a:defRPr sz="1350" b="1"/>
            </a:lvl3pPr>
            <a:lvl4pPr marL="1029335" indent="0">
              <a:buNone/>
              <a:defRPr sz="1200" b="1"/>
            </a:lvl4pPr>
            <a:lvl5pPr marL="1372870" indent="0">
              <a:buNone/>
              <a:defRPr sz="1200" b="1"/>
            </a:lvl5pPr>
            <a:lvl6pPr marL="1715770" indent="0">
              <a:buNone/>
              <a:defRPr sz="1200" b="1"/>
            </a:lvl6pPr>
            <a:lvl7pPr marL="2059305" indent="0">
              <a:buNone/>
              <a:defRPr sz="1200" b="1"/>
            </a:lvl7pPr>
            <a:lvl8pPr marL="2402205" indent="0">
              <a:buNone/>
              <a:defRPr sz="1200" b="1"/>
            </a:lvl8pPr>
            <a:lvl9pPr marL="274574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4645025" y="1632583"/>
            <a:ext cx="4041775" cy="2966059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9889-E029-4975-BF51-11D48B72F1BB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71BC-F50C-4631-A8D8-46B9DF28F5A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9889-E029-4975-BF51-11D48B72F1BB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71BC-F50C-4631-A8D8-46B9DF28F5A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9889-E029-4975-BF51-11D48B72F1BB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71BC-F50C-4631-A8D8-46B9DF28F5A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04967"/>
            <a:ext cx="3008313" cy="87230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3575050" y="204967"/>
            <a:ext cx="5111750" cy="439367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077267"/>
            <a:ext cx="3008313" cy="3521376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6435" indent="0">
              <a:buNone/>
              <a:defRPr sz="750"/>
            </a:lvl3pPr>
            <a:lvl4pPr marL="1029335" indent="0">
              <a:buNone/>
              <a:defRPr sz="675"/>
            </a:lvl4pPr>
            <a:lvl5pPr marL="1372870" indent="0">
              <a:buNone/>
              <a:defRPr sz="675"/>
            </a:lvl5pPr>
            <a:lvl6pPr marL="1715770" indent="0">
              <a:buNone/>
              <a:defRPr sz="675"/>
            </a:lvl6pPr>
            <a:lvl7pPr marL="2059305" indent="0">
              <a:buNone/>
              <a:defRPr sz="675"/>
            </a:lvl7pPr>
            <a:lvl8pPr marL="2402205" indent="0">
              <a:buNone/>
              <a:defRPr sz="675"/>
            </a:lvl8pPr>
            <a:lvl9pPr marL="2745740" indent="0">
              <a:buNone/>
              <a:defRPr sz="675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9889-E029-4975-BF51-11D48B72F1BB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71BC-F50C-4631-A8D8-46B9DF28F5A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792288" y="3603600"/>
            <a:ext cx="5486400" cy="42542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983"/>
            <a:ext cx="5486400" cy="3088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6435" indent="0">
              <a:buNone/>
              <a:defRPr sz="1800"/>
            </a:lvl3pPr>
            <a:lvl4pPr marL="1029335" indent="0">
              <a:buNone/>
              <a:defRPr sz="1500"/>
            </a:lvl4pPr>
            <a:lvl5pPr marL="1372870" indent="0">
              <a:buNone/>
              <a:defRPr sz="1500"/>
            </a:lvl5pPr>
            <a:lvl6pPr marL="1715770" indent="0">
              <a:buNone/>
              <a:defRPr sz="1500"/>
            </a:lvl6pPr>
            <a:lvl7pPr marL="2059305" indent="0">
              <a:buNone/>
              <a:defRPr sz="1500"/>
            </a:lvl7pPr>
            <a:lvl8pPr marL="2402205" indent="0">
              <a:buNone/>
              <a:defRPr sz="1500"/>
            </a:lvl8pPr>
            <a:lvl9pPr marL="274574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029026"/>
            <a:ext cx="5486400" cy="604175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6435" indent="0">
              <a:buNone/>
              <a:defRPr sz="750"/>
            </a:lvl3pPr>
            <a:lvl4pPr marL="1029335" indent="0">
              <a:buNone/>
              <a:defRPr sz="675"/>
            </a:lvl4pPr>
            <a:lvl5pPr marL="1372870" indent="0">
              <a:buNone/>
              <a:defRPr sz="675"/>
            </a:lvl5pPr>
            <a:lvl6pPr marL="1715770" indent="0">
              <a:buNone/>
              <a:defRPr sz="675"/>
            </a:lvl6pPr>
            <a:lvl7pPr marL="2059305" indent="0">
              <a:buNone/>
              <a:defRPr sz="675"/>
            </a:lvl7pPr>
            <a:lvl8pPr marL="2402205" indent="0">
              <a:buNone/>
              <a:defRPr sz="675"/>
            </a:lvl8pPr>
            <a:lvl9pPr marL="2745740" indent="0">
              <a:buNone/>
              <a:defRPr sz="675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9889-E029-4975-BF51-11D48B72F1BB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471BC-F50C-4631-A8D8-46B9DF28F5A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6159"/>
            <a:ext cx="8229600" cy="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1200"/>
            <a:ext cx="8229600" cy="3397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771434"/>
            <a:ext cx="2133600" cy="274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B9889-E029-4975-BF51-11D48B72F1BB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771434"/>
            <a:ext cx="2895600" cy="274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4771434"/>
            <a:ext cx="2133600" cy="274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471BC-F50C-4631-A8D8-46B9DF28F5A2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86435" rtl="0" eaLnBrk="1" latinLnBrk="0" hangingPunct="1">
        <a:spcBef>
          <a:spcPct val="0"/>
        </a:spcBef>
        <a:buNone/>
        <a:defRPr sz="33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6435" rtl="0" eaLnBrk="1" latinLnBrk="0" hangingPunct="1">
        <a:spcBef>
          <a:spcPct val="15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4630" algn="l" defTabSz="686435" rtl="0" eaLnBrk="1" latinLnBrk="0" hangingPunct="1">
        <a:spcBef>
          <a:spcPct val="15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885" indent="-171450" algn="l" defTabSz="686435" rtl="0" eaLnBrk="1" latinLnBrk="0" hangingPunct="1">
        <a:spcBef>
          <a:spcPct val="15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1420" indent="-171450" algn="l" defTabSz="686435" rtl="0" eaLnBrk="1" latinLnBrk="0" hangingPunct="1">
        <a:spcBef>
          <a:spcPct val="15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4320" indent="-171450" algn="l" defTabSz="686435" rtl="0" eaLnBrk="1" latinLnBrk="0" hangingPunct="1">
        <a:spcBef>
          <a:spcPct val="15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7855" indent="-171450" algn="l" defTabSz="686435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30755" indent="-171450" algn="l" defTabSz="686435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4290" indent="-171450" algn="l" defTabSz="686435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7190" indent="-171450" algn="l" defTabSz="686435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643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643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6435" algn="l" defTabSz="68643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9335" algn="l" defTabSz="68643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2870" algn="l" defTabSz="68643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5770" algn="l" defTabSz="68643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9305" algn="l" defTabSz="68643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2205" algn="l" defTabSz="68643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5740" algn="l" defTabSz="68643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0" Type="http://schemas.openxmlformats.org/officeDocument/2006/relationships/notesSlide" Target="../notesSlides/notesSlide1.xml"/><Relationship Id="rId2" Type="http://schemas.openxmlformats.org/officeDocument/2006/relationships/image" Target="../media/image2.png"/><Relationship Id="rId19" Type="http://schemas.openxmlformats.org/officeDocument/2006/relationships/slideLayout" Target="../slideLayouts/slideLayout1.xml"/><Relationship Id="rId18" Type="http://schemas.openxmlformats.org/officeDocument/2006/relationships/image" Target="../media/image18.png"/><Relationship Id="rId17" Type="http://schemas.openxmlformats.org/officeDocument/2006/relationships/image" Target="../media/image17.png"/><Relationship Id="rId16" Type="http://schemas.openxmlformats.org/officeDocument/2006/relationships/image" Target="../media/image16.png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4819015" y="1052830"/>
            <a:ext cx="3869688" cy="1233170"/>
            <a:chOff x="7653" y="1633"/>
            <a:chExt cx="6113" cy="1942"/>
          </a:xfrm>
        </p:grpSpPr>
        <p:sp>
          <p:nvSpPr>
            <p:cNvPr id="5" name="CaixaDeTexto 4"/>
            <p:cNvSpPr txBox="1"/>
            <p:nvPr/>
          </p:nvSpPr>
          <p:spPr>
            <a:xfrm rot="16200000">
              <a:off x="7173" y="2369"/>
              <a:ext cx="1653" cy="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350" dirty="0" err="1" smtClean="0"/>
                <a:t>Rosenbrock</a:t>
              </a:r>
              <a:endParaRPr lang="pt-BR" sz="1350" dirty="0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8787" y="1653"/>
              <a:ext cx="3040" cy="10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787" y="2806"/>
              <a:ext cx="2308" cy="3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911" y="3140"/>
              <a:ext cx="2061" cy="4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1993" y="1692"/>
              <a:ext cx="1773" cy="1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" name="Retângulo 14"/>
            <p:cNvSpPr/>
            <p:nvPr/>
          </p:nvSpPr>
          <p:spPr>
            <a:xfrm>
              <a:off x="7653" y="1633"/>
              <a:ext cx="6046" cy="194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35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1480" y="2270125"/>
            <a:ext cx="4408170" cy="1463675"/>
            <a:chOff x="648" y="3575"/>
            <a:chExt cx="6923" cy="2305"/>
          </a:xfrm>
        </p:grpSpPr>
        <p:sp>
          <p:nvSpPr>
            <p:cNvPr id="7" name="CaixaDeTexto 6"/>
            <p:cNvSpPr txBox="1"/>
            <p:nvPr/>
          </p:nvSpPr>
          <p:spPr>
            <a:xfrm rot="16200000">
              <a:off x="485" y="4645"/>
              <a:ext cx="1427" cy="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350" dirty="0" err="1" smtClean="0"/>
                <a:t>Griewank</a:t>
              </a:r>
              <a:endParaRPr lang="pt-BR" sz="1350" dirty="0"/>
            </a:p>
          </p:txBody>
        </p:sp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530" y="3575"/>
              <a:ext cx="2804" cy="18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723" y="5513"/>
              <a:ext cx="21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591" y="3724"/>
              <a:ext cx="1267" cy="10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9" name="Retângulo 18"/>
            <p:cNvSpPr/>
            <p:nvPr/>
          </p:nvSpPr>
          <p:spPr>
            <a:xfrm>
              <a:off x="648" y="3600"/>
              <a:ext cx="6923" cy="228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350"/>
            </a:p>
          </p:txBody>
        </p:sp>
        <p:pic>
          <p:nvPicPr>
            <p:cNvPr id="1034" name="Picture 10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4932" y="4908"/>
              <a:ext cx="844" cy="8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35" name="Picture 11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5776" y="4148"/>
              <a:ext cx="1625" cy="1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1" name="Group 20"/>
          <p:cNvGrpSpPr/>
          <p:nvPr/>
        </p:nvGrpSpPr>
        <p:grpSpPr>
          <a:xfrm>
            <a:off x="412115" y="3726180"/>
            <a:ext cx="4407537" cy="1242695"/>
            <a:chOff x="648" y="5875"/>
            <a:chExt cx="6921" cy="1957"/>
          </a:xfrm>
        </p:grpSpPr>
        <p:sp>
          <p:nvSpPr>
            <p:cNvPr id="4" name="CaixaDeTexto 3"/>
            <p:cNvSpPr txBox="1"/>
            <p:nvPr/>
          </p:nvSpPr>
          <p:spPr>
            <a:xfrm rot="16200000">
              <a:off x="224" y="6570"/>
              <a:ext cx="1494" cy="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350" dirty="0" err="1" smtClean="0"/>
                <a:t>Rastringin</a:t>
              </a:r>
              <a:endParaRPr lang="pt-BR" sz="1350" dirty="0"/>
            </a:p>
          </p:txBody>
        </p:sp>
        <p:pic>
          <p:nvPicPr>
            <p:cNvPr id="1037" name="Picture 13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1415" y="5968"/>
              <a:ext cx="3333" cy="1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38" name="Picture 14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4748" y="6059"/>
              <a:ext cx="2596" cy="15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5" name="Retângulo 24"/>
            <p:cNvSpPr/>
            <p:nvPr/>
          </p:nvSpPr>
          <p:spPr>
            <a:xfrm>
              <a:off x="648" y="5875"/>
              <a:ext cx="6921" cy="195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35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819015" y="2286000"/>
            <a:ext cx="3827780" cy="1447800"/>
            <a:chOff x="7653" y="3575"/>
            <a:chExt cx="6028" cy="2280"/>
          </a:xfrm>
        </p:grpSpPr>
        <p:pic>
          <p:nvPicPr>
            <p:cNvPr id="11" name="Picture 6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11962" y="4629"/>
              <a:ext cx="1627" cy="1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CaixaDeTexto 7"/>
            <p:cNvSpPr txBox="1"/>
            <p:nvPr/>
          </p:nvSpPr>
          <p:spPr>
            <a:xfrm rot="16200000">
              <a:off x="7312" y="4337"/>
              <a:ext cx="1375" cy="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350" dirty="0" err="1" smtClean="0"/>
                <a:t>Schwefel</a:t>
              </a:r>
              <a:endParaRPr lang="pt-BR" sz="1350" dirty="0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8385" y="3575"/>
              <a:ext cx="3608" cy="15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9" name="Retângulo 28"/>
            <p:cNvSpPr/>
            <p:nvPr/>
          </p:nvSpPr>
          <p:spPr>
            <a:xfrm>
              <a:off x="7653" y="3575"/>
              <a:ext cx="6028" cy="228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35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819015" y="3726180"/>
            <a:ext cx="3827778" cy="1242695"/>
            <a:chOff x="7653" y="5875"/>
            <a:chExt cx="6047" cy="1957"/>
          </a:xfrm>
        </p:grpSpPr>
        <p:pic>
          <p:nvPicPr>
            <p:cNvPr id="13" name="Picture 8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11457" y="5991"/>
              <a:ext cx="2223" cy="1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CaixaDeTexto 8"/>
            <p:cNvSpPr txBox="1"/>
            <p:nvPr/>
          </p:nvSpPr>
          <p:spPr>
            <a:xfrm rot="16200000">
              <a:off x="7555" y="6700"/>
              <a:ext cx="957" cy="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350" dirty="0" err="1" smtClean="0"/>
                <a:t>Beale</a:t>
              </a:r>
              <a:endParaRPr lang="pt-BR" sz="1350" dirty="0"/>
            </a:p>
          </p:txBody>
        </p:sp>
        <p:pic>
          <p:nvPicPr>
            <p:cNvPr id="12" name="Picture 7"/>
            <p:cNvPicPr>
              <a:picLocks noChangeAspect="1" noChangeArrowheads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8447" y="6058"/>
              <a:ext cx="4198" cy="6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2" name="Retângulo 31"/>
            <p:cNvSpPr/>
            <p:nvPr/>
          </p:nvSpPr>
          <p:spPr>
            <a:xfrm>
              <a:off x="7653" y="5875"/>
              <a:ext cx="6047" cy="195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35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6560" y="1054100"/>
            <a:ext cx="4399280" cy="1233170"/>
            <a:chOff x="648" y="1658"/>
            <a:chExt cx="6928" cy="1942"/>
          </a:xfrm>
        </p:grpSpPr>
        <p:sp>
          <p:nvSpPr>
            <p:cNvPr id="33" name="CaixaDeTexto 32"/>
            <p:cNvSpPr txBox="1"/>
            <p:nvPr/>
          </p:nvSpPr>
          <p:spPr>
            <a:xfrm rot="16200000">
              <a:off x="546" y="2429"/>
              <a:ext cx="1077" cy="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350" dirty="0" err="1" smtClean="0"/>
                <a:t>Ackley</a:t>
              </a:r>
              <a:endParaRPr lang="pt-BR" sz="1350" dirty="0"/>
            </a:p>
          </p:txBody>
        </p:sp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5272" y="1794"/>
              <a:ext cx="2072" cy="16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6" name="Retângulo 35"/>
            <p:cNvSpPr/>
            <p:nvPr/>
          </p:nvSpPr>
          <p:spPr>
            <a:xfrm>
              <a:off x="648" y="1658"/>
              <a:ext cx="6928" cy="194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350"/>
            </a:p>
          </p:txBody>
        </p:sp>
        <p:pic>
          <p:nvPicPr>
            <p:cNvPr id="23" name="Picture 3"/>
            <p:cNvPicPr>
              <a:picLocks noChangeAspect="1" noChangeArrowheads="1"/>
            </p:cNvPicPr>
            <p:nvPr/>
          </p:nvPicPr>
          <p:blipFill>
            <a:blip r:embed="rId17"/>
            <a:srcRect/>
            <a:stretch>
              <a:fillRect/>
            </a:stretch>
          </p:blipFill>
          <p:spPr bwMode="auto">
            <a:xfrm>
              <a:off x="1579" y="1757"/>
              <a:ext cx="3012" cy="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4" name="Picture 4"/>
            <p:cNvPicPr>
              <a:picLocks noChangeAspect="1" noChangeArrowheads="1"/>
            </p:cNvPicPr>
            <p:nvPr/>
          </p:nvPicPr>
          <p:blipFill>
            <a:blip r:embed="rId18"/>
            <a:srcRect/>
            <a:stretch>
              <a:fillRect/>
            </a:stretch>
          </p:blipFill>
          <p:spPr bwMode="auto">
            <a:xfrm>
              <a:off x="1716" y="2961"/>
              <a:ext cx="1757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4" name="Group 13"/>
          <p:cNvGrpSpPr/>
          <p:nvPr/>
        </p:nvGrpSpPr>
        <p:grpSpPr>
          <a:xfrm>
            <a:off x="467360" y="269875"/>
            <a:ext cx="6120765" cy="431800"/>
            <a:chOff x="736" y="425"/>
            <a:chExt cx="9639" cy="680"/>
          </a:xfrm>
        </p:grpSpPr>
        <p:sp>
          <p:nvSpPr>
            <p:cNvPr id="16" name="Text Box 15"/>
            <p:cNvSpPr txBox="1"/>
            <p:nvPr/>
          </p:nvSpPr>
          <p:spPr>
            <a:xfrm>
              <a:off x="736" y="425"/>
              <a:ext cx="796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pt-PT" altLang="en-US" sz="1600">
                  <a:sym typeface="+mn-ea"/>
                </a:rPr>
                <a:t>1. APRESENTAÇÃO DAS FUNÇÕES TESTE</a:t>
              </a:r>
              <a:endParaRPr lang="pt-PT" altLang="en-US" sz="1600">
                <a:sym typeface="+mn-ea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848" y="1105"/>
              <a:ext cx="9527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/>
        </p:nvSpPr>
        <p:spPr>
          <a:xfrm>
            <a:off x="611505" y="989965"/>
            <a:ext cx="804291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 algn="l" fontAlgn="auto">
              <a:lnSpc>
                <a:spcPct val="2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altLang="en-US" sz="1200" b="1">
                <a:solidFill>
                  <a:schemeClr val="tx1"/>
                </a:solidFill>
                <a:sym typeface="+mn-ea"/>
              </a:rPr>
              <a:t>Essa estagnação está ocorrendo porque a condição “if (CoI == 0) não está sendo atingida.</a:t>
            </a:r>
            <a:endParaRPr lang="pt-PT" altLang="en-US" sz="1200" b="1">
              <a:solidFill>
                <a:schemeClr val="tx1"/>
              </a:solidFill>
              <a:sym typeface="+mn-ea"/>
            </a:endParaRPr>
          </a:p>
          <a:p>
            <a:pPr marL="628650" lvl="1" indent="-171450" algn="l" fontAlgn="auto">
              <a:lnSpc>
                <a:spcPct val="2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altLang="en-US" sz="1200">
                <a:solidFill>
                  <a:schemeClr val="tx1"/>
                </a:solidFill>
                <a:sym typeface="+mn-ea"/>
              </a:rPr>
              <a:t>Pra testar o código: Se essa condição não está sendo atingida, o tau está muito determinístico, correto? Então o GEOvar com um tau muito alto tem que ter o mesmo desempenho, correto? Pra testar, eu executei o GEOvar com tau=20 e as curvas foram iguais a essas, com o melhor f(x) não melhorando. </a:t>
            </a:r>
            <a:endParaRPr lang="pt-PT" altLang="en-US" sz="1200" b="1">
              <a:solidFill>
                <a:schemeClr val="tx1"/>
              </a:solidFill>
              <a:sym typeface="+mn-ea"/>
            </a:endParaRPr>
          </a:p>
          <a:p>
            <a:pPr marL="628650" lvl="1" indent="-171450" algn="l" fontAlgn="auto">
              <a:lnSpc>
                <a:spcPct val="2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PT" altLang="en-US" sz="1200" b="1">
              <a:solidFill>
                <a:schemeClr val="tx1"/>
              </a:solidFill>
              <a:sym typeface="+mn-ea"/>
            </a:endParaRPr>
          </a:p>
          <a:p>
            <a:pPr marL="171450" indent="-171450" algn="l" fontAlgn="auto">
              <a:lnSpc>
                <a:spcPct val="2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altLang="en-US" sz="1200" b="1">
                <a:solidFill>
                  <a:schemeClr val="tx1"/>
                </a:solidFill>
                <a:sym typeface="+mn-ea"/>
              </a:rPr>
              <a:t>Talvez o ponto chave seja: </a:t>
            </a:r>
            <a:endParaRPr lang="pt-PT" altLang="en-US" sz="1200" b="1">
              <a:solidFill>
                <a:schemeClr val="tx1"/>
              </a:solidFill>
              <a:sym typeface="+mn-ea"/>
            </a:endParaRPr>
          </a:p>
          <a:p>
            <a:pPr marL="628650" lvl="1" indent="-171450" algn="l" fontAlgn="auto">
              <a:lnSpc>
                <a:spcPct val="2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PT" altLang="en-US" sz="1200" b="1">
                <a:solidFill>
                  <a:schemeClr val="tx1"/>
                </a:solidFill>
                <a:sym typeface="+mn-ea"/>
              </a:rPr>
              <a:t>No A-GEOvar, o f(x) da população atual é calculado após aceitar uma mutação por variável, então mesmo se o tau fosse bem determinístico, esse novo f(x) da popuação atual nem sempre é o menor como acontece no A-GEO2.</a:t>
            </a:r>
            <a:endParaRPr lang="pt-PT" altLang="en-US" sz="1200">
              <a:solidFill>
                <a:schemeClr val="tx1"/>
              </a:solidFill>
              <a:sym typeface="+mn-ea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67360" y="269875"/>
            <a:ext cx="6638290" cy="431800"/>
            <a:chOff x="736" y="425"/>
            <a:chExt cx="10454" cy="680"/>
          </a:xfrm>
        </p:grpSpPr>
        <p:sp>
          <p:nvSpPr>
            <p:cNvPr id="3" name="Text Box 2"/>
            <p:cNvSpPr txBox="1"/>
            <p:nvPr/>
          </p:nvSpPr>
          <p:spPr>
            <a:xfrm>
              <a:off x="736" y="425"/>
              <a:ext cx="10454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pt-PT" altLang="en-US" sz="1600">
                  <a:sym typeface="+mn-ea"/>
                </a:rPr>
                <a:t>3.2 Correção das implementações </a:t>
              </a:r>
              <a:r>
                <a:rPr lang="pt-PT" altLang="en-US" sz="1600">
                  <a:sym typeface="+mn-ea"/>
                </a:rPr>
                <a:t>A-GEO e A-GEOvar (nov/21)</a:t>
              </a:r>
              <a:endParaRPr lang="pt-PT" altLang="en-US" sz="1600">
                <a:sym typeface="+mn-ea"/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848" y="1105"/>
              <a:ext cx="9527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/>
        </p:nvSpPr>
        <p:spPr>
          <a:xfrm>
            <a:off x="600075" y="1421765"/>
            <a:ext cx="7943850" cy="2768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0" algn="l" fontAlgn="auto">
              <a:lnSpc>
                <a:spcPct val="20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pt-PT" altLang="en-US" sz="1200" b="1">
                <a:solidFill>
                  <a:schemeClr val="tx1"/>
                </a:solidFill>
                <a:sym typeface="+mn-ea"/>
              </a:rPr>
              <a:t>Diferença do mecanismo adaptativo no A-GEO2 e A-GEO2var:</a:t>
            </a:r>
            <a:endParaRPr lang="pt-PT" altLang="en-US" sz="1200" b="1">
              <a:solidFill>
                <a:schemeClr val="tx1"/>
              </a:solidFill>
              <a:sym typeface="+mn-ea"/>
            </a:endParaRPr>
          </a:p>
          <a:p>
            <a:pPr marL="171450" indent="0" algn="l" fontAlgn="auto">
              <a:lnSpc>
                <a:spcPct val="20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endParaRPr lang="pt-PT" altLang="en-US" sz="1200">
              <a:solidFill>
                <a:schemeClr val="tx1"/>
              </a:solidFill>
              <a:sym typeface="+mn-ea"/>
            </a:endParaRPr>
          </a:p>
          <a:p>
            <a:pPr marL="628650" lvl="1" indent="-171450" algn="l" fontAlgn="auto">
              <a:lnSpc>
                <a:spcPct val="2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PT" altLang="en-US" sz="1200" b="1">
                <a:solidFill>
                  <a:schemeClr val="tx1"/>
                </a:solidFill>
                <a:sym typeface="+mn-ea"/>
              </a:rPr>
              <a:t>A-GEO2: </a:t>
            </a:r>
            <a:r>
              <a:rPr lang="pt-PT" altLang="en-US" sz="1200">
                <a:solidFill>
                  <a:schemeClr val="tx1"/>
                </a:solidFill>
                <a:sym typeface="+mn-ea"/>
              </a:rPr>
              <a:t>Escolhe uma perturbação para ser aceita</a:t>
            </a:r>
            <a:r>
              <a:rPr lang="pt-PT" altLang="en-US" sz="1200" b="1">
                <a:solidFill>
                  <a:schemeClr val="tx1"/>
                </a:solidFill>
                <a:sym typeface="+mn-ea"/>
              </a:rPr>
              <a:t>, já se sabe o f(x) que vai resultar quando escolhe.</a:t>
            </a:r>
            <a:endParaRPr lang="pt-PT" altLang="en-US" sz="1200" b="1">
              <a:solidFill>
                <a:schemeClr val="tx1"/>
              </a:solidFill>
              <a:sym typeface="+mn-ea"/>
            </a:endParaRPr>
          </a:p>
          <a:p>
            <a:pPr marL="628650" lvl="1" indent="-171450" algn="l" fontAlgn="auto">
              <a:lnSpc>
                <a:spcPct val="2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PT" altLang="en-US" sz="1200" b="1">
                <a:solidFill>
                  <a:schemeClr val="tx1"/>
                </a:solidFill>
                <a:sym typeface="+mn-ea"/>
              </a:rPr>
              <a:t>A-GEO2var</a:t>
            </a:r>
            <a:r>
              <a:rPr lang="pt-PT" altLang="en-US" sz="1200">
                <a:solidFill>
                  <a:schemeClr val="tx1"/>
                </a:solidFill>
                <a:sym typeface="+mn-ea"/>
              </a:rPr>
              <a:t>: Escolhe uma perturbação por variável e </a:t>
            </a:r>
            <a:r>
              <a:rPr lang="pt-PT" altLang="en-US" sz="1200" b="1">
                <a:solidFill>
                  <a:schemeClr val="tx1"/>
                </a:solidFill>
                <a:sym typeface="+mn-ea"/>
              </a:rPr>
              <a:t>no fim calcula o f(x) da população atual</a:t>
            </a:r>
            <a:r>
              <a:rPr lang="pt-PT" altLang="en-US" sz="1200">
                <a:solidFill>
                  <a:schemeClr val="tx1"/>
                </a:solidFill>
                <a:sym typeface="+mn-ea"/>
              </a:rPr>
              <a:t>, que pode ser bem alto, fazendo com que sempre haja pelo menos uma nova solução melhor e CoI nunca seja 0</a:t>
            </a:r>
            <a:endParaRPr lang="pt-PT" altLang="en-US" sz="1200">
              <a:solidFill>
                <a:schemeClr val="tx1"/>
              </a:solidFill>
              <a:sym typeface="+mn-ea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67360" y="269875"/>
            <a:ext cx="6638290" cy="431800"/>
            <a:chOff x="736" y="425"/>
            <a:chExt cx="10454" cy="680"/>
          </a:xfrm>
        </p:grpSpPr>
        <p:sp>
          <p:nvSpPr>
            <p:cNvPr id="3" name="Text Box 2"/>
            <p:cNvSpPr txBox="1"/>
            <p:nvPr/>
          </p:nvSpPr>
          <p:spPr>
            <a:xfrm>
              <a:off x="736" y="425"/>
              <a:ext cx="10454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pt-PT" altLang="en-US" sz="1600">
                  <a:sym typeface="+mn-ea"/>
                </a:rPr>
                <a:t>3.2 Correção das implementações </a:t>
              </a:r>
              <a:r>
                <a:rPr lang="pt-PT" altLang="en-US" sz="1600">
                  <a:sym typeface="+mn-ea"/>
                </a:rPr>
                <a:t>A-GEO e A-GEOvar (nov/21)</a:t>
              </a:r>
              <a:endParaRPr lang="pt-PT" altLang="en-US" sz="1600">
                <a:sym typeface="+mn-ea"/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848" y="1105"/>
              <a:ext cx="9527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/>
        </p:nvSpPr>
        <p:spPr>
          <a:xfrm>
            <a:off x="611505" y="989965"/>
            <a:ext cx="8066405" cy="3661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20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pt-PT" altLang="en-US" sz="1200" b="1">
                <a:sym typeface="+mn-ea"/>
              </a:rPr>
              <a:t>Novas conclusões sobre A-GEO e A-GEOvar</a:t>
            </a:r>
            <a:endParaRPr lang="pt-PT" altLang="en-US" sz="1200" b="1">
              <a:sym typeface="+mn-ea"/>
            </a:endParaRPr>
          </a:p>
          <a:p>
            <a:pPr marL="628650" lvl="1" indent="0" algn="l" fontAlgn="auto">
              <a:lnSpc>
                <a:spcPct val="2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PT" altLang="en-US" sz="1200">
                <a:sym typeface="+mn-ea"/>
              </a:rPr>
              <a:t> A-GEOvar foi sempre </a:t>
            </a:r>
            <a:r>
              <a:rPr lang="pt-PT" altLang="en-US" sz="1200" b="1">
                <a:sym typeface="+mn-ea"/>
              </a:rPr>
              <a:t>pior </a:t>
            </a:r>
            <a:r>
              <a:rPr lang="pt-PT" altLang="en-US" sz="1200">
                <a:sym typeface="+mn-ea"/>
              </a:rPr>
              <a:t>que o A-GEO (Conclusões do CSBC incorretas)</a:t>
            </a:r>
            <a:endParaRPr lang="pt-PT" altLang="en-US" sz="1200">
              <a:sym typeface="+mn-ea"/>
            </a:endParaRPr>
          </a:p>
          <a:p>
            <a:pPr marL="628650" lvl="1" indent="0" algn="l" fontAlgn="auto">
              <a:lnSpc>
                <a:spcPct val="2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PT" altLang="en-US" sz="1200">
                <a:sym typeface="+mn-ea"/>
              </a:rPr>
              <a:t> No A-GEO2var, sempre vai ter uma mutação que melhora em comparação a população atual, então nunca reseta. Por isso que aquele (CoI==0 || tau&gt;5) forçando o tau a resetar se &gt;5 funcionou melhor.</a:t>
            </a:r>
            <a:endParaRPr lang="pt-PT" altLang="en-US" sz="1200">
              <a:sym typeface="+mn-ea"/>
            </a:endParaRPr>
          </a:p>
          <a:p>
            <a:pPr marL="628650" lvl="1" indent="0" algn="l" fontAlgn="auto">
              <a:lnSpc>
                <a:spcPct val="20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endParaRPr lang="pt-PT" altLang="en-US" sz="1200" b="1">
              <a:sym typeface="+mn-ea"/>
            </a:endParaRPr>
          </a:p>
          <a:p>
            <a:pPr marL="171450" indent="0" algn="l" fontAlgn="auto">
              <a:lnSpc>
                <a:spcPct val="20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pt-PT" altLang="en-US" sz="1200" b="1">
                <a:sym typeface="+mn-ea"/>
              </a:rPr>
              <a:t>Alerta:</a:t>
            </a:r>
            <a:r>
              <a:rPr lang="pt-PT" altLang="en-US" sz="1200">
                <a:sym typeface="+mn-ea"/>
              </a:rPr>
              <a:t> Quando for implementar o mecanismo no </a:t>
            </a:r>
            <a:r>
              <a:rPr lang="pt-PT" altLang="en-US" sz="1200" b="1">
                <a:sym typeface="+mn-ea"/>
              </a:rPr>
              <a:t>real2 </a:t>
            </a:r>
            <a:r>
              <a:rPr lang="pt-PT" altLang="en-US" sz="1200">
                <a:sym typeface="+mn-ea"/>
              </a:rPr>
              <a:t>é diferente. Ao invés de considerar para o CoI as N perturbações feitas como no GEOreal1, haverão N*P perturbações. Será preciso estudar uma abordagem. (</a:t>
            </a:r>
            <a:r>
              <a:rPr lang="pt-PT" altLang="en-US" sz="1200">
                <a:sym typeface="+mn-ea"/>
              </a:rPr>
              <a:t>Considerar por ex. a condição sendo CoI &lt; 1/5?)</a:t>
            </a:r>
            <a:endParaRPr lang="pt-PT" altLang="en-US" sz="120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67360" y="269875"/>
            <a:ext cx="6638290" cy="431800"/>
            <a:chOff x="736" y="425"/>
            <a:chExt cx="10454" cy="680"/>
          </a:xfrm>
        </p:grpSpPr>
        <p:sp>
          <p:nvSpPr>
            <p:cNvPr id="3" name="Text Box 2"/>
            <p:cNvSpPr txBox="1"/>
            <p:nvPr/>
          </p:nvSpPr>
          <p:spPr>
            <a:xfrm>
              <a:off x="736" y="425"/>
              <a:ext cx="10454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pt-PT" altLang="en-US" sz="1600">
                  <a:sym typeface="+mn-ea"/>
                </a:rPr>
                <a:t>3.2 Correção das implementações </a:t>
              </a:r>
              <a:r>
                <a:rPr lang="pt-PT" altLang="en-US" sz="1600">
                  <a:sym typeface="+mn-ea"/>
                </a:rPr>
                <a:t>A-GEO e A-GEOvar (nov/21)</a:t>
              </a:r>
              <a:endParaRPr lang="pt-PT" altLang="en-US" sz="1600">
                <a:sym typeface="+mn-ea"/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848" y="1105"/>
              <a:ext cx="9527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/>
        </p:nvSpPr>
        <p:spPr>
          <a:xfrm>
            <a:off x="290195" y="125730"/>
            <a:ext cx="48577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20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pt-PT" altLang="en-US" sz="1200" b="1">
                <a:sym typeface="+mn-ea"/>
              </a:rPr>
              <a:t>1 execução da GRIEWANGK com A-GEO2var e GEOvar (tau=20):</a:t>
            </a:r>
            <a:endParaRPr lang="pt-PT" altLang="en-US" sz="120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 descr="GRI_fxatu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7945" y="774065"/>
            <a:ext cx="3128645" cy="2159000"/>
          </a:xfrm>
          <a:prstGeom prst="rect">
            <a:avLst/>
          </a:prstGeom>
        </p:spPr>
      </p:pic>
      <p:pic>
        <p:nvPicPr>
          <p:cNvPr id="6" name="Picture 5" descr="GRI_melhorf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60" y="773430"/>
            <a:ext cx="3128645" cy="2159000"/>
          </a:xfrm>
          <a:prstGeom prst="rect">
            <a:avLst/>
          </a:prstGeom>
        </p:spPr>
      </p:pic>
      <p:pic>
        <p:nvPicPr>
          <p:cNvPr id="8" name="Picture 7" descr="GRI_tau_iteraca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530" y="2933065"/>
            <a:ext cx="3128645" cy="214249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7452360" y="3006090"/>
            <a:ext cx="10172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1400"/>
              <a:t>População oscilando</a:t>
            </a:r>
            <a:endParaRPr lang="pt-PT" altLang="en-US" sz="1400"/>
          </a:p>
        </p:txBody>
      </p:sp>
      <p:cxnSp>
        <p:nvCxnSpPr>
          <p:cNvPr id="10" name="Elbow Connector 9"/>
          <p:cNvCxnSpPr>
            <a:stCxn id="9" idx="1"/>
            <a:endCxn id="4" idx="2"/>
          </p:cNvCxnSpPr>
          <p:nvPr/>
        </p:nvCxnSpPr>
        <p:spPr>
          <a:xfrm rot="10800000">
            <a:off x="6712585" y="2933065"/>
            <a:ext cx="739775" cy="33401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14" idx="0"/>
            <a:endCxn id="8" idx="1"/>
          </p:cNvCxnSpPr>
          <p:nvPr/>
        </p:nvCxnSpPr>
        <p:spPr>
          <a:xfrm rot="16200000">
            <a:off x="2360295" y="3891280"/>
            <a:ext cx="369570" cy="59626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290195" y="3006090"/>
            <a:ext cx="8953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1400"/>
              <a:t>f(x) não melhora</a:t>
            </a:r>
            <a:endParaRPr lang="pt-PT" altLang="en-US" sz="1400"/>
          </a:p>
        </p:txBody>
      </p:sp>
      <p:cxnSp>
        <p:nvCxnSpPr>
          <p:cNvPr id="13" name="Elbow Connector 12"/>
          <p:cNvCxnSpPr>
            <a:stCxn id="12" idx="3"/>
            <a:endCxn id="6" idx="2"/>
          </p:cNvCxnSpPr>
          <p:nvPr/>
        </p:nvCxnSpPr>
        <p:spPr>
          <a:xfrm flipV="1">
            <a:off x="1185545" y="2932430"/>
            <a:ext cx="1062355" cy="33464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1738630" y="4373880"/>
            <a:ext cx="10172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1400"/>
              <a:t>Tau não reseta</a:t>
            </a:r>
            <a:endParaRPr lang="pt-PT" altLang="en-US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107950" y="125730"/>
            <a:ext cx="4298950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PT" altLang="en-US" sz="1400" b="1">
                <a:sym typeface="+mn-ea"/>
              </a:rPr>
              <a:t>Rosenbrock (2 variáveis com 13 bits cada): </a:t>
            </a:r>
            <a:endParaRPr lang="pt-PT" altLang="en-US" sz="1400" b="1">
              <a:sym typeface="+mn-ea"/>
            </a:endParaRPr>
          </a:p>
          <a:p>
            <a:pPr indent="0" algn="l"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PT" altLang="en-US" sz="1200">
                <a:sym typeface="+mn-ea"/>
              </a:rPr>
              <a:t>- 13 bits codifica até 8192</a:t>
            </a:r>
            <a:endParaRPr lang="pt-PT" altLang="en-US" sz="1200">
              <a:sym typeface="+mn-ea"/>
            </a:endParaRPr>
          </a:p>
          <a:p>
            <a:pPr indent="0" algn="l"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PT" altLang="en-US" sz="1200">
                <a:sym typeface="+mn-ea"/>
              </a:rPr>
              <a:t>- Bounds = (-2.048, 2.048);  Intervalo = 4.096</a:t>
            </a:r>
            <a:endParaRPr lang="pt-PT" altLang="en-US" sz="1200">
              <a:sym typeface="+mn-ea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1475740" y="989965"/>
            <a:ext cx="6553200" cy="1166495"/>
            <a:chOff x="1782" y="2217"/>
            <a:chExt cx="10320" cy="1837"/>
          </a:xfrm>
        </p:grpSpPr>
        <p:grpSp>
          <p:nvGrpSpPr>
            <p:cNvPr id="82" name="Group 81"/>
            <p:cNvGrpSpPr/>
            <p:nvPr/>
          </p:nvGrpSpPr>
          <p:grpSpPr>
            <a:xfrm>
              <a:off x="1782" y="2217"/>
              <a:ext cx="10218" cy="1156"/>
              <a:chOff x="850" y="2331"/>
              <a:chExt cx="10218" cy="1156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850" y="2693"/>
                <a:ext cx="3144" cy="434"/>
                <a:chOff x="3685" y="2693"/>
                <a:chExt cx="3144" cy="434"/>
              </a:xfrm>
            </p:grpSpPr>
            <p:sp>
              <p:nvSpPr>
                <p:cNvPr id="50" name="Text Box 49"/>
                <p:cNvSpPr txBox="1"/>
                <p:nvPr/>
              </p:nvSpPr>
              <p:spPr>
                <a:xfrm>
                  <a:off x="3685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0</a:t>
                  </a:r>
                  <a:endParaRPr lang="pt-PT" altLang="en-US" sz="1200"/>
                </a:p>
              </p:txBody>
            </p:sp>
            <p:sp>
              <p:nvSpPr>
                <p:cNvPr id="51" name="Text Box 50"/>
                <p:cNvSpPr txBox="1"/>
                <p:nvPr/>
              </p:nvSpPr>
              <p:spPr>
                <a:xfrm>
                  <a:off x="4078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52" name="Text Box 51"/>
                <p:cNvSpPr txBox="1"/>
                <p:nvPr/>
              </p:nvSpPr>
              <p:spPr>
                <a:xfrm>
                  <a:off x="4471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53" name="Text Box 52"/>
                <p:cNvSpPr txBox="1"/>
                <p:nvPr/>
              </p:nvSpPr>
              <p:spPr>
                <a:xfrm>
                  <a:off x="4864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54" name="Text Box 53"/>
                <p:cNvSpPr txBox="1"/>
                <p:nvPr/>
              </p:nvSpPr>
              <p:spPr>
                <a:xfrm>
                  <a:off x="5257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55" name="Text Box 54"/>
                <p:cNvSpPr txBox="1"/>
                <p:nvPr/>
              </p:nvSpPr>
              <p:spPr>
                <a:xfrm>
                  <a:off x="5650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56" name="Text Box 55"/>
                <p:cNvSpPr txBox="1"/>
                <p:nvPr/>
              </p:nvSpPr>
              <p:spPr>
                <a:xfrm>
                  <a:off x="6043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57" name="Text Box 56"/>
                <p:cNvSpPr txBox="1"/>
                <p:nvPr/>
              </p:nvSpPr>
              <p:spPr>
                <a:xfrm>
                  <a:off x="6436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</p:grpSp>
          <p:grpSp>
            <p:nvGrpSpPr>
              <p:cNvPr id="59" name="Group 58"/>
              <p:cNvGrpSpPr/>
              <p:nvPr/>
            </p:nvGrpSpPr>
            <p:grpSpPr>
              <a:xfrm>
                <a:off x="3994" y="2693"/>
                <a:ext cx="3144" cy="434"/>
                <a:chOff x="3685" y="2693"/>
                <a:chExt cx="3144" cy="434"/>
              </a:xfrm>
            </p:grpSpPr>
            <p:sp>
              <p:nvSpPr>
                <p:cNvPr id="60" name="Text Box 59"/>
                <p:cNvSpPr txBox="1"/>
                <p:nvPr/>
              </p:nvSpPr>
              <p:spPr>
                <a:xfrm>
                  <a:off x="3685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61" name="Text Box 60"/>
                <p:cNvSpPr txBox="1"/>
                <p:nvPr/>
              </p:nvSpPr>
              <p:spPr>
                <a:xfrm>
                  <a:off x="4078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62" name="Text Box 61"/>
                <p:cNvSpPr txBox="1"/>
                <p:nvPr/>
              </p:nvSpPr>
              <p:spPr>
                <a:xfrm>
                  <a:off x="4471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63" name="Text Box 62"/>
                <p:cNvSpPr txBox="1"/>
                <p:nvPr/>
              </p:nvSpPr>
              <p:spPr>
                <a:xfrm>
                  <a:off x="4864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64" name="Text Box 63"/>
                <p:cNvSpPr txBox="1"/>
                <p:nvPr/>
              </p:nvSpPr>
              <p:spPr>
                <a:xfrm>
                  <a:off x="5257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0</a:t>
                  </a:r>
                  <a:endParaRPr lang="pt-PT" altLang="en-US" sz="1200"/>
                </a:p>
              </p:txBody>
            </p:sp>
            <p:sp>
              <p:nvSpPr>
                <p:cNvPr id="65" name="Text Box 64"/>
                <p:cNvSpPr txBox="1"/>
                <p:nvPr/>
              </p:nvSpPr>
              <p:spPr>
                <a:xfrm>
                  <a:off x="5650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0</a:t>
                  </a:r>
                  <a:endParaRPr lang="pt-PT" altLang="en-US" sz="1200"/>
                </a:p>
              </p:txBody>
            </p:sp>
            <p:sp>
              <p:nvSpPr>
                <p:cNvPr id="66" name="Text Box 65"/>
                <p:cNvSpPr txBox="1"/>
                <p:nvPr/>
              </p:nvSpPr>
              <p:spPr>
                <a:xfrm>
                  <a:off x="6043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67" name="Text Box 66"/>
                <p:cNvSpPr txBox="1"/>
                <p:nvPr/>
              </p:nvSpPr>
              <p:spPr>
                <a:xfrm>
                  <a:off x="6436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</p:grpSp>
          <p:grpSp>
            <p:nvGrpSpPr>
              <p:cNvPr id="68" name="Group 67"/>
              <p:cNvGrpSpPr/>
              <p:nvPr/>
            </p:nvGrpSpPr>
            <p:grpSpPr>
              <a:xfrm>
                <a:off x="7138" y="2693"/>
                <a:ext cx="3143" cy="434"/>
                <a:chOff x="3685" y="2693"/>
                <a:chExt cx="3143" cy="434"/>
              </a:xfrm>
            </p:grpSpPr>
            <p:sp>
              <p:nvSpPr>
                <p:cNvPr id="69" name="Text Box 68"/>
                <p:cNvSpPr txBox="1"/>
                <p:nvPr/>
              </p:nvSpPr>
              <p:spPr>
                <a:xfrm>
                  <a:off x="3685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70" name="Text Box 69"/>
                <p:cNvSpPr txBox="1"/>
                <p:nvPr/>
              </p:nvSpPr>
              <p:spPr>
                <a:xfrm>
                  <a:off x="4078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71" name="Text Box 70"/>
                <p:cNvSpPr txBox="1"/>
                <p:nvPr/>
              </p:nvSpPr>
              <p:spPr>
                <a:xfrm>
                  <a:off x="4471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72" name="Text Box 71"/>
                <p:cNvSpPr txBox="1"/>
                <p:nvPr/>
              </p:nvSpPr>
              <p:spPr>
                <a:xfrm>
                  <a:off x="4864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73" name="Text Box 72"/>
                <p:cNvSpPr txBox="1"/>
                <p:nvPr/>
              </p:nvSpPr>
              <p:spPr>
                <a:xfrm>
                  <a:off x="5257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74" name="Text Box 73"/>
                <p:cNvSpPr txBox="1"/>
                <p:nvPr/>
              </p:nvSpPr>
              <p:spPr>
                <a:xfrm>
                  <a:off x="5650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75" name="Text Box 74"/>
                <p:cNvSpPr txBox="1"/>
                <p:nvPr/>
              </p:nvSpPr>
              <p:spPr>
                <a:xfrm>
                  <a:off x="6043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76" name="Text Box 75"/>
                <p:cNvSpPr txBox="1"/>
                <p:nvPr/>
              </p:nvSpPr>
              <p:spPr>
                <a:xfrm>
                  <a:off x="6436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</p:grpSp>
          <p:sp>
            <p:nvSpPr>
              <p:cNvPr id="77" name="Text Box 76"/>
              <p:cNvSpPr txBox="1"/>
              <p:nvPr/>
            </p:nvSpPr>
            <p:spPr>
              <a:xfrm>
                <a:off x="10282" y="2693"/>
                <a:ext cx="393" cy="43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p>
                <a:r>
                  <a:rPr lang="pt-PT" altLang="en-US" sz="1200"/>
                  <a:t>1</a:t>
                </a:r>
                <a:endParaRPr lang="pt-PT" altLang="en-US" sz="1200"/>
              </a:p>
            </p:txBody>
          </p:sp>
          <p:sp>
            <p:nvSpPr>
              <p:cNvPr id="78" name="Text Box 77"/>
              <p:cNvSpPr txBox="1"/>
              <p:nvPr/>
            </p:nvSpPr>
            <p:spPr>
              <a:xfrm>
                <a:off x="10675" y="2693"/>
                <a:ext cx="393" cy="43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p>
                <a:r>
                  <a:rPr lang="pt-PT" altLang="en-US" sz="1200"/>
                  <a:t>1</a:t>
                </a:r>
                <a:endParaRPr lang="pt-PT" altLang="en-US" sz="1200"/>
              </a:p>
            </p:txBody>
          </p:sp>
          <p:cxnSp>
            <p:nvCxnSpPr>
              <p:cNvPr id="79" name="Straight Connector 78"/>
              <p:cNvCxnSpPr/>
              <p:nvPr/>
            </p:nvCxnSpPr>
            <p:spPr>
              <a:xfrm>
                <a:off x="5959" y="2353"/>
                <a:ext cx="0" cy="1134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 Box 79"/>
              <p:cNvSpPr txBox="1"/>
              <p:nvPr/>
            </p:nvSpPr>
            <p:spPr>
              <a:xfrm>
                <a:off x="2324" y="2331"/>
                <a:ext cx="2125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0" algn="ctr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olidFill>
                      <a:schemeClr val="tx2"/>
                    </a:solidFill>
                    <a:sym typeface="+mn-ea"/>
                  </a:rPr>
                  <a:t>Variável 1</a:t>
                </a:r>
                <a:endParaRPr lang="pt-PT" altLang="en-US" sz="900" b="1">
                  <a:solidFill>
                    <a:schemeClr val="tx2"/>
                  </a:solidFill>
                  <a:sym typeface="+mn-ea"/>
                </a:endParaRPr>
              </a:p>
            </p:txBody>
          </p:sp>
          <p:sp>
            <p:nvSpPr>
              <p:cNvPr id="81" name="Text Box 80"/>
              <p:cNvSpPr txBox="1"/>
              <p:nvPr/>
            </p:nvSpPr>
            <p:spPr>
              <a:xfrm>
                <a:off x="7427" y="2331"/>
                <a:ext cx="2125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0" algn="ctr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olidFill>
                      <a:schemeClr val="tx2"/>
                    </a:solidFill>
                    <a:sym typeface="+mn-ea"/>
                  </a:rPr>
                  <a:t>Variável 2</a:t>
                </a:r>
                <a:endParaRPr lang="pt-PT" altLang="en-US" sz="900" b="1">
                  <a:solidFill>
                    <a:schemeClr val="tx2"/>
                  </a:solidFill>
                  <a:sym typeface="+mn-ea"/>
                </a:endParaRPr>
              </a:p>
            </p:txBody>
          </p:sp>
        </p:grpSp>
        <p:sp>
          <p:nvSpPr>
            <p:cNvPr id="83" name="Text Box 82"/>
            <p:cNvSpPr txBox="1"/>
            <p:nvPr/>
          </p:nvSpPr>
          <p:spPr>
            <a:xfrm>
              <a:off x="1871" y="3033"/>
              <a:ext cx="9989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algn="ctr" fontAlgn="auto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None/>
              </a:pPr>
              <a:r>
                <a:rPr lang="pt-PT" altLang="en-US" sz="1200" b="1">
                  <a:sym typeface="+mn-ea"/>
                </a:rPr>
                <a:t>4094 em binário		  	4095 em binário</a:t>
              </a:r>
              <a:endParaRPr lang="pt-PT" altLang="en-US" sz="1200" b="1">
                <a:sym typeface="+mn-ea"/>
              </a:endParaRPr>
            </a:p>
            <a:p>
              <a:pPr indent="0" algn="ctr" fontAlgn="auto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None/>
              </a:pPr>
              <a:r>
                <a:rPr lang="pt-PT" altLang="en-US" sz="1200" b="1">
                  <a:sym typeface="+mn-ea"/>
                </a:rPr>
                <a:t>f(x) dessa população = 1,00202610009999</a:t>
              </a:r>
              <a:endParaRPr lang="pt-PT" altLang="en-US" sz="1200" b="1">
                <a:sym typeface="+mn-ea"/>
              </a:endParaRPr>
            </a:p>
          </p:txBody>
        </p:sp>
        <p:cxnSp>
          <p:nvCxnSpPr>
            <p:cNvPr id="84" name="Straight Connector 83"/>
            <p:cNvCxnSpPr/>
            <p:nvPr/>
          </p:nvCxnSpPr>
          <p:spPr>
            <a:xfrm flipH="1">
              <a:off x="1782" y="4054"/>
              <a:ext cx="103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 Box 86"/>
          <p:cNvSpPr txBox="1"/>
          <p:nvPr/>
        </p:nvSpPr>
        <p:spPr>
          <a:xfrm>
            <a:off x="4326890" y="2430145"/>
            <a:ext cx="409448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PT" altLang="en-US" sz="1200" b="1">
                <a:sym typeface="+mn-ea"/>
              </a:rPr>
              <a:t>Como há um indivíduo que melhora o valor de f(x) em relação a população atual, </a:t>
            </a:r>
            <a:r>
              <a:rPr lang="pt-PT" altLang="en-US" sz="1200" b="1">
                <a:solidFill>
                  <a:srgbClr val="C00000"/>
                </a:solidFill>
                <a:sym typeface="+mn-ea"/>
              </a:rPr>
              <a:t>CoI não é 0 </a:t>
            </a:r>
            <a:r>
              <a:rPr lang="pt-PT" altLang="en-US" sz="1200" b="1">
                <a:sym typeface="+mn-ea"/>
              </a:rPr>
              <a:t>e o </a:t>
            </a:r>
            <a:r>
              <a:rPr lang="pt-PT" altLang="en-US" sz="1200" b="1">
                <a:solidFill>
                  <a:srgbClr val="C00000"/>
                </a:solidFill>
                <a:sym typeface="+mn-ea"/>
              </a:rPr>
              <a:t>tau será aumentado</a:t>
            </a:r>
            <a:r>
              <a:rPr lang="pt-PT" altLang="en-US" sz="1200" b="1">
                <a:sym typeface="+mn-ea"/>
              </a:rPr>
              <a:t>.</a:t>
            </a:r>
            <a:endParaRPr lang="pt-PT" altLang="en-US" sz="1200" b="1">
              <a:sym typeface="+mn-ea"/>
            </a:endParaRPr>
          </a:p>
          <a:p>
            <a:pPr indent="0" algn="ctr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endParaRPr lang="pt-PT" altLang="en-US" sz="1200" b="1">
              <a:sym typeface="+mn-ea"/>
            </a:endParaRPr>
          </a:p>
          <a:p>
            <a:pPr indent="0" algn="ctr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PT" altLang="en-US" sz="1200" b="1">
                <a:sym typeface="+mn-ea"/>
              </a:rPr>
              <a:t>Se o tau está determinístico, há maior chance de escolher os melhores indivíduos gerados:</a:t>
            </a:r>
            <a:endParaRPr lang="pt-PT" altLang="en-US" sz="1200" b="1">
              <a:sym typeface="+mn-ea"/>
            </a:endParaRPr>
          </a:p>
          <a:p>
            <a:pPr indent="0" algn="ctr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endParaRPr lang="pt-PT" altLang="en-US" sz="1200" b="1">
              <a:sym typeface="+mn-ea"/>
            </a:endParaRPr>
          </a:p>
          <a:p>
            <a:pPr indent="0" algn="ctr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PT" altLang="en-US" sz="1200" b="1">
                <a:sym typeface="+mn-ea"/>
              </a:rPr>
              <a:t>A-GEO2: </a:t>
            </a:r>
            <a:r>
              <a:rPr lang="pt-PT" altLang="en-US" sz="1200">
                <a:sym typeface="+mn-ea"/>
              </a:rPr>
              <a:t>Somente o bit 12 seria mutado</a:t>
            </a:r>
            <a:endParaRPr lang="pt-PT" altLang="en-US" sz="1200">
              <a:sym typeface="+mn-ea"/>
            </a:endParaRPr>
          </a:p>
          <a:p>
            <a:pPr indent="0" algn="ctr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PT" altLang="en-US" sz="1200" b="1">
                <a:sym typeface="+mn-ea"/>
              </a:rPr>
              <a:t>A-GEO2var: </a:t>
            </a:r>
            <a:r>
              <a:rPr lang="pt-PT" altLang="en-US" sz="1200">
                <a:sym typeface="+mn-ea"/>
              </a:rPr>
              <a:t>Os bits 12 e 25 seriam mutados</a:t>
            </a:r>
            <a:endParaRPr lang="pt-PT" altLang="en-US" sz="1200">
              <a:sym typeface="+mn-ea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539750" y="2472690"/>
            <a:ext cx="3216275" cy="2136775"/>
            <a:chOff x="850" y="3894"/>
            <a:chExt cx="5065" cy="3365"/>
          </a:xfrm>
        </p:grpSpPr>
        <p:grpSp>
          <p:nvGrpSpPr>
            <p:cNvPr id="89" name="Group 88"/>
            <p:cNvGrpSpPr/>
            <p:nvPr/>
          </p:nvGrpSpPr>
          <p:grpSpPr>
            <a:xfrm>
              <a:off x="850" y="4280"/>
              <a:ext cx="5065" cy="2979"/>
              <a:chOff x="811" y="3260"/>
              <a:chExt cx="5065" cy="2979"/>
            </a:xfrm>
          </p:grpSpPr>
          <p:sp>
            <p:nvSpPr>
              <p:cNvPr id="85" name="Text Box 84"/>
              <p:cNvSpPr txBox="1"/>
              <p:nvPr/>
            </p:nvSpPr>
            <p:spPr>
              <a:xfrm>
                <a:off x="811" y="3260"/>
                <a:ext cx="2903" cy="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00 = 1757.3004012681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01 = 114.5870015625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02 = 9.2413031561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03 = 2.0229259401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04 = 1.3040223881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05 = 1.1364575625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06 = 1.0673414921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07 = 1.0343512521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08 = 1.0181147561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09 = 1.0100525625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10 = 1.0060349081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11 = 1.0040294016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olidFill>
                      <a:srgbClr val="C00000"/>
                    </a:solidFill>
                    <a:sym typeface="+mn-ea"/>
                  </a:rPr>
                  <a:t>12 = 1.00102527500625 *****</a:t>
                </a:r>
                <a:endParaRPr lang="pt-PT" altLang="en-US" sz="900" b="1">
                  <a:solidFill>
                    <a:srgbClr val="C00000"/>
                  </a:solidFill>
                  <a:sym typeface="+mn-ea"/>
                </a:endParaRPr>
              </a:p>
            </p:txBody>
          </p:sp>
          <p:sp>
            <p:nvSpPr>
              <p:cNvPr id="88" name="Text Box 87"/>
              <p:cNvSpPr txBox="1"/>
              <p:nvPr/>
            </p:nvSpPr>
            <p:spPr>
              <a:xfrm>
                <a:off x="3458" y="3260"/>
                <a:ext cx="2418" cy="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13 = 420.2272165001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14 = 105.9622309001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15 = 27.2677285001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16 = 7.5812773001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17 = 2.6532517001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18 = 1.4180389001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19 = 1.1076325001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20 = 1.0292293001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21 = 1.0092277001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22 = 1.0040269001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23 = 1.0026265001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24 = 1.0022263001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25 = 1.0021012001</a:t>
                </a:r>
                <a:endParaRPr lang="pt-PT" altLang="en-US" sz="900" b="1">
                  <a:sym typeface="+mn-ea"/>
                </a:endParaRPr>
              </a:p>
            </p:txBody>
          </p:sp>
        </p:grpSp>
        <p:sp>
          <p:nvSpPr>
            <p:cNvPr id="90" name="Text Box 89"/>
            <p:cNvSpPr txBox="1"/>
            <p:nvPr/>
          </p:nvSpPr>
          <p:spPr>
            <a:xfrm>
              <a:off x="1077" y="3894"/>
              <a:ext cx="4377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algn="ctr" fontAlgn="auto">
                <a:lnSpc>
                  <a:spcPct val="100000"/>
                </a:lnSpc>
                <a:spcAft>
                  <a:spcPts val="0"/>
                </a:spcAft>
                <a:buFont typeface="Arial" panose="020B0604020202020204" pitchFamily="34" charset="0"/>
                <a:buNone/>
              </a:pPr>
              <a:r>
                <a:rPr lang="pt-PT" altLang="en-US" sz="1000" b="1">
                  <a:sym typeface="+mn-ea"/>
                </a:rPr>
                <a:t>Valores de f(x) para cada bit que mutar:</a:t>
              </a:r>
              <a:endParaRPr lang="pt-PT" altLang="en-US" sz="1000" b="1"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107950" y="125730"/>
            <a:ext cx="4298950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PT" altLang="en-US" sz="1400" b="1">
                <a:sym typeface="+mn-ea"/>
              </a:rPr>
              <a:t>Rosenbrock (2 variáveis com 13 bits cada): </a:t>
            </a:r>
            <a:endParaRPr lang="pt-PT" altLang="en-US" sz="1400" b="1">
              <a:sym typeface="+mn-ea"/>
            </a:endParaRPr>
          </a:p>
          <a:p>
            <a:pPr indent="0" algn="l"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PT" altLang="en-US" sz="1200">
                <a:sym typeface="+mn-ea"/>
              </a:rPr>
              <a:t>- 13 bits codifica até 8192</a:t>
            </a:r>
            <a:endParaRPr lang="pt-PT" altLang="en-US" sz="1200">
              <a:sym typeface="+mn-ea"/>
            </a:endParaRPr>
          </a:p>
          <a:p>
            <a:pPr indent="0" algn="l"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PT" altLang="en-US" sz="1200">
                <a:sym typeface="+mn-ea"/>
              </a:rPr>
              <a:t>- Bounds = (-2.048, 2.048);  Intervalo = 4.096</a:t>
            </a:r>
            <a:endParaRPr lang="pt-PT" altLang="en-US" sz="1200">
              <a:sym typeface="+mn-ea"/>
            </a:endParaRPr>
          </a:p>
        </p:txBody>
      </p:sp>
      <p:sp>
        <p:nvSpPr>
          <p:cNvPr id="87" name="Text Box 86"/>
          <p:cNvSpPr txBox="1"/>
          <p:nvPr/>
        </p:nvSpPr>
        <p:spPr>
          <a:xfrm>
            <a:off x="4826000" y="2861945"/>
            <a:ext cx="32004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PT" altLang="en-US" sz="1200" b="1">
                <a:sym typeface="+mn-ea"/>
              </a:rPr>
              <a:t>Nenhum indivíduo melhorou em relação ao f(x) atual, então CoI = 0 e o </a:t>
            </a:r>
            <a:r>
              <a:rPr lang="pt-PT" altLang="en-US" sz="1200" b="1">
                <a:solidFill>
                  <a:srgbClr val="C00000"/>
                </a:solidFill>
                <a:sym typeface="+mn-ea"/>
              </a:rPr>
              <a:t>tau será RESETADO.</a:t>
            </a:r>
            <a:r>
              <a:rPr lang="pt-PT" altLang="en-US" sz="1200" b="1">
                <a:solidFill>
                  <a:schemeClr val="tx1"/>
                </a:solidFill>
                <a:sym typeface="+mn-ea"/>
              </a:rPr>
              <a:t> Portanto, a escolha do bit a ser mutado será estocástica, permitindo explorar outro local do espaço de projeto.</a:t>
            </a:r>
            <a:endParaRPr lang="pt-PT" altLang="en-US" sz="1200">
              <a:sym typeface="+mn-ea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539750" y="2472690"/>
            <a:ext cx="3215640" cy="2136140"/>
            <a:chOff x="850" y="3894"/>
            <a:chExt cx="5064" cy="3364"/>
          </a:xfrm>
        </p:grpSpPr>
        <p:grpSp>
          <p:nvGrpSpPr>
            <p:cNvPr id="89" name="Group 88"/>
            <p:cNvGrpSpPr/>
            <p:nvPr/>
          </p:nvGrpSpPr>
          <p:grpSpPr>
            <a:xfrm>
              <a:off x="850" y="4280"/>
              <a:ext cx="5065" cy="2979"/>
              <a:chOff x="811" y="3260"/>
              <a:chExt cx="5065" cy="2979"/>
            </a:xfrm>
          </p:grpSpPr>
          <p:sp>
            <p:nvSpPr>
              <p:cNvPr id="3" name="Text Box 2"/>
              <p:cNvSpPr txBox="1"/>
              <p:nvPr/>
            </p:nvSpPr>
            <p:spPr>
              <a:xfrm>
                <a:off x="811" y="3260"/>
                <a:ext cx="2771" cy="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00 = 1759.01775344141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01 = 114.369653755006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02 = 9.21277744140626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03 = 2.01825849100625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04 = 1.30245391500625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05 = 1.13533204300625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06 = 1.06629844140625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07 = 1.03333188700625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08 = 1.01710499700625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09 = 1.00904731600625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10 = 1.00503187890625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11 = 1.00302747550625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12 = 1.0020261001</a:t>
                </a:r>
                <a:endParaRPr lang="pt-PT" altLang="en-US" sz="900" b="1">
                  <a:sym typeface="+mn-ea"/>
                </a:endParaRPr>
              </a:p>
            </p:txBody>
          </p:sp>
          <p:sp>
            <p:nvSpPr>
              <p:cNvPr id="88" name="Text Box 87"/>
              <p:cNvSpPr txBox="1"/>
              <p:nvPr/>
            </p:nvSpPr>
            <p:spPr>
              <a:xfrm>
                <a:off x="3458" y="3260"/>
                <a:ext cx="2418" cy="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13 = 420.226522875006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14 = 105.961076475006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15 = 27.2666508750062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16 = 7.58023807500625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17 = 2.65223167500625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18 = 1.41702847500625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19 = 1.10662687500625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20 = 1.02822607500625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21 = 1.00822567500625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22 = 1.00302547500625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23 = 1.00162537500625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24 = 1.00122532500625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25 = 1.00110030000625</a:t>
                </a:r>
                <a:endParaRPr lang="pt-PT" altLang="en-US" sz="900" b="1">
                  <a:sym typeface="+mn-ea"/>
                </a:endParaRPr>
              </a:p>
            </p:txBody>
          </p:sp>
        </p:grpSp>
        <p:sp>
          <p:nvSpPr>
            <p:cNvPr id="90" name="Text Box 89"/>
            <p:cNvSpPr txBox="1"/>
            <p:nvPr/>
          </p:nvSpPr>
          <p:spPr>
            <a:xfrm>
              <a:off x="1077" y="3894"/>
              <a:ext cx="4377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algn="ctr" fontAlgn="auto">
                <a:lnSpc>
                  <a:spcPct val="100000"/>
                </a:lnSpc>
                <a:spcAft>
                  <a:spcPts val="0"/>
                </a:spcAft>
                <a:buFont typeface="Arial" panose="020B0604020202020204" pitchFamily="34" charset="0"/>
                <a:buNone/>
              </a:pPr>
              <a:r>
                <a:rPr lang="pt-PT" altLang="en-US" sz="1000" b="1">
                  <a:sym typeface="+mn-ea"/>
                </a:rPr>
                <a:t>Valores de f(x) para cada bit que mutar:</a:t>
              </a:r>
              <a:endParaRPr lang="pt-PT" altLang="en-US" sz="1000" b="1">
                <a:sym typeface="+mn-ea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473200" y="989965"/>
            <a:ext cx="6553200" cy="1166495"/>
            <a:chOff x="1782" y="2217"/>
            <a:chExt cx="10320" cy="1837"/>
          </a:xfrm>
        </p:grpSpPr>
        <p:sp>
          <p:nvSpPr>
            <p:cNvPr id="39" name="Text Box 38"/>
            <p:cNvSpPr txBox="1"/>
            <p:nvPr/>
          </p:nvSpPr>
          <p:spPr>
            <a:xfrm>
              <a:off x="1871" y="3033"/>
              <a:ext cx="9989" cy="1016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p>
              <a:pPr indent="0" algn="ctr" fontAlgn="auto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None/>
              </a:pPr>
              <a:r>
                <a:rPr lang="pt-PT" altLang="en-US" sz="1200" b="1">
                  <a:sym typeface="+mn-ea"/>
                </a:rPr>
                <a:t>4095 em binário		  	4095 em binário</a:t>
              </a:r>
              <a:endParaRPr lang="pt-PT" altLang="en-US" sz="1200" b="1">
                <a:sym typeface="+mn-ea"/>
              </a:endParaRPr>
            </a:p>
            <a:p>
              <a:pPr indent="0" algn="ctr" fontAlgn="auto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None/>
              </a:pPr>
              <a:r>
                <a:rPr lang="pt-PT" altLang="en-US" sz="1200" b="1">
                  <a:sym typeface="+mn-ea"/>
                </a:rPr>
                <a:t>f(x) dessa população = 1,00102527500625</a:t>
              </a:r>
              <a:endParaRPr lang="pt-PT" altLang="en-US" sz="1200" b="1">
                <a:sym typeface="+mn-ea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782" y="2217"/>
              <a:ext cx="10218" cy="1156"/>
              <a:chOff x="850" y="2331"/>
              <a:chExt cx="10218" cy="1156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850" y="2693"/>
                <a:ext cx="3144" cy="434"/>
                <a:chOff x="3685" y="2693"/>
                <a:chExt cx="3144" cy="434"/>
              </a:xfrm>
            </p:grpSpPr>
            <p:sp>
              <p:nvSpPr>
                <p:cNvPr id="8" name="Text Box 7"/>
                <p:cNvSpPr txBox="1"/>
                <p:nvPr/>
              </p:nvSpPr>
              <p:spPr>
                <a:xfrm>
                  <a:off x="3685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0</a:t>
                  </a:r>
                  <a:endParaRPr lang="pt-PT" altLang="en-US" sz="1200"/>
                </a:p>
              </p:txBody>
            </p:sp>
            <p:sp>
              <p:nvSpPr>
                <p:cNvPr id="9" name="Text Box 8"/>
                <p:cNvSpPr txBox="1"/>
                <p:nvPr/>
              </p:nvSpPr>
              <p:spPr>
                <a:xfrm>
                  <a:off x="4078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10" name="Text Box 9"/>
                <p:cNvSpPr txBox="1"/>
                <p:nvPr/>
              </p:nvSpPr>
              <p:spPr>
                <a:xfrm>
                  <a:off x="4471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11" name="Text Box 10"/>
                <p:cNvSpPr txBox="1"/>
                <p:nvPr/>
              </p:nvSpPr>
              <p:spPr>
                <a:xfrm>
                  <a:off x="4864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12" name="Text Box 11"/>
                <p:cNvSpPr txBox="1"/>
                <p:nvPr/>
              </p:nvSpPr>
              <p:spPr>
                <a:xfrm>
                  <a:off x="5257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13" name="Text Box 12"/>
                <p:cNvSpPr txBox="1"/>
                <p:nvPr/>
              </p:nvSpPr>
              <p:spPr>
                <a:xfrm>
                  <a:off x="5650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14" name="Text Box 13"/>
                <p:cNvSpPr txBox="1"/>
                <p:nvPr/>
              </p:nvSpPr>
              <p:spPr>
                <a:xfrm>
                  <a:off x="6043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15" name="Text Box 14"/>
                <p:cNvSpPr txBox="1"/>
                <p:nvPr/>
              </p:nvSpPr>
              <p:spPr>
                <a:xfrm>
                  <a:off x="6436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3994" y="2693"/>
                <a:ext cx="3144" cy="434"/>
                <a:chOff x="3685" y="2693"/>
                <a:chExt cx="3144" cy="434"/>
              </a:xfrm>
            </p:grpSpPr>
            <p:sp>
              <p:nvSpPr>
                <p:cNvPr id="17" name="Text Box 16"/>
                <p:cNvSpPr txBox="1"/>
                <p:nvPr/>
              </p:nvSpPr>
              <p:spPr>
                <a:xfrm>
                  <a:off x="3685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18" name="Text Box 17"/>
                <p:cNvSpPr txBox="1"/>
                <p:nvPr/>
              </p:nvSpPr>
              <p:spPr>
                <a:xfrm>
                  <a:off x="4078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19" name="Text Box 18"/>
                <p:cNvSpPr txBox="1"/>
                <p:nvPr/>
              </p:nvSpPr>
              <p:spPr>
                <a:xfrm>
                  <a:off x="4471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20" name="Text Box 19"/>
                <p:cNvSpPr txBox="1"/>
                <p:nvPr/>
              </p:nvSpPr>
              <p:spPr>
                <a:xfrm>
                  <a:off x="4864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21" name="Text Box 20"/>
                <p:cNvSpPr txBox="1"/>
                <p:nvPr/>
              </p:nvSpPr>
              <p:spPr>
                <a:xfrm>
                  <a:off x="5257" y="2693"/>
                  <a:ext cx="393" cy="434"/>
                </a:xfrm>
                <a:prstGeom prst="rect">
                  <a:avLst/>
                </a:prstGeom>
                <a:solidFill>
                  <a:srgbClr val="FFFF00"/>
                </a:solidFill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22" name="Text Box 21"/>
                <p:cNvSpPr txBox="1"/>
                <p:nvPr/>
              </p:nvSpPr>
              <p:spPr>
                <a:xfrm>
                  <a:off x="5650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0</a:t>
                  </a:r>
                  <a:endParaRPr lang="pt-PT" altLang="en-US" sz="1200"/>
                </a:p>
              </p:txBody>
            </p:sp>
            <p:sp>
              <p:nvSpPr>
                <p:cNvPr id="23" name="Text Box 22"/>
                <p:cNvSpPr txBox="1"/>
                <p:nvPr/>
              </p:nvSpPr>
              <p:spPr>
                <a:xfrm>
                  <a:off x="6043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24" name="Text Box 23"/>
                <p:cNvSpPr txBox="1"/>
                <p:nvPr/>
              </p:nvSpPr>
              <p:spPr>
                <a:xfrm>
                  <a:off x="6436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7138" y="2693"/>
                <a:ext cx="3143" cy="434"/>
                <a:chOff x="3685" y="2693"/>
                <a:chExt cx="3143" cy="434"/>
              </a:xfrm>
            </p:grpSpPr>
            <p:sp>
              <p:nvSpPr>
                <p:cNvPr id="26" name="Text Box 25"/>
                <p:cNvSpPr txBox="1"/>
                <p:nvPr/>
              </p:nvSpPr>
              <p:spPr>
                <a:xfrm>
                  <a:off x="3685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27" name="Text Box 26"/>
                <p:cNvSpPr txBox="1"/>
                <p:nvPr/>
              </p:nvSpPr>
              <p:spPr>
                <a:xfrm>
                  <a:off x="4078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28" name="Text Box 27"/>
                <p:cNvSpPr txBox="1"/>
                <p:nvPr/>
              </p:nvSpPr>
              <p:spPr>
                <a:xfrm>
                  <a:off x="4471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29" name="Text Box 28"/>
                <p:cNvSpPr txBox="1"/>
                <p:nvPr/>
              </p:nvSpPr>
              <p:spPr>
                <a:xfrm>
                  <a:off x="4864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30" name="Text Box 29"/>
                <p:cNvSpPr txBox="1"/>
                <p:nvPr/>
              </p:nvSpPr>
              <p:spPr>
                <a:xfrm>
                  <a:off x="5257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31" name="Text Box 30"/>
                <p:cNvSpPr txBox="1"/>
                <p:nvPr/>
              </p:nvSpPr>
              <p:spPr>
                <a:xfrm>
                  <a:off x="5650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32" name="Text Box 31"/>
                <p:cNvSpPr txBox="1"/>
                <p:nvPr/>
              </p:nvSpPr>
              <p:spPr>
                <a:xfrm>
                  <a:off x="6043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33" name="Text Box 32"/>
                <p:cNvSpPr txBox="1"/>
                <p:nvPr/>
              </p:nvSpPr>
              <p:spPr>
                <a:xfrm>
                  <a:off x="6436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</p:grpSp>
          <p:sp>
            <p:nvSpPr>
              <p:cNvPr id="34" name="Text Box 33"/>
              <p:cNvSpPr txBox="1"/>
              <p:nvPr/>
            </p:nvSpPr>
            <p:spPr>
              <a:xfrm>
                <a:off x="10282" y="2693"/>
                <a:ext cx="393" cy="43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p>
                <a:r>
                  <a:rPr lang="pt-PT" altLang="en-US" sz="1200"/>
                  <a:t>1</a:t>
                </a:r>
                <a:endParaRPr lang="pt-PT" altLang="en-US" sz="1200"/>
              </a:p>
            </p:txBody>
          </p:sp>
          <p:sp>
            <p:nvSpPr>
              <p:cNvPr id="35" name="Text Box 34"/>
              <p:cNvSpPr txBox="1"/>
              <p:nvPr/>
            </p:nvSpPr>
            <p:spPr>
              <a:xfrm>
                <a:off x="10675" y="2693"/>
                <a:ext cx="393" cy="43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p>
                <a:r>
                  <a:rPr lang="pt-PT" altLang="en-US" sz="1200"/>
                  <a:t>1</a:t>
                </a:r>
                <a:endParaRPr lang="pt-PT" altLang="en-US" sz="1200"/>
              </a:p>
            </p:txBody>
          </p:sp>
          <p:sp>
            <p:nvSpPr>
              <p:cNvPr id="37" name="Text Box 36"/>
              <p:cNvSpPr txBox="1"/>
              <p:nvPr/>
            </p:nvSpPr>
            <p:spPr>
              <a:xfrm>
                <a:off x="2324" y="2331"/>
                <a:ext cx="2125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0" algn="ctr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olidFill>
                      <a:schemeClr val="tx2"/>
                    </a:solidFill>
                    <a:sym typeface="+mn-ea"/>
                  </a:rPr>
                  <a:t>Variável 1</a:t>
                </a:r>
                <a:endParaRPr lang="pt-PT" altLang="en-US" sz="900" b="1">
                  <a:solidFill>
                    <a:schemeClr val="tx2"/>
                  </a:solidFill>
                  <a:sym typeface="+mn-ea"/>
                </a:endParaRPr>
              </a:p>
            </p:txBody>
          </p:sp>
          <p:sp>
            <p:nvSpPr>
              <p:cNvPr id="38" name="Text Box 37"/>
              <p:cNvSpPr txBox="1"/>
              <p:nvPr/>
            </p:nvSpPr>
            <p:spPr>
              <a:xfrm>
                <a:off x="7427" y="2331"/>
                <a:ext cx="2125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0" algn="ctr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olidFill>
                      <a:schemeClr val="tx2"/>
                    </a:solidFill>
                    <a:sym typeface="+mn-ea"/>
                  </a:rPr>
                  <a:t>Variável 2</a:t>
                </a:r>
                <a:endParaRPr lang="pt-PT" altLang="en-US" sz="900" b="1">
                  <a:solidFill>
                    <a:schemeClr val="tx2"/>
                  </a:solidFill>
                  <a:sym typeface="+mn-ea"/>
                </a:endParaRPr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>
                <a:off x="5959" y="2353"/>
                <a:ext cx="0" cy="1134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/>
            <p:cNvCxnSpPr/>
            <p:nvPr/>
          </p:nvCxnSpPr>
          <p:spPr>
            <a:xfrm flipH="1">
              <a:off x="1782" y="4054"/>
              <a:ext cx="103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 Box 40"/>
          <p:cNvSpPr txBox="1"/>
          <p:nvPr/>
        </p:nvSpPr>
        <p:spPr>
          <a:xfrm>
            <a:off x="179705" y="1637665"/>
            <a:ext cx="1153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PT" altLang="en-US" b="1">
                <a:sym typeface="+mn-ea"/>
              </a:rPr>
              <a:t>A-GEO2</a:t>
            </a:r>
            <a:endParaRPr lang="pt-PT" altLang="en-US" b="1"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507990" y="197485"/>
            <a:ext cx="1726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PT" altLang="en-US" sz="1200" b="1">
                <a:sym typeface="+mn-ea"/>
              </a:rPr>
              <a:t>1 bit foi mutado</a:t>
            </a:r>
            <a:endParaRPr lang="pt-PT" altLang="en-US" sz="1200" b="1">
              <a:sym typeface="+mn-ea"/>
            </a:endParaRPr>
          </a:p>
        </p:txBody>
      </p:sp>
      <p:cxnSp>
        <p:nvCxnSpPr>
          <p:cNvPr id="42" name="Elbow Connector 41"/>
          <p:cNvCxnSpPr>
            <a:stCxn id="2" idx="1"/>
          </p:cNvCxnSpPr>
          <p:nvPr/>
        </p:nvCxnSpPr>
        <p:spPr>
          <a:xfrm rot="10800000" flipV="1">
            <a:off x="4592955" y="381635"/>
            <a:ext cx="915035" cy="83820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107950" y="125730"/>
            <a:ext cx="4298950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PT" altLang="en-US" sz="1400" b="1">
                <a:sym typeface="+mn-ea"/>
              </a:rPr>
              <a:t>Rosenbrock (2 variáveis com 13 bits cada): </a:t>
            </a:r>
            <a:endParaRPr lang="pt-PT" altLang="en-US" sz="1400" b="1">
              <a:sym typeface="+mn-ea"/>
            </a:endParaRPr>
          </a:p>
          <a:p>
            <a:pPr indent="0" algn="l"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PT" altLang="en-US" sz="1200">
                <a:sym typeface="+mn-ea"/>
              </a:rPr>
              <a:t>- 13 bits codifica até 8192</a:t>
            </a:r>
            <a:endParaRPr lang="pt-PT" altLang="en-US" sz="1200">
              <a:sym typeface="+mn-ea"/>
            </a:endParaRPr>
          </a:p>
          <a:p>
            <a:pPr indent="0" algn="l"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PT" altLang="en-US" sz="1200">
                <a:sym typeface="+mn-ea"/>
              </a:rPr>
              <a:t>- Bounds = (-2.048, 2.048);  Intervalo = 4.096</a:t>
            </a:r>
            <a:endParaRPr lang="pt-PT" altLang="en-US" sz="1200">
              <a:sym typeface="+mn-ea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1473200" y="989965"/>
            <a:ext cx="6553200" cy="1166495"/>
            <a:chOff x="1782" y="2217"/>
            <a:chExt cx="10320" cy="1837"/>
          </a:xfrm>
        </p:grpSpPr>
        <p:sp>
          <p:nvSpPr>
            <p:cNvPr id="83" name="Text Box 82"/>
            <p:cNvSpPr txBox="1"/>
            <p:nvPr/>
          </p:nvSpPr>
          <p:spPr>
            <a:xfrm>
              <a:off x="1871" y="3033"/>
              <a:ext cx="9989" cy="1016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p>
              <a:pPr indent="0" algn="ctr" fontAlgn="auto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None/>
              </a:pPr>
              <a:r>
                <a:rPr lang="pt-PT" altLang="en-US" sz="1200" b="1">
                  <a:sym typeface="+mn-ea"/>
                </a:rPr>
                <a:t>4095 em binário		  	4094 em binário</a:t>
              </a:r>
              <a:endParaRPr lang="pt-PT" altLang="en-US" sz="1200" b="1">
                <a:sym typeface="+mn-ea"/>
              </a:endParaRPr>
            </a:p>
            <a:p>
              <a:pPr indent="0" algn="ctr" fontAlgn="auto">
                <a:lnSpc>
                  <a:spcPct val="150000"/>
                </a:lnSpc>
                <a:spcAft>
                  <a:spcPts val="0"/>
                </a:spcAft>
                <a:buFont typeface="Arial" panose="020B0604020202020204" pitchFamily="34" charset="0"/>
                <a:buNone/>
              </a:pPr>
              <a:r>
                <a:rPr lang="pt-PT" altLang="en-US" sz="1200" b="1">
                  <a:sym typeface="+mn-ea"/>
                </a:rPr>
                <a:t>f(x) dessa população = 1,00110030000625</a:t>
              </a:r>
              <a:endParaRPr lang="pt-PT" altLang="en-US" sz="1200" b="1">
                <a:sym typeface="+mn-ea"/>
              </a:endParaRP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1782" y="2217"/>
              <a:ext cx="10218" cy="1156"/>
              <a:chOff x="850" y="2331"/>
              <a:chExt cx="10218" cy="1156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850" y="2693"/>
                <a:ext cx="3144" cy="434"/>
                <a:chOff x="3685" y="2693"/>
                <a:chExt cx="3144" cy="434"/>
              </a:xfrm>
            </p:grpSpPr>
            <p:sp>
              <p:nvSpPr>
                <p:cNvPr id="50" name="Text Box 49"/>
                <p:cNvSpPr txBox="1"/>
                <p:nvPr/>
              </p:nvSpPr>
              <p:spPr>
                <a:xfrm>
                  <a:off x="3685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0</a:t>
                  </a:r>
                  <a:endParaRPr lang="pt-PT" altLang="en-US" sz="1200"/>
                </a:p>
              </p:txBody>
            </p:sp>
            <p:sp>
              <p:nvSpPr>
                <p:cNvPr id="51" name="Text Box 50"/>
                <p:cNvSpPr txBox="1"/>
                <p:nvPr/>
              </p:nvSpPr>
              <p:spPr>
                <a:xfrm>
                  <a:off x="4078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52" name="Text Box 51"/>
                <p:cNvSpPr txBox="1"/>
                <p:nvPr/>
              </p:nvSpPr>
              <p:spPr>
                <a:xfrm>
                  <a:off x="4471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53" name="Text Box 52"/>
                <p:cNvSpPr txBox="1"/>
                <p:nvPr/>
              </p:nvSpPr>
              <p:spPr>
                <a:xfrm>
                  <a:off x="4864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54" name="Text Box 53"/>
                <p:cNvSpPr txBox="1"/>
                <p:nvPr/>
              </p:nvSpPr>
              <p:spPr>
                <a:xfrm>
                  <a:off x="5257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55" name="Text Box 54"/>
                <p:cNvSpPr txBox="1"/>
                <p:nvPr/>
              </p:nvSpPr>
              <p:spPr>
                <a:xfrm>
                  <a:off x="5650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56" name="Text Box 55"/>
                <p:cNvSpPr txBox="1"/>
                <p:nvPr/>
              </p:nvSpPr>
              <p:spPr>
                <a:xfrm>
                  <a:off x="6043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57" name="Text Box 56"/>
                <p:cNvSpPr txBox="1"/>
                <p:nvPr/>
              </p:nvSpPr>
              <p:spPr>
                <a:xfrm>
                  <a:off x="6436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</p:grpSp>
          <p:grpSp>
            <p:nvGrpSpPr>
              <p:cNvPr id="59" name="Group 58"/>
              <p:cNvGrpSpPr/>
              <p:nvPr/>
            </p:nvGrpSpPr>
            <p:grpSpPr>
              <a:xfrm>
                <a:off x="3994" y="2693"/>
                <a:ext cx="3144" cy="434"/>
                <a:chOff x="3685" y="2693"/>
                <a:chExt cx="3144" cy="434"/>
              </a:xfrm>
            </p:grpSpPr>
            <p:sp>
              <p:nvSpPr>
                <p:cNvPr id="60" name="Text Box 59"/>
                <p:cNvSpPr txBox="1"/>
                <p:nvPr/>
              </p:nvSpPr>
              <p:spPr>
                <a:xfrm>
                  <a:off x="3685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61" name="Text Box 60"/>
                <p:cNvSpPr txBox="1"/>
                <p:nvPr/>
              </p:nvSpPr>
              <p:spPr>
                <a:xfrm>
                  <a:off x="4078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62" name="Text Box 61"/>
                <p:cNvSpPr txBox="1"/>
                <p:nvPr/>
              </p:nvSpPr>
              <p:spPr>
                <a:xfrm>
                  <a:off x="4471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63" name="Text Box 62"/>
                <p:cNvSpPr txBox="1"/>
                <p:nvPr/>
              </p:nvSpPr>
              <p:spPr>
                <a:xfrm>
                  <a:off x="4864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64" name="Text Box 63"/>
                <p:cNvSpPr txBox="1"/>
                <p:nvPr/>
              </p:nvSpPr>
              <p:spPr>
                <a:xfrm>
                  <a:off x="5257" y="2693"/>
                  <a:ext cx="393" cy="434"/>
                </a:xfrm>
                <a:prstGeom prst="rect">
                  <a:avLst/>
                </a:prstGeom>
                <a:solidFill>
                  <a:srgbClr val="FFFF00"/>
                </a:solidFill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65" name="Text Box 64"/>
                <p:cNvSpPr txBox="1"/>
                <p:nvPr/>
              </p:nvSpPr>
              <p:spPr>
                <a:xfrm>
                  <a:off x="5650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0</a:t>
                  </a:r>
                  <a:endParaRPr lang="pt-PT" altLang="en-US" sz="1200"/>
                </a:p>
              </p:txBody>
            </p:sp>
            <p:sp>
              <p:nvSpPr>
                <p:cNvPr id="66" name="Text Box 65"/>
                <p:cNvSpPr txBox="1"/>
                <p:nvPr/>
              </p:nvSpPr>
              <p:spPr>
                <a:xfrm>
                  <a:off x="6043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67" name="Text Box 66"/>
                <p:cNvSpPr txBox="1"/>
                <p:nvPr/>
              </p:nvSpPr>
              <p:spPr>
                <a:xfrm>
                  <a:off x="6436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</p:grpSp>
          <p:grpSp>
            <p:nvGrpSpPr>
              <p:cNvPr id="68" name="Group 67"/>
              <p:cNvGrpSpPr/>
              <p:nvPr/>
            </p:nvGrpSpPr>
            <p:grpSpPr>
              <a:xfrm>
                <a:off x="7138" y="2693"/>
                <a:ext cx="3143" cy="434"/>
                <a:chOff x="3685" y="2693"/>
                <a:chExt cx="3143" cy="434"/>
              </a:xfrm>
            </p:grpSpPr>
            <p:sp>
              <p:nvSpPr>
                <p:cNvPr id="69" name="Text Box 68"/>
                <p:cNvSpPr txBox="1"/>
                <p:nvPr/>
              </p:nvSpPr>
              <p:spPr>
                <a:xfrm>
                  <a:off x="3685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70" name="Text Box 69"/>
                <p:cNvSpPr txBox="1"/>
                <p:nvPr/>
              </p:nvSpPr>
              <p:spPr>
                <a:xfrm>
                  <a:off x="4078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71" name="Text Box 70"/>
                <p:cNvSpPr txBox="1"/>
                <p:nvPr/>
              </p:nvSpPr>
              <p:spPr>
                <a:xfrm>
                  <a:off x="4471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72" name="Text Box 71"/>
                <p:cNvSpPr txBox="1"/>
                <p:nvPr/>
              </p:nvSpPr>
              <p:spPr>
                <a:xfrm>
                  <a:off x="4864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73" name="Text Box 72"/>
                <p:cNvSpPr txBox="1"/>
                <p:nvPr/>
              </p:nvSpPr>
              <p:spPr>
                <a:xfrm>
                  <a:off x="5257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74" name="Text Box 73"/>
                <p:cNvSpPr txBox="1"/>
                <p:nvPr/>
              </p:nvSpPr>
              <p:spPr>
                <a:xfrm>
                  <a:off x="5650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75" name="Text Box 74"/>
                <p:cNvSpPr txBox="1"/>
                <p:nvPr/>
              </p:nvSpPr>
              <p:spPr>
                <a:xfrm>
                  <a:off x="6043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  <p:sp>
              <p:nvSpPr>
                <p:cNvPr id="76" name="Text Box 75"/>
                <p:cNvSpPr txBox="1"/>
                <p:nvPr/>
              </p:nvSpPr>
              <p:spPr>
                <a:xfrm>
                  <a:off x="6436" y="2693"/>
                  <a:ext cx="393" cy="43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p>
                  <a:r>
                    <a:rPr lang="pt-PT" altLang="en-US" sz="1200"/>
                    <a:t>1</a:t>
                  </a:r>
                  <a:endParaRPr lang="pt-PT" altLang="en-US" sz="1200"/>
                </a:p>
              </p:txBody>
            </p:sp>
          </p:grpSp>
          <p:sp>
            <p:nvSpPr>
              <p:cNvPr id="77" name="Text Box 76"/>
              <p:cNvSpPr txBox="1"/>
              <p:nvPr/>
            </p:nvSpPr>
            <p:spPr>
              <a:xfrm>
                <a:off x="10282" y="2693"/>
                <a:ext cx="393" cy="43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p>
                <a:r>
                  <a:rPr lang="pt-PT" altLang="en-US" sz="1200"/>
                  <a:t>1</a:t>
                </a:r>
                <a:endParaRPr lang="pt-PT" altLang="en-US" sz="1200"/>
              </a:p>
            </p:txBody>
          </p:sp>
          <p:sp>
            <p:nvSpPr>
              <p:cNvPr id="78" name="Text Box 77"/>
              <p:cNvSpPr txBox="1"/>
              <p:nvPr/>
            </p:nvSpPr>
            <p:spPr>
              <a:xfrm>
                <a:off x="10675" y="2693"/>
                <a:ext cx="393" cy="434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p>
                <a:r>
                  <a:rPr lang="pt-PT" altLang="en-US" sz="1200"/>
                  <a:t>0</a:t>
                </a:r>
                <a:endParaRPr lang="pt-PT" altLang="en-US" sz="1200"/>
              </a:p>
            </p:txBody>
          </p:sp>
          <p:cxnSp>
            <p:nvCxnSpPr>
              <p:cNvPr id="79" name="Straight Connector 78"/>
              <p:cNvCxnSpPr/>
              <p:nvPr/>
            </p:nvCxnSpPr>
            <p:spPr>
              <a:xfrm>
                <a:off x="5959" y="2353"/>
                <a:ext cx="0" cy="1134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 Box 79"/>
              <p:cNvSpPr txBox="1"/>
              <p:nvPr/>
            </p:nvSpPr>
            <p:spPr>
              <a:xfrm>
                <a:off x="2324" y="2331"/>
                <a:ext cx="2125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0" algn="ctr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olidFill>
                      <a:schemeClr val="tx2"/>
                    </a:solidFill>
                    <a:sym typeface="+mn-ea"/>
                  </a:rPr>
                  <a:t>Variável 1</a:t>
                </a:r>
                <a:endParaRPr lang="pt-PT" altLang="en-US" sz="900" b="1">
                  <a:solidFill>
                    <a:schemeClr val="tx2"/>
                  </a:solidFill>
                  <a:sym typeface="+mn-ea"/>
                </a:endParaRPr>
              </a:p>
            </p:txBody>
          </p:sp>
          <p:sp>
            <p:nvSpPr>
              <p:cNvPr id="81" name="Text Box 80"/>
              <p:cNvSpPr txBox="1"/>
              <p:nvPr/>
            </p:nvSpPr>
            <p:spPr>
              <a:xfrm>
                <a:off x="7427" y="2331"/>
                <a:ext cx="2125" cy="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0" algn="ctr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olidFill>
                      <a:schemeClr val="tx2"/>
                    </a:solidFill>
                    <a:sym typeface="+mn-ea"/>
                  </a:rPr>
                  <a:t>Variável 2</a:t>
                </a:r>
                <a:endParaRPr lang="pt-PT" altLang="en-US" sz="900" b="1">
                  <a:solidFill>
                    <a:schemeClr val="tx2"/>
                  </a:solidFill>
                  <a:sym typeface="+mn-ea"/>
                </a:endParaRPr>
              </a:p>
            </p:txBody>
          </p:sp>
        </p:grpSp>
        <p:cxnSp>
          <p:nvCxnSpPr>
            <p:cNvPr id="84" name="Straight Connector 83"/>
            <p:cNvCxnSpPr/>
            <p:nvPr/>
          </p:nvCxnSpPr>
          <p:spPr>
            <a:xfrm flipH="1">
              <a:off x="1782" y="4054"/>
              <a:ext cx="103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 Box 86"/>
          <p:cNvSpPr txBox="1"/>
          <p:nvPr/>
        </p:nvSpPr>
        <p:spPr>
          <a:xfrm>
            <a:off x="4539615" y="2357755"/>
            <a:ext cx="409829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PT" altLang="en-US" sz="1200" b="1">
                <a:sym typeface="+mn-ea"/>
              </a:rPr>
              <a:t>Um indivíduo da população melhorou em relação ao f(x) atual, então </a:t>
            </a:r>
            <a:r>
              <a:rPr lang="pt-PT" altLang="en-US" sz="1200" b="1">
                <a:solidFill>
                  <a:srgbClr val="C00000"/>
                </a:solidFill>
                <a:sym typeface="+mn-ea"/>
              </a:rPr>
              <a:t>CoI não será 0</a:t>
            </a:r>
            <a:r>
              <a:rPr lang="pt-PT" altLang="en-US" sz="1200" b="1">
                <a:sym typeface="+mn-ea"/>
              </a:rPr>
              <a:t>, fazendo com que o </a:t>
            </a:r>
            <a:r>
              <a:rPr lang="pt-PT" altLang="en-US" sz="1200" b="1">
                <a:solidFill>
                  <a:srgbClr val="C00000"/>
                </a:solidFill>
                <a:sym typeface="+mn-ea"/>
              </a:rPr>
              <a:t>tau seja aumentado</a:t>
            </a:r>
            <a:r>
              <a:rPr lang="pt-PT" altLang="en-US" sz="1200" b="1">
                <a:sym typeface="+mn-ea"/>
              </a:rPr>
              <a:t>.</a:t>
            </a:r>
            <a:endParaRPr lang="pt-PT" altLang="en-US" sz="1200" b="1">
              <a:sym typeface="+mn-ea"/>
            </a:endParaRPr>
          </a:p>
          <a:p>
            <a:pPr indent="0" algn="ctr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endParaRPr lang="pt-PT" altLang="en-US" sz="1200" b="1">
              <a:sym typeface="+mn-ea"/>
            </a:endParaRPr>
          </a:p>
          <a:p>
            <a:pPr indent="0" algn="ctr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PT" altLang="en-US" sz="1200" b="1">
                <a:sym typeface="+mn-ea"/>
              </a:rPr>
              <a:t>Com um tau bem determinístico, há uma chance muito grande dos bits 12 e 25 serem mutados de novo.</a:t>
            </a:r>
            <a:endParaRPr lang="pt-PT" altLang="en-US" sz="1200" b="1">
              <a:sym typeface="+mn-ea"/>
            </a:endParaRPr>
          </a:p>
          <a:p>
            <a:pPr indent="0" algn="ctr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endParaRPr lang="pt-PT" altLang="en-US" sz="1200">
              <a:sym typeface="+mn-ea"/>
            </a:endParaRPr>
          </a:p>
          <a:p>
            <a:pPr indent="0" algn="ctr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PT" altLang="en-US" sz="1200" b="1">
                <a:sym typeface="+mn-ea"/>
              </a:rPr>
              <a:t>AO MUTAR ESSES BITS, A POPULAÇÃO VOLTA PARA A MESMA DO COMEÇO</a:t>
            </a:r>
            <a:endParaRPr lang="pt-PT" altLang="en-US" sz="1200" b="1"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07950" y="1631950"/>
            <a:ext cx="1473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PT" altLang="en-US" b="1">
                <a:sym typeface="+mn-ea"/>
              </a:rPr>
              <a:t>A-GEO2var</a:t>
            </a:r>
            <a:endParaRPr lang="pt-PT" altLang="en-US" b="1">
              <a:sym typeface="+mn-ea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539750" y="2472690"/>
            <a:ext cx="3549015" cy="2136775"/>
            <a:chOff x="850" y="3894"/>
            <a:chExt cx="5589" cy="3365"/>
          </a:xfrm>
        </p:grpSpPr>
        <p:grpSp>
          <p:nvGrpSpPr>
            <p:cNvPr id="89" name="Group 88"/>
            <p:cNvGrpSpPr/>
            <p:nvPr/>
          </p:nvGrpSpPr>
          <p:grpSpPr>
            <a:xfrm>
              <a:off x="850" y="4280"/>
              <a:ext cx="5589" cy="2979"/>
              <a:chOff x="811" y="3260"/>
              <a:chExt cx="5589" cy="2979"/>
            </a:xfrm>
          </p:grpSpPr>
          <p:sp>
            <p:nvSpPr>
              <p:cNvPr id="3" name="Text Box 2"/>
              <p:cNvSpPr txBox="1"/>
              <p:nvPr/>
            </p:nvSpPr>
            <p:spPr>
              <a:xfrm>
                <a:off x="811" y="3260"/>
                <a:ext cx="2771" cy="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0 = 1759.43705406641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1 = 114.474688780006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2 = 9.23911806640624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3 = 2.02491271600625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4 = 1.30418014000625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5 = 1.13582306800625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6 = 1.06647906640625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7 = 1.03343411200625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8 = 1.01718722200625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9 = 1.00912434100625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10 = 1.00510750390625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11 = 1.00310270050625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12 = 1.0021012001</a:t>
                </a:r>
                <a:endParaRPr lang="pt-PT" altLang="en-US" sz="900" b="1">
                  <a:sym typeface="+mn-ea"/>
                </a:endParaRPr>
              </a:p>
            </p:txBody>
          </p:sp>
          <p:sp>
            <p:nvSpPr>
              <p:cNvPr id="88" name="Text Box 87"/>
              <p:cNvSpPr txBox="1"/>
              <p:nvPr/>
            </p:nvSpPr>
            <p:spPr>
              <a:xfrm>
                <a:off x="3458" y="3260"/>
                <a:ext cx="2942" cy="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13 = 420.021797900006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14 = 106.063551500006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15 = 27.3179259000062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16 = 7.60591310000624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17 = 2.66510670000625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18 = 1.42350350000625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19 = 1.10990190000625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20 = 1.02990110000625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21 = 1.00910070000625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22 = 1.00350050000625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23 = 1.00190040000625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ym typeface="+mn-ea"/>
                  </a:rPr>
                  <a:t>24 = 1.00140035000625</a:t>
                </a:r>
                <a:endParaRPr lang="pt-PT" altLang="en-US" sz="900" b="1">
                  <a:sym typeface="+mn-ea"/>
                </a:endParaRPr>
              </a:p>
              <a:p>
                <a:pPr indent="0" algn="l" fontAlgn="auto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900" b="1">
                    <a:solidFill>
                      <a:srgbClr val="C00000"/>
                    </a:solidFill>
                    <a:sym typeface="+mn-ea"/>
                  </a:rPr>
                  <a:t>25 = 1.00102527500625 ******</a:t>
                </a:r>
                <a:endParaRPr lang="pt-PT" altLang="en-US" sz="900" b="1">
                  <a:solidFill>
                    <a:srgbClr val="C00000"/>
                  </a:solidFill>
                  <a:sym typeface="+mn-ea"/>
                </a:endParaRPr>
              </a:p>
            </p:txBody>
          </p:sp>
        </p:grpSp>
        <p:sp>
          <p:nvSpPr>
            <p:cNvPr id="90" name="Text Box 89"/>
            <p:cNvSpPr txBox="1"/>
            <p:nvPr/>
          </p:nvSpPr>
          <p:spPr>
            <a:xfrm>
              <a:off x="1077" y="3894"/>
              <a:ext cx="4377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algn="ctr" fontAlgn="auto">
                <a:lnSpc>
                  <a:spcPct val="100000"/>
                </a:lnSpc>
                <a:spcAft>
                  <a:spcPts val="0"/>
                </a:spcAft>
                <a:buFont typeface="Arial" panose="020B0604020202020204" pitchFamily="34" charset="0"/>
                <a:buNone/>
              </a:pPr>
              <a:r>
                <a:rPr lang="pt-PT" altLang="en-US" sz="1000" b="1">
                  <a:sym typeface="+mn-ea"/>
                </a:rPr>
                <a:t>Valores de f(x) para cada bit que mutar:</a:t>
              </a:r>
              <a:endParaRPr lang="pt-PT" altLang="en-US" sz="1000" b="1">
                <a:sym typeface="+mn-ea"/>
              </a:endParaRPr>
            </a:p>
          </p:txBody>
        </p:sp>
      </p:grpSp>
      <p:sp>
        <p:nvSpPr>
          <p:cNvPr id="5" name="Text Box 4"/>
          <p:cNvSpPr txBox="1"/>
          <p:nvPr/>
        </p:nvSpPr>
        <p:spPr>
          <a:xfrm>
            <a:off x="5507990" y="197485"/>
            <a:ext cx="1726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PT" altLang="en-US" sz="1200" b="1">
                <a:sym typeface="+mn-ea"/>
              </a:rPr>
              <a:t>2 bits foram mutados</a:t>
            </a:r>
            <a:endParaRPr lang="pt-PT" altLang="en-US" sz="1200" b="1">
              <a:sym typeface="+mn-ea"/>
            </a:endParaRPr>
          </a:p>
        </p:txBody>
      </p:sp>
      <p:cxnSp>
        <p:nvCxnSpPr>
          <p:cNvPr id="6" name="Elbow Connector 5"/>
          <p:cNvCxnSpPr>
            <a:stCxn id="5" idx="1"/>
            <a:endCxn id="64" idx="0"/>
          </p:cNvCxnSpPr>
          <p:nvPr/>
        </p:nvCxnSpPr>
        <p:spPr>
          <a:xfrm rot="10800000" flipV="1">
            <a:off x="4592955" y="381635"/>
            <a:ext cx="915035" cy="83820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5" idx="3"/>
            <a:endCxn id="78" idx="0"/>
          </p:cNvCxnSpPr>
          <p:nvPr/>
        </p:nvCxnSpPr>
        <p:spPr>
          <a:xfrm>
            <a:off x="7234555" y="381635"/>
            <a:ext cx="602615" cy="83820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24314" y="181769"/>
            <a:ext cx="8695373" cy="78473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1200" b="1">
                <a:solidFill>
                  <a:srgbClr val="FF0000"/>
                </a:solidFill>
              </a:rPr>
              <a:t>Primeiro de tudo: Voltamos ao início. Desconsideramos as conclusões do CSBC. Vamos estudar o A-GEOvar do zero.</a:t>
            </a:r>
            <a:endParaRPr lang="pt-PT" altLang="en-US" sz="1200"/>
          </a:p>
          <a:p>
            <a:endParaRPr lang="pt-PT" altLang="en-US" sz="1200"/>
          </a:p>
          <a:p>
            <a:r>
              <a:rPr lang="pt-PT" altLang="en-US" sz="1200" b="1"/>
              <a:t>1º teste:</a:t>
            </a:r>
            <a:r>
              <a:rPr lang="pt-PT" altLang="en-US" sz="1200"/>
              <a:t> A-GEOvar é o GEOvar só com o mecanismo a mais. Comentei o código do mecanismo e A-GEOvar funcionou igual ao GEOvar. Então o código está correto.</a:t>
            </a:r>
            <a:endParaRPr lang="pt-PT" altLang="en-US" sz="1200"/>
          </a:p>
          <a:p>
            <a:r>
              <a:rPr lang="pt-PT" altLang="en-US" sz="1200" b="1"/>
              <a:t>2º teste: </a:t>
            </a:r>
            <a:r>
              <a:rPr lang="pt-PT" altLang="en-US" sz="1200"/>
              <a:t>Ver se o mecanismo está funcionando corretamente. Ao invés de usar as distribuições no cálculo, defini de forma fixa “if(CoI==0) tau=0,5” e também “if(CoI</a:t>
            </a:r>
            <a:r>
              <a:rPr lang="pt-PT" altLang="en-US" sz="1200" baseline="-25000"/>
              <a:t>i</a:t>
            </a:r>
            <a:r>
              <a:rPr lang="pt-PT" altLang="en-US" sz="1200"/>
              <a:t>&lt;COI</a:t>
            </a:r>
            <a:r>
              <a:rPr lang="pt-PT" altLang="en-US" sz="1200" baseline="-25000"/>
              <a:t>i-1</a:t>
            </a:r>
            <a:r>
              <a:rPr lang="pt-PT" altLang="en-US" sz="1200"/>
              <a:t>) tau=tau+1;”. Debugando deu pra ver que o mecanismo funciona perfeitamente.</a:t>
            </a:r>
            <a:endParaRPr lang="pt-PT" altLang="en-US" sz="1200"/>
          </a:p>
          <a:p>
            <a:r>
              <a:rPr lang="pt-PT" altLang="en-US" sz="1200" b="1"/>
              <a:t>Funcionamento: </a:t>
            </a:r>
            <a:r>
              <a:rPr lang="pt-PT" altLang="en-US" sz="1200"/>
              <a:t>Se CoI não for 0 (sempre haver melhores indivíduos), nunca o tau vai resetar e só vai ficar cada vez mais determinístico.</a:t>
            </a:r>
            <a:endParaRPr lang="pt-PT" altLang="en-US" sz="1200"/>
          </a:p>
          <a:p>
            <a:endParaRPr lang="pt-PT" altLang="en-US" sz="1200"/>
          </a:p>
          <a:p>
            <a:r>
              <a:rPr lang="pt-PT" altLang="en-US" sz="1200"/>
              <a:t>Exemplo:</a:t>
            </a:r>
            <a:endParaRPr lang="pt-PT" altLang="en-US" sz="1200"/>
          </a:p>
          <a:p>
            <a:r>
              <a:rPr lang="pt-PT" altLang="en-US" sz="1200"/>
              <a:t>f(x) atual = 0,86</a:t>
            </a:r>
            <a:endParaRPr lang="pt-PT" altLang="en-US" sz="1200"/>
          </a:p>
          <a:p>
            <a:r>
              <a:rPr lang="pt-PT" altLang="en-US" sz="1200"/>
              <a:t>Se mutar o bit 1 vira 0,2</a:t>
            </a:r>
            <a:endParaRPr lang="pt-PT" altLang="en-US" sz="1200"/>
          </a:p>
          <a:p>
            <a:r>
              <a:rPr lang="pt-PT" altLang="en-US" sz="1200"/>
              <a:t>Se mutar o bit 60 vira 0,1</a:t>
            </a:r>
            <a:endParaRPr lang="pt-PT" altLang="en-US" sz="1200"/>
          </a:p>
          <a:p>
            <a:r>
              <a:rPr lang="pt-PT" altLang="en-US" sz="1200"/>
              <a:t>...</a:t>
            </a:r>
            <a:endParaRPr lang="pt-PT" altLang="en-US" sz="1200"/>
          </a:p>
          <a:p>
            <a:r>
              <a:rPr lang="pt-PT" altLang="en-US" sz="1200"/>
              <a:t>Só que muta 1 por variável, então depois de mutar tudo o f(x) pode ser 8,9.</a:t>
            </a:r>
            <a:endParaRPr lang="pt-PT" altLang="en-US" sz="1200"/>
          </a:p>
          <a:p>
            <a:r>
              <a:rPr lang="pt-PT" altLang="en-US" sz="1200"/>
              <a:t>Isso faz com que sempre tenha novos melhores indivíduos que a população de referência e o CoI sempre seja maior que 0, não resetando o tau.</a:t>
            </a:r>
            <a:endParaRPr lang="pt-PT" altLang="en-US" sz="1200"/>
          </a:p>
          <a:p>
            <a:endParaRPr lang="pt-PT" altLang="en-US" sz="1200"/>
          </a:p>
          <a:p>
            <a:r>
              <a:rPr lang="pt-PT" altLang="en-US" sz="1200"/>
              <a:t>A busca trava quando o tau fica muito determinístico.</a:t>
            </a:r>
            <a:endParaRPr lang="pt-PT" altLang="en-US" sz="1200"/>
          </a:p>
          <a:p>
            <a:r>
              <a:rPr lang="pt-PT" altLang="en-US" sz="1200"/>
              <a:t>E pra testar isso, o que acontece quando se executa o GEOvar com tau=18 (muito determinístico)?</a:t>
            </a:r>
            <a:endParaRPr lang="pt-PT" altLang="en-US" sz="1200"/>
          </a:p>
          <a:p>
            <a:r>
              <a:rPr lang="pt-PT" altLang="en-US" sz="1200" b="1">
                <a:sym typeface="+mn-ea"/>
              </a:rPr>
              <a:t>	O resultado fica travado igual ao A-GEO2var </a:t>
            </a:r>
            <a:r>
              <a:rPr lang="pt-PT" altLang="en-US" sz="1200">
                <a:sym typeface="+mn-ea"/>
              </a:rPr>
              <a:t>(mesmo valor desde NFE=5000 até NFE=100000).</a:t>
            </a:r>
            <a:endParaRPr lang="pt-PT" altLang="en-US" sz="1200"/>
          </a:p>
          <a:p>
            <a:r>
              <a:rPr lang="pt-PT" altLang="en-US" sz="1200"/>
              <a:t>	</a:t>
            </a:r>
            <a:endParaRPr lang="pt-PT" altLang="en-US" sz="1200"/>
          </a:p>
          <a:p>
            <a:r>
              <a:rPr lang="pt-PT" altLang="en-US" sz="1200"/>
              <a:t>O GEOvar funciona bem porque é tunado e o tau é baixo, permitindo uma estocasticidade. </a:t>
            </a:r>
            <a:endParaRPr lang="pt-PT" altLang="en-US" sz="1200"/>
          </a:p>
          <a:p>
            <a:endParaRPr lang="pt-PT" altLang="en-US" sz="1200"/>
          </a:p>
          <a:p>
            <a:r>
              <a:rPr lang="pt-PT" altLang="en-US" sz="1200"/>
              <a:t>Se a gente criar uma versão forçando a resetar o tau quando </a:t>
            </a:r>
            <a:r>
              <a:rPr lang="pt-PT" altLang="en-US" sz="1200">
                <a:sym typeface="+mn-ea"/>
              </a:rPr>
              <a:t>“if (CoI==0 || tau&gt;5)”</a:t>
            </a:r>
            <a:r>
              <a:rPr lang="pt-PT" altLang="en-US" sz="1200"/>
              <a:t>, aí o A-GEOvar não permite ficar determinístico e a busca traz resultados quase semlhantes ao GEOvar. Inclusive, esses resultados do A-GEO9var são iguais ou melhores que o A-GEO2 em todas as funções, ganhando em 4 das 6. </a:t>
            </a:r>
            <a:endParaRPr lang="pt-PT" altLang="en-US" sz="1200"/>
          </a:p>
          <a:p>
            <a:endParaRPr lang="pt-PT" altLang="en-US" sz="1200"/>
          </a:p>
          <a:p>
            <a:endParaRPr lang="pt-PT" altLang="en-US" sz="1200"/>
          </a:p>
          <a:p>
            <a:r>
              <a:rPr lang="pt-PT" altLang="en-US" sz="1200"/>
              <a:t>????A versão A-GEO1var funciona melhor porque o CoI atinge 0 frequentemente, já que a população de referência é a melhor da busca (fx_melhor), então acontece seguido de nenhum dos novos indivíduos gerados ser melhor que o fx_melhor</a:t>
            </a:r>
            <a:endParaRPr lang="pt-PT" altLang="en-US" sz="1200"/>
          </a:p>
          <a:p>
            <a:endParaRPr lang="pt-PT" altLang="en-US" sz="1200"/>
          </a:p>
          <a:p>
            <a:r>
              <a:rPr lang="pt-PT" altLang="en-US" sz="1200"/>
              <a:t>????Isso faz com que o CoI nunca seja 0 e o tau se torne muito determinístico a ponto da busca ficar saltando unicamente entre 2 pontos do espaço de projeto</a:t>
            </a:r>
            <a:endParaRPr lang="pt-PT" altLang="en-US" sz="1200"/>
          </a:p>
          <a:p>
            <a:endParaRPr lang="pt-PT" altLang="en-US" sz="1200"/>
          </a:p>
          <a:p>
            <a:r>
              <a:rPr lang="pt-PT" altLang="en-US" sz="1200">
                <a:sym typeface="+mn-ea"/>
              </a:rPr>
              <a:t>Ex:</a:t>
            </a:r>
            <a:endParaRPr lang="pt-PT" altLang="en-US" sz="1200"/>
          </a:p>
          <a:p>
            <a:r>
              <a:rPr lang="pt-PT" altLang="en-US" sz="1200">
                <a:sym typeface="+mn-ea"/>
              </a:rPr>
              <a:t>Inicialmente tem a população com f(x) valendo Y.</a:t>
            </a:r>
            <a:endParaRPr lang="pt-PT" altLang="en-US" sz="1200"/>
          </a:p>
          <a:p>
            <a:r>
              <a:rPr lang="pt-PT" altLang="en-US" sz="1200">
                <a:sym typeface="+mn-ea"/>
              </a:rPr>
              <a:t>Com o tau muito determinístico, a chance é muito grande de sempre escolher por variável a mutação que mais melhora o f(x).</a:t>
            </a:r>
            <a:endParaRPr lang="pt-PT" altLang="en-US" sz="1200"/>
          </a:p>
          <a:p>
            <a:r>
              <a:rPr lang="pt-PT" altLang="en-US" sz="1200">
                <a:sym typeface="+mn-ea"/>
              </a:rPr>
              <a:t>Depois que mutou todas, vai ter a nova população com f(x) valendo Z.</a:t>
            </a:r>
            <a:endParaRPr lang="pt-PT" altLang="en-US" sz="1200"/>
          </a:p>
          <a:p>
            <a:r>
              <a:rPr lang="pt-PT" altLang="en-US" sz="1200">
                <a:sym typeface="+mn-ea"/>
              </a:rPr>
              <a:t>Com o tau muito determinístico, mutaria todas pra um novo ponto</a:t>
            </a:r>
            <a:endParaRPr lang="pt-PT" altLang="en-US"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827405" y="917575"/>
            <a:ext cx="697230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pt-PT" altLang="en-US" sz="1200" b="1">
                <a:solidFill>
                  <a:schemeClr val="tx1"/>
                </a:solidFill>
              </a:rPr>
              <a:t>Plotar:</a:t>
            </a:r>
            <a:endParaRPr lang="pt-PT" altLang="en-US" sz="1200" b="1">
              <a:solidFill>
                <a:schemeClr val="tx1"/>
              </a:solidFill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200">
                <a:solidFill>
                  <a:schemeClr val="tx1"/>
                </a:solidFill>
              </a:rPr>
              <a:t>A-GEO2</a:t>
            </a:r>
            <a:endParaRPr lang="pt-PT" altLang="en-US" sz="1200">
              <a:solidFill>
                <a:schemeClr val="tx1"/>
              </a:solidFill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200">
                <a:solidFill>
                  <a:schemeClr val="tx1"/>
                </a:solidFill>
              </a:rPr>
              <a:t>A-GEO1var</a:t>
            </a:r>
            <a:endParaRPr lang="pt-PT" altLang="en-US" sz="1200">
              <a:solidFill>
                <a:schemeClr val="tx1"/>
              </a:solidFill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200">
                <a:sym typeface="+mn-ea"/>
              </a:rPr>
              <a:t>A-GEO2var</a:t>
            </a:r>
            <a:endParaRPr lang="pt-PT" altLang="en-US" sz="1200">
              <a:sym typeface="+mn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200">
                <a:sym typeface="+mn-ea"/>
              </a:rPr>
              <a:t>A-GEO2var1 “if(CoI==0 || tau&gt;1)”</a:t>
            </a:r>
            <a:endParaRPr lang="pt-PT" altLang="en-US" sz="1200">
              <a:sym typeface="+mn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200">
                <a:sym typeface="+mn-ea"/>
              </a:rPr>
              <a:t>A-GEO2var2 “if(CoI==0 || tau&gt;2)”</a:t>
            </a:r>
            <a:endParaRPr lang="pt-PT" altLang="en-US" sz="1200">
              <a:sym typeface="+mn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200">
                <a:sym typeface="+mn-ea"/>
              </a:rPr>
              <a:t>A-GEO2var3 “if(CoI==0 || tau&gt;3)”</a:t>
            </a:r>
            <a:endParaRPr lang="pt-PT" altLang="en-US" sz="1200">
              <a:sym typeface="+mn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200">
                <a:sym typeface="+mn-ea"/>
              </a:rPr>
              <a:t>A-GEO2var4 “if(CoI==0 || tau&gt;4)”</a:t>
            </a:r>
            <a:endParaRPr lang="pt-PT" altLang="en-US" sz="1200">
              <a:sym typeface="+mn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altLang="en-US" sz="1200">
                <a:sym typeface="+mn-ea"/>
              </a:rPr>
              <a:t>A-GEO2var5 “if(CoI==0 || tau&gt;5)”</a:t>
            </a:r>
            <a:endParaRPr lang="pt-PT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247140" y="1565910"/>
          <a:ext cx="6649085" cy="2009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145"/>
                <a:gridCol w="5361940"/>
              </a:tblGrid>
              <a:tr h="28702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Algoritmo</a:t>
                      </a:r>
                      <a:endParaRPr lang="pt-BR" sz="1200" dirty="0" smtClean="0"/>
                    </a:p>
                  </a:txBody>
                  <a:tcPr marL="68640" marR="68640" marT="34320" marB="34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Descrição da perturbação da variável</a:t>
                      </a:r>
                      <a:endParaRPr lang="pt-BR" sz="1200" dirty="0" smtClean="0"/>
                    </a:p>
                  </a:txBody>
                  <a:tcPr marL="68640" marR="68640" marT="34320" marB="34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0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sz="1200" dirty="0" smtClean="0"/>
                        <a:t>GEO</a:t>
                      </a:r>
                      <a:r>
                        <a:rPr lang="pt-PT" altLang="pt-BR" sz="1200" dirty="0" smtClean="0"/>
                        <a:t> </a:t>
                      </a:r>
                      <a:endParaRPr lang="pt-PT" altLang="pt-BR" sz="12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PT" altLang="pt-BR" sz="1200" dirty="0" smtClean="0"/>
                        <a:t>[De Sousa, 2003]</a:t>
                      </a:r>
                      <a:endParaRPr lang="pt-PT" altLang="pt-BR" sz="1200" baseline="-25000" dirty="0" smtClean="0"/>
                    </a:p>
                  </a:txBody>
                  <a:tcPr marL="68640" marR="68640" marT="34320" marB="34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PT" altLang="pt-BR" sz="1200" dirty="0" smtClean="0"/>
                        <a:t>Mutação de 1 bit da população inteira</a:t>
                      </a:r>
                      <a:endParaRPr lang="pt-BR" sz="1200" dirty="0" smtClean="0"/>
                    </a:p>
                  </a:txBody>
                  <a:tcPr marL="68640" marR="68640" marT="34320" marB="34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7020"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sz="1200" dirty="0" smtClean="0">
                          <a:sym typeface="+mn-ea"/>
                        </a:rPr>
                        <a:t>GEO</a:t>
                      </a:r>
                      <a:r>
                        <a:rPr lang="pt-PT" altLang="pt-BR" sz="1200" dirty="0" smtClean="0">
                          <a:sym typeface="+mn-ea"/>
                        </a:rPr>
                        <a:t>var</a:t>
                      </a:r>
                      <a:endParaRPr lang="pt-PT" altLang="pt-BR" sz="12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PT" altLang="pt-BR" sz="1200" dirty="0" smtClean="0">
                          <a:sym typeface="+mn-ea"/>
                        </a:rPr>
                        <a:t>[De Sousa, 2003]</a:t>
                      </a:r>
                      <a:endParaRPr lang="pt-BR" sz="1200" baseline="-25000" dirty="0" smtClean="0"/>
                    </a:p>
                  </a:txBody>
                  <a:tcPr marL="68640" marR="68640" marT="34320" marB="34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PT" altLang="pt-BR" sz="1200" dirty="0" smtClean="0"/>
                        <a:t>Mutação de 1 bit para cada variável de projeto</a:t>
                      </a:r>
                      <a:endParaRPr lang="pt-PT" altLang="pt-BR" sz="1200" dirty="0" smtClean="0"/>
                    </a:p>
                  </a:txBody>
                  <a:tcPr marL="68640" marR="68640" marT="34320" marB="34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7020"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sz="1200" dirty="0" smtClean="0"/>
                        <a:t>A-GEO</a:t>
                      </a:r>
                      <a:r>
                        <a:rPr lang="pt-BR" sz="1200" baseline="-25000" dirty="0" smtClean="0"/>
                        <a:t>1</a:t>
                      </a:r>
                      <a:endParaRPr lang="pt-BR" sz="1200" baseline="-25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PT" altLang="pt-BR" sz="1200" dirty="0" smtClean="0"/>
                        <a:t>[Barroca, 2019]</a:t>
                      </a:r>
                      <a:endParaRPr lang="pt-PT" altLang="pt-BR" sz="1200" dirty="0" smtClean="0"/>
                    </a:p>
                  </a:txBody>
                  <a:tcPr marL="68640" marR="68640" marT="34320" marB="34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PT" altLang="pt-BR" sz="1200" dirty="0" smtClean="0">
                          <a:sym typeface="+mn-ea"/>
                        </a:rPr>
                        <a:t>Mutação de 1 bit da população inteira; parâmetro tau é adaptado a cada iteração a partir de um mecanismo (população ref = </a:t>
                      </a:r>
                      <a:r>
                        <a:rPr lang="pt-PT" altLang="pt-BR" sz="1200" b="1" dirty="0" smtClean="0">
                          <a:sym typeface="+mn-ea"/>
                        </a:rPr>
                        <a:t>melhor da busca</a:t>
                      </a:r>
                      <a:r>
                        <a:rPr lang="pt-PT" altLang="pt-BR" sz="1200" dirty="0" smtClean="0">
                          <a:sym typeface="+mn-ea"/>
                        </a:rPr>
                        <a:t>)</a:t>
                      </a:r>
                      <a:endParaRPr lang="pt-BR" sz="1200" dirty="0" smtClean="0"/>
                    </a:p>
                  </a:txBody>
                  <a:tcPr marL="68640" marR="68640" marT="34320" marB="34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70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sz="1200" dirty="0" smtClean="0"/>
                        <a:t>A-GEO</a:t>
                      </a:r>
                      <a:r>
                        <a:rPr lang="pt-BR" sz="1200" baseline="-25000" dirty="0" smtClean="0"/>
                        <a:t>2</a:t>
                      </a:r>
                      <a:endParaRPr lang="pt-BR" sz="1200" baseline="-250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PT" altLang="pt-BR" sz="1200" dirty="0" smtClean="0">
                          <a:sym typeface="+mn-ea"/>
                        </a:rPr>
                        <a:t>[Barroca, 2019]</a:t>
                      </a:r>
                      <a:endParaRPr lang="pt-BR" sz="1200" baseline="-25000" dirty="0" smtClean="0"/>
                    </a:p>
                  </a:txBody>
                  <a:tcPr marL="68640" marR="68640" marT="34320" marB="343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PT" altLang="pt-BR" sz="1200" dirty="0" smtClean="0">
                          <a:sym typeface="+mn-ea"/>
                        </a:rPr>
                        <a:t>Mutação de 1 bit da população inteira; parâmetro tau é adaptado a cada iteração a partir de um mecanismo (população ref = </a:t>
                      </a:r>
                      <a:r>
                        <a:rPr lang="pt-PT" altLang="pt-BR" sz="1200" b="1" dirty="0" smtClean="0">
                          <a:sym typeface="+mn-ea"/>
                        </a:rPr>
                        <a:t>atual</a:t>
                      </a:r>
                      <a:r>
                        <a:rPr lang="pt-PT" altLang="pt-BR" sz="1200" dirty="0" smtClean="0">
                          <a:sym typeface="+mn-ea"/>
                        </a:rPr>
                        <a:t>)</a:t>
                      </a:r>
                      <a:endParaRPr lang="pt-BR" sz="1200" dirty="0" smtClean="0"/>
                    </a:p>
                  </a:txBody>
                  <a:tcPr marL="68640" marR="68640" marT="34320" marB="34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467360" y="269875"/>
            <a:ext cx="6120765" cy="431800"/>
            <a:chOff x="736" y="425"/>
            <a:chExt cx="9639" cy="680"/>
          </a:xfrm>
        </p:grpSpPr>
        <p:sp>
          <p:nvSpPr>
            <p:cNvPr id="10" name="Text Box 9"/>
            <p:cNvSpPr txBox="1"/>
            <p:nvPr/>
          </p:nvSpPr>
          <p:spPr>
            <a:xfrm>
              <a:off x="736" y="425"/>
              <a:ext cx="796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pt-PT" altLang="en-US" sz="1600">
                  <a:sym typeface="+mn-ea"/>
                </a:rPr>
                <a:t>2. VERSÕES ORIGINAIS (base)</a:t>
              </a:r>
              <a:endParaRPr lang="pt-PT" altLang="en-US" sz="1600">
                <a:sym typeface="+mn-ea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848" y="1105"/>
              <a:ext cx="9527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709930" y="1151573"/>
            <a:ext cx="341948" cy="4140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pt-PT" altLang="en-US" sz="2100"/>
              <a:t>1</a:t>
            </a:r>
            <a:endParaRPr lang="pt-PT" altLang="en-US" sz="2100"/>
          </a:p>
        </p:txBody>
      </p:sp>
      <p:sp>
        <p:nvSpPr>
          <p:cNvPr id="5" name="Text Box 4"/>
          <p:cNvSpPr txBox="1"/>
          <p:nvPr/>
        </p:nvSpPr>
        <p:spPr>
          <a:xfrm>
            <a:off x="709930" y="1934528"/>
            <a:ext cx="341948" cy="4140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pt-PT" altLang="en-US" sz="2100"/>
              <a:t>1</a:t>
            </a:r>
            <a:endParaRPr lang="pt-PT" altLang="en-US" sz="2100"/>
          </a:p>
        </p:txBody>
      </p:sp>
      <p:sp>
        <p:nvSpPr>
          <p:cNvPr id="6" name="Text Box 5"/>
          <p:cNvSpPr txBox="1"/>
          <p:nvPr/>
        </p:nvSpPr>
        <p:spPr>
          <a:xfrm>
            <a:off x="709930" y="2326005"/>
            <a:ext cx="341948" cy="4140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pt-PT" altLang="en-US" sz="2100"/>
              <a:t>1</a:t>
            </a:r>
            <a:endParaRPr lang="pt-PT" altLang="en-US" sz="2100"/>
          </a:p>
        </p:txBody>
      </p:sp>
      <p:sp>
        <p:nvSpPr>
          <p:cNvPr id="7" name="Text Box 6"/>
          <p:cNvSpPr txBox="1"/>
          <p:nvPr/>
        </p:nvSpPr>
        <p:spPr>
          <a:xfrm>
            <a:off x="709930" y="3108960"/>
            <a:ext cx="341948" cy="4140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pt-PT" altLang="en-US" sz="2100"/>
              <a:t>1</a:t>
            </a:r>
            <a:endParaRPr lang="pt-PT" altLang="en-US" sz="2100"/>
          </a:p>
        </p:txBody>
      </p:sp>
      <p:sp>
        <p:nvSpPr>
          <p:cNvPr id="8" name="Text Box 7"/>
          <p:cNvSpPr txBox="1"/>
          <p:nvPr/>
        </p:nvSpPr>
        <p:spPr>
          <a:xfrm>
            <a:off x="709930" y="2717483"/>
            <a:ext cx="341948" cy="4140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pt-PT" altLang="en-US" sz="2100"/>
              <a:t>0</a:t>
            </a:r>
            <a:endParaRPr lang="pt-PT" altLang="en-US" sz="2100"/>
          </a:p>
        </p:txBody>
      </p:sp>
      <p:sp>
        <p:nvSpPr>
          <p:cNvPr id="9" name="Text Box 8"/>
          <p:cNvSpPr txBox="1"/>
          <p:nvPr/>
        </p:nvSpPr>
        <p:spPr>
          <a:xfrm>
            <a:off x="709930" y="3500438"/>
            <a:ext cx="341948" cy="4140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pt-PT" altLang="en-US" sz="2100"/>
              <a:t>0</a:t>
            </a:r>
            <a:endParaRPr lang="pt-PT" altLang="en-US" sz="2100"/>
          </a:p>
        </p:txBody>
      </p:sp>
      <p:sp>
        <p:nvSpPr>
          <p:cNvPr id="10" name="Text Box 9"/>
          <p:cNvSpPr txBox="1"/>
          <p:nvPr/>
        </p:nvSpPr>
        <p:spPr>
          <a:xfrm>
            <a:off x="709930" y="3891915"/>
            <a:ext cx="341948" cy="4140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pt-PT" altLang="en-US" sz="2100"/>
              <a:t>0</a:t>
            </a:r>
            <a:endParaRPr lang="pt-PT" altLang="en-US" sz="2100"/>
          </a:p>
        </p:txBody>
      </p:sp>
      <p:sp>
        <p:nvSpPr>
          <p:cNvPr id="11" name="Text Box 10"/>
          <p:cNvSpPr txBox="1"/>
          <p:nvPr/>
        </p:nvSpPr>
        <p:spPr>
          <a:xfrm>
            <a:off x="709930" y="4283393"/>
            <a:ext cx="341948" cy="4140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pt-PT" altLang="en-US" sz="2100"/>
              <a:t>0</a:t>
            </a:r>
            <a:endParaRPr lang="pt-PT" altLang="en-US" sz="2100"/>
          </a:p>
        </p:txBody>
      </p:sp>
      <p:sp>
        <p:nvSpPr>
          <p:cNvPr id="12" name="Text Box 11"/>
          <p:cNvSpPr txBox="1"/>
          <p:nvPr/>
        </p:nvSpPr>
        <p:spPr>
          <a:xfrm>
            <a:off x="709930" y="1543050"/>
            <a:ext cx="341948" cy="4140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pt-PT" altLang="en-US" sz="2100"/>
              <a:t>0</a:t>
            </a:r>
            <a:endParaRPr lang="pt-PT" altLang="en-US" sz="2100"/>
          </a:p>
        </p:txBody>
      </p:sp>
      <p:sp>
        <p:nvSpPr>
          <p:cNvPr id="13" name="Text Box 12"/>
          <p:cNvSpPr txBox="1"/>
          <p:nvPr/>
        </p:nvSpPr>
        <p:spPr>
          <a:xfrm>
            <a:off x="1475105" y="1174750"/>
            <a:ext cx="691515" cy="3683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pt-PT" altLang="en-US"/>
              <a:t>9,35</a:t>
            </a:r>
            <a:endParaRPr lang="pt-PT" altLang="en-US"/>
          </a:p>
        </p:txBody>
      </p:sp>
      <p:sp>
        <p:nvSpPr>
          <p:cNvPr id="14" name="Text Box 13"/>
          <p:cNvSpPr txBox="1"/>
          <p:nvPr/>
        </p:nvSpPr>
        <p:spPr>
          <a:xfrm>
            <a:off x="1475105" y="1566545"/>
            <a:ext cx="691515" cy="3683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pt-PT" altLang="en-US"/>
              <a:t>9,03</a:t>
            </a:r>
            <a:endParaRPr lang="pt-PT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1475105" y="1957070"/>
            <a:ext cx="691515" cy="3683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pt-PT" altLang="en-US"/>
              <a:t>0,63</a:t>
            </a:r>
            <a:endParaRPr lang="pt-PT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1475105" y="2348865"/>
            <a:ext cx="691515" cy="3683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pt-PT" altLang="en-US"/>
              <a:t>1,96</a:t>
            </a:r>
            <a:endParaRPr lang="pt-PT" altLang="en-US"/>
          </a:p>
        </p:txBody>
      </p:sp>
      <p:sp>
        <p:nvSpPr>
          <p:cNvPr id="18" name="Text Box 17"/>
          <p:cNvSpPr txBox="1"/>
          <p:nvPr/>
        </p:nvSpPr>
        <p:spPr>
          <a:xfrm>
            <a:off x="1475105" y="2740025"/>
            <a:ext cx="691515" cy="3683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pt-PT" altLang="en-US"/>
              <a:t>8,36</a:t>
            </a:r>
            <a:endParaRPr lang="pt-PT" altLang="en-US"/>
          </a:p>
        </p:txBody>
      </p:sp>
      <p:sp>
        <p:nvSpPr>
          <p:cNvPr id="19" name="Text Box 18"/>
          <p:cNvSpPr txBox="1"/>
          <p:nvPr/>
        </p:nvSpPr>
        <p:spPr>
          <a:xfrm>
            <a:off x="1475105" y="3131820"/>
            <a:ext cx="691515" cy="3683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pt-PT" altLang="en-US"/>
              <a:t>7,60</a:t>
            </a:r>
            <a:endParaRPr lang="pt-PT" altLang="en-US"/>
          </a:p>
        </p:txBody>
      </p:sp>
      <p:sp>
        <p:nvSpPr>
          <p:cNvPr id="20" name="Text Box 19"/>
          <p:cNvSpPr txBox="1"/>
          <p:nvPr/>
        </p:nvSpPr>
        <p:spPr>
          <a:xfrm>
            <a:off x="1475105" y="3523615"/>
            <a:ext cx="691515" cy="3683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pt-PT" altLang="en-US"/>
              <a:t>5,22</a:t>
            </a:r>
            <a:endParaRPr lang="pt-PT" altLang="en-US"/>
          </a:p>
        </p:txBody>
      </p:sp>
      <p:sp>
        <p:nvSpPr>
          <p:cNvPr id="21" name="Text Box 20"/>
          <p:cNvSpPr txBox="1"/>
          <p:nvPr/>
        </p:nvSpPr>
        <p:spPr>
          <a:xfrm>
            <a:off x="1475105" y="3915410"/>
            <a:ext cx="691515" cy="3683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pt-PT" altLang="en-US"/>
              <a:t>5,20</a:t>
            </a:r>
            <a:endParaRPr lang="pt-PT" altLang="en-US"/>
          </a:p>
        </p:txBody>
      </p:sp>
      <p:sp>
        <p:nvSpPr>
          <p:cNvPr id="22" name="Text Box 21"/>
          <p:cNvSpPr txBox="1"/>
          <p:nvPr/>
        </p:nvSpPr>
        <p:spPr>
          <a:xfrm>
            <a:off x="1475105" y="4306570"/>
            <a:ext cx="691515" cy="36830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pt-PT" altLang="en-US"/>
              <a:t>3,19</a:t>
            </a:r>
            <a:endParaRPr lang="pt-PT" alt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051878" y="1347311"/>
            <a:ext cx="4229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051878" y="1738789"/>
            <a:ext cx="4229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051878" y="2129314"/>
            <a:ext cx="4229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051878" y="2521744"/>
            <a:ext cx="4229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051878" y="2913221"/>
            <a:ext cx="4229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051878" y="3304699"/>
            <a:ext cx="4229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051878" y="3695224"/>
            <a:ext cx="4229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051878" y="4087654"/>
            <a:ext cx="4229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051878" y="4479608"/>
            <a:ext cx="4229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 Box 32"/>
          <p:cNvSpPr txBox="1"/>
          <p:nvPr/>
        </p:nvSpPr>
        <p:spPr>
          <a:xfrm>
            <a:off x="2555240" y="1277620"/>
            <a:ext cx="3511550" cy="52197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pt-PT" altLang="en-US" sz="1400"/>
              <a:t>Exemplo:</a:t>
            </a:r>
            <a:endParaRPr lang="pt-PT" altLang="en-US" sz="1400"/>
          </a:p>
          <a:p>
            <a:pPr algn="l"/>
            <a:r>
              <a:rPr lang="pt-PT" altLang="en-US" sz="1400"/>
              <a:t>f(x) da população antes de mutar = 8,35</a:t>
            </a:r>
            <a:endParaRPr lang="pt-PT" altLang="en-US" sz="1400"/>
          </a:p>
        </p:txBody>
      </p:sp>
      <p:sp>
        <p:nvSpPr>
          <p:cNvPr id="40" name="Right Brace 39"/>
          <p:cNvSpPr/>
          <p:nvPr/>
        </p:nvSpPr>
        <p:spPr>
          <a:xfrm>
            <a:off x="1979136" y="1151573"/>
            <a:ext cx="328613" cy="3535680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sz="1350"/>
          </a:p>
        </p:txBody>
      </p:sp>
      <p:sp>
        <p:nvSpPr>
          <p:cNvPr id="41" name="Text Box 40"/>
          <p:cNvSpPr txBox="1"/>
          <p:nvPr/>
        </p:nvSpPr>
        <p:spPr>
          <a:xfrm>
            <a:off x="2307590" y="2512060"/>
            <a:ext cx="1674495" cy="78359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pt-PT" altLang="en-US" sz="1500"/>
              <a:t>9 novos indivíduos</a:t>
            </a:r>
            <a:endParaRPr lang="pt-PT" altLang="en-US" sz="1500"/>
          </a:p>
          <a:p>
            <a:pPr algn="ctr"/>
            <a:r>
              <a:rPr lang="pt-PT" altLang="en-US" sz="1500"/>
              <a:t>foram criados</a:t>
            </a:r>
            <a:endParaRPr lang="pt-PT" altLang="en-US" sz="1500"/>
          </a:p>
        </p:txBody>
      </p:sp>
      <p:sp>
        <p:nvSpPr>
          <p:cNvPr id="42" name="Text Box 41"/>
          <p:cNvSpPr txBox="1"/>
          <p:nvPr/>
        </p:nvSpPr>
        <p:spPr>
          <a:xfrm>
            <a:off x="6787833" y="415766"/>
            <a:ext cx="1827371" cy="9220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pt-PT" altLang="en-US" sz="1350" b="1"/>
              <a:t>A-GEO3:</a:t>
            </a:r>
            <a:endParaRPr lang="pt-PT" altLang="en-US" sz="1350" b="1"/>
          </a:p>
          <a:p>
            <a:pPr algn="ctr"/>
            <a:r>
              <a:rPr lang="pt-PT" altLang="en-US" sz="1350"/>
              <a:t>População de referência = melhor f(x) depois de mutar</a:t>
            </a:r>
            <a:endParaRPr lang="pt-PT" altLang="en-US" sz="1350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2065496" y="2107883"/>
            <a:ext cx="2013585" cy="20955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2065496" y="2511901"/>
            <a:ext cx="2013585" cy="21908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2087721" y="3293428"/>
            <a:ext cx="2013585" cy="21908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2087721" y="3707289"/>
            <a:ext cx="2013585" cy="953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2087721" y="4076700"/>
            <a:ext cx="2013585" cy="21908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2087721" y="4490561"/>
            <a:ext cx="2013585" cy="476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9" name="Right Brace 48"/>
          <p:cNvSpPr/>
          <p:nvPr/>
        </p:nvSpPr>
        <p:spPr>
          <a:xfrm>
            <a:off x="4078923" y="1880711"/>
            <a:ext cx="323850" cy="2752725"/>
          </a:xfrm>
          <a:prstGeom prst="rightBrac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sz="1350"/>
          </a:p>
        </p:txBody>
      </p:sp>
      <p:sp>
        <p:nvSpPr>
          <p:cNvPr id="50" name="Text Box 49"/>
          <p:cNvSpPr txBox="1"/>
          <p:nvPr/>
        </p:nvSpPr>
        <p:spPr>
          <a:xfrm>
            <a:off x="4643755" y="2070100"/>
            <a:ext cx="3982720" cy="203009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pt-PT" altLang="en-US" sz="1400"/>
              <a:t>6 dos 9 indivíduos proveram um melhor valor de função do que o f(x) de referência do A-GEO2 (população atual). Mas se o f(x) referência fosse o 0.63, nunca um indivíduo seria melhor que esse melhor e o CoI sempre seria 0, resetando o tau em todas as iterações.</a:t>
            </a:r>
            <a:endParaRPr lang="pt-PT" altLang="en-US" sz="1400"/>
          </a:p>
        </p:txBody>
      </p:sp>
      <p:sp>
        <p:nvSpPr>
          <p:cNvPr id="3" name="Text Box 2"/>
          <p:cNvSpPr txBox="1"/>
          <p:nvPr/>
        </p:nvSpPr>
        <p:spPr>
          <a:xfrm>
            <a:off x="5219700" y="4168140"/>
            <a:ext cx="26917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ctr" fontAlgn="auto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pt-PT" altLang="en-US" sz="1200" b="1">
                <a:solidFill>
                  <a:srgbClr val="FF0000"/>
                </a:solidFill>
                <a:sym typeface="+mn-ea"/>
              </a:rPr>
              <a:t>Essa implementação é inviável</a:t>
            </a:r>
            <a:r>
              <a:rPr lang="pt-PT" altLang="en-US" sz="1200" b="1">
                <a:sym typeface="+mn-ea"/>
              </a:rPr>
              <a:t> porque o tau é sempre resetado.</a:t>
            </a:r>
            <a:endParaRPr lang="pt-PT" altLang="en-US" sz="1200" b="1">
              <a:sym typeface="+mn-ea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67360" y="269875"/>
            <a:ext cx="6638290" cy="431800"/>
            <a:chOff x="736" y="425"/>
            <a:chExt cx="10454" cy="680"/>
          </a:xfrm>
        </p:grpSpPr>
        <p:sp>
          <p:nvSpPr>
            <p:cNvPr id="38" name="Text Box 37"/>
            <p:cNvSpPr txBox="1"/>
            <p:nvPr/>
          </p:nvSpPr>
          <p:spPr>
            <a:xfrm>
              <a:off x="736" y="425"/>
              <a:ext cx="10454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pt-PT" altLang="en-US" sz="1600">
                  <a:sym typeface="+mn-ea"/>
                </a:rPr>
                <a:t>3.3 Sugestão do Galski na Proposta (estudada dez/21)</a:t>
              </a:r>
              <a:endParaRPr lang="pt-PT" altLang="en-US" sz="1600">
                <a:sym typeface="+mn-ea"/>
              </a:endParaRP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848" y="1105"/>
              <a:ext cx="9527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Box 6"/>
              <p:cNvSpPr txBox="1"/>
              <p:nvPr/>
            </p:nvSpPr>
            <p:spPr>
              <a:xfrm>
                <a:off x="827405" y="917575"/>
                <a:ext cx="7848600" cy="3322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0" algn="l" fontAlgn="auto">
                  <a:lnSpc>
                    <a:spcPct val="15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1400" b="1">
                    <a:sym typeface="+mn-ea"/>
                  </a:rPr>
                  <a:t>Implementação de duas novas versões para o mecanismo A-GEO:</a:t>
                </a:r>
                <a:endParaRPr lang="pt-PT" altLang="en-US" sz="1400" b="1">
                  <a:sym typeface="+mn-ea"/>
                </a:endParaRPr>
              </a:p>
              <a:p>
                <a:pPr indent="0" algn="l" fontAlgn="auto">
                  <a:lnSpc>
                    <a:spcPct val="15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endParaRPr lang="pt-PT" altLang="en-US" sz="1400" b="1">
                  <a:sym typeface="+mn-ea"/>
                </a:endParaRPr>
              </a:p>
              <a:p>
                <a:pPr indent="0" algn="l" fontAlgn="auto">
                  <a:lnSpc>
                    <a:spcPct val="15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1400" b="1">
                    <a:sym typeface="+mn-ea"/>
                  </a:rPr>
                  <a:t>A-GEO3</a:t>
                </a:r>
                <a:endParaRPr lang="pt-PT" altLang="en-US" sz="1400"/>
              </a:p>
              <a:p>
                <a:pPr indent="0" algn="l" fontAlgn="auto">
                  <a:lnSpc>
                    <a:spcPct val="15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1400">
                    <a:sym typeface="+mn-ea"/>
                  </a:rPr>
                  <a:t>Se COI</a:t>
                </a:r>
                <a:r>
                  <a:rPr lang="pt-PT" altLang="en-US" sz="1400" baseline="-25000">
                    <a:sym typeface="+mn-ea"/>
                  </a:rPr>
                  <a:t>i</a:t>
                </a:r>
                <a:r>
                  <a:rPr lang="pt-PT" altLang="en-US" sz="1400">
                    <a:sym typeface="+mn-ea"/>
                  </a:rPr>
                  <a:t> == 0, reseta </a:t>
                </a:r>
                <a14:m>
                  <m:oMath xmlns:m="http://schemas.openxmlformats.org/officeDocument/2006/math"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𝜏</m:t>
                    </m:r>
                  </m:oMath>
                </a14:m>
                <a:endParaRPr lang="pt-PT" altLang="en-US" sz="1400"/>
              </a:p>
              <a:p>
                <a:pPr indent="0" algn="l" fontAlgn="auto">
                  <a:lnSpc>
                    <a:spcPct val="15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1400">
                    <a:sym typeface="+mn-ea"/>
                  </a:rPr>
                  <a:t>Se COI</a:t>
                </a:r>
                <a:r>
                  <a:rPr lang="pt-PT" altLang="en-US" sz="1400" baseline="-25000">
                    <a:sym typeface="+mn-ea"/>
                  </a:rPr>
                  <a:t>i</a:t>
                </a:r>
                <a:r>
                  <a:rPr lang="pt-PT" altLang="en-US" sz="1400">
                    <a:sym typeface="+mn-ea"/>
                  </a:rPr>
                  <a:t> &lt; CoI</a:t>
                </a:r>
                <a:r>
                  <a:rPr lang="pt-PT" altLang="en-US" sz="1400" baseline="-25000">
                    <a:sym typeface="+mn-ea"/>
                  </a:rPr>
                  <a:t>i-1</a:t>
                </a:r>
                <a:r>
                  <a:rPr lang="pt-PT" altLang="en-US" sz="1400">
                    <a:sym typeface="+mn-ea"/>
                  </a:rPr>
                  <a:t>, aumenta </a:t>
                </a:r>
                <a14:m>
                  <m:oMath xmlns:m="http://schemas.openxmlformats.org/officeDocument/2006/math"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𝜏</m:t>
                    </m:r>
                  </m:oMath>
                </a14:m>
                <a:endParaRPr lang="pt-PT" altLang="en-US" sz="1400">
                  <a:sym typeface="+mn-ea"/>
                </a:endParaRPr>
              </a:p>
              <a:p>
                <a:pPr indent="0" algn="l" fontAlgn="auto">
                  <a:lnSpc>
                    <a:spcPct val="15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1400">
                    <a:sym typeface="+mn-ea"/>
                  </a:rPr>
                  <a:t>Se COI</a:t>
                </a:r>
                <a:r>
                  <a:rPr lang="pt-PT" altLang="en-US" sz="1400" baseline="-25000">
                    <a:sym typeface="+mn-ea"/>
                  </a:rPr>
                  <a:t>i</a:t>
                </a:r>
                <a:r>
                  <a:rPr lang="pt-PT" altLang="en-US" sz="1400">
                    <a:sym typeface="+mn-ea"/>
                  </a:rPr>
                  <a:t> &gt; CoI</a:t>
                </a:r>
                <a:r>
                  <a:rPr lang="pt-PT" altLang="en-US" sz="1400" baseline="-25000">
                    <a:sym typeface="+mn-ea"/>
                  </a:rPr>
                  <a:t>i-1</a:t>
                </a:r>
                <a:r>
                  <a:rPr lang="pt-PT" altLang="en-US" sz="1400">
                    <a:sym typeface="+mn-ea"/>
                  </a:rPr>
                  <a:t>, diminui </a:t>
                </a:r>
                <a14:m>
                  <m:oMath xmlns:m="http://schemas.openxmlformats.org/officeDocument/2006/math"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𝜏</m:t>
                    </m:r>
                  </m:oMath>
                </a14:m>
                <a:endParaRPr lang="pt-PT" altLang="en-US" sz="1400">
                  <a:sym typeface="+mn-ea"/>
                </a:endParaRPr>
              </a:p>
              <a:p>
                <a:pPr indent="0" algn="l" fontAlgn="auto">
                  <a:lnSpc>
                    <a:spcPct val="15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endParaRPr lang="pt-PT" altLang="en-US" sz="1400" b="1">
                  <a:solidFill>
                    <a:srgbClr val="0070C0"/>
                  </a:solidFill>
                  <a:sym typeface="+mn-ea"/>
                </a:endParaRPr>
              </a:p>
              <a:p>
                <a:pPr indent="0" algn="l" fontAlgn="auto">
                  <a:lnSpc>
                    <a:spcPct val="15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1400" b="1">
                    <a:sym typeface="+mn-ea"/>
                  </a:rPr>
                  <a:t>A-GEO4</a:t>
                </a:r>
                <a:endParaRPr lang="pt-PT" altLang="en-US" sz="1400" b="1"/>
              </a:p>
              <a:p>
                <a:pPr indent="0" algn="l" fontAlgn="auto">
                  <a:lnSpc>
                    <a:spcPct val="15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1400">
                    <a:sym typeface="+mn-ea"/>
                  </a:rPr>
                  <a:t>Se COI</a:t>
                </a:r>
                <a:r>
                  <a:rPr lang="pt-PT" altLang="en-US" sz="1400" baseline="-25000">
                    <a:sym typeface="+mn-ea"/>
                  </a:rPr>
                  <a:t>i</a:t>
                </a:r>
                <a:r>
                  <a:rPr lang="pt-PT" altLang="en-US" sz="1400">
                    <a:sym typeface="+mn-ea"/>
                  </a:rPr>
                  <a:t> == 0, reseta </a:t>
                </a:r>
                <a14:m>
                  <m:oMath xmlns:m="http://schemas.openxmlformats.org/officeDocument/2006/math"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𝜏</m:t>
                    </m:r>
                  </m:oMath>
                </a14:m>
                <a:endParaRPr lang="pt-PT" altLang="en-US" sz="1400"/>
              </a:p>
              <a:p>
                <a:pPr indent="0" algn="l" fontAlgn="auto">
                  <a:lnSpc>
                    <a:spcPct val="150000"/>
                  </a:lnSpc>
                  <a:spcAft>
                    <a:spcPts val="0"/>
                  </a:spcAft>
                  <a:buFont typeface="Arial" panose="020B0604020202020204" pitchFamily="34" charset="0"/>
                  <a:buNone/>
                </a:pPr>
                <a:r>
                  <a:rPr lang="pt-PT" altLang="en-US" sz="1400">
                    <a:sym typeface="+mn-ea"/>
                  </a:rPr>
                  <a:t>Se COI</a:t>
                </a:r>
                <a:r>
                  <a:rPr lang="pt-PT" altLang="en-US" sz="1400" baseline="-25000">
                    <a:sym typeface="+mn-ea"/>
                  </a:rPr>
                  <a:t>i</a:t>
                </a:r>
                <a:r>
                  <a:rPr lang="pt-PT" altLang="en-US" sz="1400">
                    <a:sym typeface="+mn-ea"/>
                  </a:rPr>
                  <a:t> &gt; 0, aumenta </a:t>
                </a:r>
                <a14:m>
                  <m:oMath xmlns:m="http://schemas.openxmlformats.org/officeDocument/2006/math">
                    <m:r>
                      <a:rPr lang="en-US" altLang="pt-PT" sz="1400" i="1"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  <a:sym typeface="+mn-ea"/>
                      </a:rPr>
                      <m:t>𝜏</m:t>
                    </m:r>
                  </m:oMath>
                </a14:m>
                <a:endParaRPr lang="en-US" altLang="pt-PT" sz="1400" i="1">
                  <a:solidFill>
                    <a:schemeClr val="accent1">
                      <a:lumMod val="75000"/>
                    </a:schemeClr>
                  </a:solidFill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</p:txBody>
          </p:sp>
        </mc:Choice>
        <mc:Fallback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405" y="917575"/>
                <a:ext cx="7848600" cy="332295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/>
          <p:cNvGrpSpPr/>
          <p:nvPr/>
        </p:nvGrpSpPr>
        <p:grpSpPr>
          <a:xfrm>
            <a:off x="467360" y="269875"/>
            <a:ext cx="6638290" cy="431800"/>
            <a:chOff x="736" y="425"/>
            <a:chExt cx="10454" cy="680"/>
          </a:xfrm>
        </p:grpSpPr>
        <p:sp>
          <p:nvSpPr>
            <p:cNvPr id="38" name="Text Box 37"/>
            <p:cNvSpPr txBox="1"/>
            <p:nvPr/>
          </p:nvSpPr>
          <p:spPr>
            <a:xfrm>
              <a:off x="736" y="425"/>
              <a:ext cx="10454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pt-PT" altLang="en-US" sz="1600">
                  <a:sym typeface="+mn-ea"/>
                </a:rPr>
                <a:t>3.4 Novas Implementações A-GEO3 e A-GEO4</a:t>
              </a:r>
              <a:endParaRPr lang="pt-PT" altLang="en-US" sz="1600">
                <a:sym typeface="+mn-ea"/>
              </a:endParaRP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848" y="1105"/>
              <a:ext cx="9527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AGEO234_AC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2180" y="989965"/>
            <a:ext cx="2862580" cy="1859280"/>
          </a:xfrm>
          <a:prstGeom prst="rect">
            <a:avLst/>
          </a:prstGeom>
        </p:spPr>
      </p:pic>
      <p:pic>
        <p:nvPicPr>
          <p:cNvPr id="3" name="Picture 2" descr="AGEO234_BE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0" y="2849245"/>
            <a:ext cx="2862580" cy="1859280"/>
          </a:xfrm>
          <a:prstGeom prst="rect">
            <a:avLst/>
          </a:prstGeom>
        </p:spPr>
      </p:pic>
      <p:pic>
        <p:nvPicPr>
          <p:cNvPr id="5" name="Picture 4" descr="AGEO234_GR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35" y="989965"/>
            <a:ext cx="2862580" cy="1859280"/>
          </a:xfrm>
          <a:prstGeom prst="rect">
            <a:avLst/>
          </a:prstGeom>
        </p:spPr>
      </p:pic>
      <p:pic>
        <p:nvPicPr>
          <p:cNvPr id="6" name="Picture 5" descr="AGEO234_RA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9600" y="989965"/>
            <a:ext cx="2862580" cy="1859280"/>
          </a:xfrm>
          <a:prstGeom prst="rect">
            <a:avLst/>
          </a:prstGeom>
        </p:spPr>
      </p:pic>
      <p:pic>
        <p:nvPicPr>
          <p:cNvPr id="8" name="Picture 7" descr="AGEO234_RO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435" y="2849245"/>
            <a:ext cx="2862580" cy="1859280"/>
          </a:xfrm>
          <a:prstGeom prst="rect">
            <a:avLst/>
          </a:prstGeom>
        </p:spPr>
      </p:pic>
      <p:pic>
        <p:nvPicPr>
          <p:cNvPr id="9" name="Picture 8" descr="AGEO234_SCH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2180" y="2849245"/>
            <a:ext cx="2862580" cy="1859280"/>
          </a:xfrm>
          <a:prstGeom prst="rect">
            <a:avLst/>
          </a:prstGeom>
        </p:spPr>
      </p:pic>
      <p:sp>
        <p:nvSpPr>
          <p:cNvPr id="15" name="Text Box 14"/>
          <p:cNvSpPr txBox="1"/>
          <p:nvPr/>
        </p:nvSpPr>
        <p:spPr>
          <a:xfrm>
            <a:off x="504825" y="4662170"/>
            <a:ext cx="8151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pt-PT" altLang="en-US" sz="1200">
                <a:solidFill>
                  <a:schemeClr val="tx2"/>
                </a:solidFill>
              </a:rPr>
              <a:t>Versão A-GEO3 foi muito inferior;   Versão A-GEO4 se igualou a A-GEO2 mesmo sem utilizar a informação de CoI</a:t>
            </a:r>
            <a:r>
              <a:rPr lang="pt-PT" altLang="en-US" sz="1200" baseline="-25000">
                <a:solidFill>
                  <a:schemeClr val="tx2"/>
                </a:solidFill>
              </a:rPr>
              <a:t>i-1</a:t>
            </a:r>
            <a:endParaRPr lang="pt-PT" altLang="en-US" sz="1200" baseline="-25000">
              <a:solidFill>
                <a:schemeClr val="tx2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67360" y="269875"/>
            <a:ext cx="6638290" cy="431800"/>
            <a:chOff x="736" y="425"/>
            <a:chExt cx="10454" cy="680"/>
          </a:xfrm>
        </p:grpSpPr>
        <p:sp>
          <p:nvSpPr>
            <p:cNvPr id="38" name="Text Box 37"/>
            <p:cNvSpPr txBox="1"/>
            <p:nvPr/>
          </p:nvSpPr>
          <p:spPr>
            <a:xfrm>
              <a:off x="736" y="425"/>
              <a:ext cx="10454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pt-PT" altLang="en-US" sz="1600">
                  <a:sym typeface="+mn-ea"/>
                </a:rPr>
                <a:t>3.4 Novas Implementações A-GEO3 e A-GEO4</a:t>
              </a:r>
              <a:endParaRPr lang="pt-PT" altLang="en-US" sz="1600">
                <a:sym typeface="+mn-ea"/>
              </a:endParaRP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848" y="1105"/>
              <a:ext cx="9527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/>
        </p:nvSpPr>
        <p:spPr>
          <a:xfrm>
            <a:off x="755015" y="1061720"/>
            <a:ext cx="7407910" cy="28301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20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pt-PT" altLang="en-US" sz="1400" b="1">
                <a:sym typeface="+mn-ea"/>
              </a:rPr>
              <a:t>Conclusões</a:t>
            </a:r>
            <a:endParaRPr lang="pt-PT" altLang="en-US" sz="1400" b="1">
              <a:sym typeface="+mn-ea"/>
            </a:endParaRPr>
          </a:p>
          <a:p>
            <a:pPr marL="171450" indent="-171450" algn="l" fontAlgn="auto">
              <a:lnSpc>
                <a:spcPct val="2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pt-PT" altLang="en-US" sz="1200" b="1">
              <a:solidFill>
                <a:schemeClr val="tx1"/>
              </a:solidFill>
              <a:sym typeface="+mn-ea"/>
            </a:endParaRPr>
          </a:p>
          <a:p>
            <a:pPr marL="171450" indent="-171450" algn="l" fontAlgn="auto">
              <a:lnSpc>
                <a:spcPct val="2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PT" altLang="en-US" sz="1200">
                <a:solidFill>
                  <a:schemeClr val="tx1"/>
                </a:solidFill>
              </a:rPr>
              <a:t>A versão A-GEO3 onde o tau é diminuído se CoI</a:t>
            </a:r>
            <a:r>
              <a:rPr lang="pt-PT" altLang="en-US" sz="1200" baseline="-25000">
                <a:solidFill>
                  <a:schemeClr val="tx1"/>
                </a:solidFill>
              </a:rPr>
              <a:t>i</a:t>
            </a:r>
            <a:r>
              <a:rPr lang="pt-PT" altLang="en-US" sz="1200">
                <a:solidFill>
                  <a:schemeClr val="tx1"/>
                </a:solidFill>
              </a:rPr>
              <a:t>&gt;CoI</a:t>
            </a:r>
            <a:r>
              <a:rPr lang="pt-PT" altLang="en-US" sz="1200" baseline="-25000">
                <a:solidFill>
                  <a:schemeClr val="tx1"/>
                </a:solidFill>
              </a:rPr>
              <a:t>i-1</a:t>
            </a:r>
            <a:r>
              <a:rPr lang="pt-PT" altLang="en-US" sz="1200">
                <a:solidFill>
                  <a:schemeClr val="tx1"/>
                </a:solidFill>
              </a:rPr>
              <a:t> foi a pior para todas as funções teste.</a:t>
            </a:r>
            <a:endParaRPr lang="pt-PT" altLang="en-US" sz="1200">
              <a:solidFill>
                <a:schemeClr val="tx1"/>
              </a:solidFill>
            </a:endParaRPr>
          </a:p>
          <a:p>
            <a:pPr marL="171450" indent="-171450" algn="l" fontAlgn="auto">
              <a:lnSpc>
                <a:spcPct val="2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PT" altLang="en-US" sz="1200">
                <a:solidFill>
                  <a:schemeClr val="tx1"/>
                </a:solidFill>
              </a:rPr>
              <a:t>Por outro lado, a versão A-GEO4 que não utiliza a informação </a:t>
            </a:r>
            <a:r>
              <a:rPr lang="pt-PT" altLang="en-US" sz="1200">
                <a:sym typeface="+mn-ea"/>
              </a:rPr>
              <a:t>CoI</a:t>
            </a:r>
            <a:r>
              <a:rPr lang="pt-PT" altLang="en-US" sz="1200" baseline="-25000">
                <a:sym typeface="+mn-ea"/>
              </a:rPr>
              <a:t>i-1 </a:t>
            </a:r>
            <a:r>
              <a:rPr lang="pt-PT" altLang="en-US" sz="1200">
                <a:sym typeface="+mn-ea"/>
              </a:rPr>
              <a:t>foi igual ou melhor que a versão A-GEO2. Porém, prefere-se a versão A-GEO4 visto que é menos custosa computacionalmente (não é necessário armazenar a variável CoI</a:t>
            </a:r>
            <a:r>
              <a:rPr lang="pt-PT" altLang="en-US" sz="1200" baseline="-25000">
                <a:sym typeface="+mn-ea"/>
              </a:rPr>
              <a:t>i-1 </a:t>
            </a:r>
            <a:r>
              <a:rPr lang="pt-PT" altLang="en-US" sz="1200">
                <a:sym typeface="+mn-ea"/>
              </a:rPr>
              <a:t>na memória durante a busca)</a:t>
            </a:r>
            <a:endParaRPr lang="pt-PT" altLang="en-US" sz="1200">
              <a:solidFill>
                <a:schemeClr val="tx1"/>
              </a:solidFill>
              <a:sym typeface="+mn-ea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67360" y="269875"/>
            <a:ext cx="6638290" cy="431800"/>
            <a:chOff x="736" y="425"/>
            <a:chExt cx="10454" cy="680"/>
          </a:xfrm>
        </p:grpSpPr>
        <p:sp>
          <p:nvSpPr>
            <p:cNvPr id="38" name="Text Box 37"/>
            <p:cNvSpPr txBox="1"/>
            <p:nvPr/>
          </p:nvSpPr>
          <p:spPr>
            <a:xfrm>
              <a:off x="736" y="425"/>
              <a:ext cx="10454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pt-PT" altLang="en-US" sz="1600">
                  <a:sym typeface="+mn-ea"/>
                </a:rPr>
                <a:t>3.4 Novas Implementações A-GEO3 e A-GEO4</a:t>
              </a:r>
              <a:endParaRPr lang="pt-PT" altLang="en-US" sz="1600">
                <a:sym typeface="+mn-ea"/>
              </a:endParaRP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848" y="1105"/>
              <a:ext cx="9527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Box 6"/>
              <p:cNvSpPr txBox="1"/>
              <p:nvPr/>
            </p:nvSpPr>
            <p:spPr>
              <a:xfrm>
                <a:off x="552450" y="1061720"/>
                <a:ext cx="8039735" cy="3105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>
                  <a:lnSpc>
                    <a:spcPct val="150000"/>
                  </a:lnSpc>
                </a:pPr>
                <a:r>
                  <a:rPr lang="pt-PT" altLang="en-US" sz="1400" b="1"/>
                  <a:t>Objetivos:</a:t>
                </a:r>
                <a:endParaRPr lang="pt-PT" altLang="en-US" sz="1400" b="1"/>
              </a:p>
              <a:p>
                <a:pPr algn="l">
                  <a:lnSpc>
                    <a:spcPct val="150000"/>
                  </a:lnSpc>
                </a:pPr>
                <a:endParaRPr lang="pt-PT" altLang="en-US" sz="1400" b="1"/>
              </a:p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400" b="1"/>
                  <a:t>Comparar a maneira original (O) de perturbar as variáveis com outras maneiras:</a:t>
                </a:r>
                <a:endParaRPr lang="pt-PT" altLang="en-US" sz="1400" b="1"/>
              </a:p>
              <a:p>
                <a:pPr marL="742950" lvl="1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400"/>
                  <a:t>O = Original </a:t>
                </a:r>
                <a14:m>
                  <m:oMath xmlns:m="http://schemas.openxmlformats.org/officeDocument/2006/math">
                    <m:r>
                      <a:rPr lang="en-US" altLang="pt-PT" sz="1400">
                        <a:latin typeface="DejaVu Math TeX Gyre" panose="02000503000000000000" charset="0"/>
                        <a:cs typeface="DejaVu Math TeX Gyre" panose="02000503000000000000" charset="0"/>
                      </a:rPr>
                      <m:t>→</m:t>
                    </m:r>
                    <m:sSub>
                      <m:sSubPr>
                        <m:ctrlPr>
                          <a:rPr lang="en-US" altLang="pt-PT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b>
                        <m:r>
                          <a:rPr lang="en-US" altLang="pt-PT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sSub>
                      <m:sSubPr>
                        <m:ctrlPr>
                          <a:rPr lang="en-US" altLang="pt-PT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b>
                        <m:r>
                          <a:rPr lang="en-US" altLang="pt-PT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+</m:t>
                    </m:r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𝑁</m:t>
                    </m:r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𝜎</m:t>
                    </m:r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  <m:sSub>
                      <m:sSubPr>
                        <m:ctrlPr>
                          <a:rPr lang="en-US" altLang="pt-PT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b>
                        <m:r>
                          <a:rPr lang="en-US" altLang="pt-PT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pt-PT" sz="1400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742950" lvl="1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400"/>
                  <a:t>P = Porcentagem </a:t>
                </a:r>
                <a14:m>
                  <m:oMath xmlns:m="http://schemas.openxmlformats.org/officeDocument/2006/math">
                    <m:r>
                      <a:rPr lang="en-US" altLang="pt-PT" sz="1400">
                        <a:latin typeface="DejaVu Math TeX Gyre" panose="02000503000000000000" charset="0"/>
                        <a:cs typeface="DejaVu Math TeX Gyre" panose="02000503000000000000" charset="0"/>
                      </a:rPr>
                      <m:t>→</m:t>
                    </m:r>
                    <m:sSub>
                      <m:sSubPr>
                        <m:ctrlPr>
                          <a:rPr lang="en-US" altLang="pt-PT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b>
                        <m:r>
                          <a:rPr lang="en-US" altLang="pt-PT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sSub>
                      <m:sSubPr>
                        <m:ctrlPr>
                          <a:rPr lang="en-US" altLang="pt-PT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b>
                        <m:r>
                          <a:rPr lang="en-US" altLang="pt-PT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+</m:t>
                    </m:r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𝑁</m:t>
                    </m:r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𝜎</m:t>
                    </m:r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), </m:t>
                    </m:r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𝑜𝑛𝑑𝑒</m:t>
                    </m:r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</m:t>
                    </m:r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𝜎</m:t>
                    </m:r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𝜌</m:t>
                    </m:r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sSup>
                      <m:sSupPr>
                        <m:ctrlPr>
                          <a:rPr lang="en-US" altLang="pt-PT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pt-PT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p>
                        <m:r>
                          <a:rPr lang="en-US" altLang="pt-PT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𝑈</m:t>
                        </m:r>
                      </m:sup>
                    </m:sSup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−</m:t>
                    </m:r>
                    <m:sSup>
                      <m:sSupPr>
                        <m:ctrlPr>
                          <a:rPr lang="en-US" altLang="pt-PT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pt-PT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p>
                        <m:r>
                          <a:rPr lang="en-US" altLang="pt-PT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𝐿</m:t>
                        </m:r>
                      </m:sup>
                    </m:sSup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pt-PT" altLang="en-US" sz="1400">
                    <a:latin typeface="DejaVu Math TeX Gyre" panose="02000503000000000000" charset="0"/>
                    <a:cs typeface="DejaVu Math TeX Gyre" panose="02000503000000000000" charset="0"/>
                  </a:rPr>
                  <a:t> </a:t>
                </a:r>
                <a:endParaRPr lang="pt-PT" altLang="en-US" sz="1400"/>
              </a:p>
              <a:p>
                <a:pPr marL="742950" lvl="1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400"/>
                  <a:t>N = DistNormal </a:t>
                </a:r>
                <a14:m>
                  <m:oMath xmlns:m="http://schemas.openxmlformats.org/officeDocument/2006/math">
                    <m:r>
                      <a:rPr lang="en-US" altLang="pt-PT" sz="1400">
                        <a:latin typeface="DejaVu Math TeX Gyre" panose="02000503000000000000" charset="0"/>
                        <a:cs typeface="DejaVu Math TeX Gyre" panose="02000503000000000000" charset="0"/>
                      </a:rPr>
                      <m:t>→</m:t>
                    </m:r>
                    <m:sSub>
                      <m:sSubPr>
                        <m:ctrlPr>
                          <a:rPr lang="en-US" altLang="pt-PT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b>
                        <m:r>
                          <a:rPr lang="en-US" altLang="pt-PT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sSub>
                      <m:sSubPr>
                        <m:ctrlPr>
                          <a:rPr lang="en-US" altLang="pt-PT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b>
                        <m:r>
                          <a:rPr lang="en-US" altLang="pt-PT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+</m:t>
                    </m:r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𝑁</m:t>
                    </m:r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0</m:t>
                    </m:r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,</m:t>
                    </m:r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𝜎</m:t>
                    </m:r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endParaRPr lang="en-US" altLang="pt-PT" sz="1400" i="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285750" lvl="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400" b="1">
                    <a:sym typeface="+mn-ea"/>
                  </a:rPr>
                  <a:t>Comparar a maneira original (VO) de gerar os P sigmas no GEOreal2 com outras maneiras:</a:t>
                </a:r>
                <a:endParaRPr lang="pt-PT" altLang="en-US" sz="1400" b="1">
                  <a:sym typeface="+mn-ea"/>
                </a:endParaRPr>
              </a:p>
              <a:p>
                <a:pPr marL="742950" lvl="1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400">
                    <a:sym typeface="+mn-ea"/>
                  </a:rPr>
                  <a:t>VO = Variação original </a:t>
                </a:r>
                <a14:m>
                  <m:oMath xmlns:m="http://schemas.openxmlformats.org/officeDocument/2006/math">
                    <m:r>
                      <a:rPr lang="en-US" altLang="pt-PT" sz="14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→ </m:t>
                    </m:r>
                    <m:sSub>
                      <m:sSubPr>
                        <m:ctrlPr>
                          <a:rPr lang="en-US" altLang="pt-BR" sz="1400" b="0" dirty="0" smtClean="0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BR" sz="1400" b="0" dirty="0" smtClean="0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pt-BR" sz="1400" b="0" dirty="0" smtClean="0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j</m:t>
                        </m:r>
                      </m:sub>
                    </m:sSub>
                    <m:r>
                      <a:rPr lang="en-US" altLang="pt-BR" sz="1400" b="0" dirty="0" smtClean="0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sSub>
                      <m:sSubPr>
                        <m:ctrlPr>
                          <a:rPr lang="en-US" altLang="pt-BR" sz="1400" b="0" dirty="0" smtClean="0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BR" sz="1400" b="0" dirty="0" smtClean="0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𝜎</m:t>
                        </m:r>
                      </m:e>
                      <m:sub>
                        <m:r>
                          <a:rPr lang="en-US" altLang="pt-BR" sz="1400" b="0" dirty="0" smtClean="0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0</m:t>
                        </m:r>
                      </m:sub>
                    </m:sSub>
                    <m:r>
                      <a:rPr lang="en-US" altLang="pt-BR" sz="1400" b="0" dirty="0" smtClean="0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/(</m:t>
                    </m:r>
                    <m:r>
                      <m:rPr>
                        <m:sty m:val="p"/>
                      </m:rPr>
                      <a:rPr lang="en-US" altLang="pt-BR" sz="1400" b="0" dirty="0" smtClean="0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j</m:t>
                    </m:r>
                    <m:r>
                      <a:rPr lang="pt-BR" sz="1400" b="0" dirty="0" smtClean="0">
                        <a:latin typeface="DejaVu Math TeX Gyre" panose="02000503000000000000" charset="0"/>
                        <a:sym typeface="+mn-ea"/>
                      </a:rPr>
                      <m:t>·</m:t>
                    </m:r>
                    <m:r>
                      <m:rPr>
                        <m:sty m:val="p"/>
                      </m:rPr>
                      <a:rPr lang="en-US" altLang="pt-BR" sz="1400" b="0" dirty="0" smtClean="0">
                        <a:latin typeface="DejaVu Math TeX Gyre" panose="02000503000000000000" charset="0"/>
                        <a:sym typeface="+mn-ea"/>
                      </a:rPr>
                      <m:t>s</m:t>
                    </m:r>
                    <m:r>
                      <a:rPr lang="en-US" altLang="pt-BR" sz="1400" b="0" dirty="0" smtClean="0">
                        <a:latin typeface="DejaVu Math TeX Gyre" panose="02000503000000000000" charset="0"/>
                        <a:sym typeface="+mn-ea"/>
                      </a:rPr>
                      <m:t>)</m:t>
                    </m:r>
                    <m:r>
                      <a:rPr lang="en-US" altLang="pt-BR" sz="1400" b="0" dirty="0" smtClean="0">
                        <a:latin typeface="DejaVu Math TeX Gyre" panose="02000503000000000000" charset="0"/>
                        <a:sym typeface="+mn-ea"/>
                      </a:rPr>
                      <m:t>, </m:t>
                    </m:r>
                    <m:r>
                      <m:rPr>
                        <m:sty m:val="p"/>
                      </m:rPr>
                      <a:rPr lang="en-US" altLang="pt-BR" sz="1400" b="0" dirty="0" smtClean="0">
                        <a:latin typeface="DejaVu Math TeX Gyre" panose="02000503000000000000" charset="0"/>
                        <a:sym typeface="+mn-ea"/>
                      </a:rPr>
                      <m:t>onde</m:t>
                    </m:r>
                    <m:r>
                      <a:rPr lang="en-US" altLang="pt-BR" sz="1400" b="0" dirty="0" smtClean="0">
                        <a:latin typeface="DejaVu Math TeX Gyre" panose="02000503000000000000" charset="0"/>
                        <a:sym typeface="+mn-ea"/>
                      </a:rPr>
                      <m:t> </m:t>
                    </m:r>
                    <m:r>
                      <m:rPr>
                        <m:sty m:val="p"/>
                      </m:rPr>
                      <a:rPr lang="en-US" altLang="pt-BR" sz="1400" b="0" dirty="0" smtClean="0">
                        <a:latin typeface="DejaVu Math TeX Gyre" panose="02000503000000000000" charset="0"/>
                        <a:sym typeface="+mn-ea"/>
                      </a:rPr>
                      <m:t>j</m:t>
                    </m:r>
                    <m:r>
                      <a:rPr lang="en-US" altLang="pt-BR" sz="1400" b="0" dirty="0" smtClean="0">
                        <a:latin typeface="DejaVu Math TeX Gyre" panose="02000503000000000000" charset="0"/>
                        <a:sym typeface="+mn-ea"/>
                      </a:rPr>
                      <m:t>=</m:t>
                    </m:r>
                    <m:r>
                      <a:rPr lang="en-US" altLang="pt-BR" sz="1400" b="0" dirty="0" smtClean="0">
                        <a:latin typeface="DejaVu Math TeX Gyre" panose="02000503000000000000" charset="0"/>
                        <a:sym typeface="+mn-ea"/>
                      </a:rPr>
                      <m:t>1</m:t>
                    </m:r>
                    <m:r>
                      <a:rPr lang="en-US" altLang="pt-BR" sz="1400" b="0" dirty="0" smtClean="0">
                        <a:latin typeface="DejaVu Math TeX Gyre" panose="02000503000000000000" charset="0"/>
                        <a:sym typeface="+mn-ea"/>
                      </a:rPr>
                      <m:t>,</m:t>
                    </m:r>
                    <m:r>
                      <m:rPr>
                        <m:sty m:val="p"/>
                      </m:rPr>
                      <a:rPr lang="en-US" altLang="pt-BR" sz="1400" b="0" dirty="0" smtClean="0">
                        <a:latin typeface="DejaVu Math TeX Gyre" panose="02000503000000000000" charset="0"/>
                        <a:sym typeface="+mn-ea"/>
                      </a:rPr>
                      <m:t>P</m:t>
                    </m:r>
                    <m:r>
                      <a:rPr lang="en-US" altLang="pt-BR" sz="1400" b="0" dirty="0" smtClean="0">
                        <a:latin typeface="DejaVu Math TeX Gyre" panose="02000503000000000000" charset="0"/>
                        <a:sym typeface="+mn-ea"/>
                      </a:rPr>
                      <m:t>;</m:t>
                    </m:r>
                  </m:oMath>
                </a14:m>
                <a:endParaRPr lang="en-US" altLang="pt-BR" sz="1400" b="0" dirty="0" smtClean="0">
                  <a:latin typeface="DejaVu Math TeX Gyre" panose="02000503000000000000" charset="0"/>
                  <a:sym typeface="+mn-ea"/>
                </a:endParaRPr>
              </a:p>
              <a:p>
                <a:pPr marL="742950" lvl="1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400">
                    <a:sym typeface="+mn-ea"/>
                  </a:rPr>
                  <a:t>DS = Divide por s </a:t>
                </a:r>
                <a14:m>
                  <m:oMath xmlns:m="http://schemas.openxmlformats.org/officeDocument/2006/math">
                    <m:r>
                      <a:rPr lang="en-US" altLang="pt-PT" sz="1400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→ </m:t>
                    </m:r>
                    <m:sSub>
                      <m:sSubPr>
                        <m:ctrlPr>
                          <a:rPr lang="en-US" altLang="pt-BR" sz="1400" b="0" dirty="0" smtClean="0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BR" sz="1400" b="0" dirty="0" smtClean="0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pt-BR" sz="1400" b="0" dirty="0" smtClean="0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j</m:t>
                        </m:r>
                        <m:r>
                          <a:rPr lang="en-US" altLang="pt-BR" sz="1400" b="0" dirty="0" smtClean="0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+</m:t>
                        </m:r>
                        <m:r>
                          <a:rPr lang="en-US" altLang="pt-BR" sz="1400" b="0" dirty="0" smtClean="0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</m:sSub>
                    <m:r>
                      <a:rPr lang="en-US" altLang="pt-BR" sz="1400" b="0" dirty="0" smtClean="0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sSub>
                      <m:sSubPr>
                        <m:ctrlPr>
                          <a:rPr lang="en-US" altLang="pt-BR" sz="1400" b="0" dirty="0" smtClean="0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BR" sz="1400" b="0" dirty="0" smtClean="0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pt-BR" sz="1400" b="0" dirty="0" smtClean="0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j</m:t>
                        </m:r>
                      </m:sub>
                    </m:sSub>
                    <m:r>
                      <a:rPr lang="en-US" altLang="pt-BR" sz="1400" b="0" dirty="0" smtClean="0">
                        <a:solidFill>
                          <a:schemeClr val="tx1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altLang="pt-BR" sz="1400" b="0" dirty="0" smtClean="0">
                        <a:latin typeface="DejaVu Math TeX Gyre" panose="02000503000000000000" charset="0"/>
                        <a:sym typeface="+mn-ea"/>
                      </a:rPr>
                      <m:t>s</m:t>
                    </m:r>
                    <m:r>
                      <a:rPr lang="en-US" altLang="pt-BR" sz="1400" b="0" dirty="0" smtClean="0">
                        <a:latin typeface="DejaVu Math TeX Gyre" panose="02000503000000000000" charset="0"/>
                        <a:sym typeface="+mn-ea"/>
                      </a:rPr>
                      <m:t>, </m:t>
                    </m:r>
                    <m:r>
                      <m:rPr>
                        <m:sty m:val="p"/>
                      </m:rPr>
                      <a:rPr lang="en-US" altLang="pt-BR" sz="1400" b="0" dirty="0" smtClean="0">
                        <a:latin typeface="DejaVu Math TeX Gyre" panose="02000503000000000000" charset="0"/>
                        <a:sym typeface="+mn-ea"/>
                      </a:rPr>
                      <m:t>onde</m:t>
                    </m:r>
                    <m:r>
                      <a:rPr lang="en-US" altLang="pt-BR" sz="1400" b="0" dirty="0" smtClean="0">
                        <a:latin typeface="DejaVu Math TeX Gyre" panose="02000503000000000000" charset="0"/>
                        <a:sym typeface="+mn-ea"/>
                      </a:rPr>
                      <m:t> </m:t>
                    </m:r>
                    <m:r>
                      <m:rPr>
                        <m:sty m:val="p"/>
                      </m:rPr>
                      <a:rPr lang="en-US" altLang="pt-BR" sz="1400" b="0" dirty="0" smtClean="0">
                        <a:latin typeface="DejaVu Math TeX Gyre" panose="02000503000000000000" charset="0"/>
                        <a:sym typeface="+mn-ea"/>
                      </a:rPr>
                      <m:t>j</m:t>
                    </m:r>
                    <m:r>
                      <a:rPr lang="en-US" altLang="pt-BR" sz="1400" b="0" dirty="0" smtClean="0">
                        <a:latin typeface="DejaVu Math TeX Gyre" panose="02000503000000000000" charset="0"/>
                        <a:sym typeface="+mn-ea"/>
                      </a:rPr>
                      <m:t>=</m:t>
                    </m:r>
                    <m:r>
                      <a:rPr lang="en-US" altLang="pt-BR" sz="1400" b="0" dirty="0" smtClean="0">
                        <a:latin typeface="DejaVu Math TeX Gyre" panose="02000503000000000000" charset="0"/>
                        <a:sym typeface="+mn-ea"/>
                      </a:rPr>
                      <m:t>1</m:t>
                    </m:r>
                    <m:r>
                      <a:rPr lang="en-US" altLang="pt-BR" sz="1400" b="0" dirty="0" smtClean="0">
                        <a:latin typeface="DejaVu Math TeX Gyre" panose="02000503000000000000" charset="0"/>
                        <a:sym typeface="+mn-ea"/>
                      </a:rPr>
                      <m:t>,</m:t>
                    </m:r>
                    <m:r>
                      <m:rPr>
                        <m:sty m:val="p"/>
                      </m:rPr>
                      <a:rPr lang="en-US" altLang="pt-BR" sz="1400" b="0" dirty="0" smtClean="0">
                        <a:latin typeface="DejaVu Math TeX Gyre" panose="02000503000000000000" charset="0"/>
                        <a:sym typeface="+mn-ea"/>
                      </a:rPr>
                      <m:t>P</m:t>
                    </m:r>
                    <m:r>
                      <a:rPr lang="en-US" altLang="pt-BR" sz="1400" b="0" dirty="0" smtClean="0">
                        <a:latin typeface="DejaVu Math TeX Gyre" panose="02000503000000000000" charset="0"/>
                        <a:sym typeface="+mn-ea"/>
                      </a:rPr>
                      <m:t>;</m:t>
                    </m:r>
                  </m:oMath>
                </a14:m>
                <a:endParaRPr lang="pt-PT" altLang="en-US" sz="1400">
                  <a:sym typeface="+mn-ea"/>
                </a:endParaRPr>
              </a:p>
            </p:txBody>
          </p:sp>
        </mc:Choice>
        <mc:Fallback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50" y="1061720"/>
                <a:ext cx="8039735" cy="310515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467360" y="269875"/>
            <a:ext cx="6120765" cy="431800"/>
            <a:chOff x="736" y="425"/>
            <a:chExt cx="9639" cy="680"/>
          </a:xfrm>
        </p:grpSpPr>
        <p:sp>
          <p:nvSpPr>
            <p:cNvPr id="4" name="Text Box 3"/>
            <p:cNvSpPr txBox="1"/>
            <p:nvPr/>
          </p:nvSpPr>
          <p:spPr>
            <a:xfrm>
              <a:off x="736" y="425"/>
              <a:ext cx="796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pt-PT" altLang="en-US" sz="1600"/>
                <a:t>4. UTILIZAÇÃO DE CODIFICAÇÃO REAL</a:t>
              </a:r>
              <a:endParaRPr lang="pt-PT" altLang="en-US" sz="160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848" y="1105"/>
              <a:ext cx="9527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3"/>
              <p:cNvGraphicFramePr>
                <a:graphicFrameLocks noGrp="1"/>
              </p:cNvGraphicFramePr>
              <p:nvPr/>
            </p:nvGraphicFramePr>
            <p:xfrm>
              <a:off x="323850" y="917575"/>
              <a:ext cx="6646545" cy="40697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9855"/>
                    <a:gridCol w="5266690"/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 smtClean="0"/>
                            <a:t>Algoritmo</a:t>
                          </a:r>
                          <a:endParaRPr lang="pt-BR" sz="1200" dirty="0" smtClean="0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 smtClean="0"/>
                            <a:t>Descrição da perturbação da variável</a:t>
                          </a:r>
                          <a:endParaRPr lang="pt-BR" sz="1200" dirty="0" smtClean="0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216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PT" altLang="pt-BR" sz="1200" b="0" dirty="0" smtClean="0">
                              <a:sym typeface="+mn-ea"/>
                            </a:rPr>
                            <a:t>GEOreal1_O</a:t>
                          </a:r>
                          <a:endParaRPr lang="pt-BR" sz="1200" b="0" baseline="-25000" dirty="0" smtClean="0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x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’=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x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N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(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0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,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𝜎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)</m:t>
                                </m:r>
                                <m:r>
                                  <a:rPr 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·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pt-BR" sz="1200" b="0" dirty="0" smtClean="0"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34340">
                    <a:tc>
                      <a:txBody>
                        <a:bodyPr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PT" altLang="pt-BR" sz="1200" b="0" dirty="0" smtClean="0"/>
                            <a:t>GEOreal1_P</a:t>
                          </a:r>
                          <a:endParaRPr lang="pt-PT" altLang="pt-BR" sz="1200" b="0" dirty="0" smtClean="0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a:t>𝑥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a:t>’=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a:t>𝑥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a:t>+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a:t>𝑁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a:t>(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a:t>0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a:t>,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a:t>𝜎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a:t>); 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a:t>𝜎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a:t>=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a:t>𝜌</a:t>
                          </a:r>
                          <a:r>
                            <a:rPr 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  <a:sym typeface="+mn-ea"/>
                            </a:rPr>
                            <a:t>·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  <a:sym typeface="+mn-ea"/>
                            </a:rPr>
                            <a:t>(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X</a:t>
                          </a:r>
                          <a:r>
                            <a:rPr lang="en-US" altLang="pt-BR" sz="1200" b="0" baseline="-2500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max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  <a:sym typeface="+mn-ea"/>
                            </a:rPr>
                            <a:t>−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x</a:t>
                          </a:r>
                          <a:r>
                            <a:rPr lang="en-US" altLang="pt-BR" sz="1200" b="0" baseline="-2500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min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  <a:sym typeface="+mn-ea"/>
                            </a:rPr>
                            <a:t>); 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ρ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  <a:sym typeface="+mn-ea"/>
                            </a:rPr>
                            <a:t>≡ 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Percentagem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  <a:sym typeface="+mn-ea"/>
                            </a:rPr>
                            <a:t> 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do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  <a:sym typeface="+mn-ea"/>
                            </a:rPr>
                            <a:t> 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intervalo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  <a:sym typeface="+mn-ea"/>
                            </a:rPr>
                            <a:t> 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das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  <a:sym typeface="+mn-ea"/>
                            </a:rPr>
                            <a:t> 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vari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  <a:sym typeface="+mn-ea"/>
                            </a:rPr>
                            <a:t>á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veis</a:t>
                          </a:r>
                          <a:endParaRPr lang="pt-BR" sz="1200" b="0" dirty="0" smtClean="0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Symbol"/>
                          </a:endParaRPr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2100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PT" altLang="pt-BR" sz="1200" b="0" dirty="0" smtClean="0">
                              <a:sym typeface="+mn-ea"/>
                            </a:rPr>
                            <a:t>GEOreal1_N</a:t>
                          </a:r>
                          <a:endParaRPr lang="pt-BR" sz="1200" b="0" baseline="-25000" dirty="0" smtClean="0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x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’=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x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N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(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0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,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𝜎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pt-BR" sz="1200" b="0" dirty="0" smtClean="0"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25654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pt-BR" sz="1200" b="0" dirty="0" smtClean="0">
                              <a:sym typeface="+mn-ea"/>
                            </a:rPr>
                            <a:t>GEOreal</a:t>
                          </a:r>
                          <a:r>
                            <a:rPr lang="pt-PT" altLang="pt-BR" sz="1200" b="0" dirty="0" smtClean="0">
                              <a:sym typeface="+mn-ea"/>
                            </a:rPr>
                            <a:t>2_O_VO</a:t>
                          </a:r>
                          <a:endParaRPr lang="pt-BR" sz="1200" b="0" baseline="-25000" dirty="0" smtClean="0">
                            <a:sym typeface="+mn-ea"/>
                          </a:endParaRPr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x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’=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x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N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(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0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,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𝜎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)</m:t>
                                </m:r>
                                <m:r>
                                  <a:rPr 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·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x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; </m:t>
                                </m:r>
                                <m:sSub>
                                  <m:sSubPr>
                                    <m:ctrl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/(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i</m:t>
                                </m:r>
                                <m:r>
                                  <a:rPr 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·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s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);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i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=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1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P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;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Dados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P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,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s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e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sSub>
                                  <m:sSubPr>
                                    <m:ctrlPr>
                                      <a:rPr lang="en-US" altLang="pt-BR" sz="1200" b="0" dirty="0" smtClean="0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pt-BR" sz="1200" b="0" dirty="0" smtClean="0"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pt-BR" sz="1200" b="0" dirty="0" smtClean="0"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200" b="0" dirty="0" smtClean="0"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26720">
                    <a:tc>
                      <a:txBody>
                        <a:bodyPr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BR" sz="1200" b="0" dirty="0" smtClean="0">
                              <a:sym typeface="+mn-ea"/>
                            </a:rPr>
                            <a:t>GEOreal</a:t>
                          </a:r>
                          <a:r>
                            <a:rPr lang="pt-PT" altLang="pt-BR" sz="1200" b="0" dirty="0" smtClean="0">
                              <a:sym typeface="+mn-ea"/>
                            </a:rPr>
                            <a:t>2_P_VO</a:t>
                          </a:r>
                          <a:endParaRPr lang="pt-BR" sz="1200" b="0" baseline="-25000" dirty="0" smtClean="0">
                            <a:sym typeface="+mn-ea"/>
                          </a:endParaRPr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x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’=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x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N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(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0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,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𝜎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); </m:t>
                                </m:r>
                                <m:sSub>
                                  <m:sSubPr>
                                    <m:ctrl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/(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i</m:t>
                                </m:r>
                                <m:r>
                                  <a:rPr lang="pt-BR" sz="1200" b="0" dirty="0" smtClean="0">
                                    <a:latin typeface="DejaVu Math TeX Gyre" panose="02000503000000000000" charset="0"/>
                                    <a:sym typeface="+mn-ea"/>
                                  </a:rPr>
                                  <m:t>·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sym typeface="+mn-ea"/>
                                  </a:rPr>
                                  <m:t>s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sym typeface="+mn-ea"/>
                                  </a:rPr>
                                  <m:t>);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sym typeface="+mn-ea"/>
                                  </a:rPr>
                                  <m:t>i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sym typeface="+mn-ea"/>
                                  </a:rPr>
                                  <m:t>=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sym typeface="+mn-ea"/>
                                  </a:rPr>
                                  <m:t>1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sym typeface="+mn-ea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sym typeface="+mn-ea"/>
                                  </a:rPr>
                                  <m:t>P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sym typeface="+mn-ea"/>
                                  </a:rPr>
                                  <m:t>;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sym typeface="+mn-ea"/>
                                  </a:rPr>
                                  <m:t>Dados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sym typeface="+mn-ea"/>
                                  </a:rPr>
                                  <m:t>P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sym typeface="+mn-ea"/>
                                  </a:rPr>
                                  <m:t>,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sym typeface="+mn-ea"/>
                                  </a:rPr>
                                  <m:t>s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sym typeface="+mn-ea"/>
                                  </a:rPr>
                                  <m:t>e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sSub>
                                  <m:sSubPr>
                                    <m:ctrlPr>
                                      <a:rPr lang="en-US" altLang="pt-BR" sz="1200" b="0" dirty="0" smtClean="0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pt-BR" sz="1200" b="0" dirty="0" smtClean="0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pt-BR" sz="1200" b="0" dirty="0" smtClean="0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; </m:t>
                                </m:r>
                                <m:sSub>
                                  <m:sSubPr>
                                    <m:ctrl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=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𝜌</m:t>
                                </m:r>
                                <m:r>
                                  <a:rPr 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sym typeface="+mn-ea"/>
                                  </a:rPr>
                                  <m:t>·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sym typeface="+mn-ea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sym typeface="+mn-ea"/>
                                  </a:rPr>
                                  <m:t>X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baseline="-2500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sym typeface="+mn-ea"/>
                                  </a:rPr>
                                  <m:t>max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sym typeface="+mn-ea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sym typeface="+mn-ea"/>
                                  </a:rPr>
                                  <m:t>x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baseline="-2500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sym typeface="+mn-ea"/>
                                  </a:rPr>
                                  <m:t>min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sym typeface="+mn-ea"/>
                                  </a:rPr>
                                  <m:t>);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ρ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≡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Percentagem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do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intervalo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das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vari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á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veis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sym typeface="+mn-ea"/>
                                  </a:rPr>
                                  <m:t>;</m:t>
                                </m:r>
                              </m:oMath>
                            </m:oMathPara>
                          </a14:m>
                          <a:endParaRPr lang="pt-BR" sz="1200" b="0" dirty="0" smtClean="0"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2100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BR" sz="1200" b="0" dirty="0" smtClean="0">
                              <a:sym typeface="+mn-ea"/>
                            </a:rPr>
                            <a:t>GEOreal</a:t>
                          </a:r>
                          <a:r>
                            <a:rPr lang="pt-PT" altLang="pt-BR" sz="1200" b="0" dirty="0" smtClean="0">
                              <a:sym typeface="+mn-ea"/>
                            </a:rPr>
                            <a:t>2_N_VO</a:t>
                          </a:r>
                          <a:endParaRPr lang="pt-PT" altLang="pt-BR" sz="1200" b="0" baseline="-25000" dirty="0" smtClean="0">
                            <a:sym typeface="+mn-ea"/>
                          </a:endParaRPr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x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’=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x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N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(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0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,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𝜎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); </m:t>
                                </m:r>
                                <m:sSub>
                                  <m:sSubPr>
                                    <m:ctrl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/(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i</m:t>
                                </m:r>
                                <m:r>
                                  <a:rPr 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·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s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);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i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=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1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P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;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Dados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P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,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s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e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sSub>
                                  <m:sSubPr>
                                    <m:ctrlPr>
                                      <a:rPr lang="en-US" altLang="pt-BR" sz="1200" b="0" dirty="0" smtClean="0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pt-BR" sz="1200" b="0" dirty="0" smtClean="0"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pt-BR" sz="1200" b="0" dirty="0" smtClean="0"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200" b="0" dirty="0" smtClean="0"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216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BR" sz="1200" b="0" dirty="0" smtClean="0">
                              <a:sym typeface="+mn-ea"/>
                            </a:rPr>
                            <a:t>GEOreal</a:t>
                          </a:r>
                          <a:r>
                            <a:rPr lang="pt-PT" altLang="pt-BR" sz="1200" b="0" dirty="0" smtClean="0">
                              <a:sym typeface="+mn-ea"/>
                            </a:rPr>
                            <a:t>2_O_DS</a:t>
                          </a:r>
                          <a:endParaRPr lang="pt-BR" sz="1200" b="0" baseline="-25000" dirty="0" smtClean="0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x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’=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x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N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(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0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,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𝜎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)</m:t>
                                </m:r>
                                <m:r>
                                  <a:rPr 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·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x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; </m:t>
                                </m:r>
                                <m:sSub>
                                  <m:sSubPr>
                                    <m:ctrl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i</m:t>
                                    </m:r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+</m:t>
                                    </m:r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s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;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i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=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1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P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;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Dados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P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,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s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e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sSub>
                                  <m:sSubPr>
                                    <m:ctrlPr>
                                      <a:rPr lang="en-US" altLang="pt-BR" sz="1200" b="0" dirty="0" smtClean="0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pt-BR" sz="1200" b="0" dirty="0" smtClean="0"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pt-BR" sz="1200" b="0" dirty="0" smtClean="0"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PT" altLang="en-US" sz="1200" b="0" dirty="0" smtClean="0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endParaRPr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93725">
                    <a:tc>
                      <a:txBody>
                        <a:bodyPr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BR" sz="1200" b="0" dirty="0" smtClean="0">
                              <a:sym typeface="+mn-ea"/>
                            </a:rPr>
                            <a:t>GEOreal</a:t>
                          </a:r>
                          <a:r>
                            <a:rPr lang="pt-PT" altLang="pt-BR" sz="1200" b="0" dirty="0" smtClean="0">
                              <a:sym typeface="+mn-ea"/>
                            </a:rPr>
                            <a:t>2_P_DS</a:t>
                          </a:r>
                          <a:endParaRPr lang="pt-BR" sz="1200" b="0" baseline="-25000" dirty="0" smtClean="0">
                            <a:sym typeface="+mn-ea"/>
                          </a:endParaRPr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x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’=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x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N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(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0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,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𝜎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); </m:t>
                                </m:r>
                                <m:sSub>
                                  <m:sSubPr>
                                    <m:ctrl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i</m:t>
                                    </m:r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+</m:t>
                                    </m:r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s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;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i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=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1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P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;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Dados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P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,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s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e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sSub>
                                  <m:sSubPr>
                                    <m:ctrlPr>
                                      <a:rPr lang="en-US" altLang="pt-BR" sz="1200" b="0" dirty="0" smtClean="0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pt-BR" sz="1200" b="0" dirty="0" smtClean="0"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pt-BR" sz="1200" b="0" dirty="0" smtClean="0"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; </m:t>
                                </m:r>
                                <m:sSub>
                                  <m:sSubPr>
                                    <m:ctrl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=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𝜌</m:t>
                                </m:r>
                                <m:r>
                                  <a:rPr 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·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X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baseline="-2500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max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x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baseline="-2500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min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);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ρ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≡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Percentagem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do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intervalo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das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vari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á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veis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;</m:t>
                                </m:r>
                              </m:oMath>
                            </m:oMathPara>
                          </a14:m>
                          <a:endParaRPr lang="pt-BR" sz="1200" b="0" dirty="0" smtClean="0"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216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BR" sz="1200" b="0" dirty="0" smtClean="0">
                              <a:sym typeface="+mn-ea"/>
                            </a:rPr>
                            <a:t>GEOreal</a:t>
                          </a:r>
                          <a:r>
                            <a:rPr lang="pt-PT" altLang="pt-BR" sz="1200" b="0" dirty="0" smtClean="0">
                              <a:sym typeface="+mn-ea"/>
                            </a:rPr>
                            <a:t>2_N_DS</a:t>
                          </a:r>
                          <a:endParaRPr lang="pt-BR" sz="1200" b="0" baseline="-25000" dirty="0" smtClean="0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x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’=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x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N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(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0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,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𝜎</m:t>
                                </m:r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); </m:t>
                                </m:r>
                                <m:sSub>
                                  <m:sSubPr>
                                    <m:ctrl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i</m:t>
                                    </m:r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+</m:t>
                                    </m:r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pt-BR" sz="1200" b="0" dirty="0" smtClean="0">
                                        <a:solidFill>
                                          <a:schemeClr val="tx1"/>
                                        </a:solidFill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en-US" altLang="pt-BR" sz="1200" b="0" dirty="0" smtClean="0">
                                    <a:solidFill>
                                      <a:schemeClr val="tx1"/>
                                    </a:solidFill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s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;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i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=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1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P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;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Dados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P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,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s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pt-BR" sz="1200" b="0" dirty="0" smtClean="0">
                                    <a:latin typeface="DejaVu Math TeX Gyre" panose="02000503000000000000" charset="0"/>
                                    <a:cs typeface="DejaVu Math TeX Gyre" panose="02000503000000000000" charset="0"/>
                                    <a:sym typeface="+mn-ea"/>
                                  </a:rPr>
                                  <m:t>e</m:t>
                                </m:r>
                                <m:r>
                                  <a:rPr lang="en-US" altLang="pt-BR" sz="1200" b="0" dirty="0" smtClean="0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  <a:sym typeface="+mn-ea"/>
                                  </a:rPr>
                                  <m:t> </m:t>
                                </m:r>
                                <m:sSub>
                                  <m:sSubPr>
                                    <m:ctrlPr>
                                      <a:rPr lang="en-US" altLang="pt-BR" sz="1200" b="0" dirty="0" smtClean="0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pt-BR" sz="1200" b="0" dirty="0" smtClean="0"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pt-BR" sz="1200" b="0" dirty="0" smtClean="0"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pt-BR" sz="1200" b="0" dirty="0" smtClean="0"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3"/>
              <p:cNvGraphicFramePr>
                <a:graphicFrameLocks noGrp="1"/>
              </p:cNvGraphicFramePr>
              <p:nvPr/>
            </p:nvGraphicFramePr>
            <p:xfrm>
              <a:off x="323850" y="917575"/>
              <a:ext cx="6646545" cy="40697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9855"/>
                    <a:gridCol w="5266690"/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 smtClean="0"/>
                            <a:t>Algoritmo</a:t>
                          </a:r>
                          <a:endParaRPr lang="pt-BR" sz="1200" dirty="0" smtClean="0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 smtClean="0"/>
                            <a:t>Descrição da perturbação da variável</a:t>
                          </a:r>
                          <a:endParaRPr lang="pt-BR" sz="1200" dirty="0" smtClean="0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216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PT" altLang="pt-BR" sz="1200" b="0" dirty="0" smtClean="0">
                              <a:sym typeface="+mn-ea"/>
                            </a:rPr>
                            <a:t>GEOreal1_O</a:t>
                          </a:r>
                          <a:endParaRPr lang="pt-BR" sz="1200" b="0" baseline="-25000" dirty="0" smtClean="0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</a:tr>
                  <a:tr h="434340">
                    <a:tc>
                      <a:txBody>
                        <a:bodyPr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PT" altLang="pt-BR" sz="1200" b="0" dirty="0" smtClean="0"/>
                            <a:t>GEOreal1_P</a:t>
                          </a:r>
                          <a:endParaRPr lang="pt-PT" altLang="pt-BR" sz="1200" b="0" dirty="0" smtClean="0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a:t>𝑥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a:t>’=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a:t>𝑥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a:t>+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a:t>𝑁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a:t>(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a:t>0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a:t>,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a:t>𝜎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a:t>); 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a:t>𝜎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a:t>=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</a:rPr>
                            <a:t>𝜌</a:t>
                          </a:r>
                          <a:r>
                            <a:rPr 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  <a:sym typeface="+mn-ea"/>
                            </a:rPr>
                            <a:t>·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  <a:sym typeface="+mn-ea"/>
                            </a:rPr>
                            <a:t>(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X</a:t>
                          </a:r>
                          <a:r>
                            <a:rPr lang="en-US" altLang="pt-BR" sz="1200" b="0" baseline="-2500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max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  <a:sym typeface="+mn-ea"/>
                            </a:rPr>
                            <a:t>−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x</a:t>
                          </a:r>
                          <a:r>
                            <a:rPr lang="en-US" altLang="pt-BR" sz="1200" b="0" baseline="-2500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min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  <a:sym typeface="+mn-ea"/>
                            </a:rPr>
                            <a:t>); 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ρ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  <a:sym typeface="+mn-ea"/>
                            </a:rPr>
                            <a:t>≡ 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Percentagem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  <a:sym typeface="+mn-ea"/>
                            </a:rPr>
                            <a:t> 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do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  <a:sym typeface="+mn-ea"/>
                            </a:rPr>
                            <a:t> 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intervalo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  <a:sym typeface="+mn-ea"/>
                            </a:rPr>
                            <a:t> 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das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  <a:sym typeface="+mn-ea"/>
                            </a:rPr>
                            <a:t> 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vari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ea typeface="MS Mincho" charset="0"/>
                              <a:cs typeface="DejaVu Math TeX Gyre" panose="02000503000000000000" charset="0"/>
                              <a:sym typeface="+mn-ea"/>
                            </a:rPr>
                            <a:t>á</a:t>
                          </a:r>
                          <a:r>
                            <a:rPr lang="en-US" altLang="pt-BR" sz="1200" b="0" dirty="0" smtClean="0">
                              <a:solidFill>
                                <a:schemeClr val="tx1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  <a:sym typeface="+mn-ea"/>
                            </a:rPr>
                            <a:t>veis</a:t>
                          </a:r>
                          <a:endParaRPr lang="pt-BR" sz="1200" b="0" dirty="0" smtClean="0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Symbol"/>
                          </a:endParaRPr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42100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PT" altLang="pt-BR" sz="1200" b="0" dirty="0" smtClean="0">
                              <a:sym typeface="+mn-ea"/>
                            </a:rPr>
                            <a:t>GEOreal1_N</a:t>
                          </a:r>
                          <a:endParaRPr lang="pt-BR" sz="1200" b="0" baseline="-25000" dirty="0" smtClean="0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</a:tr>
                  <a:tr h="25654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pt-BR" sz="1200" b="0" dirty="0" smtClean="0">
                              <a:sym typeface="+mn-ea"/>
                            </a:rPr>
                            <a:t>GEOreal</a:t>
                          </a:r>
                          <a:r>
                            <a:rPr lang="pt-PT" altLang="pt-BR" sz="1200" b="0" dirty="0" smtClean="0">
                              <a:sym typeface="+mn-ea"/>
                            </a:rPr>
                            <a:t>2_O_VO</a:t>
                          </a:r>
                          <a:endParaRPr lang="pt-BR" sz="1200" b="0" baseline="-25000" dirty="0" smtClean="0">
                            <a:sym typeface="+mn-ea"/>
                          </a:endParaRPr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</a:tr>
                  <a:tr h="426720">
                    <a:tc>
                      <a:txBody>
                        <a:bodyPr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BR" sz="1200" b="0" dirty="0" smtClean="0">
                              <a:sym typeface="+mn-ea"/>
                            </a:rPr>
                            <a:t>GEOreal</a:t>
                          </a:r>
                          <a:r>
                            <a:rPr lang="pt-PT" altLang="pt-BR" sz="1200" b="0" dirty="0" smtClean="0">
                              <a:sym typeface="+mn-ea"/>
                            </a:rPr>
                            <a:t>2_P_VO</a:t>
                          </a:r>
                          <a:endParaRPr lang="pt-BR" sz="1200" b="0" baseline="-25000" dirty="0" smtClean="0">
                            <a:sym typeface="+mn-ea"/>
                          </a:endParaRPr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</a:tr>
                  <a:tr h="421005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BR" sz="1200" b="0" dirty="0" smtClean="0">
                              <a:sym typeface="+mn-ea"/>
                            </a:rPr>
                            <a:t>GEOreal</a:t>
                          </a:r>
                          <a:r>
                            <a:rPr lang="pt-PT" altLang="pt-BR" sz="1200" b="0" dirty="0" smtClean="0">
                              <a:sym typeface="+mn-ea"/>
                            </a:rPr>
                            <a:t>2_N_VO</a:t>
                          </a:r>
                          <a:endParaRPr lang="pt-PT" altLang="pt-BR" sz="1200" b="0" baseline="-25000" dirty="0" smtClean="0">
                            <a:sym typeface="+mn-ea"/>
                          </a:endParaRPr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</a:tr>
                  <a:tr h="4216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BR" sz="1200" b="0" dirty="0" smtClean="0">
                              <a:sym typeface="+mn-ea"/>
                            </a:rPr>
                            <a:t>GEOreal</a:t>
                          </a:r>
                          <a:r>
                            <a:rPr lang="pt-PT" altLang="pt-BR" sz="1200" b="0" dirty="0" smtClean="0">
                              <a:sym typeface="+mn-ea"/>
                            </a:rPr>
                            <a:t>2_O_DS</a:t>
                          </a:r>
                          <a:endParaRPr lang="pt-BR" sz="1200" b="0" baseline="-25000" dirty="0" smtClean="0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</a:tr>
                  <a:tr h="593725">
                    <a:tc>
                      <a:txBody>
                        <a:bodyPr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BR" sz="1200" b="0" dirty="0" smtClean="0">
                              <a:sym typeface="+mn-ea"/>
                            </a:rPr>
                            <a:t>GEOreal</a:t>
                          </a:r>
                          <a:r>
                            <a:rPr lang="pt-PT" altLang="pt-BR" sz="1200" b="0" dirty="0" smtClean="0">
                              <a:sym typeface="+mn-ea"/>
                            </a:rPr>
                            <a:t>2_P_DS</a:t>
                          </a:r>
                          <a:endParaRPr lang="pt-BR" sz="1200" b="0" baseline="-25000" dirty="0" smtClean="0">
                            <a:sym typeface="+mn-ea"/>
                          </a:endParaRPr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</a:tr>
                  <a:tr h="4216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pt-BR" sz="1200" b="0" dirty="0" smtClean="0">
                              <a:sym typeface="+mn-ea"/>
                            </a:rPr>
                            <a:t>GEOreal</a:t>
                          </a:r>
                          <a:r>
                            <a:rPr lang="pt-PT" altLang="pt-BR" sz="1200" b="0" dirty="0" smtClean="0">
                              <a:sym typeface="+mn-ea"/>
                            </a:rPr>
                            <a:t>2_N_DS</a:t>
                          </a:r>
                          <a:endParaRPr lang="pt-BR" sz="1200" b="0" baseline="-25000" dirty="0" smtClean="0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640" marR="68640" marT="34320" marB="34320" anchor="ctr" anchorCtr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Text Box 1"/>
          <p:cNvSpPr txBox="1"/>
          <p:nvPr/>
        </p:nvSpPr>
        <p:spPr>
          <a:xfrm>
            <a:off x="7092315" y="2310765"/>
            <a:ext cx="182435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1200" b="1"/>
              <a:t>Formas de mutação:</a:t>
            </a:r>
            <a:endParaRPr lang="pt-PT" altLang="en-US" sz="12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altLang="en-US" sz="1200"/>
              <a:t>O = Original</a:t>
            </a:r>
            <a:endParaRPr lang="pt-PT" altLang="en-US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altLang="en-US" sz="1200">
                <a:sym typeface="+mn-ea"/>
              </a:rPr>
              <a:t>P = Porcentagem</a:t>
            </a:r>
            <a:endParaRPr lang="pt-PT" altLang="en-US" sz="12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altLang="en-US" sz="1200">
                <a:sym typeface="+mn-ea"/>
              </a:rPr>
              <a:t>N = DistNormal</a:t>
            </a:r>
            <a:endParaRPr lang="pt-PT" altLang="en-US" sz="12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altLang="en-US" sz="12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altLang="en-US" sz="12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pt-PT" altLang="en-US" sz="1200" b="1">
                <a:sym typeface="+mn-ea"/>
              </a:rPr>
              <a:t>Formas de variação do std ou porcentagem durante as P perturbações:</a:t>
            </a:r>
            <a:endParaRPr lang="pt-PT" altLang="en-US" sz="12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altLang="en-US" sz="1200">
                <a:sym typeface="+mn-ea"/>
              </a:rPr>
              <a:t>VO = Variação Original </a:t>
            </a:r>
            <a:endParaRPr lang="pt-PT" altLang="en-US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altLang="en-US" sz="1200">
                <a:sym typeface="+mn-ea"/>
              </a:rPr>
              <a:t>DS = Divisão por s</a:t>
            </a:r>
            <a:endParaRPr lang="pt-PT" altLang="en-US" sz="120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altLang="en-US" sz="1200"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150100" y="917575"/>
            <a:ext cx="17094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1600"/>
              <a:t>Resumo das versões reais</a:t>
            </a:r>
            <a:endParaRPr lang="pt-PT" altLang="en-US" sz="1600"/>
          </a:p>
        </p:txBody>
      </p:sp>
      <p:grpSp>
        <p:nvGrpSpPr>
          <p:cNvPr id="7" name="Group 6"/>
          <p:cNvGrpSpPr/>
          <p:nvPr/>
        </p:nvGrpSpPr>
        <p:grpSpPr>
          <a:xfrm>
            <a:off x="467360" y="269875"/>
            <a:ext cx="6120765" cy="431800"/>
            <a:chOff x="736" y="425"/>
            <a:chExt cx="9639" cy="680"/>
          </a:xfrm>
        </p:grpSpPr>
        <p:sp>
          <p:nvSpPr>
            <p:cNvPr id="8" name="Text Box 7"/>
            <p:cNvSpPr txBox="1"/>
            <p:nvPr/>
          </p:nvSpPr>
          <p:spPr>
            <a:xfrm>
              <a:off x="736" y="425"/>
              <a:ext cx="796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pt-PT" altLang="en-US" sz="1600"/>
                <a:t>4. UTILIZAÇÃO DE CODIFICAÇÃO REAL</a:t>
              </a:r>
              <a:endParaRPr lang="pt-PT" altLang="en-US" sz="1600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848" y="1105"/>
              <a:ext cx="9527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Box 1"/>
              <p:cNvSpPr txBox="1"/>
              <p:nvPr/>
            </p:nvSpPr>
            <p:spPr>
              <a:xfrm>
                <a:off x="4715510" y="845820"/>
                <a:ext cx="3935095" cy="2033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285750" lvl="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400">
                    <a:sym typeface="+mn-ea"/>
                  </a:rPr>
                  <a:t>GEOreal</a:t>
                </a:r>
                <a:r>
                  <a:rPr lang="pt-PT" altLang="en-US" sz="1400" baseline="-25000">
                    <a:sym typeface="+mn-ea"/>
                  </a:rPr>
                  <a:t>2</a:t>
                </a:r>
                <a:r>
                  <a:rPr lang="pt-PT" altLang="en-US" sz="1400">
                    <a:sym typeface="+mn-ea"/>
                  </a:rPr>
                  <a:t>_O_VO: </a:t>
                </a:r>
                <a14:m>
                  <m:oMath xmlns:m="http://schemas.openxmlformats.org/officeDocument/2006/math">
                    <m:r>
                      <a:rPr lang="en-US" altLang="pt-PT" sz="1400">
                        <a:latin typeface="DejaVu Math TeX Gyre" panose="02000503000000000000" charset="0"/>
                        <a:cs typeface="DejaVu Math TeX Gyre" panose="02000503000000000000" charset="0"/>
                      </a:rPr>
                      <m:t>𝜏</m:t>
                    </m:r>
                    <m:r>
                      <a:rPr lang="en-US" altLang="pt-PT" sz="1400">
                        <a:latin typeface="DejaVu Math TeX Gyre" panose="02000503000000000000" charset="0"/>
                        <a:cs typeface="DejaVu Math TeX Gyre" panose="02000503000000000000" charset="0"/>
                      </a:rPr>
                      <m:t>; </m:t>
                    </m:r>
                    <m:sSub>
                      <m:sSubPr>
                        <m:ctrlPr>
                          <a:rPr lang="en-US" altLang="pt-PT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𝜎</m:t>
                        </m:r>
                      </m:e>
                      <m:sub>
                        <m:r>
                          <a:rPr lang="en-US" altLang="pt-PT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0</m:t>
                        </m:r>
                      </m:sub>
                    </m:sSub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;</m:t>
                    </m:r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 </m:t>
                    </m:r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𝑃</m:t>
                    </m:r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; </m:t>
                    </m:r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𝑠</m:t>
                    </m:r>
                  </m:oMath>
                </a14:m>
                <a:endParaRPr lang="pt-PT" altLang="en-US" sz="1400">
                  <a:sym typeface="+mn-ea"/>
                </a:endParaRPr>
              </a:p>
              <a:p>
                <a:pPr marL="285750" lvl="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400">
                    <a:sym typeface="+mn-ea"/>
                  </a:rPr>
                  <a:t>GEOreal</a:t>
                </a:r>
                <a:r>
                  <a:rPr lang="pt-PT" altLang="en-US" sz="1400" baseline="-25000">
                    <a:sym typeface="+mn-ea"/>
                  </a:rPr>
                  <a:t>2</a:t>
                </a:r>
                <a:r>
                  <a:rPr lang="pt-PT" altLang="en-US" sz="1400">
                    <a:sym typeface="+mn-ea"/>
                  </a:rPr>
                  <a:t>_P_VO: </a:t>
                </a:r>
                <a14:m>
                  <m:oMath xmlns:m="http://schemas.openxmlformats.org/officeDocument/2006/math">
                    <m:r>
                      <a:rPr lang="en-US" altLang="pt-PT" sz="1400">
                        <a:latin typeface="DejaVu Math TeX Gyre" panose="02000503000000000000" charset="0"/>
                        <a:cs typeface="DejaVu Math TeX Gyre" panose="02000503000000000000" charset="0"/>
                      </a:rPr>
                      <m:t>𝜏</m:t>
                    </m:r>
                    <m:r>
                      <a:rPr lang="en-US" altLang="pt-PT" sz="1400">
                        <a:latin typeface="DejaVu Math TeX Gyre" panose="02000503000000000000" charset="0"/>
                        <a:cs typeface="DejaVu Math TeX Gyre" panose="02000503000000000000" charset="0"/>
                      </a:rPr>
                      <m:t>; </m:t>
                    </m:r>
                    <m:sSub>
                      <m:sSubPr>
                        <m:ctrlPr>
                          <a:rPr lang="en-US" altLang="pt-PT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𝜌</m:t>
                        </m:r>
                      </m:e>
                      <m:sub>
                        <m:r>
                          <a:rPr lang="en-US" altLang="pt-PT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0</m:t>
                        </m:r>
                      </m:sub>
                    </m:sSub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; </m:t>
                    </m:r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𝑃</m:t>
                    </m:r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; </m:t>
                    </m:r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𝑠</m:t>
                    </m:r>
                  </m:oMath>
                </a14:m>
                <a:endParaRPr lang="pt-PT" altLang="en-US" sz="1400">
                  <a:sym typeface="+mn-ea"/>
                </a:endParaRPr>
              </a:p>
              <a:p>
                <a:pPr marL="285750" lvl="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400">
                    <a:sym typeface="+mn-ea"/>
                  </a:rPr>
                  <a:t>GEOreal</a:t>
                </a:r>
                <a:r>
                  <a:rPr lang="pt-PT" altLang="en-US" sz="1400" baseline="-25000">
                    <a:sym typeface="+mn-ea"/>
                  </a:rPr>
                  <a:t>2</a:t>
                </a:r>
                <a:r>
                  <a:rPr lang="pt-PT" altLang="en-US" sz="1400">
                    <a:sym typeface="+mn-ea"/>
                  </a:rPr>
                  <a:t>_N_VO: </a:t>
                </a:r>
                <a14:m>
                  <m:oMath xmlns:m="http://schemas.openxmlformats.org/officeDocument/2006/math">
                    <m:r>
                      <a:rPr lang="en-US" altLang="pt-PT" sz="1400">
                        <a:latin typeface="DejaVu Math TeX Gyre" panose="02000503000000000000" charset="0"/>
                        <a:cs typeface="DejaVu Math TeX Gyre" panose="02000503000000000000" charset="0"/>
                      </a:rPr>
                      <m:t>𝜏</m:t>
                    </m:r>
                    <m:r>
                      <a:rPr lang="en-US" altLang="pt-PT" sz="1400">
                        <a:latin typeface="DejaVu Math TeX Gyre" panose="02000503000000000000" charset="0"/>
                        <a:cs typeface="DejaVu Math TeX Gyre" panose="02000503000000000000" charset="0"/>
                      </a:rPr>
                      <m:t>; </m:t>
                    </m:r>
                    <m:sSub>
                      <m:sSubPr>
                        <m:ctrlPr>
                          <a:rPr lang="en-US" altLang="pt-PT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𝜎</m:t>
                        </m:r>
                      </m:e>
                      <m:sub>
                        <m:r>
                          <a:rPr lang="en-US" altLang="pt-PT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0</m:t>
                        </m:r>
                      </m:sub>
                    </m:sSub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; </m:t>
                    </m:r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𝑃</m:t>
                    </m:r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; </m:t>
                    </m:r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𝑠</m:t>
                    </m:r>
                  </m:oMath>
                </a14:m>
                <a:endParaRPr lang="pt-PT" altLang="en-US" sz="1400"/>
              </a:p>
              <a:p>
                <a:pPr marL="285750" lvl="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400">
                    <a:sym typeface="+mn-ea"/>
                  </a:rPr>
                  <a:t>GEOreal</a:t>
                </a:r>
                <a:r>
                  <a:rPr lang="pt-PT" altLang="en-US" sz="1400" baseline="-25000">
                    <a:sym typeface="+mn-ea"/>
                  </a:rPr>
                  <a:t>2</a:t>
                </a:r>
                <a:r>
                  <a:rPr lang="pt-PT" altLang="en-US" sz="1400">
                    <a:sym typeface="+mn-ea"/>
                  </a:rPr>
                  <a:t>_O_DS: </a:t>
                </a:r>
                <a14:m>
                  <m:oMath xmlns:m="http://schemas.openxmlformats.org/officeDocument/2006/math">
                    <m:r>
                      <a:rPr lang="en-US" altLang="pt-PT" sz="1400">
                        <a:latin typeface="DejaVu Math TeX Gyre" panose="02000503000000000000" charset="0"/>
                        <a:cs typeface="DejaVu Math TeX Gyre" panose="02000503000000000000" charset="0"/>
                      </a:rPr>
                      <m:t>𝜏</m:t>
                    </m:r>
                    <m:r>
                      <a:rPr lang="en-US" altLang="pt-PT" sz="1400">
                        <a:latin typeface="DejaVu Math TeX Gyre" panose="02000503000000000000" charset="0"/>
                        <a:cs typeface="DejaVu Math TeX Gyre" panose="02000503000000000000" charset="0"/>
                      </a:rPr>
                      <m:t>; </m:t>
                    </m:r>
                    <m:sSub>
                      <m:sSubPr>
                        <m:ctrlPr>
                          <a:rPr lang="en-US" altLang="pt-PT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𝜎</m:t>
                        </m:r>
                      </m:e>
                      <m:sub>
                        <m:r>
                          <a:rPr lang="en-US" altLang="pt-PT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0</m:t>
                        </m:r>
                      </m:sub>
                    </m:sSub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; </m:t>
                    </m:r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𝑃</m:t>
                    </m:r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; </m:t>
                    </m:r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𝑠</m:t>
                    </m:r>
                  </m:oMath>
                </a14:m>
                <a:endParaRPr lang="pt-PT" altLang="en-US" sz="1400"/>
              </a:p>
              <a:p>
                <a:pPr marL="285750" lvl="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400">
                    <a:sym typeface="+mn-ea"/>
                  </a:rPr>
                  <a:t>GEOreal</a:t>
                </a:r>
                <a:r>
                  <a:rPr lang="pt-PT" altLang="en-US" sz="1400" baseline="-25000">
                    <a:sym typeface="+mn-ea"/>
                  </a:rPr>
                  <a:t>2</a:t>
                </a:r>
                <a:r>
                  <a:rPr lang="pt-PT" altLang="en-US" sz="1400">
                    <a:sym typeface="+mn-ea"/>
                  </a:rPr>
                  <a:t>_P_DS: </a:t>
                </a:r>
                <a14:m>
                  <m:oMath xmlns:m="http://schemas.openxmlformats.org/officeDocument/2006/math">
                    <m:r>
                      <a:rPr lang="en-US" altLang="pt-PT" sz="1400">
                        <a:latin typeface="DejaVu Math TeX Gyre" panose="02000503000000000000" charset="0"/>
                        <a:cs typeface="DejaVu Math TeX Gyre" panose="02000503000000000000" charset="0"/>
                      </a:rPr>
                      <m:t>𝜏</m:t>
                    </m:r>
                    <m:r>
                      <a:rPr lang="en-US" altLang="pt-PT" sz="1400">
                        <a:latin typeface="DejaVu Math TeX Gyre" panose="02000503000000000000" charset="0"/>
                        <a:cs typeface="DejaVu Math TeX Gyre" panose="02000503000000000000" charset="0"/>
                      </a:rPr>
                      <m:t>; </m:t>
                    </m:r>
                    <m:sSub>
                      <m:sSubPr>
                        <m:ctrlPr>
                          <a:rPr lang="en-US" altLang="pt-PT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𝜌</m:t>
                        </m:r>
                      </m:e>
                      <m:sub>
                        <m:r>
                          <a:rPr lang="en-US" altLang="pt-PT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0</m:t>
                        </m:r>
                      </m:sub>
                    </m:sSub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; </m:t>
                    </m:r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𝑃</m:t>
                    </m:r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; </m:t>
                    </m:r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𝑠</m:t>
                    </m:r>
                  </m:oMath>
                </a14:m>
                <a:endParaRPr lang="pt-PT" altLang="en-US" sz="1400"/>
              </a:p>
              <a:p>
                <a:pPr marL="285750" lvl="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400">
                    <a:sym typeface="+mn-ea"/>
                  </a:rPr>
                  <a:t>GEOreal</a:t>
                </a:r>
                <a:r>
                  <a:rPr lang="pt-PT" altLang="en-US" sz="1400" baseline="-25000">
                    <a:sym typeface="+mn-ea"/>
                  </a:rPr>
                  <a:t>2</a:t>
                </a:r>
                <a:r>
                  <a:rPr lang="pt-PT" altLang="en-US" sz="1400">
                    <a:sym typeface="+mn-ea"/>
                  </a:rPr>
                  <a:t>_N_DS: </a:t>
                </a:r>
                <a14:m>
                  <m:oMath xmlns:m="http://schemas.openxmlformats.org/officeDocument/2006/math">
                    <m:r>
                      <a:rPr lang="en-US" altLang="pt-PT" sz="1400">
                        <a:latin typeface="DejaVu Math TeX Gyre" panose="02000503000000000000" charset="0"/>
                        <a:cs typeface="DejaVu Math TeX Gyre" panose="02000503000000000000" charset="0"/>
                      </a:rPr>
                      <m:t>𝜏</m:t>
                    </m:r>
                    <m:r>
                      <a:rPr lang="en-US" altLang="pt-PT" sz="1400">
                        <a:latin typeface="DejaVu Math TeX Gyre" panose="02000503000000000000" charset="0"/>
                        <a:cs typeface="DejaVu Math TeX Gyre" panose="02000503000000000000" charset="0"/>
                      </a:rPr>
                      <m:t>; </m:t>
                    </m:r>
                    <m:sSub>
                      <m:sSubPr>
                        <m:ctrlPr>
                          <a:rPr lang="en-US" altLang="pt-PT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𝜎</m:t>
                        </m:r>
                      </m:e>
                      <m:sub>
                        <m:r>
                          <a:rPr lang="en-US" altLang="pt-PT" sz="14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0</m:t>
                        </m:r>
                      </m:sub>
                    </m:sSub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; </m:t>
                    </m:r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𝑃</m:t>
                    </m:r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; </m:t>
                    </m:r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𝑠</m:t>
                    </m:r>
                  </m:oMath>
                </a14:m>
                <a:endParaRPr lang="en-US" altLang="pt-PT" sz="1400" i="1"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</p:txBody>
          </p:sp>
        </mc:Choice>
        <mc:Fallback>
          <p:sp>
            <p:nvSpPr>
              <p:cNvPr id="2" name="Text 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510" y="845820"/>
                <a:ext cx="3935095" cy="203390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 Box 8"/>
              <p:cNvSpPr txBox="1"/>
              <p:nvPr/>
            </p:nvSpPr>
            <p:spPr>
              <a:xfrm>
                <a:off x="539115" y="917575"/>
                <a:ext cx="2081530" cy="1060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285750" lvl="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400"/>
                  <a:t>GEOreal</a:t>
                </a:r>
                <a:r>
                  <a:rPr lang="pt-PT" altLang="en-US" sz="1400" baseline="-25000"/>
                  <a:t>1</a:t>
                </a:r>
                <a:r>
                  <a:rPr lang="pt-PT" altLang="en-US" sz="1400"/>
                  <a:t>_O: </a:t>
                </a:r>
                <a14:m>
                  <m:oMath xmlns:m="http://schemas.openxmlformats.org/officeDocument/2006/math">
                    <m:r>
                      <a:rPr lang="en-US" altLang="pt-PT" sz="1400">
                        <a:latin typeface="DejaVu Math TeX Gyre" panose="02000503000000000000" charset="0"/>
                        <a:cs typeface="DejaVu Math TeX Gyre" panose="02000503000000000000" charset="0"/>
                      </a:rPr>
                      <m:t>𝜏</m:t>
                    </m:r>
                    <m:r>
                      <a:rPr lang="en-US" altLang="pt-PT" sz="1400">
                        <a:latin typeface="DejaVu Math TeX Gyre" panose="02000503000000000000" charset="0"/>
                        <a:cs typeface="DejaVu Math TeX Gyre" panose="02000503000000000000" charset="0"/>
                      </a:rPr>
                      <m:t>; </m:t>
                    </m:r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𝜎</m:t>
                    </m:r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; </m:t>
                    </m:r>
                  </m:oMath>
                </a14:m>
                <a:endParaRPr lang="pt-PT" altLang="en-US" sz="1400"/>
              </a:p>
              <a:p>
                <a:pPr marL="285750" lvl="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400">
                    <a:sym typeface="+mn-ea"/>
                  </a:rPr>
                  <a:t>GEOreal</a:t>
                </a:r>
                <a:r>
                  <a:rPr lang="pt-PT" altLang="en-US" sz="1400" baseline="-25000">
                    <a:sym typeface="+mn-ea"/>
                  </a:rPr>
                  <a:t>1</a:t>
                </a:r>
                <a:r>
                  <a:rPr lang="pt-PT" altLang="en-US" sz="1400">
                    <a:sym typeface="+mn-ea"/>
                  </a:rPr>
                  <a:t>_P: </a:t>
                </a:r>
                <a14:m>
                  <m:oMath xmlns:m="http://schemas.openxmlformats.org/officeDocument/2006/math">
                    <m:r>
                      <a:rPr lang="en-US" altLang="pt-PT" sz="1400">
                        <a:latin typeface="DejaVu Math TeX Gyre" panose="02000503000000000000" charset="0"/>
                        <a:cs typeface="DejaVu Math TeX Gyre" panose="02000503000000000000" charset="0"/>
                      </a:rPr>
                      <m:t>𝜏</m:t>
                    </m:r>
                    <m:r>
                      <a:rPr lang="en-US" altLang="pt-PT" sz="1400">
                        <a:latin typeface="DejaVu Math TeX Gyre" panose="02000503000000000000" charset="0"/>
                        <a:cs typeface="DejaVu Math TeX Gyre" panose="02000503000000000000" charset="0"/>
                      </a:rPr>
                      <m:t>; </m:t>
                    </m:r>
                    <m:r>
                      <a:rPr lang="en-US" altLang="pt-PT" sz="1400">
                        <a:latin typeface="DejaVu Math TeX Gyre" panose="02000503000000000000" charset="0"/>
                        <a:cs typeface="DejaVu Math TeX Gyre" panose="02000503000000000000" charset="0"/>
                      </a:rPr>
                      <m:t>𝜌</m:t>
                    </m:r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;</m:t>
                    </m:r>
                  </m:oMath>
                </a14:m>
                <a:endParaRPr lang="pt-PT" altLang="en-US" sz="1400">
                  <a:sym typeface="+mn-ea"/>
                </a:endParaRPr>
              </a:p>
              <a:p>
                <a:pPr marL="285750" lvl="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PT" altLang="en-US" sz="1400">
                    <a:sym typeface="+mn-ea"/>
                  </a:rPr>
                  <a:t>GEOreal</a:t>
                </a:r>
                <a:r>
                  <a:rPr lang="pt-PT" altLang="en-US" sz="1400" baseline="-25000">
                    <a:sym typeface="+mn-ea"/>
                  </a:rPr>
                  <a:t>1</a:t>
                </a:r>
                <a:r>
                  <a:rPr lang="pt-PT" altLang="en-US" sz="1400">
                    <a:sym typeface="+mn-ea"/>
                  </a:rPr>
                  <a:t>_N: </a:t>
                </a:r>
                <a14:m>
                  <m:oMath xmlns:m="http://schemas.openxmlformats.org/officeDocument/2006/math">
                    <m:r>
                      <a:rPr lang="en-US" altLang="pt-PT" sz="1400">
                        <a:latin typeface="DejaVu Math TeX Gyre" panose="02000503000000000000" charset="0"/>
                        <a:cs typeface="DejaVu Math TeX Gyre" panose="02000503000000000000" charset="0"/>
                      </a:rPr>
                      <m:t>𝜏</m:t>
                    </m:r>
                    <m:r>
                      <a:rPr lang="en-US" altLang="pt-PT" sz="1400">
                        <a:latin typeface="DejaVu Math TeX Gyre" panose="02000503000000000000" charset="0"/>
                        <a:cs typeface="DejaVu Math TeX Gyre" panose="02000503000000000000" charset="0"/>
                      </a:rPr>
                      <m:t>; </m:t>
                    </m:r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𝜎</m:t>
                    </m:r>
                    <m:r>
                      <a:rPr lang="en-US" altLang="pt-PT" sz="14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;</m:t>
                    </m:r>
                  </m:oMath>
                </a14:m>
                <a:endParaRPr lang="en-US" altLang="pt-PT" sz="1400" i="1">
                  <a:latin typeface="DejaVu Math TeX Gyre" panose="02000503000000000000" charset="0"/>
                  <a:cs typeface="DejaVu Math TeX Gyre" panose="02000503000000000000" charset="0"/>
                  <a:sym typeface="+mn-ea"/>
                </a:endParaRPr>
              </a:p>
            </p:txBody>
          </p:sp>
        </mc:Choice>
        <mc:Fallback>
          <p:sp>
            <p:nvSpPr>
              <p:cNvPr id="9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15" y="917575"/>
                <a:ext cx="2081530" cy="10604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" y="3077845"/>
            <a:ext cx="8498840" cy="177292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467360" y="269875"/>
            <a:ext cx="6120765" cy="431800"/>
            <a:chOff x="736" y="425"/>
            <a:chExt cx="9639" cy="680"/>
          </a:xfrm>
        </p:grpSpPr>
        <p:sp>
          <p:nvSpPr>
            <p:cNvPr id="8" name="Text Box 7"/>
            <p:cNvSpPr txBox="1"/>
            <p:nvPr/>
          </p:nvSpPr>
          <p:spPr>
            <a:xfrm>
              <a:off x="736" y="425"/>
              <a:ext cx="796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pt-PT" altLang="en-US" sz="1600"/>
                <a:t>4.1 Tuning dos Parâmetros Livres</a:t>
              </a:r>
              <a:endParaRPr lang="pt-PT" altLang="en-US" sz="1600"/>
            </a:p>
          </p:txBody>
        </p:sp>
        <p:cxnSp>
          <p:nvCxnSpPr>
            <p:cNvPr id="3" name="Straight Connector 2"/>
            <p:cNvCxnSpPr/>
            <p:nvPr/>
          </p:nvCxnSpPr>
          <p:spPr>
            <a:xfrm>
              <a:off x="848" y="1105"/>
              <a:ext cx="9527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EOreal1_AC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2180" y="917575"/>
            <a:ext cx="2706370" cy="2063750"/>
          </a:xfrm>
          <a:prstGeom prst="rect">
            <a:avLst/>
          </a:prstGeom>
        </p:spPr>
      </p:pic>
      <p:pic>
        <p:nvPicPr>
          <p:cNvPr id="3" name="Picture 2" descr="GEOreal1_BE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80" y="2981325"/>
            <a:ext cx="2706370" cy="2063750"/>
          </a:xfrm>
          <a:prstGeom prst="rect">
            <a:avLst/>
          </a:prstGeom>
        </p:spPr>
      </p:pic>
      <p:pic>
        <p:nvPicPr>
          <p:cNvPr id="9" name="Picture 8" descr="GEOreal1_GR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05" y="917575"/>
            <a:ext cx="2706370" cy="2063750"/>
          </a:xfrm>
          <a:prstGeom prst="rect">
            <a:avLst/>
          </a:prstGeom>
        </p:spPr>
      </p:pic>
      <p:pic>
        <p:nvPicPr>
          <p:cNvPr id="10" name="Picture 9" descr="GEOreal1_RA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7875" y="917575"/>
            <a:ext cx="2706370" cy="2063750"/>
          </a:xfrm>
          <a:prstGeom prst="rect">
            <a:avLst/>
          </a:prstGeom>
        </p:spPr>
      </p:pic>
      <p:pic>
        <p:nvPicPr>
          <p:cNvPr id="11" name="Picture 10" descr="GEOreal1_RO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05" y="2981325"/>
            <a:ext cx="2706370" cy="2063750"/>
          </a:xfrm>
          <a:prstGeom prst="rect">
            <a:avLst/>
          </a:prstGeom>
        </p:spPr>
      </p:pic>
      <p:pic>
        <p:nvPicPr>
          <p:cNvPr id="12" name="Picture 11" descr="GEOreal1_SCH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7875" y="2981325"/>
            <a:ext cx="2706370" cy="206375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467360" y="269875"/>
            <a:ext cx="6751320" cy="431800"/>
            <a:chOff x="736" y="425"/>
            <a:chExt cx="10632" cy="680"/>
          </a:xfrm>
        </p:grpSpPr>
        <p:sp>
          <p:nvSpPr>
            <p:cNvPr id="8" name="Text Box 7"/>
            <p:cNvSpPr txBox="1"/>
            <p:nvPr/>
          </p:nvSpPr>
          <p:spPr>
            <a:xfrm>
              <a:off x="736" y="425"/>
              <a:ext cx="1063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pt-PT" altLang="en-US" sz="1600"/>
                <a:t>4.2 Comparativo das versões </a:t>
              </a:r>
              <a:r>
                <a:rPr lang="pt-PT" altLang="pt-BR" sz="1600" dirty="0" smtClean="0">
                  <a:sym typeface="+mn-ea"/>
                </a:rPr>
                <a:t>GEOreal1 (Perturbações O, P, N)</a:t>
              </a:r>
              <a:endParaRPr lang="pt-PT" altLang="en-US" sz="1600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848" y="1105"/>
              <a:ext cx="9527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EOreal2_BE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7400" y="2933065"/>
            <a:ext cx="2809240" cy="2147570"/>
          </a:xfrm>
          <a:prstGeom prst="rect">
            <a:avLst/>
          </a:prstGeom>
        </p:spPr>
      </p:pic>
      <p:pic>
        <p:nvPicPr>
          <p:cNvPr id="6" name="Picture 5" descr="GEOreal2_AC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786765"/>
            <a:ext cx="2823845" cy="2146935"/>
          </a:xfrm>
          <a:prstGeom prst="rect">
            <a:avLst/>
          </a:prstGeom>
        </p:spPr>
      </p:pic>
      <p:pic>
        <p:nvPicPr>
          <p:cNvPr id="11" name="Picture 10" descr="GEOreal2_GR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25" y="786130"/>
            <a:ext cx="2809240" cy="2147570"/>
          </a:xfrm>
          <a:prstGeom prst="rect">
            <a:avLst/>
          </a:prstGeom>
        </p:spPr>
      </p:pic>
      <p:pic>
        <p:nvPicPr>
          <p:cNvPr id="12" name="Picture 11" descr="GEOreal2_RA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430" y="786765"/>
            <a:ext cx="2807970" cy="2146300"/>
          </a:xfrm>
          <a:prstGeom prst="rect">
            <a:avLst/>
          </a:prstGeom>
        </p:spPr>
      </p:pic>
      <p:pic>
        <p:nvPicPr>
          <p:cNvPr id="13" name="Picture 12" descr="GEOreal2_RO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225" y="2933065"/>
            <a:ext cx="2796540" cy="2148205"/>
          </a:xfrm>
          <a:prstGeom prst="rect">
            <a:avLst/>
          </a:prstGeom>
        </p:spPr>
      </p:pic>
      <p:pic>
        <p:nvPicPr>
          <p:cNvPr id="14" name="Picture 13" descr="GEOreal2_SCH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2765" y="2933065"/>
            <a:ext cx="2794635" cy="214757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467360" y="269875"/>
            <a:ext cx="8242300" cy="431800"/>
            <a:chOff x="736" y="425"/>
            <a:chExt cx="12980" cy="680"/>
          </a:xfrm>
        </p:grpSpPr>
        <p:sp>
          <p:nvSpPr>
            <p:cNvPr id="8" name="Text Box 7"/>
            <p:cNvSpPr txBox="1"/>
            <p:nvPr/>
          </p:nvSpPr>
          <p:spPr>
            <a:xfrm>
              <a:off x="736" y="425"/>
              <a:ext cx="1298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pt-PT" altLang="en-US" sz="1600"/>
                <a:t>4.3 Comparativo das versões GEOreal2 (Perturbações O, P, N) e variações (VO, DS)</a:t>
              </a:r>
              <a:endParaRPr lang="pt-PT" altLang="en-US" sz="1600"/>
            </a:p>
          </p:txBody>
        </p:sp>
        <p:cxnSp>
          <p:nvCxnSpPr>
            <p:cNvPr id="2" name="Straight Connector 1"/>
            <p:cNvCxnSpPr/>
            <p:nvPr/>
          </p:nvCxnSpPr>
          <p:spPr>
            <a:xfrm>
              <a:off x="848" y="1105"/>
              <a:ext cx="9527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9"/>
          <p:cNvSpPr txBox="1"/>
          <p:nvPr/>
        </p:nvSpPr>
        <p:spPr>
          <a:xfrm>
            <a:off x="323215" y="917575"/>
            <a:ext cx="8255000" cy="3753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PT" altLang="en-US" sz="1200">
                <a:sym typeface="+mn-ea"/>
              </a:rPr>
              <a:t>Inicialmente, é possível observar pelos resultados do ajuste de parâmetros que é mais vantajoso ajustar o parâmetro ‘s’ dos algoritmos GEOreal2 do que deixá-lo fixo em s=2 como proposto por [Mainenti-Lopes, 2012]. </a:t>
            </a:r>
            <a:endParaRPr lang="pt-PT" altLang="en-US" sz="1200">
              <a:sym typeface="+mn-ea"/>
            </a:endParaRPr>
          </a:p>
          <a:p>
            <a:pPr marL="285750" indent="-285750" fontAlgn="auto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PT" altLang="en-US" sz="1200">
                <a:sym typeface="+mn-ea"/>
              </a:rPr>
              <a:t>Tanto nos algoritmos GEOreal1 quanto GEOreal2, a forma de perturbar original (O) foi muito superior em funções onde x*=0, conforme já estudado em [WETE,2021]. Como esses algoritmos favorecem um tipo de função, </a:t>
            </a:r>
            <a:r>
              <a:rPr lang="pt-PT" altLang="en-US" sz="1200">
                <a:solidFill>
                  <a:srgbClr val="FF0000"/>
                </a:solidFill>
                <a:sym typeface="+mn-ea"/>
              </a:rPr>
              <a:t>essa forma de perturbação (O) não será utilizada nas próximas etapas.</a:t>
            </a:r>
            <a:endParaRPr lang="pt-PT" altLang="en-US" sz="1200"/>
          </a:p>
          <a:p>
            <a:pPr marL="285750" indent="-285750" fontAlgn="auto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PT" altLang="en-US" sz="1200"/>
              <a:t>De modo geral, conclui-se que as versões GEOreal2 foram melhores que as GEOreal1, principalmente nas funções rastringin (ordem de grandeza 16), ackley (ordem de grandeza 8) e schwefel (ordem de grandeza 6).</a:t>
            </a:r>
            <a:endParaRPr lang="pt-PT" altLang="en-US" sz="1200"/>
          </a:p>
          <a:p>
            <a:pPr marL="285750" indent="-285750" fontAlgn="auto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PT" altLang="en-US" sz="1200">
                <a:sym typeface="+mn-ea"/>
              </a:rPr>
              <a:t>A perturbação Porcentagem (P) teve um desempenho próximo a porcentagem Normal (N), porém se destacou muito nas funções Schwefel e Beale. Portanto, </a:t>
            </a:r>
            <a:r>
              <a:rPr lang="pt-PT" altLang="en-US" sz="1200">
                <a:solidFill>
                  <a:srgbClr val="0070C0"/>
                </a:solidFill>
                <a:sym typeface="+mn-ea"/>
              </a:rPr>
              <a:t>essa maneira de perturbar as variáveis será escolhida</a:t>
            </a:r>
            <a:r>
              <a:rPr lang="pt-PT" altLang="en-US" sz="1200">
                <a:sym typeface="+mn-ea"/>
              </a:rPr>
              <a:t>.</a:t>
            </a:r>
            <a:endParaRPr lang="pt-PT" altLang="en-US" sz="1200">
              <a:sym typeface="+mn-ea"/>
            </a:endParaRPr>
          </a:p>
          <a:p>
            <a:pPr marL="285750" indent="-285750" fontAlgn="auto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PT" altLang="en-US" sz="1200"/>
              <a:t>Os tipos VO e DS de variar o sigma/porcentagem nas P iterações tiveram desempenhos próximos, porém </a:t>
            </a:r>
            <a:r>
              <a:rPr lang="pt-PT" altLang="en-US" sz="1200">
                <a:solidFill>
                  <a:srgbClr val="0070C0"/>
                </a:solidFill>
              </a:rPr>
              <a:t>nota-se um melhor desempenho da versão VO</a:t>
            </a:r>
            <a:r>
              <a:rPr lang="pt-PT" altLang="en-US" sz="1200"/>
              <a:t> na função Beale. Porém, são necessários mais testes.</a:t>
            </a:r>
            <a:endParaRPr lang="pt-PT" altLang="en-US" sz="1200"/>
          </a:p>
        </p:txBody>
      </p:sp>
      <p:grpSp>
        <p:nvGrpSpPr>
          <p:cNvPr id="7" name="Group 6"/>
          <p:cNvGrpSpPr/>
          <p:nvPr/>
        </p:nvGrpSpPr>
        <p:grpSpPr>
          <a:xfrm>
            <a:off x="467360" y="269875"/>
            <a:ext cx="8242300" cy="431800"/>
            <a:chOff x="736" y="425"/>
            <a:chExt cx="12980" cy="680"/>
          </a:xfrm>
        </p:grpSpPr>
        <p:sp>
          <p:nvSpPr>
            <p:cNvPr id="8" name="Text Box 7"/>
            <p:cNvSpPr txBox="1"/>
            <p:nvPr/>
          </p:nvSpPr>
          <p:spPr>
            <a:xfrm>
              <a:off x="736" y="425"/>
              <a:ext cx="1298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pt-PT" altLang="en-US" sz="1600"/>
                <a:t>4.4 Conclusões e análises das versões GEOreal1 e GEOreal2</a:t>
              </a:r>
              <a:endParaRPr lang="pt-PT" altLang="en-US" sz="1600"/>
            </a:p>
          </p:txBody>
        </p:sp>
        <p:cxnSp>
          <p:nvCxnSpPr>
            <p:cNvPr id="2" name="Straight Connector 1"/>
            <p:cNvCxnSpPr/>
            <p:nvPr/>
          </p:nvCxnSpPr>
          <p:spPr>
            <a:xfrm>
              <a:off x="848" y="1105"/>
              <a:ext cx="9527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67360" y="269875"/>
            <a:ext cx="6120765" cy="431800"/>
            <a:chOff x="736" y="425"/>
            <a:chExt cx="9639" cy="680"/>
          </a:xfrm>
        </p:grpSpPr>
        <p:sp>
          <p:nvSpPr>
            <p:cNvPr id="10" name="Text Box 9"/>
            <p:cNvSpPr txBox="1"/>
            <p:nvPr/>
          </p:nvSpPr>
          <p:spPr>
            <a:xfrm>
              <a:off x="736" y="425"/>
              <a:ext cx="7667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pt-PT" altLang="en-US" sz="1600">
                  <a:sym typeface="+mn-ea"/>
                </a:rPr>
                <a:t>2.2 Reprodução dos resultados da TESE (Fabiano)</a:t>
              </a:r>
              <a:endParaRPr lang="pt-PT" altLang="en-US" sz="1600">
                <a:sym typeface="+mn-ea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848" y="1105"/>
              <a:ext cx="9527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38480" y="963295"/>
            <a:ext cx="7938770" cy="1029970"/>
            <a:chOff x="848" y="1517"/>
            <a:chExt cx="12502" cy="1622"/>
          </a:xfrm>
        </p:grpSpPr>
        <p:sp>
          <p:nvSpPr>
            <p:cNvPr id="2" name="Text Box 1"/>
            <p:cNvSpPr txBox="1"/>
            <p:nvPr/>
          </p:nvSpPr>
          <p:spPr>
            <a:xfrm>
              <a:off x="848" y="1517"/>
              <a:ext cx="1233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algn="l" fontAlgn="auto">
                <a:lnSpc>
                  <a:spcPct val="150000"/>
                </a:lnSpc>
                <a:spcAft>
                  <a:spcPts val="1200"/>
                </a:spcAft>
                <a:buFont typeface="Arial" panose="020B0604020202020204" pitchFamily="34" charset="0"/>
                <a:buNone/>
              </a:pPr>
              <a:r>
                <a:rPr lang="pt-PT" altLang="en-US" sz="1200" b="1"/>
                <a:t>Valores obtido através do ajuste do parâmetro tau:</a:t>
              </a:r>
              <a:endParaRPr lang="pt-PT" altLang="en-US" sz="1200" b="1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50" y="2239"/>
              <a:ext cx="12300" cy="900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611505" y="2357755"/>
            <a:ext cx="7865745" cy="1003935"/>
            <a:chOff x="963" y="3146"/>
            <a:chExt cx="12387" cy="1581"/>
          </a:xfrm>
        </p:grpSpPr>
        <p:sp>
          <p:nvSpPr>
            <p:cNvPr id="3" name="Text Box 2"/>
            <p:cNvSpPr txBox="1"/>
            <p:nvPr/>
          </p:nvSpPr>
          <p:spPr>
            <a:xfrm>
              <a:off x="963" y="3146"/>
              <a:ext cx="1233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 algn="l" fontAlgn="auto">
                <a:lnSpc>
                  <a:spcPct val="150000"/>
                </a:lnSpc>
                <a:spcAft>
                  <a:spcPts val="1200"/>
                </a:spcAft>
                <a:buFont typeface="Arial" panose="020B0604020202020204" pitchFamily="34" charset="0"/>
                <a:buNone/>
              </a:pPr>
              <a:r>
                <a:rPr lang="pt-PT" altLang="en-US" sz="1200" b="1"/>
                <a:t>Valores obtidos na tese:</a:t>
              </a:r>
              <a:endParaRPr lang="pt-PT" altLang="en-US" sz="1200" b="1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0" y="3827"/>
              <a:ext cx="12300" cy="9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9"/>
          <p:cNvSpPr txBox="1"/>
          <p:nvPr/>
        </p:nvSpPr>
        <p:spPr>
          <a:xfrm>
            <a:off x="394970" y="774065"/>
            <a:ext cx="8255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PT" altLang="en-US" sz="1200">
                <a:sym typeface="+mn-ea"/>
              </a:rPr>
              <a:t>Continuação...</a:t>
            </a:r>
            <a:endParaRPr lang="pt-PT" altLang="en-US" sz="1200"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pt-PT" altLang="en-US" sz="1200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altLang="en-US" sz="1200"/>
              <a:t>Buscando melhorar as versões GEOreal2_P_VO e </a:t>
            </a:r>
            <a:r>
              <a:rPr lang="pt-PT" altLang="en-US" sz="1200">
                <a:sym typeface="+mn-ea"/>
              </a:rPr>
              <a:t>GEOreal2_P_DS e analisar qual a melhor das versões, </a:t>
            </a:r>
            <a:r>
              <a:rPr lang="pt-PT" altLang="en-US" sz="1200"/>
              <a:t>pode ser realizado um teste ao inserir uma das P perturbações sendo uma perturbação uniforme entre os limites das variáveis.</a:t>
            </a:r>
            <a:endParaRPr lang="pt-PT" altLang="en-US" sz="1200"/>
          </a:p>
        </p:txBody>
      </p:sp>
      <p:grpSp>
        <p:nvGrpSpPr>
          <p:cNvPr id="57" name="Group 56"/>
          <p:cNvGrpSpPr/>
          <p:nvPr/>
        </p:nvGrpSpPr>
        <p:grpSpPr>
          <a:xfrm>
            <a:off x="490855" y="2652395"/>
            <a:ext cx="3816350" cy="2179955"/>
            <a:chOff x="7978" y="95"/>
            <a:chExt cx="6010" cy="3433"/>
          </a:xfrm>
        </p:grpSpPr>
        <p:sp>
          <p:nvSpPr>
            <p:cNvPr id="20" name="CaixaDeTexto 9"/>
            <p:cNvSpPr txBox="1"/>
            <p:nvPr/>
          </p:nvSpPr>
          <p:spPr>
            <a:xfrm>
              <a:off x="8318" y="597"/>
              <a:ext cx="1465" cy="4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pt-BR" sz="1350" b="1" dirty="0" smtClean="0"/>
                <a:t>GEO</a:t>
              </a:r>
              <a:r>
                <a:rPr lang="pt-PT" altLang="pt-BR" sz="1350" b="1" dirty="0" smtClean="0"/>
                <a:t>real1</a:t>
              </a:r>
              <a:endParaRPr lang="pt-PT" altLang="pt-BR" sz="1350" b="1" dirty="0" smtClean="0"/>
            </a:p>
          </p:txBody>
        </p:sp>
        <p:sp>
          <p:nvSpPr>
            <p:cNvPr id="21" name="CaixaDeTexto 9"/>
            <p:cNvSpPr txBox="1"/>
            <p:nvPr/>
          </p:nvSpPr>
          <p:spPr>
            <a:xfrm>
              <a:off x="9302" y="1446"/>
              <a:ext cx="1840" cy="4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pt-BR" sz="1350" dirty="0" smtClean="0">
                  <a:solidFill>
                    <a:srgbClr val="FF0000"/>
                  </a:solidFill>
                </a:rPr>
                <a:t>GEO</a:t>
              </a:r>
              <a:r>
                <a:rPr lang="pt-PT" altLang="pt-BR" sz="1350" dirty="0" smtClean="0">
                  <a:solidFill>
                    <a:srgbClr val="FF0000"/>
                  </a:solidFill>
                </a:rPr>
                <a:t>real1_O</a:t>
              </a:r>
              <a:endParaRPr lang="pt-PT" altLang="pt-BR" sz="135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5" name="CaixaDeTexto 9"/>
            <p:cNvSpPr txBox="1"/>
            <p:nvPr/>
          </p:nvSpPr>
          <p:spPr>
            <a:xfrm>
              <a:off x="9302" y="2013"/>
              <a:ext cx="1841" cy="4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pt-BR" sz="1350" dirty="0" smtClean="0">
                  <a:solidFill>
                    <a:schemeClr val="accent3">
                      <a:lumMod val="75000"/>
                    </a:schemeClr>
                  </a:solidFill>
                </a:rPr>
                <a:t>GEO</a:t>
              </a:r>
              <a:r>
                <a:rPr lang="pt-PT" altLang="pt-BR" sz="1350" dirty="0" smtClean="0">
                  <a:solidFill>
                    <a:schemeClr val="accent3">
                      <a:lumMod val="75000"/>
                    </a:schemeClr>
                  </a:solidFill>
                </a:rPr>
                <a:t>real1_P</a:t>
              </a:r>
              <a:endParaRPr lang="pt-PT" altLang="pt-BR" sz="1350" dirty="0" smtClean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32" name="CaixaDeTexto 9"/>
            <p:cNvSpPr txBox="1"/>
            <p:nvPr/>
          </p:nvSpPr>
          <p:spPr>
            <a:xfrm>
              <a:off x="9302" y="2580"/>
              <a:ext cx="1841" cy="4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pt-BR" sz="1350" dirty="0" smtClean="0">
                  <a:solidFill>
                    <a:srgbClr val="FF0000"/>
                  </a:solidFill>
                </a:rPr>
                <a:t>GEO</a:t>
              </a:r>
              <a:r>
                <a:rPr lang="pt-PT" altLang="pt-BR" sz="1350" dirty="0" smtClean="0">
                  <a:solidFill>
                    <a:srgbClr val="FF0000"/>
                  </a:solidFill>
                </a:rPr>
                <a:t>real1_N</a:t>
              </a:r>
              <a:endParaRPr lang="pt-PT" altLang="pt-BR" sz="1350" dirty="0" smtClean="0">
                <a:solidFill>
                  <a:srgbClr val="FF0000"/>
                </a:solidFill>
              </a:endParaRPr>
            </a:p>
          </p:txBody>
        </p:sp>
        <p:cxnSp>
          <p:nvCxnSpPr>
            <p:cNvPr id="34" name="Conector angulado 14"/>
            <p:cNvCxnSpPr>
              <a:stCxn id="20" idx="2"/>
              <a:endCxn id="21" idx="1"/>
            </p:cNvCxnSpPr>
            <p:nvPr/>
          </p:nvCxnSpPr>
          <p:spPr>
            <a:xfrm rot="5400000" flipV="1">
              <a:off x="8870" y="1250"/>
              <a:ext cx="614" cy="251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 Box 36"/>
            <p:cNvSpPr txBox="1"/>
            <p:nvPr/>
          </p:nvSpPr>
          <p:spPr>
            <a:xfrm>
              <a:off x="11211" y="309"/>
              <a:ext cx="2660" cy="2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PT" altLang="en-US" sz="1200">
                  <a:solidFill>
                    <a:schemeClr val="tx2">
                      <a:lumMod val="75000"/>
                    </a:schemeClr>
                  </a:solidFill>
                </a:rPr>
                <a:t>Perturbações P e N foram melhores, com destaque para a P. </a:t>
              </a:r>
              <a:endParaRPr lang="pt-PT" altLang="en-US" sz="1200">
                <a:solidFill>
                  <a:schemeClr val="tx2">
                    <a:lumMod val="75000"/>
                  </a:schemeClr>
                </a:solidFill>
              </a:endParaRPr>
            </a:p>
            <a:p>
              <a:pPr algn="ctr"/>
              <a:endParaRPr lang="pt-PT" altLang="en-US" sz="1200">
                <a:solidFill>
                  <a:srgbClr val="FF0000"/>
                </a:solidFill>
              </a:endParaRPr>
            </a:p>
            <a:p>
              <a:pPr algn="ctr"/>
              <a:r>
                <a:rPr lang="pt-PT" altLang="en-US" sz="1200">
                  <a:solidFill>
                    <a:srgbClr val="FF0000"/>
                  </a:solidFill>
                </a:rPr>
                <a:t>Perturbação O é melhor quando x*=0, porém será excluída porque favorece esse tipo de função</a:t>
              </a:r>
              <a:endParaRPr lang="pt-PT" altLang="en-US" sz="1200">
                <a:solidFill>
                  <a:srgbClr val="FF0000"/>
                </a:solidFill>
              </a:endParaRPr>
            </a:p>
          </p:txBody>
        </p:sp>
        <p:cxnSp>
          <p:nvCxnSpPr>
            <p:cNvPr id="9" name="Conector angulado 14"/>
            <p:cNvCxnSpPr>
              <a:stCxn id="20" idx="2"/>
              <a:endCxn id="25" idx="1"/>
            </p:cNvCxnSpPr>
            <p:nvPr/>
          </p:nvCxnSpPr>
          <p:spPr>
            <a:xfrm rot="5400000" flipV="1">
              <a:off x="8586" y="1533"/>
              <a:ext cx="1181" cy="251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angulado 14"/>
            <p:cNvCxnSpPr>
              <a:stCxn id="20" idx="2"/>
              <a:endCxn id="32" idx="1"/>
            </p:cNvCxnSpPr>
            <p:nvPr/>
          </p:nvCxnSpPr>
          <p:spPr>
            <a:xfrm rot="5400000" flipV="1">
              <a:off x="8303" y="1817"/>
              <a:ext cx="1748" cy="251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s 25"/>
            <p:cNvSpPr/>
            <p:nvPr/>
          </p:nvSpPr>
          <p:spPr>
            <a:xfrm>
              <a:off x="7978" y="95"/>
              <a:ext cx="6010" cy="3433"/>
            </a:xfrm>
            <a:prstGeom prst="rect">
              <a:avLst/>
            </a:prstGeom>
            <a:noFill/>
            <a:ln w="28575">
              <a:solidFill>
                <a:srgbClr val="0070C0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595495" y="2653030"/>
            <a:ext cx="4140835" cy="2180590"/>
            <a:chOff x="-289" y="3866"/>
            <a:chExt cx="6521" cy="3434"/>
          </a:xfrm>
        </p:grpSpPr>
        <p:sp>
          <p:nvSpPr>
            <p:cNvPr id="38" name="CaixaDeTexto 9"/>
            <p:cNvSpPr txBox="1"/>
            <p:nvPr/>
          </p:nvSpPr>
          <p:spPr>
            <a:xfrm>
              <a:off x="135" y="4145"/>
              <a:ext cx="1465" cy="4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p>
              <a:r>
                <a:rPr lang="pt-BR" sz="1350" b="1" dirty="0" smtClean="0"/>
                <a:t>GEO</a:t>
              </a:r>
              <a:r>
                <a:rPr lang="pt-PT" altLang="pt-BR" sz="1350" b="1" dirty="0" smtClean="0"/>
                <a:t>real2</a:t>
              </a:r>
              <a:endParaRPr lang="pt-PT" altLang="pt-BR" sz="1350" b="1" dirty="0" smtClean="0"/>
            </a:p>
          </p:txBody>
        </p:sp>
        <p:sp>
          <p:nvSpPr>
            <p:cNvPr id="39" name="CaixaDeTexto 9"/>
            <p:cNvSpPr txBox="1"/>
            <p:nvPr/>
          </p:nvSpPr>
          <p:spPr>
            <a:xfrm>
              <a:off x="1990" y="4380"/>
              <a:ext cx="2328" cy="4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pt-BR" sz="1350" dirty="0" smtClean="0">
                  <a:solidFill>
                    <a:srgbClr val="FF0000"/>
                  </a:solidFill>
                </a:rPr>
                <a:t>GEO</a:t>
              </a:r>
              <a:r>
                <a:rPr lang="pt-PT" altLang="pt-BR" sz="1350" dirty="0" smtClean="0">
                  <a:solidFill>
                    <a:srgbClr val="FF0000"/>
                  </a:solidFill>
                </a:rPr>
                <a:t>real2_O_VO</a:t>
              </a:r>
              <a:endParaRPr lang="pt-PT" altLang="pt-BR" sz="135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40" name="CaixaDeTexto 9"/>
            <p:cNvSpPr txBox="1"/>
            <p:nvPr/>
          </p:nvSpPr>
          <p:spPr>
            <a:xfrm>
              <a:off x="1993" y="4858"/>
              <a:ext cx="2330" cy="4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pt-BR" sz="1350" b="1" dirty="0" smtClean="0">
                  <a:solidFill>
                    <a:schemeClr val="accent5">
                      <a:lumMod val="75000"/>
                    </a:schemeClr>
                  </a:solidFill>
                </a:rPr>
                <a:t>GEO</a:t>
              </a:r>
              <a:r>
                <a:rPr lang="pt-PT" altLang="pt-BR" sz="1350" b="1" dirty="0" smtClean="0">
                  <a:solidFill>
                    <a:schemeClr val="accent5">
                      <a:lumMod val="75000"/>
                    </a:schemeClr>
                  </a:solidFill>
                </a:rPr>
                <a:t>real2_P_VO</a:t>
              </a:r>
              <a:endParaRPr lang="pt-PT" altLang="pt-BR" sz="1350" b="1" dirty="0" smtClean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2" name="CaixaDeTexto 9"/>
            <p:cNvSpPr txBox="1"/>
            <p:nvPr/>
          </p:nvSpPr>
          <p:spPr>
            <a:xfrm>
              <a:off x="1989" y="5329"/>
              <a:ext cx="2329" cy="4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pt-BR" sz="1350" dirty="0" smtClean="0">
                  <a:solidFill>
                    <a:srgbClr val="FF0000"/>
                  </a:solidFill>
                </a:rPr>
                <a:t>GEO</a:t>
              </a:r>
              <a:r>
                <a:rPr lang="pt-PT" altLang="pt-BR" sz="1350" dirty="0" smtClean="0">
                  <a:solidFill>
                    <a:srgbClr val="FF0000"/>
                  </a:solidFill>
                </a:rPr>
                <a:t>real2_N_VO</a:t>
              </a:r>
              <a:endParaRPr lang="pt-PT" altLang="pt-BR" sz="1350" dirty="0" smtClean="0">
                <a:solidFill>
                  <a:srgbClr val="FF0000"/>
                </a:solidFill>
              </a:endParaRPr>
            </a:p>
          </p:txBody>
        </p:sp>
        <p:cxnSp>
          <p:nvCxnSpPr>
            <p:cNvPr id="44" name="Conector angulado 14"/>
            <p:cNvCxnSpPr>
              <a:stCxn id="38" idx="2"/>
              <a:endCxn id="39" idx="1"/>
            </p:cNvCxnSpPr>
            <p:nvPr/>
          </p:nvCxnSpPr>
          <p:spPr>
            <a:xfrm rot="5400000" flipV="1">
              <a:off x="1429" y="4055"/>
              <a:ext cx="5" cy="1122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aixaDeTexto 9"/>
            <p:cNvSpPr txBox="1"/>
            <p:nvPr/>
          </p:nvSpPr>
          <p:spPr>
            <a:xfrm>
              <a:off x="1991" y="5800"/>
              <a:ext cx="2328" cy="4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pt-BR" sz="1350" dirty="0" smtClean="0">
                  <a:solidFill>
                    <a:srgbClr val="FF0000"/>
                  </a:solidFill>
                </a:rPr>
                <a:t>GEO</a:t>
              </a:r>
              <a:r>
                <a:rPr lang="pt-PT" altLang="pt-BR" sz="1350" dirty="0" smtClean="0">
                  <a:solidFill>
                    <a:srgbClr val="FF0000"/>
                  </a:solidFill>
                </a:rPr>
                <a:t>real2_O_DS</a:t>
              </a:r>
              <a:endParaRPr lang="pt-PT" altLang="pt-BR" sz="135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47" name="CaixaDeTexto 9"/>
            <p:cNvSpPr txBox="1"/>
            <p:nvPr/>
          </p:nvSpPr>
          <p:spPr>
            <a:xfrm>
              <a:off x="1990" y="6271"/>
              <a:ext cx="2328" cy="4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pt-BR" sz="1350" b="1" dirty="0" smtClean="0">
                  <a:solidFill>
                    <a:schemeClr val="accent5">
                      <a:lumMod val="75000"/>
                    </a:schemeClr>
                  </a:solidFill>
                </a:rPr>
                <a:t>GEO</a:t>
              </a:r>
              <a:r>
                <a:rPr lang="pt-PT" altLang="pt-BR" sz="1350" b="1" dirty="0" smtClean="0">
                  <a:solidFill>
                    <a:schemeClr val="accent5">
                      <a:lumMod val="75000"/>
                    </a:schemeClr>
                  </a:solidFill>
                </a:rPr>
                <a:t>real2_P_DS</a:t>
              </a:r>
              <a:endParaRPr lang="pt-PT" altLang="pt-BR" sz="1350" b="1" dirty="0" smtClean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8" name="CaixaDeTexto 9"/>
            <p:cNvSpPr txBox="1"/>
            <p:nvPr/>
          </p:nvSpPr>
          <p:spPr>
            <a:xfrm>
              <a:off x="1989" y="6742"/>
              <a:ext cx="2330" cy="4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pt-BR" sz="1350" dirty="0" smtClean="0">
                  <a:solidFill>
                    <a:srgbClr val="FF0000"/>
                  </a:solidFill>
                </a:rPr>
                <a:t>GEO</a:t>
              </a:r>
              <a:r>
                <a:rPr lang="pt-PT" altLang="pt-BR" sz="1350" dirty="0" smtClean="0">
                  <a:solidFill>
                    <a:srgbClr val="FF0000"/>
                  </a:solidFill>
                </a:rPr>
                <a:t>real2_N_DS</a:t>
              </a:r>
              <a:endParaRPr lang="pt-PT" altLang="pt-BR" sz="1350" dirty="0" smtClean="0">
                <a:solidFill>
                  <a:srgbClr val="FF0000"/>
                </a:solidFill>
              </a:endParaRPr>
            </a:p>
          </p:txBody>
        </p:sp>
        <p:cxnSp>
          <p:nvCxnSpPr>
            <p:cNvPr id="16" name="Conector angulado 14"/>
            <p:cNvCxnSpPr>
              <a:stCxn id="38" idx="2"/>
              <a:endCxn id="40" idx="1"/>
            </p:cNvCxnSpPr>
            <p:nvPr/>
          </p:nvCxnSpPr>
          <p:spPr>
            <a:xfrm rot="5400000" flipV="1">
              <a:off x="1192" y="4293"/>
              <a:ext cx="478" cy="1125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angulado 14"/>
            <p:cNvCxnSpPr>
              <a:stCxn id="38" idx="2"/>
              <a:endCxn id="42" idx="1"/>
            </p:cNvCxnSpPr>
            <p:nvPr/>
          </p:nvCxnSpPr>
          <p:spPr>
            <a:xfrm rot="5400000" flipV="1">
              <a:off x="954" y="4530"/>
              <a:ext cx="949" cy="1121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angulado 14"/>
            <p:cNvCxnSpPr>
              <a:stCxn id="38" idx="2"/>
              <a:endCxn id="46" idx="1"/>
            </p:cNvCxnSpPr>
            <p:nvPr/>
          </p:nvCxnSpPr>
          <p:spPr>
            <a:xfrm rot="5400000" flipV="1">
              <a:off x="720" y="4765"/>
              <a:ext cx="1420" cy="1123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angulado 14"/>
            <p:cNvCxnSpPr>
              <a:stCxn id="38" idx="2"/>
              <a:endCxn id="47" idx="1"/>
            </p:cNvCxnSpPr>
            <p:nvPr/>
          </p:nvCxnSpPr>
          <p:spPr>
            <a:xfrm rot="5400000" flipV="1">
              <a:off x="484" y="5001"/>
              <a:ext cx="1891" cy="1122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angulado 14"/>
            <p:cNvCxnSpPr>
              <a:stCxn id="38" idx="2"/>
              <a:endCxn id="48" idx="1"/>
            </p:cNvCxnSpPr>
            <p:nvPr/>
          </p:nvCxnSpPr>
          <p:spPr>
            <a:xfrm rot="5400000" flipV="1">
              <a:off x="248" y="5237"/>
              <a:ext cx="2362" cy="1121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s 26"/>
            <p:cNvSpPr/>
            <p:nvPr/>
          </p:nvSpPr>
          <p:spPr>
            <a:xfrm>
              <a:off x="-289" y="3866"/>
              <a:ext cx="6521" cy="3434"/>
            </a:xfrm>
            <a:prstGeom prst="rect">
              <a:avLst/>
            </a:prstGeom>
            <a:noFill/>
            <a:ln w="28575">
              <a:solidFill>
                <a:srgbClr val="0070C0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" name="Text Box 27"/>
            <p:cNvSpPr txBox="1"/>
            <p:nvPr/>
          </p:nvSpPr>
          <p:spPr>
            <a:xfrm>
              <a:off x="4323" y="4202"/>
              <a:ext cx="1775" cy="2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PT" altLang="en-US" sz="1200">
                  <a:solidFill>
                    <a:schemeClr val="tx2">
                      <a:lumMod val="75000"/>
                    </a:schemeClr>
                  </a:solidFill>
                </a:rPr>
                <a:t>Confirma que as versões O só funcionam para funções onde x*=0.</a:t>
              </a:r>
              <a:endParaRPr lang="pt-PT" altLang="en-US" sz="1200">
                <a:solidFill>
                  <a:schemeClr val="tx2">
                    <a:lumMod val="75000"/>
                  </a:schemeClr>
                </a:solidFill>
              </a:endParaRPr>
            </a:p>
            <a:p>
              <a:pPr algn="ctr"/>
              <a:endParaRPr lang="pt-PT" altLang="en-US" sz="1200">
                <a:solidFill>
                  <a:schemeClr val="tx2">
                    <a:lumMod val="75000"/>
                  </a:schemeClr>
                </a:solidFill>
              </a:endParaRPr>
            </a:p>
            <a:p>
              <a:pPr algn="ctr"/>
              <a:r>
                <a:rPr lang="pt-PT" altLang="en-US" sz="1200">
                  <a:solidFill>
                    <a:schemeClr val="tx2">
                      <a:lumMod val="75000"/>
                    </a:schemeClr>
                  </a:solidFill>
                </a:rPr>
                <a:t>Modo P de perturbar foi o melhor.</a:t>
              </a:r>
              <a:endParaRPr lang="pt-PT" altLang="en-US" sz="120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3803015" y="2157730"/>
            <a:ext cx="129540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PT" altLang="en-US" sz="1400" b="1">
                <a:sym typeface="+mn-ea"/>
              </a:rPr>
              <a:t>Resumo:</a:t>
            </a:r>
            <a:endParaRPr lang="pt-PT" altLang="en-US" sz="1400" b="1"/>
          </a:p>
        </p:txBody>
      </p:sp>
      <p:grpSp>
        <p:nvGrpSpPr>
          <p:cNvPr id="7" name="Group 6"/>
          <p:cNvGrpSpPr/>
          <p:nvPr/>
        </p:nvGrpSpPr>
        <p:grpSpPr>
          <a:xfrm>
            <a:off x="467360" y="269875"/>
            <a:ext cx="8242300" cy="431800"/>
            <a:chOff x="736" y="425"/>
            <a:chExt cx="12980" cy="680"/>
          </a:xfrm>
        </p:grpSpPr>
        <p:sp>
          <p:nvSpPr>
            <p:cNvPr id="8" name="Text Box 7"/>
            <p:cNvSpPr txBox="1"/>
            <p:nvPr/>
          </p:nvSpPr>
          <p:spPr>
            <a:xfrm>
              <a:off x="736" y="425"/>
              <a:ext cx="1298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pt-PT" altLang="en-US" sz="1600"/>
                <a:t>4.4 Conclusões e análises das versões GEOreal1 e GEOreal2</a:t>
              </a:r>
              <a:endParaRPr lang="pt-PT" altLang="en-US" sz="1600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848" y="1105"/>
              <a:ext cx="9527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real2UNIcomparativo_AC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9790" y="845820"/>
            <a:ext cx="2805430" cy="2116455"/>
          </a:xfrm>
          <a:prstGeom prst="rect">
            <a:avLst/>
          </a:prstGeom>
        </p:spPr>
      </p:pic>
      <p:pic>
        <p:nvPicPr>
          <p:cNvPr id="17" name="Picture 16" descr="real2UNIcomparativo_BE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535" y="2959735"/>
            <a:ext cx="2805430" cy="2116455"/>
          </a:xfrm>
          <a:prstGeom prst="rect">
            <a:avLst/>
          </a:prstGeom>
        </p:spPr>
      </p:pic>
      <p:pic>
        <p:nvPicPr>
          <p:cNvPr id="18" name="Picture 17" descr="real2UNIcomparativo_GR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845820"/>
            <a:ext cx="2805430" cy="2112010"/>
          </a:xfrm>
          <a:prstGeom prst="rect">
            <a:avLst/>
          </a:prstGeom>
        </p:spPr>
      </p:pic>
      <p:pic>
        <p:nvPicPr>
          <p:cNvPr id="19" name="Picture 18" descr="real2UNIcomparativo_RA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6105" y="845820"/>
            <a:ext cx="2805430" cy="2116455"/>
          </a:xfrm>
          <a:prstGeom prst="rect">
            <a:avLst/>
          </a:prstGeom>
        </p:spPr>
      </p:pic>
      <p:pic>
        <p:nvPicPr>
          <p:cNvPr id="20" name="Picture 19" descr="real2UNIcomparativo_RO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375" y="2957830"/>
            <a:ext cx="2805430" cy="2112010"/>
          </a:xfrm>
          <a:prstGeom prst="rect">
            <a:avLst/>
          </a:prstGeom>
        </p:spPr>
      </p:pic>
      <p:pic>
        <p:nvPicPr>
          <p:cNvPr id="21" name="Picture 20" descr="real2UNIcomparativo_SCH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8805" y="2962275"/>
            <a:ext cx="2800985" cy="211201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467360" y="269875"/>
            <a:ext cx="6120765" cy="431800"/>
            <a:chOff x="736" y="425"/>
            <a:chExt cx="9639" cy="680"/>
          </a:xfrm>
        </p:grpSpPr>
        <p:sp>
          <p:nvSpPr>
            <p:cNvPr id="8" name="Text Box 7"/>
            <p:cNvSpPr txBox="1"/>
            <p:nvPr/>
          </p:nvSpPr>
          <p:spPr>
            <a:xfrm>
              <a:off x="736" y="425"/>
              <a:ext cx="9399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pt-PT" altLang="en-US" sz="1600"/>
                <a:t>4.5 Comparação das versões COM e SEM perturbação uniforme</a:t>
              </a:r>
              <a:endParaRPr lang="pt-PT" altLang="en-US" sz="1600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848" y="1105"/>
              <a:ext cx="9527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9"/>
          <p:cNvSpPr txBox="1"/>
          <p:nvPr/>
        </p:nvSpPr>
        <p:spPr>
          <a:xfrm>
            <a:off x="539115" y="1134110"/>
            <a:ext cx="7788910" cy="29845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2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PT" altLang="en-US" sz="1200">
                <a:sym typeface="+mn-ea"/>
              </a:rPr>
              <a:t>É possível confirmar que a melhor forma de modificar o sigma/porcentagem durante as P perturbações foi a </a:t>
            </a:r>
            <a:r>
              <a:rPr lang="pt-PT" altLang="en-US" sz="1200">
                <a:solidFill>
                  <a:srgbClr val="0070C0"/>
                </a:solidFill>
                <a:sym typeface="+mn-ea"/>
              </a:rPr>
              <a:t>forma VO de perturbar, </a:t>
            </a:r>
            <a:r>
              <a:rPr lang="pt-PT" altLang="en-US" sz="1200">
                <a:sym typeface="+mn-ea"/>
              </a:rPr>
              <a:t>e isso fica explicitamente visível na função Beale.</a:t>
            </a:r>
            <a:endParaRPr lang="pt-PT" altLang="en-US" sz="1200">
              <a:sym typeface="+mn-ea"/>
            </a:endParaRPr>
          </a:p>
          <a:p>
            <a:pPr marL="285750" indent="-285750" fontAlgn="auto">
              <a:lnSpc>
                <a:spcPct val="2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PT" altLang="en-US" sz="1200">
                <a:sym typeface="+mn-ea"/>
              </a:rPr>
              <a:t>Também é possível concluir que a adição de uma perturbação uniforme (UNI) não alterou significativamente a performance de cada algoritmo. Portanto, como ele é mais custoso computacionalmente, </a:t>
            </a:r>
            <a:r>
              <a:rPr lang="pt-PT" altLang="en-US" sz="1200">
                <a:solidFill>
                  <a:srgbClr val="FF0000"/>
                </a:solidFill>
                <a:sym typeface="+mn-ea"/>
              </a:rPr>
              <a:t>a perturbação uniforme adicional não será utilizada.</a:t>
            </a:r>
            <a:endParaRPr lang="pt-PT" altLang="en-US" sz="1200">
              <a:solidFill>
                <a:srgbClr val="FF0000"/>
              </a:solidFill>
              <a:sym typeface="+mn-ea"/>
            </a:endParaRPr>
          </a:p>
          <a:p>
            <a:pPr marL="285750" indent="-285750" fontAlgn="auto">
              <a:lnSpc>
                <a:spcPct val="2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PT" altLang="en-US" sz="1200">
                <a:solidFill>
                  <a:schemeClr val="tx1"/>
                </a:solidFill>
                <a:sym typeface="+mn-ea"/>
              </a:rPr>
              <a:t>Essas etapas foram importantes para concluir que o melhor algoritmo com codificação real foi o </a:t>
            </a:r>
            <a:r>
              <a:rPr lang="pt-PT" altLang="en-US" sz="1200" b="1">
                <a:solidFill>
                  <a:schemeClr val="accent1">
                    <a:lumMod val="75000"/>
                  </a:schemeClr>
                </a:solidFill>
                <a:sym typeface="+mn-ea"/>
              </a:rPr>
              <a:t>GEOreal2_P_VO.</a:t>
            </a:r>
            <a:endParaRPr lang="pt-PT" altLang="en-US" sz="1200">
              <a:sym typeface="+mn-ea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67360" y="269875"/>
            <a:ext cx="7515225" cy="431800"/>
            <a:chOff x="736" y="425"/>
            <a:chExt cx="11835" cy="680"/>
          </a:xfrm>
        </p:grpSpPr>
        <p:sp>
          <p:nvSpPr>
            <p:cNvPr id="8" name="Text Box 7"/>
            <p:cNvSpPr txBox="1"/>
            <p:nvPr/>
          </p:nvSpPr>
          <p:spPr>
            <a:xfrm>
              <a:off x="736" y="425"/>
              <a:ext cx="11835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pt-PT" altLang="en-US" sz="1600"/>
                <a:t>4.6 Conclusões e análise das implementações COM e SEM perturbação uniforme</a:t>
              </a:r>
              <a:endParaRPr lang="pt-PT" altLang="en-US" sz="1600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848" y="1105"/>
              <a:ext cx="9527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323215" y="629920"/>
            <a:ext cx="3590925" cy="1793881"/>
            <a:chOff x="282" y="85"/>
            <a:chExt cx="6010" cy="3061"/>
          </a:xfrm>
        </p:grpSpPr>
        <p:sp>
          <p:nvSpPr>
            <p:cNvPr id="10" name="CaixaDeTexto 9"/>
            <p:cNvSpPr txBox="1"/>
            <p:nvPr/>
          </p:nvSpPr>
          <p:spPr>
            <a:xfrm>
              <a:off x="622" y="312"/>
              <a:ext cx="813" cy="4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sz="1200" b="1" dirty="0" smtClean="0"/>
                <a:t>GEO</a:t>
              </a:r>
              <a:endParaRPr lang="pt-BR" sz="1200" b="1" dirty="0" smtClean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1353" y="1164"/>
              <a:ext cx="1186" cy="4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sz="1200" b="1" dirty="0" smtClean="0">
                  <a:solidFill>
                    <a:srgbClr val="FF0000"/>
                  </a:solidFill>
                </a:rPr>
                <a:t>A-GEO</a:t>
              </a:r>
              <a:r>
                <a:rPr lang="pt-BR" sz="1200" b="1" baseline="-25000" dirty="0" smtClean="0">
                  <a:solidFill>
                    <a:srgbClr val="FF0000"/>
                  </a:solidFill>
                </a:rPr>
                <a:t>1</a:t>
              </a:r>
              <a:endParaRPr lang="pt-BR" sz="1200" b="1" baseline="-250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1353" y="1731"/>
              <a:ext cx="1186" cy="4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sz="1200" b="1" dirty="0" smtClean="0">
                  <a:solidFill>
                    <a:schemeClr val="accent3">
                      <a:lumMod val="75000"/>
                    </a:schemeClr>
                  </a:solidFill>
                </a:rPr>
                <a:t>A-GEO</a:t>
              </a:r>
              <a:r>
                <a:rPr lang="pt-BR" sz="1200" b="1" baseline="-25000" dirty="0" smtClean="0">
                  <a:solidFill>
                    <a:schemeClr val="accent3">
                      <a:lumMod val="75000"/>
                    </a:schemeClr>
                  </a:solidFill>
                </a:rPr>
                <a:t>2</a:t>
              </a:r>
              <a:endParaRPr lang="pt-BR" sz="1200" b="1" baseline="-25000" dirty="0" smtClean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15" name="Conector angulado 14"/>
            <p:cNvCxnSpPr>
              <a:stCxn id="10" idx="2"/>
              <a:endCxn id="12" idx="1"/>
            </p:cNvCxnSpPr>
            <p:nvPr/>
          </p:nvCxnSpPr>
          <p:spPr>
            <a:xfrm rot="5400000" flipV="1">
              <a:off x="599" y="1212"/>
              <a:ext cx="1184" cy="324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Conector angulado 14"/>
            <p:cNvCxnSpPr>
              <a:stCxn id="10" idx="2"/>
              <a:endCxn id="11" idx="1"/>
            </p:cNvCxnSpPr>
            <p:nvPr/>
          </p:nvCxnSpPr>
          <p:spPr>
            <a:xfrm rot="5400000" flipV="1">
              <a:off x="882" y="928"/>
              <a:ext cx="618" cy="324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CaixaDeTexto 9"/>
            <p:cNvSpPr txBox="1"/>
            <p:nvPr/>
          </p:nvSpPr>
          <p:spPr>
            <a:xfrm>
              <a:off x="4801" y="312"/>
              <a:ext cx="1214" cy="4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pt-BR" sz="1200" b="1" dirty="0" smtClean="0"/>
                <a:t>GEO</a:t>
              </a:r>
              <a:r>
                <a:rPr lang="pt-PT" altLang="pt-BR" sz="1200" b="1" dirty="0" smtClean="0"/>
                <a:t>var</a:t>
              </a:r>
              <a:endParaRPr lang="pt-PT" altLang="pt-BR" sz="1200" b="1" dirty="0" smtClean="0"/>
            </a:p>
          </p:txBody>
        </p:sp>
        <p:sp>
          <p:nvSpPr>
            <p:cNvPr id="4" name="CaixaDeTexto 10"/>
            <p:cNvSpPr txBox="1"/>
            <p:nvPr/>
          </p:nvSpPr>
          <p:spPr>
            <a:xfrm>
              <a:off x="3554" y="1164"/>
              <a:ext cx="1587" cy="4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pt-BR" sz="1200" b="1" dirty="0" smtClean="0">
                  <a:solidFill>
                    <a:srgbClr val="FF0000"/>
                  </a:solidFill>
                </a:rPr>
                <a:t>A-GEO</a:t>
              </a:r>
              <a:r>
                <a:rPr lang="pt-BR" sz="1200" b="1" baseline="-25000" dirty="0" smtClean="0">
                  <a:solidFill>
                    <a:srgbClr val="FF0000"/>
                  </a:solidFill>
                </a:rPr>
                <a:t>1</a:t>
              </a:r>
              <a:r>
                <a:rPr lang="pt-PT" altLang="pt-BR" sz="1200" b="1" dirty="0" smtClean="0">
                  <a:solidFill>
                    <a:srgbClr val="FF0000"/>
                  </a:solidFill>
                </a:rPr>
                <a:t>var</a:t>
              </a:r>
              <a:endParaRPr lang="pt-PT" altLang="pt-BR" sz="12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5" name="CaixaDeTexto 11"/>
            <p:cNvSpPr txBox="1"/>
            <p:nvPr/>
          </p:nvSpPr>
          <p:spPr>
            <a:xfrm>
              <a:off x="3554" y="1731"/>
              <a:ext cx="1587" cy="4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pt-BR" sz="1200" b="1" dirty="0" smtClean="0">
                  <a:solidFill>
                    <a:schemeClr val="accent3">
                      <a:lumMod val="75000"/>
                    </a:schemeClr>
                  </a:solidFill>
                </a:rPr>
                <a:t>A-GEO</a:t>
              </a:r>
              <a:r>
                <a:rPr lang="pt-BR" sz="1200" b="1" baseline="-25000" dirty="0" smtClean="0">
                  <a:solidFill>
                    <a:schemeClr val="accent3">
                      <a:lumMod val="75000"/>
                    </a:schemeClr>
                  </a:solidFill>
                </a:rPr>
                <a:t>2</a:t>
              </a:r>
              <a:r>
                <a:rPr lang="pt-PT" altLang="pt-BR" sz="1200" b="1" dirty="0" smtClean="0">
                  <a:solidFill>
                    <a:schemeClr val="accent3">
                      <a:lumMod val="75000"/>
                    </a:schemeClr>
                  </a:solidFill>
                </a:rPr>
                <a:t>var</a:t>
              </a:r>
              <a:endParaRPr lang="pt-PT" altLang="pt-BR" sz="1200" b="1" dirty="0" smtClean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6" name="Conector angulado 14"/>
            <p:cNvCxnSpPr>
              <a:stCxn id="3" idx="2"/>
              <a:endCxn id="5" idx="3"/>
            </p:cNvCxnSpPr>
            <p:nvPr/>
          </p:nvCxnSpPr>
          <p:spPr>
            <a:xfrm rot="5400000">
              <a:off x="4682" y="1240"/>
              <a:ext cx="1184" cy="267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angulado 14"/>
            <p:cNvCxnSpPr>
              <a:stCxn id="3" idx="2"/>
              <a:endCxn id="4" idx="3"/>
            </p:cNvCxnSpPr>
            <p:nvPr/>
          </p:nvCxnSpPr>
          <p:spPr>
            <a:xfrm rot="5400000">
              <a:off x="4966" y="957"/>
              <a:ext cx="618" cy="267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10"/>
            <p:cNvSpPr txBox="1"/>
            <p:nvPr/>
          </p:nvSpPr>
          <p:spPr>
            <a:xfrm>
              <a:off x="2306" y="2412"/>
              <a:ext cx="1587" cy="47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p>
              <a:r>
                <a:rPr lang="pt-BR" sz="1200" b="1" dirty="0" smtClean="0">
                  <a:solidFill>
                    <a:schemeClr val="tx1"/>
                  </a:solidFill>
                </a:rPr>
                <a:t>A-GEO</a:t>
              </a:r>
              <a:r>
                <a:rPr lang="pt-PT" altLang="pt-BR" sz="1200" b="1" baseline="-25000" dirty="0" smtClean="0">
                  <a:solidFill>
                    <a:schemeClr val="tx1"/>
                  </a:solidFill>
                </a:rPr>
                <a:t>2</a:t>
              </a:r>
              <a:r>
                <a:rPr lang="pt-PT" altLang="pt-BR" sz="1200" b="1" dirty="0" smtClean="0">
                  <a:solidFill>
                    <a:schemeClr val="tx1"/>
                  </a:solidFill>
                </a:rPr>
                <a:t>var</a:t>
              </a:r>
              <a:endParaRPr lang="pt-PT" altLang="pt-BR" sz="1200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3" name="Conector angulado 14"/>
            <p:cNvCxnSpPr>
              <a:stCxn id="12" idx="3"/>
              <a:endCxn id="8" idx="0"/>
            </p:cNvCxnSpPr>
            <p:nvPr/>
          </p:nvCxnSpPr>
          <p:spPr>
            <a:xfrm>
              <a:off x="2539" y="1966"/>
              <a:ext cx="560" cy="446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angulado 14"/>
            <p:cNvCxnSpPr>
              <a:stCxn id="5" idx="1"/>
              <a:endCxn id="8" idx="0"/>
            </p:cNvCxnSpPr>
            <p:nvPr/>
          </p:nvCxnSpPr>
          <p:spPr>
            <a:xfrm rot="10800000" flipV="1">
              <a:off x="3099" y="1966"/>
              <a:ext cx="455" cy="446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s 23"/>
            <p:cNvSpPr/>
            <p:nvPr/>
          </p:nvSpPr>
          <p:spPr>
            <a:xfrm>
              <a:off x="282" y="85"/>
              <a:ext cx="6010" cy="3061"/>
            </a:xfrm>
            <a:prstGeom prst="rect">
              <a:avLst/>
            </a:prstGeom>
            <a:noFill/>
            <a:ln w="28575">
              <a:solidFill>
                <a:srgbClr val="0070C0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932045" y="701675"/>
            <a:ext cx="3590925" cy="1793875"/>
            <a:chOff x="7767" y="160"/>
            <a:chExt cx="6010" cy="3061"/>
          </a:xfrm>
        </p:grpSpPr>
        <p:sp>
          <p:nvSpPr>
            <p:cNvPr id="20" name="CaixaDeTexto 9"/>
            <p:cNvSpPr txBox="1"/>
            <p:nvPr/>
          </p:nvSpPr>
          <p:spPr>
            <a:xfrm>
              <a:off x="7994" y="312"/>
              <a:ext cx="1465" cy="4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pt-BR" sz="1200" b="1" dirty="0" smtClean="0"/>
                <a:t>GEO</a:t>
              </a:r>
              <a:r>
                <a:rPr lang="pt-PT" altLang="pt-BR" sz="1200" b="1" dirty="0" smtClean="0"/>
                <a:t>real1</a:t>
              </a:r>
              <a:endParaRPr lang="pt-PT" altLang="pt-BR" sz="1200" b="1" dirty="0" smtClean="0"/>
            </a:p>
          </p:txBody>
        </p:sp>
        <p:sp>
          <p:nvSpPr>
            <p:cNvPr id="21" name="CaixaDeTexto 9"/>
            <p:cNvSpPr txBox="1"/>
            <p:nvPr/>
          </p:nvSpPr>
          <p:spPr>
            <a:xfrm>
              <a:off x="9468" y="1445"/>
              <a:ext cx="1840" cy="4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pt-BR" sz="1200" b="1" dirty="0" smtClean="0">
                  <a:solidFill>
                    <a:srgbClr val="FF0000"/>
                  </a:solidFill>
                </a:rPr>
                <a:t>GEO</a:t>
              </a:r>
              <a:r>
                <a:rPr lang="pt-PT" altLang="pt-BR" sz="1200" b="1" dirty="0" smtClean="0">
                  <a:solidFill>
                    <a:srgbClr val="FF0000"/>
                  </a:solidFill>
                </a:rPr>
                <a:t>real1_O</a:t>
              </a:r>
              <a:endParaRPr lang="pt-PT" altLang="pt-BR" sz="12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5" name="CaixaDeTexto 9"/>
            <p:cNvSpPr txBox="1"/>
            <p:nvPr/>
          </p:nvSpPr>
          <p:spPr>
            <a:xfrm>
              <a:off x="9468" y="2012"/>
              <a:ext cx="1841" cy="47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p>
              <a:r>
                <a:rPr lang="pt-BR" sz="1200" b="1" dirty="0" smtClean="0">
                  <a:solidFill>
                    <a:schemeClr val="tx1"/>
                  </a:solidFill>
                </a:rPr>
                <a:t>GEO</a:t>
              </a:r>
              <a:r>
                <a:rPr lang="pt-PT" altLang="pt-BR" sz="1200" b="1" dirty="0" smtClean="0">
                  <a:solidFill>
                    <a:schemeClr val="tx1"/>
                  </a:solidFill>
                </a:rPr>
                <a:t>real1_P</a:t>
              </a:r>
              <a:endParaRPr lang="pt-PT" altLang="pt-BR" sz="12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2" name="CaixaDeTexto 9"/>
            <p:cNvSpPr txBox="1"/>
            <p:nvPr/>
          </p:nvSpPr>
          <p:spPr>
            <a:xfrm>
              <a:off x="9468" y="2579"/>
              <a:ext cx="1841" cy="4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pt-BR" sz="1200" b="1" dirty="0" smtClean="0">
                  <a:solidFill>
                    <a:srgbClr val="FF0000"/>
                  </a:solidFill>
                </a:rPr>
                <a:t>GEO</a:t>
              </a:r>
              <a:r>
                <a:rPr lang="pt-PT" altLang="pt-BR" sz="1200" b="1" dirty="0" smtClean="0">
                  <a:solidFill>
                    <a:srgbClr val="FF0000"/>
                  </a:solidFill>
                </a:rPr>
                <a:t>real1_N</a:t>
              </a:r>
              <a:endParaRPr lang="pt-PT" altLang="pt-BR" sz="1200" b="1" dirty="0" smtClean="0">
                <a:solidFill>
                  <a:srgbClr val="FF0000"/>
                </a:solidFill>
              </a:endParaRPr>
            </a:p>
          </p:txBody>
        </p:sp>
        <p:cxnSp>
          <p:nvCxnSpPr>
            <p:cNvPr id="34" name="Conector angulado 14"/>
            <p:cNvCxnSpPr>
              <a:stCxn id="20" idx="2"/>
              <a:endCxn id="21" idx="1"/>
            </p:cNvCxnSpPr>
            <p:nvPr/>
          </p:nvCxnSpPr>
          <p:spPr>
            <a:xfrm rot="5400000" flipV="1">
              <a:off x="8648" y="860"/>
              <a:ext cx="898" cy="742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 Box 36"/>
            <p:cNvSpPr txBox="1"/>
            <p:nvPr/>
          </p:nvSpPr>
          <p:spPr>
            <a:xfrm>
              <a:off x="11509" y="425"/>
              <a:ext cx="2251" cy="2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PT" altLang="en-US" sz="900">
                  <a:solidFill>
                    <a:schemeClr val="tx2">
                      <a:lumMod val="75000"/>
                    </a:schemeClr>
                  </a:solidFill>
                  <a:sym typeface="+mn-ea"/>
                </a:rPr>
                <a:t>Perturbações P e N foram melhores, com destaque para a P. </a:t>
              </a:r>
              <a:endParaRPr lang="pt-PT" altLang="en-US" sz="900">
                <a:solidFill>
                  <a:schemeClr val="tx2">
                    <a:lumMod val="75000"/>
                  </a:schemeClr>
                </a:solidFill>
              </a:endParaRPr>
            </a:p>
            <a:p>
              <a:pPr algn="ctr"/>
              <a:endParaRPr lang="pt-PT" altLang="en-US" sz="900">
                <a:solidFill>
                  <a:srgbClr val="FF0000"/>
                </a:solidFill>
              </a:endParaRPr>
            </a:p>
            <a:p>
              <a:pPr algn="ctr"/>
              <a:r>
                <a:rPr lang="pt-PT" altLang="en-US" sz="900">
                  <a:solidFill>
                    <a:srgbClr val="FF0000"/>
                  </a:solidFill>
                  <a:sym typeface="+mn-ea"/>
                </a:rPr>
                <a:t>Perturbação O é melhor quando x*=0, porém será excluída porque favorece esse tipo de função</a:t>
              </a:r>
              <a:endParaRPr lang="pt-PT" altLang="en-US" sz="900">
                <a:solidFill>
                  <a:srgbClr val="FF0000"/>
                </a:solidFill>
              </a:endParaRPr>
            </a:p>
          </p:txBody>
        </p:sp>
        <p:cxnSp>
          <p:nvCxnSpPr>
            <p:cNvPr id="9" name="Conector angulado 14"/>
            <p:cNvCxnSpPr>
              <a:stCxn id="20" idx="2"/>
              <a:endCxn id="25" idx="1"/>
            </p:cNvCxnSpPr>
            <p:nvPr/>
          </p:nvCxnSpPr>
          <p:spPr>
            <a:xfrm rot="5400000" flipV="1">
              <a:off x="8365" y="1144"/>
              <a:ext cx="1465" cy="742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angulado 14"/>
            <p:cNvCxnSpPr>
              <a:stCxn id="20" idx="2"/>
              <a:endCxn id="32" idx="1"/>
            </p:cNvCxnSpPr>
            <p:nvPr/>
          </p:nvCxnSpPr>
          <p:spPr>
            <a:xfrm rot="5400000" flipV="1">
              <a:off x="8082" y="1427"/>
              <a:ext cx="2032" cy="742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s 25"/>
            <p:cNvSpPr/>
            <p:nvPr/>
          </p:nvSpPr>
          <p:spPr>
            <a:xfrm>
              <a:off x="7767" y="160"/>
              <a:ext cx="6010" cy="3061"/>
            </a:xfrm>
            <a:prstGeom prst="rect">
              <a:avLst/>
            </a:prstGeom>
            <a:noFill/>
            <a:ln w="28575">
              <a:solidFill>
                <a:srgbClr val="0070C0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</p:grpSp>
      <p:sp>
        <p:nvSpPr>
          <p:cNvPr id="60" name="Right Arrow 59"/>
          <p:cNvSpPr/>
          <p:nvPr/>
        </p:nvSpPr>
        <p:spPr>
          <a:xfrm>
            <a:off x="4139565" y="1454785"/>
            <a:ext cx="712470" cy="33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/>
          </a:p>
        </p:txBody>
      </p:sp>
      <p:sp>
        <p:nvSpPr>
          <p:cNvPr id="61" name="Right Arrow 60"/>
          <p:cNvSpPr/>
          <p:nvPr/>
        </p:nvSpPr>
        <p:spPr>
          <a:xfrm rot="9900000">
            <a:off x="4140200" y="2448560"/>
            <a:ext cx="744855" cy="33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/>
          </a:p>
        </p:txBody>
      </p:sp>
      <p:sp>
        <p:nvSpPr>
          <p:cNvPr id="62" name="Right Arrow 61"/>
          <p:cNvSpPr/>
          <p:nvPr/>
        </p:nvSpPr>
        <p:spPr>
          <a:xfrm>
            <a:off x="4283710" y="3761740"/>
            <a:ext cx="430530" cy="33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/>
          </a:p>
        </p:txBody>
      </p:sp>
      <p:grpSp>
        <p:nvGrpSpPr>
          <p:cNvPr id="68" name="Group 67"/>
          <p:cNvGrpSpPr/>
          <p:nvPr/>
        </p:nvGrpSpPr>
        <p:grpSpPr>
          <a:xfrm>
            <a:off x="4855845" y="2780665"/>
            <a:ext cx="3973645" cy="2226310"/>
            <a:chOff x="7540" y="3911"/>
            <a:chExt cx="6650" cy="3800"/>
          </a:xfrm>
        </p:grpSpPr>
        <p:grpSp>
          <p:nvGrpSpPr>
            <p:cNvPr id="66" name="Group 65"/>
            <p:cNvGrpSpPr/>
            <p:nvPr/>
          </p:nvGrpSpPr>
          <p:grpSpPr>
            <a:xfrm>
              <a:off x="7540" y="3911"/>
              <a:ext cx="6633" cy="3800"/>
              <a:chOff x="7993" y="3940"/>
              <a:chExt cx="6633" cy="3800"/>
            </a:xfrm>
          </p:grpSpPr>
          <p:sp>
            <p:nvSpPr>
              <p:cNvPr id="29" name="CaixaDeTexto 9"/>
              <p:cNvSpPr txBox="1"/>
              <p:nvPr/>
            </p:nvSpPr>
            <p:spPr>
              <a:xfrm>
                <a:off x="8067" y="4153"/>
                <a:ext cx="2061" cy="4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p>
                <a:r>
                  <a:rPr lang="pt-BR" sz="1200" b="1" dirty="0" smtClean="0"/>
                  <a:t>GEO</a:t>
                </a:r>
                <a:r>
                  <a:rPr lang="pt-PT" altLang="pt-BR" sz="1200" b="1" dirty="0" smtClean="0"/>
                  <a:t>real2_UNI</a:t>
                </a:r>
                <a:endParaRPr lang="pt-PT" altLang="pt-BR" sz="1200" b="1" dirty="0" smtClean="0"/>
              </a:p>
            </p:txBody>
          </p:sp>
          <p:sp>
            <p:nvSpPr>
              <p:cNvPr id="30" name="CaixaDeTexto 9"/>
              <p:cNvSpPr txBox="1"/>
              <p:nvPr/>
            </p:nvSpPr>
            <p:spPr>
              <a:xfrm>
                <a:off x="9346" y="4970"/>
                <a:ext cx="2833" cy="4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3"/>
                    </a:solidFill>
                  </a14:hiddenFill>
                </a:ext>
              </a:ex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p>
                <a:r>
                  <a:rPr lang="pt-BR" sz="1200" b="1" dirty="0" smtClean="0">
                    <a:solidFill>
                      <a:schemeClr val="tx1"/>
                    </a:solidFill>
                  </a:rPr>
                  <a:t>GEO</a:t>
                </a:r>
                <a:r>
                  <a:rPr lang="pt-PT" altLang="pt-BR" sz="1200" b="1" dirty="0" smtClean="0">
                    <a:solidFill>
                      <a:schemeClr val="tx1"/>
                    </a:solidFill>
                  </a:rPr>
                  <a:t>real2_P_VO_UNI</a:t>
                </a:r>
                <a:endParaRPr lang="pt-PT" altLang="pt-BR" sz="12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CaixaDeTexto 9"/>
              <p:cNvSpPr txBox="1"/>
              <p:nvPr/>
            </p:nvSpPr>
            <p:spPr>
              <a:xfrm>
                <a:off x="9346" y="5537"/>
                <a:ext cx="2833" cy="4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p>
                <a:r>
                  <a:rPr lang="pt-BR" sz="1200" b="1" dirty="0" smtClean="0">
                    <a:solidFill>
                      <a:schemeClr val="tx1"/>
                    </a:solidFill>
                  </a:rPr>
                  <a:t>GEO</a:t>
                </a:r>
                <a:r>
                  <a:rPr lang="pt-PT" altLang="pt-BR" sz="1200" b="1" dirty="0" smtClean="0">
                    <a:solidFill>
                      <a:schemeClr val="tx1"/>
                    </a:solidFill>
                  </a:rPr>
                  <a:t>real2_N_VO_UNI</a:t>
                </a:r>
                <a:endParaRPr lang="pt-PT" altLang="pt-BR" sz="12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CaixaDeTexto 9"/>
              <p:cNvSpPr txBox="1"/>
              <p:nvPr/>
            </p:nvSpPr>
            <p:spPr>
              <a:xfrm>
                <a:off x="9346" y="6104"/>
                <a:ext cx="2825" cy="4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p>
                <a:r>
                  <a:rPr lang="pt-BR" sz="1200" b="1" dirty="0" smtClean="0">
                    <a:solidFill>
                      <a:schemeClr val="tx1"/>
                    </a:solidFill>
                  </a:rPr>
                  <a:t>GEO</a:t>
                </a:r>
                <a:r>
                  <a:rPr lang="pt-PT" altLang="pt-BR" sz="1200" b="1" dirty="0" smtClean="0">
                    <a:solidFill>
                      <a:schemeClr val="tx1"/>
                    </a:solidFill>
                  </a:rPr>
                  <a:t>real2_P_DS_UNI</a:t>
                </a:r>
                <a:endParaRPr lang="pt-PT" altLang="pt-BR" sz="1200" b="1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1" name="Conector angulado 14"/>
              <p:cNvCxnSpPr>
                <a:stCxn id="29" idx="2"/>
                <a:endCxn id="30" idx="1"/>
              </p:cNvCxnSpPr>
              <p:nvPr/>
            </p:nvCxnSpPr>
            <p:spPr>
              <a:xfrm rot="5400000" flipV="1">
                <a:off x="8932" y="4791"/>
                <a:ext cx="581" cy="248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CaixaDeTexto 9"/>
              <p:cNvSpPr txBox="1"/>
              <p:nvPr/>
            </p:nvSpPr>
            <p:spPr>
              <a:xfrm>
                <a:off x="9356" y="6694"/>
                <a:ext cx="2825" cy="4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p>
                <a:r>
                  <a:rPr lang="pt-BR" sz="1200" b="1" dirty="0" smtClean="0">
                    <a:solidFill>
                      <a:schemeClr val="tx1"/>
                    </a:solidFill>
                  </a:rPr>
                  <a:t>GEO</a:t>
                </a:r>
                <a:r>
                  <a:rPr lang="pt-PT" altLang="pt-BR" sz="1200" b="1" dirty="0" smtClean="0">
                    <a:solidFill>
                      <a:schemeClr val="tx1"/>
                    </a:solidFill>
                  </a:rPr>
                  <a:t>real2_N_DS_UNI</a:t>
                </a:r>
                <a:endParaRPr lang="pt-PT" altLang="pt-BR" sz="1200" b="1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3" name="Conector angulado 14"/>
              <p:cNvCxnSpPr>
                <a:stCxn id="29" idx="2"/>
                <a:endCxn id="31" idx="1"/>
              </p:cNvCxnSpPr>
              <p:nvPr/>
            </p:nvCxnSpPr>
            <p:spPr>
              <a:xfrm rot="5400000" flipV="1">
                <a:off x="8648" y="5074"/>
                <a:ext cx="1148" cy="248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angulado 14"/>
              <p:cNvCxnSpPr>
                <a:stCxn id="29" idx="2"/>
                <a:endCxn id="36" idx="1"/>
              </p:cNvCxnSpPr>
              <p:nvPr/>
            </p:nvCxnSpPr>
            <p:spPr>
              <a:xfrm rot="5400000" flipV="1">
                <a:off x="8364" y="5358"/>
                <a:ext cx="1716" cy="248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ector angulado 14"/>
              <p:cNvCxnSpPr>
                <a:stCxn id="29" idx="2"/>
                <a:endCxn id="52" idx="1"/>
              </p:cNvCxnSpPr>
              <p:nvPr/>
            </p:nvCxnSpPr>
            <p:spPr>
              <a:xfrm rot="5400000" flipV="1">
                <a:off x="8075" y="5647"/>
                <a:ext cx="2305" cy="258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Rectangles 55"/>
              <p:cNvSpPr/>
              <p:nvPr/>
            </p:nvSpPr>
            <p:spPr>
              <a:xfrm>
                <a:off x="7993" y="3940"/>
                <a:ext cx="6633" cy="3800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  <a:prstDash val="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00"/>
              </a:p>
            </p:txBody>
          </p:sp>
        </p:grpSp>
        <p:sp>
          <p:nvSpPr>
            <p:cNvPr id="67" name="Text Box 66"/>
            <p:cNvSpPr txBox="1"/>
            <p:nvPr/>
          </p:nvSpPr>
          <p:spPr>
            <a:xfrm>
              <a:off x="11728" y="4552"/>
              <a:ext cx="2462" cy="2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PT" altLang="en-US" sz="900" b="1">
                  <a:solidFill>
                    <a:srgbClr val="FF0000"/>
                  </a:solidFill>
                </a:rPr>
                <a:t>Versões UNI tiveram desempenho semelhante às versões sem a perturbação uniforme. </a:t>
              </a:r>
              <a:endParaRPr lang="pt-PT" altLang="en-US" sz="900" b="1">
                <a:solidFill>
                  <a:srgbClr val="FF0000"/>
                </a:solidFill>
              </a:endParaRPr>
            </a:p>
            <a:p>
              <a:pPr algn="ctr"/>
              <a:endParaRPr lang="pt-PT" altLang="en-US" sz="900" b="1">
                <a:solidFill>
                  <a:srgbClr val="FF0000"/>
                </a:solidFill>
              </a:endParaRPr>
            </a:p>
            <a:p>
              <a:pPr algn="ctr"/>
              <a:r>
                <a:rPr lang="pt-PT" altLang="en-US" sz="900" b="1">
                  <a:solidFill>
                    <a:srgbClr val="FF0000"/>
                  </a:solidFill>
                </a:rPr>
                <a:t>Portanto, como são mais custosas computacionalmente, aqui são descartadas.</a:t>
              </a:r>
              <a:endParaRPr lang="pt-PT" altLang="en-US" sz="9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53365" y="2696210"/>
            <a:ext cx="3856355" cy="2280920"/>
            <a:chOff x="282" y="3462"/>
            <a:chExt cx="6454" cy="3893"/>
          </a:xfrm>
        </p:grpSpPr>
        <p:sp>
          <p:nvSpPr>
            <p:cNvPr id="70" name="CaixaDeTexto 9"/>
            <p:cNvSpPr txBox="1"/>
            <p:nvPr/>
          </p:nvSpPr>
          <p:spPr>
            <a:xfrm>
              <a:off x="469" y="3586"/>
              <a:ext cx="1465" cy="4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pt-BR" sz="1200" b="1" dirty="0" smtClean="0"/>
                <a:t>GEO</a:t>
              </a:r>
              <a:r>
                <a:rPr lang="pt-PT" altLang="pt-BR" sz="1200" b="1" dirty="0" smtClean="0"/>
                <a:t>real2</a:t>
              </a:r>
              <a:endParaRPr lang="pt-PT" altLang="pt-BR" sz="1200" b="1" dirty="0" smtClean="0"/>
            </a:p>
          </p:txBody>
        </p:sp>
        <p:sp>
          <p:nvSpPr>
            <p:cNvPr id="71" name="CaixaDeTexto 9"/>
            <p:cNvSpPr txBox="1"/>
            <p:nvPr/>
          </p:nvSpPr>
          <p:spPr>
            <a:xfrm>
              <a:off x="1990" y="4380"/>
              <a:ext cx="2329" cy="4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pt-BR" sz="1200" b="1" dirty="0" smtClean="0">
                  <a:solidFill>
                    <a:srgbClr val="FF0000"/>
                  </a:solidFill>
                </a:rPr>
                <a:t>GEO</a:t>
              </a:r>
              <a:r>
                <a:rPr lang="pt-PT" altLang="pt-BR" sz="1200" b="1" dirty="0" smtClean="0">
                  <a:solidFill>
                    <a:srgbClr val="FF0000"/>
                  </a:solidFill>
                </a:rPr>
                <a:t>real2_O_VO</a:t>
              </a:r>
              <a:endParaRPr lang="pt-PT" altLang="pt-BR" sz="12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72" name="CaixaDeTexto 9"/>
            <p:cNvSpPr txBox="1"/>
            <p:nvPr/>
          </p:nvSpPr>
          <p:spPr>
            <a:xfrm>
              <a:off x="1989" y="4858"/>
              <a:ext cx="2330" cy="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p>
              <a:r>
                <a:rPr lang="pt-BR" sz="1200" b="1" dirty="0" smtClean="0">
                  <a:solidFill>
                    <a:schemeClr val="bg1"/>
                  </a:solidFill>
                </a:rPr>
                <a:t>GEO</a:t>
              </a:r>
              <a:r>
                <a:rPr lang="pt-PT" altLang="pt-BR" sz="1200" b="1" dirty="0" smtClean="0">
                  <a:solidFill>
                    <a:schemeClr val="bg1"/>
                  </a:solidFill>
                </a:rPr>
                <a:t>real2_P_VO</a:t>
              </a:r>
              <a:endParaRPr lang="pt-PT" altLang="pt-BR" sz="12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73" name="CaixaDeTexto 9"/>
            <p:cNvSpPr txBox="1"/>
            <p:nvPr/>
          </p:nvSpPr>
          <p:spPr>
            <a:xfrm>
              <a:off x="1989" y="5329"/>
              <a:ext cx="2329" cy="4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pt-BR" sz="1200" b="1" dirty="0" smtClean="0">
                  <a:solidFill>
                    <a:schemeClr val="accent3">
                      <a:lumMod val="75000"/>
                    </a:schemeClr>
                  </a:solidFill>
                </a:rPr>
                <a:t>GEO</a:t>
              </a:r>
              <a:r>
                <a:rPr lang="pt-PT" altLang="pt-BR" sz="1200" b="1" dirty="0" smtClean="0">
                  <a:solidFill>
                    <a:schemeClr val="accent3">
                      <a:lumMod val="75000"/>
                    </a:schemeClr>
                  </a:solidFill>
                </a:rPr>
                <a:t>real2_N_VO</a:t>
              </a:r>
              <a:endParaRPr lang="pt-PT" altLang="pt-BR" sz="1200" b="1" dirty="0" smtClean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74" name="Conector angulado 14"/>
            <p:cNvCxnSpPr>
              <a:stCxn id="70" idx="2"/>
              <a:endCxn id="71" idx="1"/>
            </p:cNvCxnSpPr>
            <p:nvPr/>
          </p:nvCxnSpPr>
          <p:spPr>
            <a:xfrm rot="5400000" flipV="1">
              <a:off x="1316" y="3942"/>
              <a:ext cx="559" cy="787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CaixaDeTexto 9"/>
            <p:cNvSpPr txBox="1"/>
            <p:nvPr/>
          </p:nvSpPr>
          <p:spPr>
            <a:xfrm>
              <a:off x="1991" y="5800"/>
              <a:ext cx="2328" cy="4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pt-BR" sz="1200" b="1" dirty="0" smtClean="0">
                  <a:solidFill>
                    <a:srgbClr val="FF0000"/>
                  </a:solidFill>
                </a:rPr>
                <a:t>GEO</a:t>
              </a:r>
              <a:r>
                <a:rPr lang="pt-PT" altLang="pt-BR" sz="1200" b="1" dirty="0" smtClean="0">
                  <a:solidFill>
                    <a:srgbClr val="FF0000"/>
                  </a:solidFill>
                </a:rPr>
                <a:t>real2_O_DS</a:t>
              </a:r>
              <a:endParaRPr lang="pt-PT" altLang="pt-BR" sz="12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76" name="CaixaDeTexto 9"/>
            <p:cNvSpPr txBox="1"/>
            <p:nvPr/>
          </p:nvSpPr>
          <p:spPr>
            <a:xfrm>
              <a:off x="1990" y="6271"/>
              <a:ext cx="2328" cy="4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pt-BR" sz="1200" b="1" dirty="0" smtClean="0">
                  <a:solidFill>
                    <a:schemeClr val="accent3">
                      <a:lumMod val="75000"/>
                    </a:schemeClr>
                  </a:solidFill>
                </a:rPr>
                <a:t>GEO</a:t>
              </a:r>
              <a:r>
                <a:rPr lang="pt-PT" altLang="pt-BR" sz="1200" b="1" dirty="0" smtClean="0">
                  <a:solidFill>
                    <a:schemeClr val="accent3">
                      <a:lumMod val="75000"/>
                    </a:schemeClr>
                  </a:solidFill>
                </a:rPr>
                <a:t>real2_P_DS</a:t>
              </a:r>
              <a:endParaRPr lang="pt-PT" altLang="pt-BR" sz="1200" b="1" dirty="0" smtClean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77" name="CaixaDeTexto 9"/>
            <p:cNvSpPr txBox="1"/>
            <p:nvPr/>
          </p:nvSpPr>
          <p:spPr>
            <a:xfrm>
              <a:off x="1989" y="6742"/>
              <a:ext cx="2330" cy="4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p>
              <a:r>
                <a:rPr lang="pt-BR" sz="1200" b="1" dirty="0" smtClean="0">
                  <a:solidFill>
                    <a:schemeClr val="accent3">
                      <a:lumMod val="75000"/>
                    </a:schemeClr>
                  </a:solidFill>
                </a:rPr>
                <a:t>GEO</a:t>
              </a:r>
              <a:r>
                <a:rPr lang="pt-PT" altLang="pt-BR" sz="1200" b="1" dirty="0" smtClean="0">
                  <a:solidFill>
                    <a:schemeClr val="accent3">
                      <a:lumMod val="75000"/>
                    </a:schemeClr>
                  </a:solidFill>
                </a:rPr>
                <a:t>real2_N_DS</a:t>
              </a:r>
              <a:endParaRPr lang="pt-PT" altLang="pt-BR" sz="1200" b="1" dirty="0" smtClean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78" name="Conector angulado 14"/>
            <p:cNvCxnSpPr>
              <a:stCxn id="70" idx="2"/>
              <a:endCxn id="72" idx="1"/>
            </p:cNvCxnSpPr>
            <p:nvPr/>
          </p:nvCxnSpPr>
          <p:spPr>
            <a:xfrm rot="5400000" flipV="1">
              <a:off x="1077" y="4181"/>
              <a:ext cx="1037" cy="786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angulado 14"/>
            <p:cNvCxnSpPr>
              <a:stCxn id="70" idx="2"/>
              <a:endCxn id="73" idx="1"/>
            </p:cNvCxnSpPr>
            <p:nvPr/>
          </p:nvCxnSpPr>
          <p:spPr>
            <a:xfrm rot="5400000" flipV="1">
              <a:off x="841" y="4417"/>
              <a:ext cx="1509" cy="786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angulado 14"/>
            <p:cNvCxnSpPr>
              <a:stCxn id="70" idx="2"/>
              <a:endCxn id="75" idx="1"/>
            </p:cNvCxnSpPr>
            <p:nvPr/>
          </p:nvCxnSpPr>
          <p:spPr>
            <a:xfrm rot="5400000" flipV="1">
              <a:off x="607" y="4651"/>
              <a:ext cx="1979" cy="789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angulado 14"/>
            <p:cNvCxnSpPr>
              <a:stCxn id="70" idx="2"/>
              <a:endCxn id="76" idx="1"/>
            </p:cNvCxnSpPr>
            <p:nvPr/>
          </p:nvCxnSpPr>
          <p:spPr>
            <a:xfrm rot="5400000" flipV="1">
              <a:off x="371" y="4887"/>
              <a:ext cx="2450" cy="787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angulado 14"/>
            <p:cNvCxnSpPr>
              <a:stCxn id="70" idx="2"/>
              <a:endCxn id="77" idx="1"/>
            </p:cNvCxnSpPr>
            <p:nvPr/>
          </p:nvCxnSpPr>
          <p:spPr>
            <a:xfrm rot="5400000" flipV="1">
              <a:off x="135" y="5123"/>
              <a:ext cx="2921" cy="786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s 82"/>
            <p:cNvSpPr/>
            <p:nvPr/>
          </p:nvSpPr>
          <p:spPr>
            <a:xfrm>
              <a:off x="282" y="3462"/>
              <a:ext cx="6454" cy="3893"/>
            </a:xfrm>
            <a:prstGeom prst="rect">
              <a:avLst/>
            </a:prstGeom>
            <a:noFill/>
            <a:ln w="28575">
              <a:solidFill>
                <a:srgbClr val="0070C0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00"/>
            </a:p>
          </p:txBody>
        </p:sp>
        <p:sp>
          <p:nvSpPr>
            <p:cNvPr id="84" name="Text Box 83"/>
            <p:cNvSpPr txBox="1"/>
            <p:nvPr/>
          </p:nvSpPr>
          <p:spPr>
            <a:xfrm>
              <a:off x="4352" y="3871"/>
              <a:ext cx="2384" cy="3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PT" altLang="en-US" sz="900">
                  <a:solidFill>
                    <a:schemeClr val="tx2">
                      <a:lumMod val="75000"/>
                    </a:schemeClr>
                  </a:solidFill>
                </a:rPr>
                <a:t>Confirma que as versões O só funcionam para funções onde x*=0.</a:t>
              </a:r>
              <a:endParaRPr lang="pt-PT" altLang="en-US" sz="900">
                <a:solidFill>
                  <a:schemeClr val="tx2">
                    <a:lumMod val="75000"/>
                  </a:schemeClr>
                </a:solidFill>
              </a:endParaRPr>
            </a:p>
            <a:p>
              <a:pPr algn="ctr"/>
              <a:endParaRPr lang="pt-PT" altLang="en-US" sz="900">
                <a:solidFill>
                  <a:schemeClr val="tx2">
                    <a:lumMod val="75000"/>
                  </a:schemeClr>
                </a:solidFill>
              </a:endParaRPr>
            </a:p>
            <a:p>
              <a:pPr algn="ctr"/>
              <a:r>
                <a:rPr lang="pt-PT" altLang="en-US" sz="900">
                  <a:solidFill>
                    <a:schemeClr val="tx2">
                      <a:lumMod val="75000"/>
                    </a:schemeClr>
                  </a:solidFill>
                </a:rPr>
                <a:t>As versões P e N foram ambas boas, não sendo possível encontrar um padrão. Portanto, foram escolhidas para serem aplicadas uma mutação uniforme (UNI)</a:t>
              </a:r>
              <a:endParaRPr lang="pt-PT" altLang="en-US" sz="900">
                <a:solidFill>
                  <a:schemeClr val="tx2">
                    <a:lumMod val="75000"/>
                  </a:schemeClr>
                </a:solidFill>
              </a:endParaRPr>
            </a:p>
            <a:p>
              <a:pPr algn="ctr"/>
              <a:endParaRPr lang="pt-PT" altLang="en-US" sz="900">
                <a:solidFill>
                  <a:schemeClr val="tx2">
                    <a:lumMod val="75000"/>
                  </a:schemeClr>
                </a:solidFill>
              </a:endParaRPr>
            </a:p>
            <a:p>
              <a:pPr algn="ctr"/>
              <a:r>
                <a:rPr lang="pt-PT" altLang="en-US" sz="900" b="1">
                  <a:solidFill>
                    <a:schemeClr val="tx2">
                      <a:lumMod val="75000"/>
                    </a:schemeClr>
                  </a:solidFill>
                </a:rPr>
                <a:t>GEOreal2_P_VO</a:t>
              </a:r>
              <a:r>
                <a:rPr lang="pt-PT" altLang="en-US" sz="900">
                  <a:solidFill>
                    <a:schemeClr val="tx2">
                      <a:lumMod val="75000"/>
                    </a:schemeClr>
                  </a:solidFill>
                </a:rPr>
                <a:t> foi o melhor de todos</a:t>
              </a:r>
              <a:endParaRPr lang="pt-PT" altLang="en-US" sz="90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16" name="Text Box 15"/>
          <p:cNvSpPr txBox="1"/>
          <p:nvPr/>
        </p:nvSpPr>
        <p:spPr>
          <a:xfrm>
            <a:off x="3707597" y="125969"/>
            <a:ext cx="142447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1600" b="1">
                <a:solidFill>
                  <a:schemeClr val="tx1"/>
                </a:solidFill>
              </a:rPr>
              <a:t>Resumo:</a:t>
            </a:r>
            <a:endParaRPr lang="pt-PT" altLang="en-US" sz="1600" b="1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79070" y="414020"/>
            <a:ext cx="3744595" cy="20161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23215" y="629920"/>
            <a:ext cx="3600450" cy="17278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7"/>
          <p:cNvSpPr txBox="1"/>
          <p:nvPr/>
        </p:nvSpPr>
        <p:spPr>
          <a:xfrm>
            <a:off x="971550" y="629920"/>
            <a:ext cx="695071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1400" b="1"/>
              <a:t>Próximas etapas:</a:t>
            </a:r>
            <a:endParaRPr lang="pt-PT" altLang="en-US" sz="1400" b="1"/>
          </a:p>
          <a:p>
            <a:endParaRPr lang="pt-PT" altLang="en-US" sz="1400"/>
          </a:p>
          <a:p>
            <a:r>
              <a:rPr lang="pt-PT" altLang="en-US" sz="1400"/>
              <a:t>1) </a:t>
            </a:r>
            <a:r>
              <a:rPr lang="pt-PT" altLang="en-US" sz="1400">
                <a:sym typeface="+mn-ea"/>
              </a:rPr>
              <a:t>Comparar o </a:t>
            </a:r>
            <a:r>
              <a:rPr lang="pt-PT" altLang="en-US" sz="1400">
                <a:sym typeface="+mn-ea"/>
              </a:rPr>
              <a:t>GEOreal2_P_VO tunado com o mesmo algoritmo utilizando os seguintes parâmetros fixos:</a:t>
            </a:r>
            <a:endParaRPr lang="pt-PT" altLang="en-US" sz="1400"/>
          </a:p>
          <a:p>
            <a:r>
              <a:rPr lang="pt-PT" altLang="en-US" sz="1400"/>
              <a:t>	P = 12</a:t>
            </a:r>
            <a:endParaRPr lang="pt-PT" altLang="en-US" sz="1400"/>
          </a:p>
          <a:p>
            <a:r>
              <a:rPr lang="pt-PT" altLang="en-US" sz="1400"/>
              <a:t>	s = 1,5</a:t>
            </a:r>
            <a:endParaRPr lang="pt-PT" altLang="en-US" sz="1400"/>
          </a:p>
          <a:p>
            <a:r>
              <a:rPr lang="pt-PT" altLang="en-US" sz="1400"/>
              <a:t>	pinicial = 10</a:t>
            </a:r>
            <a:endParaRPr lang="pt-PT" altLang="en-US" sz="1400"/>
          </a:p>
          <a:p>
            <a:r>
              <a:rPr lang="pt-PT" altLang="en-US" sz="1400"/>
              <a:t>	tau = média (mais ou menos 3,5)</a:t>
            </a:r>
            <a:endParaRPr lang="pt-PT" altLang="en-US" sz="1400"/>
          </a:p>
          <a:p>
            <a:endParaRPr lang="pt-PT" altLang="en-US" sz="1400"/>
          </a:p>
          <a:p>
            <a:endParaRPr lang="pt-PT" altLang="en-US" sz="1400"/>
          </a:p>
          <a:p>
            <a:r>
              <a:rPr lang="pt-PT" altLang="en-US" sz="1400"/>
              <a:t>2) Aplicar o mecanismo adaptativo no </a:t>
            </a:r>
            <a:r>
              <a:rPr lang="pt-PT" altLang="en-US" sz="1400">
                <a:sym typeface="+mn-ea"/>
              </a:rPr>
              <a:t>GEOreal2_P_VO gerando a versão A-GEOreal2_P_VO e comparar as performances desses dois algoritmos.</a:t>
            </a:r>
            <a:endParaRPr lang="pt-PT" altLang="en-US" sz="1400">
              <a:sym typeface="+mn-ea"/>
            </a:endParaRPr>
          </a:p>
          <a:p>
            <a:endParaRPr lang="pt-PT" altLang="en-US" sz="1400">
              <a:sym typeface="+mn-ea"/>
            </a:endParaRPr>
          </a:p>
          <a:p>
            <a:endParaRPr lang="pt-PT" altLang="en-US" sz="1400">
              <a:sym typeface="+mn-ea"/>
            </a:endParaRPr>
          </a:p>
          <a:p>
            <a:r>
              <a:rPr lang="pt-PT" altLang="en-US" sz="1400">
                <a:sym typeface="+mn-ea"/>
              </a:rPr>
              <a:t>3) Executar outros algoritmos de estratégias evolutivas ou algoritmos genéticos para comparar as performances dos algoritmos nas funções teste.</a:t>
            </a:r>
            <a:endParaRPr lang="pt-PT" altLang="en-US" sz="1400">
              <a:sym typeface="+mn-e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0"/>
          <p:cNvSpPr txBox="1"/>
          <p:nvPr/>
        </p:nvSpPr>
        <p:spPr>
          <a:xfrm>
            <a:off x="971793" y="557412"/>
            <a:ext cx="1007745" cy="299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r>
              <a:rPr lang="pt-BR" sz="1350" b="1" dirty="0" smtClean="0">
                <a:solidFill>
                  <a:schemeClr val="tx1"/>
                </a:solidFill>
              </a:rPr>
              <a:t>A-GEO</a:t>
            </a:r>
            <a:r>
              <a:rPr lang="pt-PT" altLang="pt-BR" sz="1350" b="1" baseline="-25000" dirty="0" smtClean="0">
                <a:solidFill>
                  <a:schemeClr val="tx1"/>
                </a:solidFill>
              </a:rPr>
              <a:t>2</a:t>
            </a:r>
            <a:r>
              <a:rPr lang="pt-PT" altLang="pt-BR" sz="1350" b="1" dirty="0" smtClean="0">
                <a:solidFill>
                  <a:schemeClr val="tx1"/>
                </a:solidFill>
              </a:rPr>
              <a:t>var</a:t>
            </a:r>
            <a:endParaRPr lang="pt-PT" altLang="pt-BR" sz="1350" b="1" dirty="0" smtClean="0">
              <a:solidFill>
                <a:schemeClr val="tx1"/>
              </a:solidFill>
            </a:endParaRPr>
          </a:p>
        </p:txBody>
      </p:sp>
      <p:sp>
        <p:nvSpPr>
          <p:cNvPr id="16" name="CaixaDeTexto 9"/>
          <p:cNvSpPr txBox="1"/>
          <p:nvPr/>
        </p:nvSpPr>
        <p:spPr>
          <a:xfrm>
            <a:off x="3060273" y="557733"/>
            <a:ext cx="1130935" cy="299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r>
              <a:rPr lang="pt-BR" sz="1350" b="1" dirty="0" smtClean="0">
                <a:solidFill>
                  <a:schemeClr val="tx1"/>
                </a:solidFill>
              </a:rPr>
              <a:t>GEO</a:t>
            </a:r>
            <a:r>
              <a:rPr lang="pt-PT" altLang="pt-BR" sz="1350" b="1" dirty="0" smtClean="0">
                <a:solidFill>
                  <a:schemeClr val="tx1"/>
                </a:solidFill>
              </a:rPr>
              <a:t>real1_P</a:t>
            </a:r>
            <a:endParaRPr lang="pt-PT" altLang="pt-BR" sz="1350" b="1" dirty="0" smtClean="0">
              <a:solidFill>
                <a:schemeClr val="tx1"/>
              </a:solidFill>
            </a:endParaRPr>
          </a:p>
        </p:txBody>
      </p:sp>
      <p:sp>
        <p:nvSpPr>
          <p:cNvPr id="17" name="CaixaDeTexto 9"/>
          <p:cNvSpPr txBox="1"/>
          <p:nvPr/>
        </p:nvSpPr>
        <p:spPr>
          <a:xfrm>
            <a:off x="4932253" y="557733"/>
            <a:ext cx="1428750" cy="299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r>
              <a:rPr lang="pt-BR" sz="1350" b="1" dirty="0" smtClean="0">
                <a:solidFill>
                  <a:schemeClr val="tx1"/>
                </a:solidFill>
              </a:rPr>
              <a:t>GEO</a:t>
            </a:r>
            <a:r>
              <a:rPr lang="pt-PT" altLang="pt-BR" sz="1350" b="1" dirty="0" smtClean="0">
                <a:solidFill>
                  <a:schemeClr val="tx1"/>
                </a:solidFill>
              </a:rPr>
              <a:t>real2_P_DS</a:t>
            </a:r>
            <a:endParaRPr lang="pt-PT" altLang="pt-BR" sz="1350" b="1" dirty="0" smtClean="0">
              <a:solidFill>
                <a:schemeClr val="tx1"/>
              </a:solidFill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4925060" y="1019175"/>
            <a:ext cx="17354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1200"/>
              <a:t>Incluir uma das P perturbações sendo uniforme</a:t>
            </a:r>
            <a:endParaRPr lang="pt-PT" altLang="en-US" sz="1200"/>
          </a:p>
        </p:txBody>
      </p:sp>
      <p:sp>
        <p:nvSpPr>
          <p:cNvPr id="22" name="CaixaDeTexto 9"/>
          <p:cNvSpPr txBox="1"/>
          <p:nvPr/>
        </p:nvSpPr>
        <p:spPr>
          <a:xfrm>
            <a:off x="3384758" y="2213813"/>
            <a:ext cx="482600" cy="299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r>
              <a:rPr lang="pt-PT" sz="1350" b="1" dirty="0" smtClean="0">
                <a:solidFill>
                  <a:schemeClr val="tx1"/>
                </a:solidFill>
              </a:rPr>
              <a:t>????</a:t>
            </a:r>
            <a:endParaRPr lang="pt-PT" sz="1350" b="1" dirty="0" smtClean="0">
              <a:solidFill>
                <a:schemeClr val="tx1"/>
              </a:solidFill>
            </a:endParaRPr>
          </a:p>
        </p:txBody>
      </p:sp>
      <p:cxnSp>
        <p:nvCxnSpPr>
          <p:cNvPr id="23" name="Conector angulado 14"/>
          <p:cNvCxnSpPr>
            <a:stCxn id="16" idx="2"/>
            <a:endCxn id="22" idx="0"/>
          </p:cNvCxnSpPr>
          <p:nvPr/>
        </p:nvCxnSpPr>
        <p:spPr>
          <a:xfrm rot="5400000">
            <a:off x="2947353" y="1535113"/>
            <a:ext cx="1356995" cy="317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angulado 14"/>
          <p:cNvCxnSpPr>
            <a:stCxn id="18" idx="2"/>
            <a:endCxn id="22" idx="0"/>
          </p:cNvCxnSpPr>
          <p:nvPr/>
        </p:nvCxnSpPr>
        <p:spPr>
          <a:xfrm rot="5400000">
            <a:off x="4434840" y="855345"/>
            <a:ext cx="549275" cy="2167255"/>
          </a:xfrm>
          <a:prstGeom prst="bentConnector3">
            <a:avLst>
              <a:gd name="adj1" fmla="val 5005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do 14"/>
          <p:cNvCxnSpPr>
            <a:stCxn id="14" idx="2"/>
            <a:endCxn id="22" idx="0"/>
          </p:cNvCxnSpPr>
          <p:nvPr/>
        </p:nvCxnSpPr>
        <p:spPr>
          <a:xfrm rot="5400000" flipV="1">
            <a:off x="1872298" y="460058"/>
            <a:ext cx="1356995" cy="21501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>
            <a:off x="2644140" y="2573655"/>
            <a:ext cx="1964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1200"/>
              <a:t>Vamos descobrir qual a maneira de perturbar</a:t>
            </a:r>
            <a:endParaRPr lang="pt-PT" altLang="en-US" sz="12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467360" y="917575"/>
          <a:ext cx="6675120" cy="2038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2225"/>
                <a:gridCol w="5382895"/>
              </a:tblGrid>
              <a:tr h="313055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Algoritmo</a:t>
                      </a:r>
                      <a:endParaRPr lang="pt-BR" sz="1200" dirty="0" smtClean="0"/>
                    </a:p>
                  </a:txBody>
                  <a:tcPr marL="68640" marR="68640" marT="34320" marB="34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/>
                        <a:t>Descrição da perturbação da variável</a:t>
                      </a:r>
                      <a:endParaRPr lang="pt-BR" sz="1200" dirty="0" smtClean="0"/>
                    </a:p>
                  </a:txBody>
                  <a:tcPr marL="68640" marR="68640" marT="34320" marB="34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95">
                <a:tc>
                  <a:txBody>
                    <a:bodyPr/>
                    <a:lstStyle/>
                    <a:p>
                      <a:r>
                        <a:rPr lang="pt-BR" sz="1350" dirty="0" smtClean="0"/>
                        <a:t>A-GEO</a:t>
                      </a:r>
                      <a:r>
                        <a:rPr lang="pt-BR" sz="1350" baseline="-25000" dirty="0" smtClean="0"/>
                        <a:t>2</a:t>
                      </a:r>
                      <a:r>
                        <a:rPr lang="pt-BR" sz="1350" dirty="0" smtClean="0"/>
                        <a:t>real</a:t>
                      </a:r>
                      <a:r>
                        <a:rPr lang="pt-BR" sz="1350" baseline="-25000" dirty="0" smtClean="0"/>
                        <a:t>1</a:t>
                      </a:r>
                      <a:r>
                        <a:rPr lang="pt-PT" altLang="pt-BR" sz="1350" dirty="0" smtClean="0"/>
                        <a:t>_O</a:t>
                      </a:r>
                      <a:endParaRPr lang="pt-PT" altLang="pt-BR" sz="1350" dirty="0" smtClean="0"/>
                    </a:p>
                  </a:txBody>
                  <a:tcPr marL="68640" marR="68640" marT="34320" marB="34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350" dirty="0"/>
                    </a:p>
                  </a:txBody>
                  <a:tcPr marL="68640" marR="68640" marT="34320" marB="34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3715">
                <a:tc>
                  <a:txBody>
                    <a:bodyPr/>
                    <a:lstStyle/>
                    <a:p>
                      <a:r>
                        <a:rPr lang="pt-BR" sz="1350" dirty="0" smtClean="0">
                          <a:sym typeface="+mn-ea"/>
                        </a:rPr>
                        <a:t>A-GEO</a:t>
                      </a:r>
                      <a:r>
                        <a:rPr lang="pt-BR" sz="1350" baseline="-25000" dirty="0" smtClean="0">
                          <a:sym typeface="+mn-ea"/>
                        </a:rPr>
                        <a:t>2</a:t>
                      </a:r>
                      <a:r>
                        <a:rPr lang="pt-BR" sz="1350" dirty="0" smtClean="0">
                          <a:sym typeface="+mn-ea"/>
                        </a:rPr>
                        <a:t>real</a:t>
                      </a:r>
                      <a:r>
                        <a:rPr lang="pt-BR" sz="1350" baseline="-25000" dirty="0" smtClean="0">
                          <a:sym typeface="+mn-ea"/>
                        </a:rPr>
                        <a:t>1</a:t>
                      </a:r>
                      <a:r>
                        <a:rPr lang="pt-PT" altLang="pt-BR" sz="1350" dirty="0" smtClean="0">
                          <a:sym typeface="+mn-ea"/>
                        </a:rPr>
                        <a:t>_P</a:t>
                      </a:r>
                      <a:endParaRPr lang="pt-BR" sz="1350" baseline="-25000" dirty="0"/>
                    </a:p>
                  </a:txBody>
                  <a:tcPr marL="68640" marR="68640" marT="34320" marB="34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pt-BR" sz="900" dirty="0" smtClean="0"/>
                    </a:p>
                  </a:txBody>
                  <a:tcPr marL="68640" marR="68640" marT="34320" marB="34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95">
                <a:tc>
                  <a:txBody>
                    <a:bodyPr/>
                    <a:lstStyle/>
                    <a:p>
                      <a:endParaRPr lang="pt-BR" sz="1350"/>
                    </a:p>
                  </a:txBody>
                  <a:tcPr marL="68640" marR="68640" marT="34320" marB="34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350"/>
                    </a:p>
                  </a:txBody>
                  <a:tcPr marL="68640" marR="68640" marT="34320" marB="34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530">
                <a:tc>
                  <a:txBody>
                    <a:bodyPr/>
                    <a:lstStyle/>
                    <a:p>
                      <a:endParaRPr lang="pt-BR" sz="1350"/>
                    </a:p>
                  </a:txBody>
                  <a:tcPr marL="68640" marR="68640" marT="34320" marB="34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350"/>
                    </a:p>
                  </a:txBody>
                  <a:tcPr marL="68640" marR="68640" marT="34320" marB="34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895">
                <a:tc>
                  <a:txBody>
                    <a:bodyPr/>
                    <a:lstStyle/>
                    <a:p>
                      <a:endParaRPr lang="pt-BR" sz="1350"/>
                    </a:p>
                  </a:txBody>
                  <a:tcPr marL="68640" marR="68640" marT="34320" marB="34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sz="1350" dirty="0"/>
                    </a:p>
                  </a:txBody>
                  <a:tcPr marL="68640" marR="68640" marT="34320" marB="343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2481580" y="125730"/>
            <a:ext cx="4180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/>
              <a:t>Versões Reais Adaptativas</a:t>
            </a:r>
            <a:endParaRPr lang="pt-PT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461728" y="88347"/>
            <a:ext cx="5715000" cy="5077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50" dirty="0" smtClean="0"/>
              <a:t>ESTRUTURA DA DISSERTAÇÃO</a:t>
            </a:r>
            <a:endParaRPr lang="pt-BR" sz="1350" dirty="0" smtClean="0"/>
          </a:p>
          <a:p>
            <a:endParaRPr lang="pt-BR" sz="1350" dirty="0" smtClean="0"/>
          </a:p>
          <a:p>
            <a:r>
              <a:rPr lang="pt-BR" sz="1350" dirty="0" smtClean="0"/>
              <a:t>1 – Introdução</a:t>
            </a:r>
            <a:endParaRPr lang="pt-BR" sz="1350" dirty="0" smtClean="0"/>
          </a:p>
          <a:p>
            <a:r>
              <a:rPr lang="pt-BR" sz="1350" dirty="0" smtClean="0"/>
              <a:t>2 – Revisão Bibliográfica</a:t>
            </a:r>
            <a:endParaRPr lang="pt-BR" sz="1350" dirty="0" smtClean="0"/>
          </a:p>
          <a:p>
            <a:pPr indent="355600"/>
            <a:r>
              <a:rPr lang="pt-BR" sz="1350" dirty="0" smtClean="0"/>
              <a:t>2.1 – Algoritmo da Otimização Extrema Generalizada (GEO)</a:t>
            </a:r>
            <a:endParaRPr lang="pt-BR" sz="1350" dirty="0" smtClean="0"/>
          </a:p>
          <a:p>
            <a:pPr indent="355600"/>
            <a:r>
              <a:rPr lang="pt-BR" sz="1350" dirty="0" smtClean="0"/>
              <a:t>2.2 – GEO com codificação real (</a:t>
            </a:r>
            <a:r>
              <a:rPr lang="pt-BR" sz="1350" dirty="0" err="1" smtClean="0"/>
              <a:t>GEOreal</a:t>
            </a:r>
            <a:r>
              <a:rPr lang="pt-BR" sz="1350" dirty="0" smtClean="0"/>
              <a:t>)</a:t>
            </a:r>
            <a:endParaRPr lang="pt-BR" sz="1350" dirty="0" smtClean="0"/>
          </a:p>
          <a:p>
            <a:pPr indent="355600"/>
            <a:r>
              <a:rPr lang="pt-BR" sz="1350" dirty="0" smtClean="0"/>
              <a:t>2.3 – Controle de Parâmetros</a:t>
            </a:r>
            <a:endParaRPr lang="pt-BR" sz="1350" dirty="0" smtClean="0"/>
          </a:p>
          <a:p>
            <a:pPr indent="355600"/>
            <a:r>
              <a:rPr lang="pt-BR" sz="1350" dirty="0" smtClean="0"/>
              <a:t>2.4 – GEO Adaptativo (A-GEO)</a:t>
            </a:r>
            <a:endParaRPr lang="pt-BR" sz="1350" dirty="0" smtClean="0"/>
          </a:p>
          <a:p>
            <a:endParaRPr lang="pt-BR" sz="1350" dirty="0" smtClean="0"/>
          </a:p>
          <a:p>
            <a:r>
              <a:rPr lang="pt-BR" sz="1350" dirty="0" smtClean="0"/>
              <a:t>3 – Metodologia</a:t>
            </a:r>
            <a:endParaRPr lang="pt-BR" sz="1350" dirty="0" smtClean="0"/>
          </a:p>
          <a:p>
            <a:endParaRPr lang="pt-BR" sz="1350" dirty="0" smtClean="0"/>
          </a:p>
          <a:p>
            <a:r>
              <a:rPr lang="pt-BR" sz="1350" dirty="0" smtClean="0"/>
              <a:t>- Texto explicando como atacou o problema</a:t>
            </a:r>
            <a:endParaRPr lang="pt-BR" sz="1350" dirty="0" smtClean="0"/>
          </a:p>
          <a:p>
            <a:pPr>
              <a:buFontTx/>
              <a:buChar char="-"/>
            </a:pPr>
            <a:r>
              <a:rPr lang="pt-BR" sz="1350" dirty="0" smtClean="0"/>
              <a:t> </a:t>
            </a:r>
            <a:r>
              <a:rPr lang="pt-BR" sz="1350" dirty="0" err="1" smtClean="0"/>
              <a:t>A-GEOvar</a:t>
            </a:r>
            <a:endParaRPr lang="pt-BR" sz="1350" dirty="0" smtClean="0"/>
          </a:p>
          <a:p>
            <a:pPr>
              <a:buFontTx/>
              <a:buChar char="-"/>
            </a:pPr>
            <a:r>
              <a:rPr lang="pt-BR" sz="1350" dirty="0" smtClean="0"/>
              <a:t> Maneiras de perturbar as variáveis: Formas de </a:t>
            </a:r>
            <a:r>
              <a:rPr lang="pt-BR" sz="1350" dirty="0" err="1" smtClean="0"/>
              <a:t>pertubação</a:t>
            </a:r>
            <a:r>
              <a:rPr lang="pt-BR" sz="1350" dirty="0" smtClean="0"/>
              <a:t> no </a:t>
            </a:r>
            <a:r>
              <a:rPr lang="pt-BR" sz="1350" dirty="0" err="1" smtClean="0"/>
              <a:t>GEOreal</a:t>
            </a:r>
            <a:endParaRPr lang="pt-BR" sz="1350" dirty="0" smtClean="0"/>
          </a:p>
          <a:p>
            <a:pPr>
              <a:buFontTx/>
              <a:buChar char="-"/>
            </a:pPr>
            <a:r>
              <a:rPr lang="pt-BR" sz="1350" dirty="0" smtClean="0"/>
              <a:t> Modificação no cálculo do COI</a:t>
            </a:r>
            <a:endParaRPr lang="pt-BR" sz="1350" dirty="0" smtClean="0"/>
          </a:p>
          <a:p>
            <a:endParaRPr lang="pt-BR" sz="1350" dirty="0" smtClean="0"/>
          </a:p>
          <a:p>
            <a:r>
              <a:rPr lang="pt-BR" sz="1350" dirty="0" smtClean="0"/>
              <a:t>4 – Resultados e Discussão</a:t>
            </a:r>
            <a:endParaRPr lang="pt-BR" sz="1350" dirty="0" smtClean="0"/>
          </a:p>
          <a:p>
            <a:endParaRPr lang="pt-BR" sz="1350" dirty="0" smtClean="0"/>
          </a:p>
          <a:p>
            <a:r>
              <a:rPr lang="pt-BR" sz="1350" dirty="0" smtClean="0"/>
              <a:t>4.1 Comparação de performance utilizando o conjunto de funções teste</a:t>
            </a:r>
            <a:endParaRPr lang="pt-BR" sz="1350" dirty="0" smtClean="0"/>
          </a:p>
          <a:p>
            <a:r>
              <a:rPr lang="pt-BR" sz="1350" dirty="0" smtClean="0"/>
              <a:t>4.2 Performance em um conjunto de funções do CEC</a:t>
            </a:r>
            <a:endParaRPr lang="pt-BR" sz="1350" dirty="0" smtClean="0"/>
          </a:p>
          <a:p>
            <a:r>
              <a:rPr lang="pt-BR" sz="1350" dirty="0" smtClean="0"/>
              <a:t>4.3 Aplicação em um problema de otimização de sistema espacial</a:t>
            </a:r>
            <a:endParaRPr lang="pt-BR" sz="1350" dirty="0" smtClean="0"/>
          </a:p>
          <a:p>
            <a:endParaRPr lang="pt-BR" sz="1350" dirty="0" smtClean="0"/>
          </a:p>
          <a:p>
            <a:r>
              <a:rPr lang="pt-BR" sz="1350" dirty="0" smtClean="0"/>
              <a:t>5 – Conclusões</a:t>
            </a:r>
            <a:endParaRPr lang="pt-BR" sz="1350" dirty="0" smtClean="0"/>
          </a:p>
          <a:p>
            <a:r>
              <a:rPr lang="pt-BR" sz="1350" dirty="0" smtClean="0"/>
              <a:t>Referências</a:t>
            </a:r>
            <a:endParaRPr lang="pt-BR" sz="135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AGEO12_AC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4730" y="989965"/>
            <a:ext cx="2891155" cy="1877695"/>
          </a:xfrm>
          <a:prstGeom prst="rect">
            <a:avLst/>
          </a:prstGeom>
        </p:spPr>
      </p:pic>
      <p:pic>
        <p:nvPicPr>
          <p:cNvPr id="10" name="Picture 9" descr="AGEO12_BE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730" y="2862580"/>
            <a:ext cx="2891155" cy="1877695"/>
          </a:xfrm>
          <a:prstGeom prst="rect">
            <a:avLst/>
          </a:prstGeom>
        </p:spPr>
      </p:pic>
      <p:pic>
        <p:nvPicPr>
          <p:cNvPr id="11" name="Picture 10" descr="AGEO12_GR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15" y="989965"/>
            <a:ext cx="2891155" cy="1877695"/>
          </a:xfrm>
          <a:prstGeom prst="rect">
            <a:avLst/>
          </a:prstGeom>
        </p:spPr>
      </p:pic>
      <p:pic>
        <p:nvPicPr>
          <p:cNvPr id="12" name="Picture 11" descr="AGEO12_RA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575" y="989965"/>
            <a:ext cx="2891155" cy="1877695"/>
          </a:xfrm>
          <a:prstGeom prst="rect">
            <a:avLst/>
          </a:prstGeom>
        </p:spPr>
      </p:pic>
      <p:pic>
        <p:nvPicPr>
          <p:cNvPr id="13" name="Picture 12" descr="AGEO12_RO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420" y="2867660"/>
            <a:ext cx="2891155" cy="1877695"/>
          </a:xfrm>
          <a:prstGeom prst="rect">
            <a:avLst/>
          </a:prstGeom>
        </p:spPr>
      </p:pic>
      <p:pic>
        <p:nvPicPr>
          <p:cNvPr id="14" name="Picture 13" descr="AGEO12_SCH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4370" y="2862580"/>
            <a:ext cx="2891155" cy="1877695"/>
          </a:xfrm>
          <a:prstGeom prst="rect">
            <a:avLst/>
          </a:prstGeom>
        </p:spPr>
      </p:pic>
      <p:sp>
        <p:nvSpPr>
          <p:cNvPr id="15" name="Text Box 14"/>
          <p:cNvSpPr txBox="1"/>
          <p:nvPr/>
        </p:nvSpPr>
        <p:spPr>
          <a:xfrm>
            <a:off x="539115" y="4733925"/>
            <a:ext cx="8151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pt-PT" altLang="en-US" sz="1200">
                <a:solidFill>
                  <a:schemeClr val="tx2"/>
                </a:solidFill>
              </a:rPr>
              <a:t>Versões A-GEO</a:t>
            </a:r>
            <a:r>
              <a:rPr lang="pt-PT" altLang="en-US" sz="1200" baseline="-25000">
                <a:solidFill>
                  <a:schemeClr val="tx2"/>
                </a:solidFill>
              </a:rPr>
              <a:t>2</a:t>
            </a:r>
            <a:r>
              <a:rPr lang="pt-PT" altLang="en-US" sz="1200">
                <a:solidFill>
                  <a:schemeClr val="tx2"/>
                </a:solidFill>
              </a:rPr>
              <a:t> foram superiores às versões A-GEO</a:t>
            </a:r>
            <a:r>
              <a:rPr lang="pt-PT" altLang="en-US" sz="1200" baseline="-25000">
                <a:solidFill>
                  <a:schemeClr val="tx2"/>
                </a:solidFill>
              </a:rPr>
              <a:t>1</a:t>
            </a:r>
            <a:r>
              <a:rPr lang="pt-PT" altLang="en-US" sz="1200">
                <a:solidFill>
                  <a:schemeClr val="tx2"/>
                </a:solidFill>
              </a:rPr>
              <a:t> para todas as funções</a:t>
            </a:r>
            <a:endParaRPr lang="pt-PT" altLang="en-US" sz="1200">
              <a:solidFill>
                <a:schemeClr val="tx2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67360" y="269875"/>
            <a:ext cx="6120765" cy="431800"/>
            <a:chOff x="736" y="425"/>
            <a:chExt cx="9639" cy="680"/>
          </a:xfrm>
        </p:grpSpPr>
        <p:sp>
          <p:nvSpPr>
            <p:cNvPr id="8" name="Text Box 7"/>
            <p:cNvSpPr txBox="1"/>
            <p:nvPr/>
          </p:nvSpPr>
          <p:spPr>
            <a:xfrm>
              <a:off x="736" y="425"/>
              <a:ext cx="8385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pt-PT" altLang="en-US" sz="1600">
                  <a:sym typeface="+mn-ea"/>
                </a:rPr>
                <a:t>2.3 Geração dos resultados A-GEO</a:t>
              </a:r>
              <a:endParaRPr lang="pt-PT" altLang="en-US" sz="1600">
                <a:sym typeface="+mn-ea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848" y="1105"/>
              <a:ext cx="9527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539115" y="989965"/>
            <a:ext cx="783272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 fontAlgn="auto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pt-PT" altLang="en-US" sz="1200" b="1"/>
              <a:t>Implementação das versões A-GEO1, </a:t>
            </a:r>
            <a:r>
              <a:rPr lang="pt-PT" altLang="en-US" sz="1200" b="1">
                <a:sym typeface="+mn-ea"/>
              </a:rPr>
              <a:t>A-GEO2, A-GEO1var</a:t>
            </a:r>
            <a:r>
              <a:rPr lang="pt-PT" altLang="en-US" sz="1200" b="1"/>
              <a:t> e A-GEO2var (estudado fev/21): </a:t>
            </a:r>
            <a:r>
              <a:rPr lang="pt-PT" altLang="en-US" sz="1200"/>
              <a:t>Além de implementar as versões A-GEO1 e A-GEO2, o mecanismo adaptativo foi aplicado no GEOvar, gerando as versões A-GEO1var e A-GEO2var.</a:t>
            </a:r>
            <a:endParaRPr lang="pt-PT" altLang="en-US" sz="1200" b="1"/>
          </a:p>
          <a:p>
            <a:pPr marL="342900" indent="-342900" algn="l" fontAlgn="auto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pt-PT" altLang="en-US" sz="1200" b="1"/>
              <a:t>Sugestão Galski</a:t>
            </a:r>
            <a:r>
              <a:rPr lang="pt-PT" altLang="en-US" sz="1200"/>
              <a:t> </a:t>
            </a:r>
            <a:r>
              <a:rPr lang="pt-PT" altLang="en-US" sz="1200" b="1">
                <a:sym typeface="+mn-ea"/>
              </a:rPr>
              <a:t>(estudado nov/21): </a:t>
            </a:r>
            <a:r>
              <a:rPr lang="pt-PT" altLang="en-US" sz="1200"/>
              <a:t>Implementar uma versão do A-GEO onde </a:t>
            </a:r>
            <a:r>
              <a:rPr lang="pt-PT" altLang="en-US" sz="1200">
                <a:sym typeface="+mn-ea"/>
              </a:rPr>
              <a:t>a população de referência é a melhor população dentre os N novos indivíduos gerados após as N mutações.</a:t>
            </a:r>
            <a:endParaRPr lang="pt-PT" altLang="en-US" sz="1200">
              <a:sym typeface="+mn-ea"/>
            </a:endParaRPr>
          </a:p>
          <a:p>
            <a:pPr marL="342900" indent="-342900" algn="l" fontAlgn="auto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pt-PT" altLang="en-US" sz="1200" b="1">
                <a:sym typeface="+mn-ea"/>
              </a:rPr>
              <a:t>Novas implementaçaões A-GEO3 e A-GEO4 (estudado dez/21)</a:t>
            </a:r>
            <a:endParaRPr lang="pt-PT" altLang="en-US" sz="1200" b="1"/>
          </a:p>
          <a:p>
            <a:pPr marL="342900" indent="-342900" algn="l" fontAlgn="auto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AutoNum type="arabicPeriod"/>
            </a:pPr>
            <a:r>
              <a:rPr lang="pt-PT" altLang="en-US" sz="1200" b="1"/>
              <a:t>Problemas encontrados nas implementações binárias do A-GEOvar </a:t>
            </a:r>
            <a:r>
              <a:rPr lang="pt-PT" altLang="en-US" sz="1200" b="1">
                <a:sym typeface="+mn-ea"/>
              </a:rPr>
              <a:t>(estudado dez/21):</a:t>
            </a:r>
            <a:r>
              <a:rPr lang="pt-PT" altLang="en-US" sz="1200" b="1"/>
              <a:t> </a:t>
            </a:r>
            <a:r>
              <a:rPr lang="pt-PT" altLang="en-US" sz="1200"/>
              <a:t>A aplicação do mecanismo do tau no A-GEOvar provém resultados piores que na versão A-GEO. Primeiros resultados utilizavam a condição “if(CoI==0 || tau&gt;5)</a:t>
            </a:r>
            <a:endParaRPr lang="pt-PT" altLang="en-US" sz="1200" b="1"/>
          </a:p>
        </p:txBody>
      </p:sp>
      <p:grpSp>
        <p:nvGrpSpPr>
          <p:cNvPr id="6" name="Group 5"/>
          <p:cNvGrpSpPr/>
          <p:nvPr/>
        </p:nvGrpSpPr>
        <p:grpSpPr>
          <a:xfrm>
            <a:off x="467360" y="269875"/>
            <a:ext cx="6120765" cy="431800"/>
            <a:chOff x="736" y="425"/>
            <a:chExt cx="9639" cy="680"/>
          </a:xfrm>
        </p:grpSpPr>
        <p:sp>
          <p:nvSpPr>
            <p:cNvPr id="3" name="Text Box 2"/>
            <p:cNvSpPr txBox="1"/>
            <p:nvPr/>
          </p:nvSpPr>
          <p:spPr>
            <a:xfrm>
              <a:off x="736" y="425"/>
              <a:ext cx="796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pt-PT" altLang="en-US" sz="1600"/>
                <a:t>3. MELHORA DO MECANISMO DO A-GEO</a:t>
              </a:r>
              <a:endParaRPr lang="pt-PT" altLang="en-US" sz="160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848" y="1105"/>
              <a:ext cx="9527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523901" y="395173"/>
            <a:ext cx="11010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pt-PT" altLang="pt-BR" sz="1400" b="1" dirty="0" smtClean="0"/>
              <a:t>Conclusões</a:t>
            </a:r>
            <a:endParaRPr lang="pt-PT" altLang="pt-BR" sz="1400" b="1" dirty="0" smtClean="0"/>
          </a:p>
          <a:p>
            <a:pPr algn="ctr"/>
            <a:r>
              <a:rPr lang="pt-PT" altLang="pt-BR" sz="1400" b="1" dirty="0" smtClean="0"/>
              <a:t>Iniciais</a:t>
            </a:r>
            <a:endParaRPr lang="pt-PT" altLang="pt-BR" sz="1400" b="1" dirty="0" smtClean="0"/>
          </a:p>
        </p:txBody>
      </p:sp>
      <p:sp>
        <p:nvSpPr>
          <p:cNvPr id="10" name="Text Box 9"/>
          <p:cNvSpPr txBox="1"/>
          <p:nvPr/>
        </p:nvSpPr>
        <p:spPr>
          <a:xfrm>
            <a:off x="626110" y="989965"/>
            <a:ext cx="7882255" cy="8775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altLang="en-US" sz="1400"/>
              <a:t>A versão 2 foi superior em todas as execuções em relação a versão 1,</a:t>
            </a:r>
            <a:r>
              <a:rPr lang="pt-PT" altLang="en-US" sz="1400" baseline="-25000"/>
              <a:t> </a:t>
            </a:r>
            <a:r>
              <a:rPr lang="pt-PT" altLang="en-US" sz="1400"/>
              <a:t>tanto no A-GEO quanto no A-GEO</a:t>
            </a:r>
            <a:r>
              <a:rPr lang="pt-PT" altLang="en-US" sz="1400" baseline="-25000"/>
              <a:t>var</a:t>
            </a:r>
            <a:r>
              <a:rPr lang="pt-PT" altLang="en-US" sz="1400"/>
              <a:t>.</a:t>
            </a:r>
            <a:endParaRPr lang="pt-PT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altLang="en-US" sz="1400" baseline="-25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altLang="en-US" sz="1400"/>
              <a:t>A-GEO</a:t>
            </a:r>
            <a:r>
              <a:rPr lang="pt-PT" altLang="en-US" sz="1400" baseline="-25000"/>
              <a:t>2</a:t>
            </a:r>
            <a:r>
              <a:rPr lang="pt-PT" altLang="en-US" sz="1400"/>
              <a:t>var foi melhor que A-GEO</a:t>
            </a:r>
            <a:r>
              <a:rPr lang="pt-PT" altLang="en-US" sz="1400" baseline="-25000"/>
              <a:t>2 </a:t>
            </a:r>
            <a:r>
              <a:rPr lang="pt-PT" altLang="en-US" sz="1400"/>
              <a:t>em todas as funções, exceto na Ackley e na Rosenbrock</a:t>
            </a:r>
            <a:endParaRPr lang="pt-PT" altLang="en-US" sz="1400"/>
          </a:p>
        </p:txBody>
      </p:sp>
      <p:grpSp>
        <p:nvGrpSpPr>
          <p:cNvPr id="58" name="Group 57"/>
          <p:cNvGrpSpPr/>
          <p:nvPr/>
        </p:nvGrpSpPr>
        <p:grpSpPr>
          <a:xfrm>
            <a:off x="755015" y="2305685"/>
            <a:ext cx="3816350" cy="1943100"/>
            <a:chOff x="282" y="85"/>
            <a:chExt cx="6010" cy="3060"/>
          </a:xfrm>
        </p:grpSpPr>
        <p:sp>
          <p:nvSpPr>
            <p:cNvPr id="2" name="CaixaDeTexto 9"/>
            <p:cNvSpPr txBox="1"/>
            <p:nvPr/>
          </p:nvSpPr>
          <p:spPr>
            <a:xfrm>
              <a:off x="622" y="312"/>
              <a:ext cx="813" cy="4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p>
              <a:r>
                <a:rPr lang="pt-BR" sz="1350" b="1" dirty="0" smtClean="0"/>
                <a:t>GEO</a:t>
              </a:r>
              <a:endParaRPr lang="pt-BR" sz="1350" b="1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1353" y="1164"/>
              <a:ext cx="1186" cy="4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p>
              <a:r>
                <a:rPr lang="pt-BR" sz="1350" b="1" dirty="0" smtClean="0">
                  <a:solidFill>
                    <a:srgbClr val="FF0000"/>
                  </a:solidFill>
                </a:rPr>
                <a:t>A-GEO</a:t>
              </a:r>
              <a:r>
                <a:rPr lang="pt-BR" sz="1350" b="1" baseline="-25000" dirty="0" smtClean="0">
                  <a:solidFill>
                    <a:srgbClr val="FF0000"/>
                  </a:solidFill>
                </a:rPr>
                <a:t>1</a:t>
              </a:r>
              <a:endParaRPr lang="pt-BR" sz="1350" b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1353" y="1731"/>
              <a:ext cx="1186" cy="4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p>
              <a:r>
                <a:rPr lang="pt-BR" sz="1350" b="1" dirty="0" smtClean="0">
                  <a:solidFill>
                    <a:schemeClr val="accent3">
                      <a:lumMod val="75000"/>
                    </a:schemeClr>
                  </a:solidFill>
                </a:rPr>
                <a:t>A-GEO</a:t>
              </a:r>
              <a:r>
                <a:rPr lang="pt-BR" sz="1350" b="1" baseline="-25000" dirty="0" smtClean="0">
                  <a:solidFill>
                    <a:schemeClr val="accent3">
                      <a:lumMod val="75000"/>
                    </a:schemeClr>
                  </a:solidFill>
                </a:rPr>
                <a:t>2</a:t>
              </a:r>
              <a:endParaRPr lang="pt-BR" sz="1350" b="1" baseline="-25000" dirty="0" smtClean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15" name="Conector angulado 14"/>
            <p:cNvCxnSpPr>
              <a:stCxn id="2" idx="2"/>
              <a:endCxn id="12" idx="1"/>
            </p:cNvCxnSpPr>
            <p:nvPr/>
          </p:nvCxnSpPr>
          <p:spPr>
            <a:xfrm rot="5400000" flipV="1">
              <a:off x="600" y="1212"/>
              <a:ext cx="1183" cy="324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Conector angulado 14"/>
            <p:cNvCxnSpPr>
              <a:stCxn id="2" idx="2"/>
              <a:endCxn id="11" idx="1"/>
            </p:cNvCxnSpPr>
            <p:nvPr/>
          </p:nvCxnSpPr>
          <p:spPr>
            <a:xfrm rot="5400000" flipV="1">
              <a:off x="883" y="930"/>
              <a:ext cx="617" cy="324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CaixaDeTexto 9"/>
            <p:cNvSpPr txBox="1"/>
            <p:nvPr/>
          </p:nvSpPr>
          <p:spPr>
            <a:xfrm>
              <a:off x="4801" y="312"/>
              <a:ext cx="1214" cy="4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p>
              <a:r>
                <a:rPr lang="pt-BR" sz="1350" b="1" dirty="0" smtClean="0"/>
                <a:t>GEO</a:t>
              </a:r>
              <a:r>
                <a:rPr lang="pt-PT" altLang="pt-BR" sz="1350" b="1" dirty="0" smtClean="0"/>
                <a:t>var</a:t>
              </a:r>
              <a:endParaRPr lang="pt-PT" altLang="pt-BR" sz="1350" b="1" dirty="0" smtClean="0"/>
            </a:p>
          </p:txBody>
        </p:sp>
        <p:sp>
          <p:nvSpPr>
            <p:cNvPr id="6" name="CaixaDeTexto 10"/>
            <p:cNvSpPr txBox="1"/>
            <p:nvPr/>
          </p:nvSpPr>
          <p:spPr>
            <a:xfrm>
              <a:off x="3554" y="1164"/>
              <a:ext cx="1587" cy="4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p>
              <a:r>
                <a:rPr lang="pt-BR" sz="1350" b="1" dirty="0" smtClean="0">
                  <a:solidFill>
                    <a:srgbClr val="FF0000"/>
                  </a:solidFill>
                </a:rPr>
                <a:t>A-GEO</a:t>
              </a:r>
              <a:r>
                <a:rPr lang="pt-BR" sz="1350" b="1" baseline="-25000" dirty="0" smtClean="0">
                  <a:solidFill>
                    <a:srgbClr val="FF0000"/>
                  </a:solidFill>
                </a:rPr>
                <a:t>1</a:t>
              </a:r>
              <a:r>
                <a:rPr lang="pt-PT" altLang="pt-BR" sz="1350" b="1" dirty="0" smtClean="0">
                  <a:solidFill>
                    <a:srgbClr val="FF0000"/>
                  </a:solidFill>
                </a:rPr>
                <a:t>var</a:t>
              </a:r>
              <a:endParaRPr lang="pt-PT" altLang="pt-BR" sz="135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7" name="CaixaDeTexto 11"/>
            <p:cNvSpPr txBox="1"/>
            <p:nvPr/>
          </p:nvSpPr>
          <p:spPr>
            <a:xfrm>
              <a:off x="3554" y="1731"/>
              <a:ext cx="1587" cy="4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p>
              <a:r>
                <a:rPr lang="pt-BR" sz="1350" b="1" dirty="0" smtClean="0">
                  <a:solidFill>
                    <a:schemeClr val="accent3">
                      <a:lumMod val="75000"/>
                    </a:schemeClr>
                  </a:solidFill>
                </a:rPr>
                <a:t>A-GEO</a:t>
              </a:r>
              <a:r>
                <a:rPr lang="pt-BR" sz="1350" b="1" baseline="-25000" dirty="0" smtClean="0">
                  <a:solidFill>
                    <a:schemeClr val="accent3">
                      <a:lumMod val="75000"/>
                    </a:schemeClr>
                  </a:solidFill>
                </a:rPr>
                <a:t>2</a:t>
              </a:r>
              <a:r>
                <a:rPr lang="pt-PT" altLang="pt-BR" sz="1350" b="1" dirty="0" smtClean="0">
                  <a:solidFill>
                    <a:schemeClr val="accent3">
                      <a:lumMod val="75000"/>
                    </a:schemeClr>
                  </a:solidFill>
                </a:rPr>
                <a:t>var</a:t>
              </a:r>
              <a:endParaRPr lang="pt-PT" altLang="pt-BR" sz="1350" b="1" dirty="0" smtClean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8" name="Conector angulado 14"/>
            <p:cNvCxnSpPr>
              <a:stCxn id="5" idx="2"/>
              <a:endCxn id="7" idx="3"/>
            </p:cNvCxnSpPr>
            <p:nvPr/>
          </p:nvCxnSpPr>
          <p:spPr>
            <a:xfrm rot="5400000">
              <a:off x="4683" y="1242"/>
              <a:ext cx="1184" cy="267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angulado 14"/>
            <p:cNvCxnSpPr>
              <a:stCxn id="5" idx="2"/>
              <a:endCxn id="6" idx="3"/>
            </p:cNvCxnSpPr>
            <p:nvPr/>
          </p:nvCxnSpPr>
          <p:spPr>
            <a:xfrm rot="5400000">
              <a:off x="4966" y="957"/>
              <a:ext cx="616" cy="267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aixaDeTexto 10"/>
            <p:cNvSpPr txBox="1"/>
            <p:nvPr/>
          </p:nvSpPr>
          <p:spPr>
            <a:xfrm>
              <a:off x="2306" y="2412"/>
              <a:ext cx="1587" cy="4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p>
              <a:r>
                <a:rPr lang="pt-BR" sz="1350" b="1" dirty="0" smtClean="0">
                  <a:solidFill>
                    <a:schemeClr val="accent3">
                      <a:lumMod val="75000"/>
                    </a:schemeClr>
                  </a:solidFill>
                </a:rPr>
                <a:t>A-GEO</a:t>
              </a:r>
              <a:r>
                <a:rPr lang="pt-PT" altLang="pt-BR" sz="1350" b="1" baseline="-25000" dirty="0" smtClean="0">
                  <a:solidFill>
                    <a:schemeClr val="accent3">
                      <a:lumMod val="75000"/>
                    </a:schemeClr>
                  </a:solidFill>
                </a:rPr>
                <a:t>2</a:t>
              </a:r>
              <a:r>
                <a:rPr lang="pt-PT" altLang="pt-BR" sz="1350" b="1" dirty="0" smtClean="0">
                  <a:solidFill>
                    <a:schemeClr val="accent3">
                      <a:lumMod val="75000"/>
                    </a:schemeClr>
                  </a:solidFill>
                </a:rPr>
                <a:t>var</a:t>
              </a:r>
              <a:endParaRPr lang="pt-PT" altLang="pt-BR" sz="1350" b="1" dirty="0" smtClean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14" name="Conector angulado 14"/>
            <p:cNvCxnSpPr>
              <a:stCxn id="12" idx="3"/>
              <a:endCxn id="13" idx="0"/>
            </p:cNvCxnSpPr>
            <p:nvPr/>
          </p:nvCxnSpPr>
          <p:spPr>
            <a:xfrm>
              <a:off x="2539" y="1967"/>
              <a:ext cx="561" cy="445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angulado 14"/>
            <p:cNvCxnSpPr>
              <a:stCxn id="7" idx="1"/>
              <a:endCxn id="13" idx="0"/>
            </p:cNvCxnSpPr>
            <p:nvPr/>
          </p:nvCxnSpPr>
          <p:spPr>
            <a:xfrm rot="10800000" flipV="1">
              <a:off x="3100" y="1967"/>
              <a:ext cx="454" cy="445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s 23"/>
            <p:cNvSpPr/>
            <p:nvPr/>
          </p:nvSpPr>
          <p:spPr>
            <a:xfrm>
              <a:off x="282" y="85"/>
              <a:ext cx="6010" cy="3061"/>
            </a:xfrm>
            <a:prstGeom prst="rect">
              <a:avLst/>
            </a:prstGeom>
            <a:noFill/>
            <a:ln w="28575">
              <a:solidFill>
                <a:srgbClr val="0070C0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6" name="Text Box 15"/>
          <p:cNvSpPr txBox="1"/>
          <p:nvPr/>
        </p:nvSpPr>
        <p:spPr>
          <a:xfrm>
            <a:off x="5075555" y="2542540"/>
            <a:ext cx="3649345" cy="1706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pPr indent="0" algn="ctr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PT" sz="1400" b="1">
                <a:solidFill>
                  <a:srgbClr val="FF0000"/>
                </a:solidFill>
                <a:sym typeface="+mn-ea"/>
              </a:rPr>
              <a:t>Essas são conclusões foram feitas em FEV/21 e publicadas no CSBC. Porém, um erro foi encontrado na implementação e novas conclusões foram geradas, que serão apresentadas a seguir.</a:t>
            </a:r>
            <a:endParaRPr lang="pt-PT" sz="1400" b="1">
              <a:solidFill>
                <a:srgbClr val="FF0000"/>
              </a:solidFill>
              <a:sym typeface="+mn-ea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67360" y="269875"/>
            <a:ext cx="6287135" cy="431800"/>
            <a:chOff x="736" y="425"/>
            <a:chExt cx="9901" cy="680"/>
          </a:xfrm>
        </p:grpSpPr>
        <p:sp>
          <p:nvSpPr>
            <p:cNvPr id="18" name="Text Box 17"/>
            <p:cNvSpPr txBox="1"/>
            <p:nvPr/>
          </p:nvSpPr>
          <p:spPr>
            <a:xfrm>
              <a:off x="736" y="425"/>
              <a:ext cx="990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pt-PT" altLang="en-US" sz="1600">
                  <a:sym typeface="+mn-ea"/>
                </a:rPr>
                <a:t>3.1 Implementação das versões A-GEO e A-GEOvar (fev/21)</a:t>
              </a:r>
              <a:endParaRPr lang="pt-PT" altLang="en-US" sz="1600">
                <a:sym typeface="+mn-ea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848" y="1105"/>
              <a:ext cx="9527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/>
        </p:nvSpPr>
        <p:spPr>
          <a:xfrm>
            <a:off x="538480" y="989965"/>
            <a:ext cx="799338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pt-PT" altLang="en-US" sz="1200" b="1">
                <a:sym typeface="+mn-ea"/>
              </a:rPr>
              <a:t>1) População binária vinha sendo passada por referência (modificada dentro do algoritmo) e o próximo algoritmo perdia a população gerada originalmente.</a:t>
            </a:r>
            <a:endParaRPr lang="pt-PT" altLang="en-US" sz="1200" b="1">
              <a:sym typeface="+mn-ea"/>
            </a:endParaRPr>
          </a:p>
          <a:p>
            <a:pPr marL="628650" lvl="1" indent="-171450" algn="l" fontAlgn="auto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PT" altLang="en-US" sz="1200">
                <a:sym typeface="+mn-ea"/>
              </a:rPr>
              <a:t>Esse problema só acontecia agora, e não na geração dos resultados do CSBC, pois há pouco tempo eu alterei o algoritmo para passar a população inicial como parâmetro de entrada. Na época do CSBC eu gerava a população dentro do algoritmo, então na média todos partiam dos mesmos pontos.</a:t>
            </a:r>
            <a:endParaRPr lang="pt-PT" altLang="en-US" sz="1200">
              <a:sym typeface="+mn-ea"/>
            </a:endParaRPr>
          </a:p>
          <a:p>
            <a:pPr marL="171450" indent="-171450" algn="l" fontAlgn="auto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pt-PT" altLang="en-US" sz="1200" b="1">
                <a:sym typeface="+mn-ea"/>
              </a:rPr>
              <a:t>2) CoI</a:t>
            </a:r>
            <a:r>
              <a:rPr lang="pt-PT" altLang="en-US" sz="1200" b="1" baseline="-25000">
                <a:sym typeface="+mn-ea"/>
              </a:rPr>
              <a:t>i-1</a:t>
            </a:r>
            <a:r>
              <a:rPr lang="pt-PT" altLang="en-US" sz="1200" b="1">
                <a:sym typeface="+mn-ea"/>
              </a:rPr>
              <a:t> vinha sendo atualizado antes do cálculo do tau. Apesar do erro no código, os resultados continuaram iguais porque continuava entrando em “if(CoI</a:t>
            </a:r>
            <a:r>
              <a:rPr lang="pt-PT" altLang="en-US" sz="1200" b="1" baseline="-25000">
                <a:sym typeface="+mn-ea"/>
              </a:rPr>
              <a:t>i</a:t>
            </a:r>
            <a:r>
              <a:rPr lang="pt-PT" altLang="en-US" sz="1200" b="1">
                <a:sym typeface="+mn-ea"/>
              </a:rPr>
              <a:t>&lt;=CoI</a:t>
            </a:r>
            <a:r>
              <a:rPr lang="pt-PT" altLang="en-US" sz="1200" b="1" baseline="-25000">
                <a:sym typeface="+mn-ea"/>
              </a:rPr>
              <a:t>i-1</a:t>
            </a:r>
            <a:r>
              <a:rPr lang="pt-PT" altLang="en-US" sz="1200" b="1">
                <a:sym typeface="+mn-ea"/>
              </a:rPr>
              <a:t>)” a não ser que entrasse em “if(CoI==0)”. </a:t>
            </a:r>
            <a:endParaRPr lang="pt-PT" altLang="en-US" sz="1200" b="1">
              <a:sym typeface="+mn-ea"/>
            </a:endParaRPr>
          </a:p>
          <a:p>
            <a:pPr marL="628650" lvl="1" indent="-171450" algn="l" fontAlgn="auto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PT" altLang="en-US" sz="1200">
                <a:sym typeface="+mn-ea"/>
              </a:rPr>
              <a:t>Esse problema também não influenciou em nada o resultado, pois se o CoI não for 0, cai na outra condição. Só prejudicava nas poucas vezes onde CoI</a:t>
            </a:r>
            <a:r>
              <a:rPr lang="pt-PT" altLang="en-US" sz="1200" baseline="-25000">
                <a:sym typeface="+mn-ea"/>
              </a:rPr>
              <a:t>i </a:t>
            </a:r>
            <a:r>
              <a:rPr lang="pt-PT" altLang="en-US" sz="1200">
                <a:sym typeface="+mn-ea"/>
              </a:rPr>
              <a:t>era maior que </a:t>
            </a:r>
            <a:r>
              <a:rPr lang="pt-PT" altLang="en-US" sz="1200">
                <a:sym typeface="+mn-ea"/>
              </a:rPr>
              <a:t>CoI</a:t>
            </a:r>
            <a:r>
              <a:rPr lang="pt-PT" altLang="en-US" sz="1200" baseline="-25000">
                <a:sym typeface="+mn-ea"/>
              </a:rPr>
              <a:t>i-1</a:t>
            </a:r>
            <a:r>
              <a:rPr lang="pt-PT" altLang="en-US" sz="1200">
                <a:sym typeface="+mn-ea"/>
              </a:rPr>
              <a:t>.</a:t>
            </a:r>
            <a:endParaRPr lang="pt-PT" altLang="en-US" sz="1200">
              <a:sym typeface="+mn-ea"/>
            </a:endParaRPr>
          </a:p>
          <a:p>
            <a:pPr indent="0" algn="l" fontAlgn="auto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pt-PT" altLang="en-US" sz="1200" b="1">
                <a:sym typeface="+mn-ea"/>
              </a:rPr>
              <a:t>3) No A-GEOvar, após confirmar a mutação de um bit por variável, não era feito o cálculo da população atual pra atualizar, então o o f(x) atual permanecia sempre o mesmo. </a:t>
            </a:r>
            <a:endParaRPr lang="pt-PT" altLang="en-US" sz="1200" b="1">
              <a:sym typeface="+mn-ea"/>
            </a:endParaRPr>
          </a:p>
          <a:p>
            <a:pPr marL="628650" lvl="1" indent="-171450" algn="l" fontAlgn="auto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PT" altLang="en-US" sz="1200">
                <a:sym typeface="+mn-ea"/>
              </a:rPr>
              <a:t>Esses resultados também não influenciaram no CSBC, pois há pouco tempo quando eu vinha mexendo nas versões reais eu alterei uma lógica do binário por questãode padrão.</a:t>
            </a:r>
            <a:endParaRPr lang="pt-PT" altLang="en-US" sz="1200">
              <a:sym typeface="+mn-ea"/>
            </a:endParaRPr>
          </a:p>
          <a:p>
            <a:pPr indent="0" algn="l" fontAlgn="auto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pt-PT" altLang="en-US" sz="1200" b="1">
                <a:sym typeface="+mn-ea"/>
              </a:rPr>
              <a:t>Esses problemas só aconteciam nas versões binárias, então não afetam todos os resultados das versões com codificação real.</a:t>
            </a:r>
            <a:endParaRPr lang="pt-PT" altLang="en-US" sz="1200" b="1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67360" y="269875"/>
            <a:ext cx="7691120" cy="431800"/>
            <a:chOff x="736" y="425"/>
            <a:chExt cx="12112" cy="680"/>
          </a:xfrm>
        </p:grpSpPr>
        <p:sp>
          <p:nvSpPr>
            <p:cNvPr id="18" name="Text Box 17"/>
            <p:cNvSpPr txBox="1"/>
            <p:nvPr/>
          </p:nvSpPr>
          <p:spPr>
            <a:xfrm>
              <a:off x="736" y="425"/>
              <a:ext cx="1211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pt-PT" altLang="en-US" sz="1600">
                  <a:sym typeface="+mn-ea"/>
                </a:rPr>
                <a:t>EXTRA: Correções importantes, mas que não alteraram os resultados originais</a:t>
              </a:r>
              <a:endParaRPr lang="pt-PT" altLang="en-US" sz="1600">
                <a:sym typeface="+mn-ea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848" y="1105"/>
              <a:ext cx="9527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755015" y="1061720"/>
            <a:ext cx="8066405" cy="29229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200000"/>
              </a:lnSpc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pt-PT" altLang="en-US" sz="1200" b="1">
                <a:sym typeface="+mn-ea"/>
              </a:rPr>
              <a:t>Principal Problema:</a:t>
            </a:r>
            <a:endParaRPr lang="pt-PT" altLang="en-US" sz="1200" b="1">
              <a:sym typeface="+mn-ea"/>
            </a:endParaRPr>
          </a:p>
          <a:p>
            <a:pPr marL="171450" indent="-171450" algn="l" fontAlgn="auto">
              <a:lnSpc>
                <a:spcPct val="2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PT" altLang="en-US" sz="1200">
                <a:sym typeface="+mn-ea"/>
              </a:rPr>
              <a:t>Foi descoberto que a lógica de resetar o tau do A-GEOvar desde o início havia sido implementado com </a:t>
            </a:r>
            <a:r>
              <a:rPr lang="pt-PT" altLang="en-US" sz="1200">
                <a:solidFill>
                  <a:schemeClr val="tx1"/>
                </a:solidFill>
                <a:sym typeface="+mn-ea"/>
              </a:rPr>
              <a:t>“if (CoI==0 || tau&gt;5)” ao invés de “if (CoI==0)”</a:t>
            </a:r>
            <a:endParaRPr lang="pt-PT" altLang="en-US" sz="1200">
              <a:solidFill>
                <a:schemeClr val="tx1"/>
              </a:solidFill>
              <a:sym typeface="+mn-ea"/>
            </a:endParaRPr>
          </a:p>
          <a:p>
            <a:pPr marL="628650" lvl="1" indent="-171450" algn="l" fontAlgn="auto">
              <a:lnSpc>
                <a:spcPct val="2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PT" altLang="en-US" sz="1200">
                <a:solidFill>
                  <a:schemeClr val="tx1"/>
                </a:solidFill>
                <a:sym typeface="+mn-ea"/>
              </a:rPr>
              <a:t>Ao corrigir isso, a versão A-GEOvar apresentou resultados piores quando comparado ao A-GEO. </a:t>
            </a:r>
            <a:endParaRPr lang="pt-PT" altLang="en-US" sz="1200">
              <a:solidFill>
                <a:schemeClr val="tx1"/>
              </a:solidFill>
              <a:sym typeface="+mn-ea"/>
            </a:endParaRPr>
          </a:p>
          <a:p>
            <a:pPr marL="1085850" lvl="2" indent="-171450" algn="l" fontAlgn="auto">
              <a:lnSpc>
                <a:spcPct val="2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PT" altLang="en-US" sz="1200">
                <a:solidFill>
                  <a:schemeClr val="tx1"/>
                </a:solidFill>
                <a:sym typeface="+mn-ea"/>
              </a:rPr>
              <a:t>Esse resultado vai na contramão das conclusões do trabalho do CSBC.</a:t>
            </a:r>
            <a:endParaRPr lang="pt-PT" altLang="en-US" sz="1200">
              <a:solidFill>
                <a:schemeClr val="tx1"/>
              </a:solidFill>
              <a:sym typeface="+mn-ea"/>
            </a:endParaRPr>
          </a:p>
          <a:p>
            <a:pPr marL="1085850" lvl="2" indent="-171450" algn="l" fontAlgn="auto">
              <a:lnSpc>
                <a:spcPct val="2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PT" altLang="en-US" sz="1200">
                <a:solidFill>
                  <a:schemeClr val="tx1"/>
                </a:solidFill>
                <a:sym typeface="+mn-ea"/>
              </a:rPr>
              <a:t>Com esse conserto, passamos a conhecer o verdadeiro A-GEOvar</a:t>
            </a:r>
            <a:endParaRPr lang="pt-PT" altLang="en-US" sz="120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67360" y="269875"/>
            <a:ext cx="6638290" cy="431800"/>
            <a:chOff x="736" y="425"/>
            <a:chExt cx="10454" cy="680"/>
          </a:xfrm>
        </p:grpSpPr>
        <p:sp>
          <p:nvSpPr>
            <p:cNvPr id="18" name="Text Box 17"/>
            <p:cNvSpPr txBox="1"/>
            <p:nvPr/>
          </p:nvSpPr>
          <p:spPr>
            <a:xfrm>
              <a:off x="736" y="425"/>
              <a:ext cx="10454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pt-PT" altLang="en-US" sz="1600">
                  <a:sym typeface="+mn-ea"/>
                </a:rPr>
                <a:t>3.2 Correção das implementações </a:t>
              </a:r>
              <a:r>
                <a:rPr lang="pt-PT" altLang="en-US" sz="1600">
                  <a:sym typeface="+mn-ea"/>
                </a:rPr>
                <a:t>A-GEO e A-GEOvar (nov/21)</a:t>
              </a:r>
              <a:endParaRPr lang="pt-PT" altLang="en-US" sz="1600">
                <a:sym typeface="+mn-ea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848" y="1105"/>
              <a:ext cx="9527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467360" y="269875"/>
            <a:ext cx="6638290" cy="431800"/>
            <a:chOff x="736" y="425"/>
            <a:chExt cx="10454" cy="680"/>
          </a:xfrm>
        </p:grpSpPr>
        <p:sp>
          <p:nvSpPr>
            <p:cNvPr id="18" name="Text Box 17"/>
            <p:cNvSpPr txBox="1"/>
            <p:nvPr/>
          </p:nvSpPr>
          <p:spPr>
            <a:xfrm>
              <a:off x="736" y="425"/>
              <a:ext cx="10454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pt-PT" altLang="en-US" sz="1600">
                  <a:sym typeface="+mn-ea"/>
                </a:rPr>
                <a:t>3.2 Correção das implementações </a:t>
              </a:r>
              <a:r>
                <a:rPr lang="pt-PT" altLang="en-US" sz="1600">
                  <a:sym typeface="+mn-ea"/>
                </a:rPr>
                <a:t>A-GEO e A-GEOvar (nov/21)</a:t>
              </a:r>
              <a:endParaRPr lang="pt-PT" altLang="en-US" sz="1600">
                <a:sym typeface="+mn-ea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848" y="1105"/>
              <a:ext cx="9527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 descr="AGEOvar129_AC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9790" y="1205865"/>
            <a:ext cx="2899410" cy="1882775"/>
          </a:xfrm>
          <a:prstGeom prst="rect">
            <a:avLst/>
          </a:prstGeom>
        </p:spPr>
      </p:pic>
      <p:pic>
        <p:nvPicPr>
          <p:cNvPr id="3" name="Picture 2" descr="AGEOvar129_BE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790" y="3088640"/>
            <a:ext cx="2899410" cy="1882775"/>
          </a:xfrm>
          <a:prstGeom prst="rect">
            <a:avLst/>
          </a:prstGeom>
        </p:spPr>
      </p:pic>
      <p:pic>
        <p:nvPicPr>
          <p:cNvPr id="4" name="Picture 3" descr="AGEOvar129_GR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05" y="1205865"/>
            <a:ext cx="2899410" cy="1882775"/>
          </a:xfrm>
          <a:prstGeom prst="rect">
            <a:avLst/>
          </a:prstGeom>
        </p:spPr>
      </p:pic>
      <p:pic>
        <p:nvPicPr>
          <p:cNvPr id="5" name="Picture 4" descr="AGEOvar129_RA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430" y="1205865"/>
            <a:ext cx="2899410" cy="1882775"/>
          </a:xfrm>
          <a:prstGeom prst="rect">
            <a:avLst/>
          </a:prstGeom>
        </p:spPr>
      </p:pic>
      <p:pic>
        <p:nvPicPr>
          <p:cNvPr id="6" name="Picture 5" descr="AGEOvar129_RO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705" y="3088640"/>
            <a:ext cx="2899410" cy="1882775"/>
          </a:xfrm>
          <a:prstGeom prst="rect">
            <a:avLst/>
          </a:prstGeom>
        </p:spPr>
      </p:pic>
      <p:pic>
        <p:nvPicPr>
          <p:cNvPr id="8" name="Picture 7" descr="AGEOvar129_SCH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9430" y="3088640"/>
            <a:ext cx="2899410" cy="188277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251460" y="845820"/>
            <a:ext cx="85877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pt-PT" altLang="en-US" sz="1200" b="1">
                <a:sym typeface="+mn-ea"/>
              </a:rPr>
              <a:t>Comparação das versões A-GEO1var e A-GEO2var com a que foi gerada no CSBC (vamos chamar de A-GEO9var)</a:t>
            </a:r>
            <a:endParaRPr lang="pt-PT" altLang="en-US" sz="1200" b="1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19191</Words>
  <Application>WPS Presentation</Application>
  <PresentationFormat>Apresentação na tela (4:3)</PresentationFormat>
  <Paragraphs>816</Paragraphs>
  <Slides>38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2" baseType="lpstr">
      <vt:lpstr>Arial</vt:lpstr>
      <vt:lpstr>SimSun</vt:lpstr>
      <vt:lpstr>Wingdings</vt:lpstr>
      <vt:lpstr>DejaVu Math TeX Gyre</vt:lpstr>
      <vt:lpstr>MS Mincho</vt:lpstr>
      <vt:lpstr>Gubbi</vt:lpstr>
      <vt:lpstr>Symbol</vt:lpstr>
      <vt:lpstr>Microsoft YaHei</vt:lpstr>
      <vt:lpstr>Droid Sans Fallback</vt:lpstr>
      <vt:lpstr>Arial Unicode MS</vt:lpstr>
      <vt:lpstr>Calibri</vt:lpstr>
      <vt:lpstr>Trebuchet MS</vt:lpstr>
      <vt:lpstr>OpenSymbol</vt:lpstr>
      <vt:lpstr>Tema do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Fabiano Sousa</dc:creator>
  <cp:lastModifiedBy>lbluz</cp:lastModifiedBy>
  <cp:revision>465</cp:revision>
  <dcterms:created xsi:type="dcterms:W3CDTF">2021-12-09T01:56:10Z</dcterms:created>
  <dcterms:modified xsi:type="dcterms:W3CDTF">2021-12-09T01:56:10Z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