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6858000" cy="121894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CC0000"/>
    <a:srgbClr val="B2B2B2"/>
    <a:srgbClr val="202020"/>
    <a:srgbClr val="323232"/>
    <a:srgbClr val="CC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940"/>
        <p:guide pos="22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1084" y="1279525"/>
            <a:ext cx="194348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2351469"/>
            <a:ext cx="5143500" cy="3887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2363"/>
            <a:ext cx="5143500" cy="294299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980328"/>
            <a:ext cx="5915025" cy="988067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3244917"/>
            <a:ext cx="5915025" cy="7734189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6667034"/>
            <a:ext cx="5539550" cy="144243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93992"/>
            <a:ext cx="4118372" cy="1150982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3101542"/>
            <a:ext cx="2901255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4649056"/>
            <a:ext cx="2901255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3101542"/>
            <a:ext cx="2915543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4649056"/>
            <a:ext cx="2915543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4916755"/>
            <a:ext cx="5915025" cy="235609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795" y="225733"/>
            <a:ext cx="2342925" cy="28442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362139"/>
            <a:ext cx="3272273" cy="905501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3656880"/>
            <a:ext cx="2342925" cy="67748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417909" y="772008"/>
            <a:ext cx="0" cy="247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648983"/>
            <a:ext cx="860240" cy="1033012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8983"/>
            <a:ext cx="4994976" cy="10330123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61060" y="2097405"/>
            <a:ext cx="534225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randomicamente a população de bits que codificam N variáveis de projeto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42870" y="2576830"/>
            <a:ext cx="356044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1/√n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2330" y="3061970"/>
            <a:ext cx="534098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Verifica o valor de f(x) para cada bit flipado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22775" y="3531870"/>
            <a:ext cx="1781175" cy="983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atual solução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42870" y="3541395"/>
            <a:ext cx="1780540" cy="974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melhor solução 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encontrada,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iamond 13"/>
              <p:cNvSpPr/>
              <p:nvPr/>
            </p:nvSpPr>
            <p:spPr>
              <a:xfrm>
                <a:off x="4605020" y="4716145"/>
                <a:ext cx="1598930" cy="66294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</a:t>
                </a:r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PT" sz="90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</m:oMath>
                </a14:m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i-1</a:t>
                </a:r>
                <a:endParaRPr lang="pt-PT" altLang="en-US" sz="900" baseline="-25000">
                  <a:solidFill>
                    <a:schemeClr val="tx1"/>
                  </a:solidFill>
                  <a:uFillTx/>
                </a:endParaRPr>
              </a:p>
            </p:txBody>
          </p:sp>
        </mc:Choice>
        <mc:Fallback>
          <p:sp>
            <p:nvSpPr>
              <p:cNvPr id="14" name="Diamond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20" y="4716145"/>
                <a:ext cx="1598930" cy="662940"/>
              </a:xfrm>
              <a:prstGeom prst="diamond">
                <a:avLst/>
              </a:prstGeom>
              <a:blipFill rotWithShape="1">
                <a:blip r:embed="rId1"/>
                <a:stretch>
                  <a:fillRect l="-1072" t="-1054" r="-1033" b="-958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2956560" y="5560060"/>
            <a:ext cx="1148080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Reinicia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52035" y="5560060"/>
            <a:ext cx="1110615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Aumenta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42235" y="6022340"/>
            <a:ext cx="3561715" cy="1955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endParaRPr lang="pt-PT" altLang="en-US" sz="900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49650" y="6425565"/>
            <a:ext cx="883920" cy="18992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5314315" y="6425565"/>
                <a:ext cx="890270" cy="18992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15" y="6425565"/>
                <a:ext cx="890270" cy="1899285"/>
              </a:xfrm>
              <a:prstGeom prst="roundRect">
                <a:avLst/>
              </a:prstGeom>
              <a:blipFill rotWithShape="1">
                <a:blip r:embed="rId2"/>
                <a:stretch>
                  <a:fillRect l="-713" t="-334" r="-713" b="-33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304419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4208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4886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611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6705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494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172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2897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419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4208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4886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0611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6169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GEOvar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5196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GEO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4223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A-GEO1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3250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A-GEO2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2277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A-GEO1var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1304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A-GEO2var</a:t>
            </a:r>
            <a:endParaRPr lang="pt-PT" altLang="en-US" sz="10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4419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4208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4886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0611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15085" y="18916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72335" y="18916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2"/>
            <a:endCxn id="53" idx="0"/>
          </p:cNvCxnSpPr>
          <p:nvPr/>
        </p:nvCxnSpPr>
        <p:spPr>
          <a:xfrm rot="5400000">
            <a:off x="3431858" y="4616133"/>
            <a:ext cx="201295" cy="12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" idx="2"/>
            <a:endCxn id="53" idx="0"/>
          </p:cNvCxnSpPr>
          <p:nvPr/>
        </p:nvCxnSpPr>
        <p:spPr>
          <a:xfrm rot="5400000">
            <a:off x="4321810" y="3725545"/>
            <a:ext cx="201930" cy="1781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2732405" y="4717415"/>
            <a:ext cx="1598930" cy="6629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0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4" name="Straight Arrow Connector 53"/>
          <p:cNvCxnSpPr>
            <a:endCxn id="17" idx="0"/>
          </p:cNvCxnSpPr>
          <p:nvPr/>
        </p:nvCxnSpPr>
        <p:spPr>
          <a:xfrm>
            <a:off x="3522980" y="5385435"/>
            <a:ext cx="7620" cy="174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331335" y="5046980"/>
            <a:ext cx="27368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4246245" y="482155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2" name="Text Box 1"/>
          <p:cNvSpPr txBox="1"/>
          <p:nvPr/>
        </p:nvSpPr>
        <p:spPr>
          <a:xfrm>
            <a:off x="3569970" y="536765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3" name="Text Box 2"/>
          <p:cNvSpPr txBox="1"/>
          <p:nvPr/>
        </p:nvSpPr>
        <p:spPr>
          <a:xfrm>
            <a:off x="5436870" y="5334635"/>
            <a:ext cx="3854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6" name="Straight Arrow Connector 5"/>
          <p:cNvCxnSpPr>
            <a:stCxn id="14" idx="2"/>
            <a:endCxn id="18" idx="0"/>
          </p:cNvCxnSpPr>
          <p:nvPr/>
        </p:nvCxnSpPr>
        <p:spPr>
          <a:xfrm>
            <a:off x="5404485" y="5379085"/>
            <a:ext cx="3175" cy="1809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2"/>
            <a:endCxn id="19" idx="0"/>
          </p:cNvCxnSpPr>
          <p:nvPr/>
        </p:nvCxnSpPr>
        <p:spPr>
          <a:xfrm rot="5400000" flipV="1">
            <a:off x="3835400" y="5434330"/>
            <a:ext cx="283210" cy="892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8" idx="2"/>
            <a:endCxn id="19" idx="0"/>
          </p:cNvCxnSpPr>
          <p:nvPr/>
        </p:nvCxnSpPr>
        <p:spPr>
          <a:xfrm rot="5400000">
            <a:off x="4773930" y="5388610"/>
            <a:ext cx="283210" cy="984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665730" y="6425565"/>
            <a:ext cx="883920" cy="18967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91540" y="6428105"/>
            <a:ext cx="883920" cy="18992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4433570" y="6425565"/>
                <a:ext cx="890270" cy="18967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70" y="6425565"/>
                <a:ext cx="890270" cy="1896745"/>
              </a:xfrm>
              <a:prstGeom prst="roundRect">
                <a:avLst/>
              </a:prstGeom>
              <a:blipFill rotWithShape="1">
                <a:blip r:embed="rId3"/>
                <a:stretch>
                  <a:fillRect l="-713" t="-335" r="-713" b="-33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/>
              <p:cNvSpPr/>
              <p:nvPr/>
            </p:nvSpPr>
            <p:spPr>
              <a:xfrm>
                <a:off x="1775460" y="6424930"/>
                <a:ext cx="890270" cy="189738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2" name="Rounded 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60" y="6424930"/>
                <a:ext cx="890270" cy="1897380"/>
              </a:xfrm>
              <a:prstGeom prst="roundRect">
                <a:avLst/>
              </a:prstGeom>
              <a:blipFill rotWithShape="1">
                <a:blip r:embed="rId4"/>
                <a:stretch>
                  <a:fillRect l="-713" t="-335" r="-713" b="-33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304419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94208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4886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70611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15085" y="2371090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172335" y="2371090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323975" y="3336290"/>
            <a:ext cx="0" cy="30905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2" idx="0"/>
          </p:cNvCxnSpPr>
          <p:nvPr/>
        </p:nvCxnSpPr>
        <p:spPr>
          <a:xfrm>
            <a:off x="2219325" y="3335020"/>
            <a:ext cx="1270" cy="30899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2742565" y="863219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800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2355215" y="884555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1"/>
          <p:nvPr/>
        </p:nvSpPr>
        <p:spPr>
          <a:xfrm>
            <a:off x="3569970" y="945578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cxnSp>
        <p:nvCxnSpPr>
          <p:cNvPr id="77" name="Elbow Connector 76"/>
          <p:cNvCxnSpPr>
            <a:stCxn id="62" idx="2"/>
            <a:endCxn id="74" idx="0"/>
          </p:cNvCxnSpPr>
          <p:nvPr/>
        </p:nvCxnSpPr>
        <p:spPr>
          <a:xfrm rot="5400000" flipV="1">
            <a:off x="2726373" y="7810183"/>
            <a:ext cx="309880" cy="1321435"/>
          </a:xfrm>
          <a:prstGeom prst="bentConnector3">
            <a:avLst>
              <a:gd name="adj1" fmla="val 49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2"/>
            <a:endCxn id="74" idx="0"/>
          </p:cNvCxnSpPr>
          <p:nvPr/>
        </p:nvCxnSpPr>
        <p:spPr>
          <a:xfrm rot="5400000" flipV="1">
            <a:off x="2285365" y="7369175"/>
            <a:ext cx="304800" cy="22085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9" idx="2"/>
            <a:endCxn id="74" idx="0"/>
          </p:cNvCxnSpPr>
          <p:nvPr/>
        </p:nvCxnSpPr>
        <p:spPr>
          <a:xfrm rot="5400000" flipV="1">
            <a:off x="3169920" y="8253730"/>
            <a:ext cx="309880" cy="434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0" idx="2"/>
            <a:endCxn id="74" idx="0"/>
          </p:cNvCxnSpPr>
          <p:nvPr/>
        </p:nvCxnSpPr>
        <p:spPr>
          <a:xfrm rot="5400000">
            <a:off x="3613150" y="8247380"/>
            <a:ext cx="307340" cy="4495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2"/>
            <a:endCxn id="74" idx="0"/>
          </p:cNvCxnSpPr>
          <p:nvPr/>
        </p:nvCxnSpPr>
        <p:spPr>
          <a:xfrm rot="5400000">
            <a:off x="4055428" y="7802563"/>
            <a:ext cx="309880" cy="1336675"/>
          </a:xfrm>
          <a:prstGeom prst="bentConnector3">
            <a:avLst>
              <a:gd name="adj1" fmla="val 49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1" idx="2"/>
            <a:endCxn id="74" idx="0"/>
          </p:cNvCxnSpPr>
          <p:nvPr/>
        </p:nvCxnSpPr>
        <p:spPr>
          <a:xfrm rot="5400000">
            <a:off x="4497070" y="7363460"/>
            <a:ext cx="307340" cy="2217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1"/>
            <a:endCxn id="9" idx="1"/>
          </p:cNvCxnSpPr>
          <p:nvPr/>
        </p:nvCxnSpPr>
        <p:spPr>
          <a:xfrm rot="10800000">
            <a:off x="862330" y="3199130"/>
            <a:ext cx="1880235" cy="5845175"/>
          </a:xfrm>
          <a:prstGeom prst="bentConnector3">
            <a:avLst>
              <a:gd name="adj1" fmla="val 11266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658110" y="9679940"/>
            <a:ext cx="1768475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9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Elbow Connector 86"/>
          <p:cNvCxnSpPr>
            <a:stCxn id="74" idx="2"/>
            <a:endCxn id="86" idx="0"/>
          </p:cNvCxnSpPr>
          <p:nvPr/>
        </p:nvCxnSpPr>
        <p:spPr>
          <a:xfrm rot="5400000" flipV="1">
            <a:off x="3430270" y="9561195"/>
            <a:ext cx="224155" cy="635"/>
          </a:xfrm>
          <a:prstGeom prst="bentConnector3">
            <a:avLst>
              <a:gd name="adj1" fmla="val 5014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3549650" y="6424295"/>
            <a:ext cx="883920" cy="18992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65730" y="6424295"/>
            <a:ext cx="883920" cy="18967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ounded Rectangle 89"/>
              <p:cNvSpPr/>
              <p:nvPr/>
            </p:nvSpPr>
            <p:spPr>
              <a:xfrm>
                <a:off x="891540" y="6426835"/>
                <a:ext cx="883920" cy="18992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0" name="Rounded 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6426835"/>
                <a:ext cx="883920" cy="1899285"/>
              </a:xfrm>
              <a:prstGeom prst="roundRect">
                <a:avLst/>
              </a:prstGeom>
              <a:blipFill rotWithShape="1">
                <a:blip r:embed="rId5"/>
                <a:stretch>
                  <a:fillRect l="-718" t="-334" r="-718" b="-33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ounded Rectangle 90"/>
              <p:cNvSpPr/>
              <p:nvPr/>
            </p:nvSpPr>
            <p:spPr>
              <a:xfrm>
                <a:off x="3549650" y="6424930"/>
                <a:ext cx="883920" cy="18992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1" name="Rounded 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50" y="6424930"/>
                <a:ext cx="883920" cy="1899285"/>
              </a:xfrm>
              <a:prstGeom prst="roundRect">
                <a:avLst/>
              </a:prstGeom>
              <a:blipFill rotWithShape="1">
                <a:blip r:embed="rId5"/>
                <a:stretch>
                  <a:fillRect l="-718" t="-334" r="-718" b="-33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ounded Rectangle 91"/>
              <p:cNvSpPr/>
              <p:nvPr/>
            </p:nvSpPr>
            <p:spPr>
              <a:xfrm>
                <a:off x="2665730" y="6424930"/>
                <a:ext cx="883920" cy="18967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2" name="Rounded 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730" y="6424930"/>
                <a:ext cx="883920" cy="1896745"/>
              </a:xfrm>
              <a:prstGeom prst="roundRect">
                <a:avLst/>
              </a:prstGeom>
              <a:blipFill rotWithShape="1">
                <a:blip r:embed="rId6"/>
                <a:stretch>
                  <a:fillRect l="-718" t="-335" r="-718" b="-33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BINÁRIOS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94" name="Text Box 93"/>
          <p:cNvSpPr txBox="1"/>
          <p:nvPr/>
        </p:nvSpPr>
        <p:spPr>
          <a:xfrm>
            <a:off x="6141085" y="484886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97" name="Elbow Connector 96"/>
          <p:cNvCxnSpPr>
            <a:stCxn id="14" idx="3"/>
            <a:endCxn id="19" idx="3"/>
          </p:cNvCxnSpPr>
          <p:nvPr/>
        </p:nvCxnSpPr>
        <p:spPr>
          <a:xfrm>
            <a:off x="6203950" y="5047615"/>
            <a:ext cx="3175" cy="1072515"/>
          </a:xfrm>
          <a:prstGeom prst="bentConnector3">
            <a:avLst>
              <a:gd name="adj1" fmla="val 75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70585" y="1668780"/>
            <a:ext cx="534225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randomicamente a população de N variáveis de projeto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52395" y="2148205"/>
            <a:ext cx="356044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1/√n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559175" y="7220585"/>
                <a:ext cx="883920" cy="22523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confirma a perturbação de uma variável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endParaRPr lang="pt-PT" altLang="en-US" sz="800" b="1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pt-PT" altLang="en-US" sz="800" b="1" baseline="-25000">
                  <a:solidFill>
                    <a:schemeClr val="tx1"/>
                  </a:solidFill>
                  <a:uFillTx/>
                  <a:sym typeface="+mn-ea"/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75" y="7220585"/>
                <a:ext cx="883920" cy="2252345"/>
              </a:xfrm>
              <a:prstGeom prst="roundRect">
                <a:avLst/>
              </a:prstGeom>
              <a:blipFill rotWithShape="1">
                <a:blip r:embed="rId1"/>
                <a:stretch>
                  <a:fillRect l="-718" t="-282" r="-718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5323840" y="7220585"/>
                <a:ext cx="890270" cy="22523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confirma a perturbação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40" y="7220585"/>
                <a:ext cx="890270" cy="2252345"/>
              </a:xfrm>
              <a:prstGeom prst="roundRect">
                <a:avLst/>
              </a:prstGeom>
              <a:blipFill rotWithShape="1">
                <a:blip r:embed="rId2"/>
                <a:stretch>
                  <a:fillRect l="-713" t="-282" r="-713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07657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446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8124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3849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5371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5160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5838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1563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7122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6149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5176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A-GEO1real1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4203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A-GEO2real1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3230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A-GEO1real2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2257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A-GEO2real2</a:t>
            </a:r>
            <a:endParaRPr lang="pt-PT" altLang="en-US" sz="8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5371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5160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5838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1563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24610" y="146304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81860" y="146304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2675255" y="7220585"/>
                <a:ext cx="883920" cy="22504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confirma a perturbação de uma variável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endParaRPr lang="pt-PT" altLang="en-US" sz="800" b="1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pt-PT" altLang="en-US" sz="800" b="1" baseline="-25000">
                  <a:solidFill>
                    <a:schemeClr val="tx1"/>
                  </a:solidFill>
                  <a:uFillTx/>
                  <a:sym typeface="+mn-ea"/>
                </a:endParaRPr>
              </a:p>
            </p:txBody>
          </p:sp>
        </mc:Choice>
        <mc:Fallback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255" y="7220585"/>
                <a:ext cx="883920" cy="2250440"/>
              </a:xfrm>
              <a:prstGeom prst="roundRect">
                <a:avLst/>
              </a:prstGeom>
              <a:blipFill rotWithShape="1">
                <a:blip r:embed="rId3"/>
                <a:stretch>
                  <a:fillRect l="-718" t="-282" r="-718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ounded Rectangle 59"/>
              <p:cNvSpPr/>
              <p:nvPr/>
            </p:nvSpPr>
            <p:spPr>
              <a:xfrm>
                <a:off x="907415" y="7207885"/>
                <a:ext cx="883920" cy="22523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confirma a perturbação de uma variável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endParaRPr lang="pt-PT" altLang="en-US" sz="800" b="1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0" name="Rounded 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15" y="7207885"/>
                <a:ext cx="883920" cy="2252345"/>
              </a:xfrm>
              <a:prstGeom prst="roundRect">
                <a:avLst/>
              </a:prstGeom>
              <a:blipFill rotWithShape="1">
                <a:blip r:embed="rId1"/>
                <a:stretch>
                  <a:fillRect l="-718" t="-282" r="-718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4443095" y="7220585"/>
                <a:ext cx="890270" cy="22504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confirma a perturbação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095" y="7220585"/>
                <a:ext cx="890270" cy="2250440"/>
              </a:xfrm>
              <a:prstGeom prst="roundRect">
                <a:avLst/>
              </a:prstGeom>
              <a:blipFill rotWithShape="1">
                <a:blip r:embed="rId4"/>
                <a:stretch>
                  <a:fillRect l="-713" t="-282" r="-713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/>
              <p:cNvSpPr/>
              <p:nvPr/>
            </p:nvSpPr>
            <p:spPr>
              <a:xfrm>
                <a:off x="1788160" y="7223125"/>
                <a:ext cx="890270" cy="225171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confirma a perturbação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2" name="Rounded 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60" y="7223125"/>
                <a:ext cx="890270" cy="2251710"/>
              </a:xfrm>
              <a:prstGeom prst="roundRect">
                <a:avLst/>
              </a:prstGeom>
              <a:blipFill rotWithShape="1">
                <a:blip r:embed="rId5"/>
                <a:stretch>
                  <a:fillRect l="-713" t="-282" r="-713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1324610" y="1942465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181860" y="1942465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8" idx="2"/>
            <a:endCxn id="60" idx="0"/>
          </p:cNvCxnSpPr>
          <p:nvPr/>
        </p:nvCxnSpPr>
        <p:spPr>
          <a:xfrm>
            <a:off x="1346200" y="4126865"/>
            <a:ext cx="3175" cy="30810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4" idx="2"/>
            <a:endCxn id="62" idx="0"/>
          </p:cNvCxnSpPr>
          <p:nvPr/>
        </p:nvCxnSpPr>
        <p:spPr>
          <a:xfrm>
            <a:off x="2233295" y="4127500"/>
            <a:ext cx="0" cy="3095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2752090" y="979932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2364740" y="997458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1"/>
          <p:nvPr/>
        </p:nvSpPr>
        <p:spPr>
          <a:xfrm>
            <a:off x="3579495" y="1058481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cxnSp>
        <p:nvCxnSpPr>
          <p:cNvPr id="77" name="Elbow Connector 76"/>
          <p:cNvCxnSpPr>
            <a:stCxn id="62" idx="2"/>
            <a:endCxn id="74" idx="0"/>
          </p:cNvCxnSpPr>
          <p:nvPr/>
        </p:nvCxnSpPr>
        <p:spPr>
          <a:xfrm rot="5400000" flipV="1">
            <a:off x="2730183" y="8977948"/>
            <a:ext cx="324485" cy="13182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2"/>
            <a:endCxn id="74" idx="0"/>
          </p:cNvCxnSpPr>
          <p:nvPr/>
        </p:nvCxnSpPr>
        <p:spPr>
          <a:xfrm rot="5400000" flipV="1">
            <a:off x="2280920" y="8528685"/>
            <a:ext cx="339090" cy="22021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9" idx="2"/>
            <a:endCxn id="74" idx="0"/>
          </p:cNvCxnSpPr>
          <p:nvPr/>
        </p:nvCxnSpPr>
        <p:spPr>
          <a:xfrm rot="5400000" flipV="1">
            <a:off x="3170238" y="9418003"/>
            <a:ext cx="328295" cy="434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0" idx="2"/>
            <a:endCxn id="74" idx="0"/>
          </p:cNvCxnSpPr>
          <p:nvPr/>
        </p:nvCxnSpPr>
        <p:spPr>
          <a:xfrm rot="5400000">
            <a:off x="3613150" y="9411335"/>
            <a:ext cx="326390" cy="4495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2"/>
            <a:endCxn id="74" idx="0"/>
          </p:cNvCxnSpPr>
          <p:nvPr/>
        </p:nvCxnSpPr>
        <p:spPr>
          <a:xfrm rot="5400000">
            <a:off x="4055745" y="8966835"/>
            <a:ext cx="328295" cy="1336675"/>
          </a:xfrm>
          <a:prstGeom prst="bentConnector3">
            <a:avLst>
              <a:gd name="adj1" fmla="val 5009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1" idx="2"/>
            <a:endCxn id="74" idx="0"/>
          </p:cNvCxnSpPr>
          <p:nvPr/>
        </p:nvCxnSpPr>
        <p:spPr>
          <a:xfrm rot="5400000">
            <a:off x="4497070" y="8527415"/>
            <a:ext cx="326390" cy="2217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1"/>
            <a:endCxn id="88" idx="1"/>
          </p:cNvCxnSpPr>
          <p:nvPr/>
        </p:nvCxnSpPr>
        <p:spPr>
          <a:xfrm rot="10800000">
            <a:off x="901065" y="3376295"/>
            <a:ext cx="1851025" cy="6835140"/>
          </a:xfrm>
          <a:prstGeom prst="bentConnector3">
            <a:avLst>
              <a:gd name="adj1" fmla="val 11286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675890" y="10807065"/>
            <a:ext cx="175641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Elbow Connector 86"/>
          <p:cNvCxnSpPr>
            <a:stCxn id="74" idx="2"/>
            <a:endCxn id="86" idx="0"/>
          </p:cNvCxnSpPr>
          <p:nvPr/>
        </p:nvCxnSpPr>
        <p:spPr>
          <a:xfrm rot="5400000" flipV="1">
            <a:off x="3460750" y="10713720"/>
            <a:ext cx="184150" cy="25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7122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149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5176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A-GEO1real1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4203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A-GEO2real1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122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6149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3230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A-GEO1real2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5176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A-GEO1real1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54203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A-GEO2real1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122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GEOreal1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76149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GEOreal2</a:t>
            </a:r>
            <a:endParaRPr lang="pt-PT" altLang="en-US" sz="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ounded Rectangle 62"/>
              <p:cNvSpPr/>
              <p:nvPr/>
            </p:nvSpPr>
            <p:spPr>
              <a:xfrm>
                <a:off x="5336540" y="2607310"/>
                <a:ext cx="883920" cy="15017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P vezes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com diferentes desvios padrão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3" name="Rounded 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540" y="2607310"/>
                <a:ext cx="883920" cy="1501775"/>
              </a:xfrm>
              <a:prstGeom prst="roundRect">
                <a:avLst/>
              </a:prstGeom>
              <a:blipFill rotWithShape="1">
                <a:blip r:embed="rId6"/>
                <a:stretch>
                  <a:fillRect l="-718" t="-423" r="-718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/>
              <p:cNvSpPr/>
              <p:nvPr/>
            </p:nvSpPr>
            <p:spPr>
              <a:xfrm>
                <a:off x="3562350" y="2608580"/>
                <a:ext cx="890270" cy="15017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8" name="Rounded 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50" y="2608580"/>
                <a:ext cx="890270" cy="1501775"/>
              </a:xfrm>
              <a:prstGeom prst="roundRect">
                <a:avLst/>
              </a:prstGeom>
              <a:blipFill rotWithShape="1">
                <a:blip r:embed="rId7"/>
                <a:stretch>
                  <a:fillRect l="-713" t="-423" r="-713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4452620" y="2608580"/>
                <a:ext cx="883920" cy="14998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P vezes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com diferentes desvios padrão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20" y="2608580"/>
                <a:ext cx="883920" cy="1499870"/>
              </a:xfrm>
              <a:prstGeom prst="roundRect">
                <a:avLst/>
              </a:prstGeom>
              <a:blipFill rotWithShape="1">
                <a:blip r:embed="rId8"/>
                <a:stretch>
                  <a:fillRect l="-718" t="-423" r="-718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ounded Rectangle 83"/>
              <p:cNvSpPr/>
              <p:nvPr/>
            </p:nvSpPr>
            <p:spPr>
              <a:xfrm>
                <a:off x="1791335" y="2625725"/>
                <a:ext cx="883920" cy="15017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P vezes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com diferentes desvios padrão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84" name="Rounded 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35" y="2625725"/>
                <a:ext cx="883920" cy="1501775"/>
              </a:xfrm>
              <a:prstGeom prst="roundRect">
                <a:avLst/>
              </a:prstGeom>
              <a:blipFill rotWithShape="1">
                <a:blip r:embed="rId6"/>
                <a:stretch>
                  <a:fillRect l="-718" t="-423" r="-718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ounded Rectangle 84"/>
              <p:cNvSpPr/>
              <p:nvPr/>
            </p:nvSpPr>
            <p:spPr>
              <a:xfrm>
                <a:off x="2672080" y="2625725"/>
                <a:ext cx="890270" cy="1499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80" y="2625725"/>
                <a:ext cx="890270" cy="1499870"/>
              </a:xfrm>
              <a:prstGeom prst="roundRect">
                <a:avLst/>
              </a:prstGeom>
              <a:blipFill rotWithShape="1">
                <a:blip r:embed="rId9"/>
                <a:stretch>
                  <a:fillRect l="-713" t="-423" r="-713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ounded Rectangle 87"/>
              <p:cNvSpPr/>
              <p:nvPr/>
            </p:nvSpPr>
            <p:spPr>
              <a:xfrm>
                <a:off x="901065" y="2625725"/>
                <a:ext cx="890270" cy="15011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88" name="Rounded 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2625725"/>
                <a:ext cx="890270" cy="1501140"/>
              </a:xfrm>
              <a:prstGeom prst="roundRect">
                <a:avLst/>
              </a:prstGeom>
              <a:blipFill rotWithShape="1">
                <a:blip r:embed="rId10"/>
                <a:stretch>
                  <a:fillRect l="-713" t="-423" r="-713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REAIS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458335" y="4318635"/>
            <a:ext cx="1781175" cy="983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atual solução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678430" y="4328160"/>
            <a:ext cx="1780540" cy="974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melhor solução 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encontrada,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Diamond 105"/>
              <p:cNvSpPr/>
              <p:nvPr/>
            </p:nvSpPr>
            <p:spPr>
              <a:xfrm>
                <a:off x="4640580" y="5502910"/>
                <a:ext cx="1598930" cy="66294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</a:t>
                </a:r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PT" sz="90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</m:oMath>
                </a14:m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i-1</a:t>
                </a:r>
                <a:endParaRPr lang="pt-PT" altLang="en-US" sz="900" baseline="-25000">
                  <a:solidFill>
                    <a:schemeClr val="tx1"/>
                  </a:solidFill>
                  <a:uFillTx/>
                </a:endParaRPr>
              </a:p>
            </p:txBody>
          </p:sp>
        </mc:Choice>
        <mc:Fallback>
          <p:sp>
            <p:nvSpPr>
              <p:cNvPr id="106" name="Diamond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80" y="5502910"/>
                <a:ext cx="1598930" cy="662940"/>
              </a:xfrm>
              <a:prstGeom prst="diamond">
                <a:avLst/>
              </a:prstGeom>
              <a:blipFill rotWithShape="1">
                <a:blip r:embed="rId11"/>
                <a:stretch>
                  <a:fillRect l="-1072" t="-1054" r="-1033" b="-958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ounded Rectangle 106"/>
          <p:cNvSpPr/>
          <p:nvPr/>
        </p:nvSpPr>
        <p:spPr>
          <a:xfrm>
            <a:off x="2992120" y="6346825"/>
            <a:ext cx="1148080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Reinicia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887595" y="6346825"/>
            <a:ext cx="1110615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Aumenta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677795" y="6809105"/>
            <a:ext cx="3561715" cy="1955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endParaRPr lang="pt-PT" altLang="en-US" sz="9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07975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97764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88442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74167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5" idx="2"/>
            <a:endCxn id="116" idx="0"/>
          </p:cNvCxnSpPr>
          <p:nvPr/>
        </p:nvCxnSpPr>
        <p:spPr>
          <a:xfrm rot="5400000">
            <a:off x="3467418" y="5402898"/>
            <a:ext cx="201295" cy="12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4" idx="2"/>
            <a:endCxn id="116" idx="0"/>
          </p:cNvCxnSpPr>
          <p:nvPr/>
        </p:nvCxnSpPr>
        <p:spPr>
          <a:xfrm rot="5400000">
            <a:off x="4357370" y="4512310"/>
            <a:ext cx="201930" cy="1781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iamond 115"/>
          <p:cNvSpPr/>
          <p:nvPr/>
        </p:nvSpPr>
        <p:spPr>
          <a:xfrm>
            <a:off x="2767965" y="5504180"/>
            <a:ext cx="1598930" cy="6629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0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17" name="Straight Arrow Connector 116"/>
          <p:cNvCxnSpPr>
            <a:endCxn id="107" idx="0"/>
          </p:cNvCxnSpPr>
          <p:nvPr/>
        </p:nvCxnSpPr>
        <p:spPr>
          <a:xfrm>
            <a:off x="3558540" y="6172200"/>
            <a:ext cx="7620" cy="174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366895" y="5833745"/>
            <a:ext cx="27368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4281805" y="560832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120" name="Text Box 119"/>
          <p:cNvSpPr txBox="1"/>
          <p:nvPr/>
        </p:nvSpPr>
        <p:spPr>
          <a:xfrm>
            <a:off x="3605530" y="615442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121" name="Text Box 120"/>
          <p:cNvSpPr txBox="1"/>
          <p:nvPr/>
        </p:nvSpPr>
        <p:spPr>
          <a:xfrm>
            <a:off x="5472430" y="6121400"/>
            <a:ext cx="3854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122" name="Straight Arrow Connector 121"/>
          <p:cNvCxnSpPr>
            <a:stCxn id="106" idx="2"/>
            <a:endCxn id="108" idx="0"/>
          </p:cNvCxnSpPr>
          <p:nvPr/>
        </p:nvCxnSpPr>
        <p:spPr>
          <a:xfrm>
            <a:off x="5440045" y="6165850"/>
            <a:ext cx="3175" cy="1809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07" idx="2"/>
            <a:endCxn id="109" idx="0"/>
          </p:cNvCxnSpPr>
          <p:nvPr/>
        </p:nvCxnSpPr>
        <p:spPr>
          <a:xfrm rot="5400000" flipV="1">
            <a:off x="3870960" y="6221095"/>
            <a:ext cx="283210" cy="892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2"/>
            <a:endCxn id="109" idx="0"/>
          </p:cNvCxnSpPr>
          <p:nvPr/>
        </p:nvCxnSpPr>
        <p:spPr>
          <a:xfrm rot="5400000">
            <a:off x="4809490" y="6175375"/>
            <a:ext cx="283210" cy="984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07975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97764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88442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74167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1"/>
          <p:nvPr/>
        </p:nvSpPr>
        <p:spPr>
          <a:xfrm>
            <a:off x="6212840" y="563626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130" name="Elbow Connector 129"/>
          <p:cNvCxnSpPr>
            <a:stCxn id="106" idx="3"/>
            <a:endCxn id="109" idx="3"/>
          </p:cNvCxnSpPr>
          <p:nvPr/>
        </p:nvCxnSpPr>
        <p:spPr>
          <a:xfrm>
            <a:off x="6239510" y="5834380"/>
            <a:ext cx="3175" cy="1072515"/>
          </a:xfrm>
          <a:prstGeom prst="bentConnector3">
            <a:avLst>
              <a:gd name="adj1" fmla="val 75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86840" y="935355"/>
            <a:ext cx="4060190" cy="45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Inicializa randomicamente a população de L bits que codificam N variáveis de projeto</a:t>
            </a:r>
            <a:endParaRPr lang="pt-PT" altLang="en-US" sz="100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85" idx="2"/>
            <a:endCxn id="22" idx="0"/>
          </p:cNvCxnSpPr>
          <p:nvPr/>
        </p:nvCxnSpPr>
        <p:spPr>
          <a:xfrm rot="5400000">
            <a:off x="2241868" y="3281998"/>
            <a:ext cx="175260" cy="635"/>
          </a:xfrm>
          <a:prstGeom prst="bentConnector3">
            <a:avLst>
              <a:gd name="adj1" fmla="val 498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752090" y="218567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</a:t>
            </a:r>
            <a:endParaRPr lang="pt-PT" altLang="en-US" sz="700" b="1"/>
          </a:p>
        </p:txBody>
      </p:sp>
      <p:sp>
        <p:nvSpPr>
          <p:cNvPr id="74" name="Diamond 73"/>
          <p:cNvSpPr/>
          <p:nvPr/>
        </p:nvSpPr>
        <p:spPr>
          <a:xfrm>
            <a:off x="2617470" y="429387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2230120" y="446913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1"/>
          <p:nvPr/>
        </p:nvSpPr>
        <p:spPr>
          <a:xfrm>
            <a:off x="3444875" y="507936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86" name="Rounded Rectangle 85"/>
          <p:cNvSpPr/>
          <p:nvPr/>
        </p:nvSpPr>
        <p:spPr>
          <a:xfrm>
            <a:off x="1386840" y="5301615"/>
            <a:ext cx="406019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3415348" y="5117783"/>
            <a:ext cx="3175" cy="184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386840" y="2550795"/>
            <a:ext cx="1885315" cy="6438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toda população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561080" y="2550795"/>
            <a:ext cx="1885950" cy="6445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cada variável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GEO e GEOvar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6840" y="1573530"/>
            <a:ext cx="4060825" cy="568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Realiza a mutação de cada bit e atribui um valor de adaptabilidade proporcional ao ganho ou perda que a função objetivo possui quando comparada com o melhor valor encontrado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386205" y="3369945"/>
                <a:ext cx="1885950" cy="64579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05" y="3369945"/>
                <a:ext cx="1885950" cy="645795"/>
              </a:xfrm>
              <a:prstGeom prst="roundRect">
                <a:avLst/>
              </a:prstGeom>
              <a:blipFill rotWithShape="1">
                <a:blip r:embed="rId1"/>
                <a:stretch>
                  <a:fillRect l="-337" t="-983" r="-337" b="-98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3559175" y="3371850"/>
                <a:ext cx="1887855" cy="644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75" y="3371850"/>
                <a:ext cx="1887855" cy="644525"/>
              </a:xfrm>
              <a:prstGeom prst="roundRect">
                <a:avLst/>
              </a:prstGeom>
              <a:blipFill rotWithShape="1">
                <a:blip r:embed="rId2"/>
                <a:stretch>
                  <a:fillRect l="-336" t="-985" r="-336" b="-98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/>
          <p:cNvCxnSpPr>
            <a:stCxn id="88" idx="2"/>
            <a:endCxn id="23" idx="0"/>
          </p:cNvCxnSpPr>
          <p:nvPr/>
        </p:nvCxnSpPr>
        <p:spPr>
          <a:xfrm rot="5400000">
            <a:off x="4415473" y="3283268"/>
            <a:ext cx="176530" cy="635"/>
          </a:xfrm>
          <a:prstGeom prst="bentConnector3">
            <a:avLst>
              <a:gd name="adj1" fmla="val 498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85" idx="0"/>
          </p:cNvCxnSpPr>
          <p:nvPr/>
        </p:nvCxnSpPr>
        <p:spPr>
          <a:xfrm rot="5400000">
            <a:off x="2669540" y="1802765"/>
            <a:ext cx="408305" cy="1087755"/>
          </a:xfrm>
          <a:prstGeom prst="bentConnector3">
            <a:avLst>
              <a:gd name="adj1" fmla="val 500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" idx="2"/>
            <a:endCxn id="88" idx="0"/>
          </p:cNvCxnSpPr>
          <p:nvPr/>
        </p:nvCxnSpPr>
        <p:spPr>
          <a:xfrm rot="5400000" flipV="1">
            <a:off x="3756660" y="1803400"/>
            <a:ext cx="408305" cy="1086485"/>
          </a:xfrm>
          <a:prstGeom prst="bentConnector3">
            <a:avLst>
              <a:gd name="adj1" fmla="val 500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1"/>
          <p:nvPr/>
        </p:nvSpPr>
        <p:spPr>
          <a:xfrm>
            <a:off x="3676650" y="2185670"/>
            <a:ext cx="6743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GEOvar</a:t>
            </a:r>
            <a:endParaRPr lang="pt-PT" altLang="en-US" sz="700" b="1"/>
          </a:p>
        </p:txBody>
      </p:sp>
      <p:cxnSp>
        <p:nvCxnSpPr>
          <p:cNvPr id="95" name="Elbow Connector 94"/>
          <p:cNvCxnSpPr>
            <a:stCxn id="4" idx="2"/>
            <a:endCxn id="9" idx="0"/>
          </p:cNvCxnSpPr>
          <p:nvPr/>
        </p:nvCxnSpPr>
        <p:spPr>
          <a:xfrm rot="5400000" flipV="1">
            <a:off x="3325495" y="1481455"/>
            <a:ext cx="183515" cy="635"/>
          </a:xfrm>
          <a:prstGeom prst="bentConnector3">
            <a:avLst>
              <a:gd name="adj1" fmla="val 501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3" idx="2"/>
            <a:endCxn id="74" idx="0"/>
          </p:cNvCxnSpPr>
          <p:nvPr/>
        </p:nvCxnSpPr>
        <p:spPr>
          <a:xfrm rot="5400000">
            <a:off x="3821430" y="3611880"/>
            <a:ext cx="277495" cy="1086485"/>
          </a:xfrm>
          <a:prstGeom prst="bentConnector3">
            <a:avLst>
              <a:gd name="adj1" fmla="val 501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74" idx="0"/>
          </p:cNvCxnSpPr>
          <p:nvPr/>
        </p:nvCxnSpPr>
        <p:spPr>
          <a:xfrm rot="5400000" flipV="1">
            <a:off x="2733993" y="3610928"/>
            <a:ext cx="278130" cy="1087755"/>
          </a:xfrm>
          <a:prstGeom prst="bentConnector3">
            <a:avLst>
              <a:gd name="adj1" fmla="val 4988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4" idx="1"/>
            <a:endCxn id="9" idx="1"/>
          </p:cNvCxnSpPr>
          <p:nvPr/>
        </p:nvCxnSpPr>
        <p:spPr>
          <a:xfrm rot="10800000">
            <a:off x="1386840" y="1858010"/>
            <a:ext cx="1230630" cy="2847975"/>
          </a:xfrm>
          <a:prstGeom prst="bentConnector3">
            <a:avLst>
              <a:gd name="adj1" fmla="val 1193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86840" y="935355"/>
            <a:ext cx="4060190" cy="45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Inicializa randomicamente a população de N variáveis de projeto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76830" y="1410970"/>
            <a:ext cx="5924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GEOreal1</a:t>
            </a:r>
            <a:endParaRPr lang="pt-PT" altLang="en-US" sz="700" b="1"/>
          </a:p>
        </p:txBody>
      </p:sp>
      <p:sp>
        <p:nvSpPr>
          <p:cNvPr id="74" name="Diamond 73"/>
          <p:cNvSpPr/>
          <p:nvPr/>
        </p:nvSpPr>
        <p:spPr>
          <a:xfrm>
            <a:off x="2618740" y="543687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2259965" y="565023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1"/>
          <p:nvPr/>
        </p:nvSpPr>
        <p:spPr>
          <a:xfrm>
            <a:off x="3446145" y="622236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86" name="Rounded Rectangle 85"/>
          <p:cNvSpPr/>
          <p:nvPr/>
        </p:nvSpPr>
        <p:spPr>
          <a:xfrm>
            <a:off x="1386840" y="6445250"/>
            <a:ext cx="406019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3416618" y="6260783"/>
            <a:ext cx="3175" cy="184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ounded Rectangle 84"/>
              <p:cNvSpPr/>
              <p:nvPr/>
            </p:nvSpPr>
            <p:spPr>
              <a:xfrm>
                <a:off x="1386840" y="1788795"/>
                <a:ext cx="1885315" cy="21126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Perturba cada variável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calcula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da função objetivo, gerando pares </a:t>
                </a:r>
                <a14:m>
                  <m:oMath xmlns:m="http://schemas.openxmlformats.org/officeDocument/2006/math">
                    <m: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</a:rPr>
                      <m:t>i</m:t>
                    </m:r>
                    <m: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.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for melhor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𝐹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, a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tualiza ele</a:t>
                </a:r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.</a:t>
                </a:r>
                <a:endParaRPr lang="pt-PT" altLang="en-US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" y="1788795"/>
                <a:ext cx="1885315" cy="2112645"/>
              </a:xfrm>
              <a:prstGeom prst="roundRect">
                <a:avLst/>
              </a:prstGeom>
              <a:blipFill rotWithShape="1">
                <a:blip r:embed="rId1"/>
                <a:stretch>
                  <a:fillRect l="-337" t="-301" r="-337" b="-301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ounded Rectangle 87"/>
              <p:cNvSpPr/>
              <p:nvPr/>
            </p:nvSpPr>
            <p:spPr>
              <a:xfrm>
                <a:off x="3561080" y="1788795"/>
                <a:ext cx="1885950" cy="21151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Perturba cada variável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calcula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da função objetivo e gerando uma tríade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. Se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for melhor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𝐹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, a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tualiza ele. Repita isso por P vezes, variando o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da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)</a:t>
                </a:r>
                <a:endParaRPr lang="pt-PT" altLang="en-US" sz="1000" b="1" i="1" baseline="-25000">
                  <a:solidFill>
                    <a:schemeClr val="tx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88" name="Rounded 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80" y="1788795"/>
                <a:ext cx="1885950" cy="2115185"/>
              </a:xfrm>
              <a:prstGeom prst="roundRect">
                <a:avLst/>
              </a:prstGeom>
              <a:blipFill rotWithShape="1">
                <a:blip r:embed="rId2"/>
                <a:stretch>
                  <a:fillRect l="-337" t="-300" r="-337" b="-300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GEOreal1 e GEOreal2</a:t>
            </a:r>
            <a:endParaRPr lang="pt-PT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387475" y="4100195"/>
                <a:ext cx="1885950" cy="110553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Ranqueia os pares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da população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escolhe uma das perturbações para ocorrer com probabilidade proporcional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bSup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75" y="4100195"/>
                <a:ext cx="1885950" cy="1105535"/>
              </a:xfrm>
              <a:prstGeom prst="roundRect">
                <a:avLst/>
              </a:prstGeom>
              <a:blipFill rotWithShape="1">
                <a:blip r:embed="rId3"/>
                <a:stretch>
                  <a:fillRect l="-337" t="-574" r="-337" b="-57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3560445" y="4100195"/>
                <a:ext cx="1887855" cy="11049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Ranqueia as tríades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escolhe uma das perturbações para ocorrer com probabilidade proporcional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bSup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45" y="4100195"/>
                <a:ext cx="1887855" cy="1104900"/>
              </a:xfrm>
              <a:prstGeom prst="roundRect">
                <a:avLst/>
              </a:prstGeom>
              <a:blipFill rotWithShape="1">
                <a:blip r:embed="rId4"/>
                <a:stretch>
                  <a:fillRect l="-336" t="-575" r="-336" b="-57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>
            <a:stCxn id="4" idx="2"/>
            <a:endCxn id="85" idx="0"/>
          </p:cNvCxnSpPr>
          <p:nvPr/>
        </p:nvCxnSpPr>
        <p:spPr>
          <a:xfrm rot="5400000">
            <a:off x="2673985" y="1045845"/>
            <a:ext cx="398780" cy="10871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" idx="2"/>
            <a:endCxn id="88" idx="0"/>
          </p:cNvCxnSpPr>
          <p:nvPr/>
        </p:nvCxnSpPr>
        <p:spPr>
          <a:xfrm rot="5400000" flipV="1">
            <a:off x="3761105" y="1045845"/>
            <a:ext cx="398780" cy="10871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1"/>
          <p:nvPr/>
        </p:nvSpPr>
        <p:spPr>
          <a:xfrm>
            <a:off x="3676015" y="1410970"/>
            <a:ext cx="6743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GEOreal2</a:t>
            </a:r>
            <a:endParaRPr lang="pt-PT" altLang="en-US" sz="700" b="1"/>
          </a:p>
        </p:txBody>
      </p:sp>
      <p:cxnSp>
        <p:nvCxnSpPr>
          <p:cNvPr id="96" name="Elbow Connector 95"/>
          <p:cNvCxnSpPr>
            <a:stCxn id="23" idx="2"/>
            <a:endCxn id="74" idx="0"/>
          </p:cNvCxnSpPr>
          <p:nvPr/>
        </p:nvCxnSpPr>
        <p:spPr>
          <a:xfrm rot="5400000">
            <a:off x="3845560" y="4777740"/>
            <a:ext cx="231775" cy="1086485"/>
          </a:xfrm>
          <a:prstGeom prst="bentConnector3">
            <a:avLst>
              <a:gd name="adj1" fmla="val 5013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74" idx="0"/>
          </p:cNvCxnSpPr>
          <p:nvPr/>
        </p:nvCxnSpPr>
        <p:spPr>
          <a:xfrm rot="5400000" flipV="1">
            <a:off x="2758758" y="4777423"/>
            <a:ext cx="231140" cy="1087755"/>
          </a:xfrm>
          <a:prstGeom prst="bentConnector3">
            <a:avLst>
              <a:gd name="adj1" fmla="val 498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4" idx="1"/>
            <a:endCxn id="85" idx="1"/>
          </p:cNvCxnSpPr>
          <p:nvPr/>
        </p:nvCxnSpPr>
        <p:spPr>
          <a:xfrm rot="10800000">
            <a:off x="1386840" y="2845435"/>
            <a:ext cx="1231900" cy="3003550"/>
          </a:xfrm>
          <a:prstGeom prst="bentConnector3">
            <a:avLst>
              <a:gd name="adj1" fmla="val 11933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5" idx="2"/>
            <a:endCxn id="22" idx="0"/>
          </p:cNvCxnSpPr>
          <p:nvPr/>
        </p:nvCxnSpPr>
        <p:spPr>
          <a:xfrm>
            <a:off x="2329815" y="3901440"/>
            <a:ext cx="635" cy="198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8" idx="2"/>
            <a:endCxn id="23" idx="0"/>
          </p:cNvCxnSpPr>
          <p:nvPr/>
        </p:nvCxnSpPr>
        <p:spPr>
          <a:xfrm>
            <a:off x="4504055" y="3903980"/>
            <a:ext cx="635" cy="1962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4" idx="3"/>
            <a:endCxn id="88" idx="3"/>
          </p:cNvCxnSpPr>
          <p:nvPr/>
        </p:nvCxnSpPr>
        <p:spPr>
          <a:xfrm flipV="1">
            <a:off x="4217670" y="2846705"/>
            <a:ext cx="1229360" cy="3002280"/>
          </a:xfrm>
          <a:prstGeom prst="bentConnector3">
            <a:avLst>
              <a:gd name="adj1" fmla="val 119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217670" y="565023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98905" y="1059180"/>
            <a:ext cx="4060190" cy="45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Inicializa randomicamente a população de L bits que codificam N variáveis de projeto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17470" y="2920365"/>
            <a:ext cx="5892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A-</a:t>
            </a:r>
            <a:r>
              <a:rPr lang="pt-PT" altLang="en-US" sz="800" b="1"/>
              <a:t>GEO1</a:t>
            </a:r>
            <a:endParaRPr lang="pt-PT" altLang="en-US" sz="700" b="1"/>
          </a:p>
        </p:txBody>
      </p:sp>
      <p:sp>
        <p:nvSpPr>
          <p:cNvPr id="74" name="Diamond 73"/>
          <p:cNvSpPr/>
          <p:nvPr/>
        </p:nvSpPr>
        <p:spPr>
          <a:xfrm>
            <a:off x="2614930" y="8018145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2227580" y="822198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sp>
        <p:nvSpPr>
          <p:cNvPr id="76" name="Text Box 75"/>
          <p:cNvSpPr txBox="1"/>
          <p:nvPr/>
        </p:nvSpPr>
        <p:spPr>
          <a:xfrm>
            <a:off x="3480435" y="886079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Sim</a:t>
            </a:r>
            <a:endParaRPr lang="pt-PT" altLang="en-US" sz="700"/>
          </a:p>
        </p:txBody>
      </p:sp>
      <p:sp>
        <p:nvSpPr>
          <p:cNvPr id="86" name="Rounded Rectangle 85"/>
          <p:cNvSpPr/>
          <p:nvPr/>
        </p:nvSpPr>
        <p:spPr>
          <a:xfrm>
            <a:off x="1384300" y="9111615"/>
            <a:ext cx="406019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Straight Arrow Connector 86"/>
          <p:cNvCxnSpPr>
            <a:stCxn id="74" idx="2"/>
          </p:cNvCxnSpPr>
          <p:nvPr/>
        </p:nvCxnSpPr>
        <p:spPr>
          <a:xfrm flipH="1">
            <a:off x="3409950" y="8841740"/>
            <a:ext cx="4445" cy="269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386840" y="3374390"/>
            <a:ext cx="2000885" cy="10325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1000">
              <a:solidFill>
                <a:schemeClr val="tx1"/>
              </a:solidFill>
            </a:endParaRPr>
          </a:p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melhor solução 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encontrada, dividido pelo total de bits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454150" y="138430"/>
            <a:ext cx="3741420" cy="419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A-GEO1 e A-GEO2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5570" y="2421255"/>
            <a:ext cx="4060825" cy="447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Muta cada bit da população, armazenando o valor da função objetivo quando mutado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383665" y="7297420"/>
                <a:ext cx="4061460" cy="479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Confirma a mutação de um bit da população 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65" y="7297420"/>
                <a:ext cx="4061460" cy="479425"/>
              </a:xfrm>
              <a:prstGeom prst="roundRect">
                <a:avLst/>
              </a:prstGeom>
              <a:blipFill rotWithShape="1">
                <a:blip r:embed="rId1"/>
                <a:stretch>
                  <a:fillRect l="-156" t="-1325" r="-156" b="-132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85" idx="2"/>
            <a:endCxn id="116" idx="0"/>
          </p:cNvCxnSpPr>
          <p:nvPr/>
        </p:nvCxnSpPr>
        <p:spPr>
          <a:xfrm flipH="1">
            <a:off x="2386965" y="4406900"/>
            <a:ext cx="635" cy="2851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85" idx="0"/>
          </p:cNvCxnSpPr>
          <p:nvPr/>
        </p:nvCxnSpPr>
        <p:spPr>
          <a:xfrm rot="5400000">
            <a:off x="2648903" y="2606993"/>
            <a:ext cx="506095" cy="1028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" idx="2"/>
            <a:endCxn id="5" idx="0"/>
          </p:cNvCxnSpPr>
          <p:nvPr/>
        </p:nvCxnSpPr>
        <p:spPr>
          <a:xfrm rot="5400000" flipV="1">
            <a:off x="3678555" y="2606040"/>
            <a:ext cx="506095" cy="1030605"/>
          </a:xfrm>
          <a:prstGeom prst="bentConnector3">
            <a:avLst>
              <a:gd name="adj1" fmla="val 500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1"/>
          <p:nvPr/>
        </p:nvSpPr>
        <p:spPr>
          <a:xfrm>
            <a:off x="3623310" y="2920365"/>
            <a:ext cx="6743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 b="1"/>
              <a:t>A-GEO2</a:t>
            </a:r>
            <a:endParaRPr lang="pt-PT" altLang="en-US" sz="800" b="1"/>
          </a:p>
        </p:txBody>
      </p:sp>
      <p:cxnSp>
        <p:nvCxnSpPr>
          <p:cNvPr id="95" name="Straight Arrow Connector 94"/>
          <p:cNvCxnSpPr>
            <a:stCxn id="3" idx="2"/>
            <a:endCxn id="9" idx="0"/>
          </p:cNvCxnSpPr>
          <p:nvPr/>
        </p:nvCxnSpPr>
        <p:spPr>
          <a:xfrm>
            <a:off x="3416618" y="2193608"/>
            <a:ext cx="0" cy="227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2" idx="2"/>
            <a:endCxn id="74" idx="0"/>
          </p:cNvCxnSpPr>
          <p:nvPr/>
        </p:nvCxnSpPr>
        <p:spPr>
          <a:xfrm>
            <a:off x="3414395" y="7776845"/>
            <a:ext cx="0" cy="241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4" idx="1"/>
            <a:endCxn id="9" idx="1"/>
          </p:cNvCxnSpPr>
          <p:nvPr/>
        </p:nvCxnSpPr>
        <p:spPr>
          <a:xfrm rot="10800000">
            <a:off x="1385570" y="2644775"/>
            <a:ext cx="1229360" cy="5785485"/>
          </a:xfrm>
          <a:prstGeom prst="bentConnector3">
            <a:avLst>
              <a:gd name="adj1" fmla="val 119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1386205" y="1738630"/>
                <a:ext cx="4060190" cy="4546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Inicializa a métrica CoI</a:t>
                </a:r>
                <a:r>
                  <a:rPr lang="pt-PT" altLang="en-US" sz="1000" baseline="-25000">
                    <a:solidFill>
                      <a:schemeClr val="tx1"/>
                    </a:solidFill>
                    <a:sym typeface="+mn-ea"/>
                  </a:rPr>
                  <a:t>i-1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com o valor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que será a taxa de mutações de sucesso</a:t>
                </a:r>
                <a:endParaRPr lang="pt-PT" altLang="en-US" sz="1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05" y="1738630"/>
                <a:ext cx="4060190" cy="454660"/>
              </a:xfrm>
              <a:prstGeom prst="roundRect">
                <a:avLst/>
              </a:prstGeom>
              <a:blipFill rotWithShape="1">
                <a:blip r:embed="rId2"/>
                <a:stretch>
                  <a:fillRect l="-156" t="-1397" r="-156" b="-1397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446145" y="3374390"/>
            <a:ext cx="2000885" cy="10325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1000">
              <a:solidFill>
                <a:schemeClr val="tx1"/>
              </a:solidFill>
            </a:endParaRPr>
          </a:p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atual solução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, dividido pelo total de bits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Diamond 105"/>
              <p:cNvSpPr/>
              <p:nvPr/>
            </p:nvSpPr>
            <p:spPr>
              <a:xfrm>
                <a:off x="3460115" y="4692650"/>
                <a:ext cx="1598930" cy="83058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1000" baseline="-25000">
                    <a:solidFill>
                      <a:schemeClr val="tx1"/>
                    </a:solidFill>
                    <a:uFillTx/>
                    <a:sym typeface="+mn-ea"/>
                  </a:rPr>
                  <a:t>i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</a:t>
                </a:r>
                <a:endParaRPr lang="pt-PT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</a:t>
                </a:r>
                <a:endParaRPr lang="pt-PT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1000" baseline="-25000">
                    <a:solidFill>
                      <a:schemeClr val="tx1"/>
                    </a:solidFill>
                    <a:uFillTx/>
                    <a:sym typeface="+mn-ea"/>
                  </a:rPr>
                  <a:t>i-1</a:t>
                </a:r>
                <a:endParaRPr lang="pt-PT" altLang="en-US" sz="1000" baseline="-25000">
                  <a:solidFill>
                    <a:schemeClr val="tx1"/>
                  </a:solidFill>
                  <a:uFillTx/>
                  <a:sym typeface="+mn-ea"/>
                </a:endParaRPr>
              </a:p>
            </p:txBody>
          </p:sp>
        </mc:Choice>
        <mc:Fallback>
          <p:sp>
            <p:nvSpPr>
              <p:cNvPr id="106" name="Diamond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115" y="4692650"/>
                <a:ext cx="1598930" cy="830580"/>
              </a:xfrm>
              <a:prstGeom prst="diamond">
                <a:avLst/>
              </a:prstGeom>
              <a:blipFill rotWithShape="1">
                <a:blip r:embed="rId3"/>
                <a:stretch>
                  <a:fillRect l="-874" t="-917" r="-834" b="-841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ounded Rectangle 106"/>
          <p:cNvSpPr/>
          <p:nvPr/>
        </p:nvSpPr>
        <p:spPr>
          <a:xfrm>
            <a:off x="1811655" y="5704205"/>
            <a:ext cx="1148080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Reinicia o τ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707130" y="5704205"/>
            <a:ext cx="1110615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Aumenta o τ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385570" y="6256020"/>
            <a:ext cx="4061460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= 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114" name="Elbow Connector 113"/>
          <p:cNvCxnSpPr>
            <a:stCxn id="5" idx="2"/>
            <a:endCxn id="116" idx="0"/>
          </p:cNvCxnSpPr>
          <p:nvPr/>
        </p:nvCxnSpPr>
        <p:spPr>
          <a:xfrm rot="5400000">
            <a:off x="3274378" y="3519488"/>
            <a:ext cx="285115" cy="20599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iamond 115"/>
          <p:cNvSpPr/>
          <p:nvPr/>
        </p:nvSpPr>
        <p:spPr>
          <a:xfrm>
            <a:off x="1587500" y="4692015"/>
            <a:ext cx="1598930" cy="83248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= 0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117" name="Straight Arrow Connector 116"/>
          <p:cNvCxnSpPr>
            <a:endCxn id="107" idx="0"/>
          </p:cNvCxnSpPr>
          <p:nvPr/>
        </p:nvCxnSpPr>
        <p:spPr>
          <a:xfrm>
            <a:off x="2378075" y="5529580"/>
            <a:ext cx="7620" cy="174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6" idx="3"/>
            <a:endCxn id="106" idx="1"/>
          </p:cNvCxnSpPr>
          <p:nvPr/>
        </p:nvCxnSpPr>
        <p:spPr>
          <a:xfrm flipV="1">
            <a:off x="3186430" y="5107940"/>
            <a:ext cx="273685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3101340" y="484378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sp>
        <p:nvSpPr>
          <p:cNvPr id="120" name="Text Box 119"/>
          <p:cNvSpPr txBox="1"/>
          <p:nvPr/>
        </p:nvSpPr>
        <p:spPr>
          <a:xfrm>
            <a:off x="2425065" y="551180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Sim</a:t>
            </a:r>
            <a:endParaRPr lang="pt-PT" altLang="en-US" sz="800"/>
          </a:p>
        </p:txBody>
      </p:sp>
      <p:sp>
        <p:nvSpPr>
          <p:cNvPr id="121" name="Text Box 120"/>
          <p:cNvSpPr txBox="1"/>
          <p:nvPr/>
        </p:nvSpPr>
        <p:spPr>
          <a:xfrm>
            <a:off x="4291965" y="5478780"/>
            <a:ext cx="385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cxnSp>
        <p:nvCxnSpPr>
          <p:cNvPr id="122" name="Straight Arrow Connector 121"/>
          <p:cNvCxnSpPr>
            <a:stCxn id="106" idx="2"/>
            <a:endCxn id="108" idx="0"/>
          </p:cNvCxnSpPr>
          <p:nvPr/>
        </p:nvCxnSpPr>
        <p:spPr>
          <a:xfrm>
            <a:off x="4259580" y="5523230"/>
            <a:ext cx="3175" cy="1809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07" idx="2"/>
            <a:endCxn id="109" idx="0"/>
          </p:cNvCxnSpPr>
          <p:nvPr/>
        </p:nvCxnSpPr>
        <p:spPr>
          <a:xfrm rot="5400000" flipV="1">
            <a:off x="2714625" y="5554345"/>
            <a:ext cx="372745" cy="1030605"/>
          </a:xfrm>
          <a:prstGeom prst="bentConnector3">
            <a:avLst>
              <a:gd name="adj1" fmla="val 5008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2"/>
            <a:endCxn id="109" idx="0"/>
          </p:cNvCxnSpPr>
          <p:nvPr/>
        </p:nvCxnSpPr>
        <p:spPr>
          <a:xfrm rot="5400000">
            <a:off x="3653155" y="5646420"/>
            <a:ext cx="372745" cy="846455"/>
          </a:xfrm>
          <a:prstGeom prst="bentConnector3">
            <a:avLst>
              <a:gd name="adj1" fmla="val 5008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1"/>
          <p:nvPr/>
        </p:nvSpPr>
        <p:spPr>
          <a:xfrm>
            <a:off x="5032375" y="485648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cxnSp>
        <p:nvCxnSpPr>
          <p:cNvPr id="130" name="Elbow Connector 129"/>
          <p:cNvCxnSpPr>
            <a:stCxn id="106" idx="3"/>
            <a:endCxn id="109" idx="3"/>
          </p:cNvCxnSpPr>
          <p:nvPr/>
        </p:nvCxnSpPr>
        <p:spPr>
          <a:xfrm>
            <a:off x="5059045" y="5107940"/>
            <a:ext cx="387985" cy="1237615"/>
          </a:xfrm>
          <a:prstGeom prst="bentConnector3">
            <a:avLst>
              <a:gd name="adj1" fmla="val 13682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383665" y="6685280"/>
            <a:ext cx="4061460" cy="3797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para toda a população de acordo com a adaptabilidade (valor da função objetivo)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" name="Straight Arrow Connector 7"/>
          <p:cNvCxnSpPr>
            <a:stCxn id="109" idx="2"/>
            <a:endCxn id="7" idx="0"/>
          </p:cNvCxnSpPr>
          <p:nvPr/>
        </p:nvCxnSpPr>
        <p:spPr>
          <a:xfrm flipH="1">
            <a:off x="3414395" y="6435090"/>
            <a:ext cx="1905" cy="2501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22" idx="0"/>
          </p:cNvCxnSpPr>
          <p:nvPr/>
        </p:nvCxnSpPr>
        <p:spPr>
          <a:xfrm>
            <a:off x="3414395" y="7065010"/>
            <a:ext cx="0" cy="232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" idx="0"/>
          </p:cNvCxnSpPr>
          <p:nvPr/>
        </p:nvCxnSpPr>
        <p:spPr>
          <a:xfrm flipH="1">
            <a:off x="3416300" y="1513840"/>
            <a:ext cx="12700" cy="2247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98905" y="1059180"/>
            <a:ext cx="4060190" cy="45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Inicializa randomicamente a população de L bits que codificam N variáveis de projeto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17470" y="2920365"/>
            <a:ext cx="5892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A-</a:t>
            </a:r>
            <a:r>
              <a:rPr lang="pt-PT" altLang="en-US" sz="800" b="1"/>
              <a:t>GEO1</a:t>
            </a:r>
            <a:endParaRPr lang="pt-PT" altLang="en-US" sz="700" b="1"/>
          </a:p>
        </p:txBody>
      </p:sp>
      <p:sp>
        <p:nvSpPr>
          <p:cNvPr id="74" name="Diamond 73"/>
          <p:cNvSpPr/>
          <p:nvPr/>
        </p:nvSpPr>
        <p:spPr>
          <a:xfrm>
            <a:off x="2614930" y="867791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2227580" y="8881745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sp>
        <p:nvSpPr>
          <p:cNvPr id="76" name="Text Box 75"/>
          <p:cNvSpPr txBox="1"/>
          <p:nvPr/>
        </p:nvSpPr>
        <p:spPr>
          <a:xfrm>
            <a:off x="3480435" y="9520555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Sim</a:t>
            </a:r>
            <a:endParaRPr lang="pt-PT" altLang="en-US" sz="700"/>
          </a:p>
        </p:txBody>
      </p:sp>
      <p:sp>
        <p:nvSpPr>
          <p:cNvPr id="86" name="Rounded Rectangle 85"/>
          <p:cNvSpPr/>
          <p:nvPr/>
        </p:nvSpPr>
        <p:spPr>
          <a:xfrm>
            <a:off x="1384300" y="9771380"/>
            <a:ext cx="406019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Straight Arrow Connector 86"/>
          <p:cNvCxnSpPr>
            <a:stCxn id="74" idx="2"/>
          </p:cNvCxnSpPr>
          <p:nvPr/>
        </p:nvCxnSpPr>
        <p:spPr>
          <a:xfrm flipH="1">
            <a:off x="3409950" y="9501505"/>
            <a:ext cx="4445" cy="269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386840" y="3374390"/>
            <a:ext cx="2000885" cy="10325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1000">
              <a:solidFill>
                <a:schemeClr val="tx1"/>
              </a:solidFill>
            </a:endParaRPr>
          </a:p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melhor solução 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encontrada, dividido pelo total de bits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454150" y="138430"/>
            <a:ext cx="3741420" cy="419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A-GEO1var e A-GEO2var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5570" y="2421255"/>
            <a:ext cx="4060825" cy="447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Muta cada bit da população, armazenando o valor da função objetivo quando mutado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4" name="Straight Arrow Connector 23"/>
          <p:cNvCxnSpPr>
            <a:stCxn id="85" idx="2"/>
            <a:endCxn id="116" idx="0"/>
          </p:cNvCxnSpPr>
          <p:nvPr/>
        </p:nvCxnSpPr>
        <p:spPr>
          <a:xfrm flipH="1">
            <a:off x="2386965" y="4406900"/>
            <a:ext cx="635" cy="2851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85" idx="0"/>
          </p:cNvCxnSpPr>
          <p:nvPr/>
        </p:nvCxnSpPr>
        <p:spPr>
          <a:xfrm rot="5400000">
            <a:off x="2648903" y="2606993"/>
            <a:ext cx="506095" cy="1028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" idx="2"/>
            <a:endCxn id="5" idx="0"/>
          </p:cNvCxnSpPr>
          <p:nvPr/>
        </p:nvCxnSpPr>
        <p:spPr>
          <a:xfrm rot="5400000" flipV="1">
            <a:off x="3678555" y="2606040"/>
            <a:ext cx="506095" cy="1030605"/>
          </a:xfrm>
          <a:prstGeom prst="bentConnector3">
            <a:avLst>
              <a:gd name="adj1" fmla="val 500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1"/>
          <p:nvPr/>
        </p:nvSpPr>
        <p:spPr>
          <a:xfrm>
            <a:off x="3623310" y="2920365"/>
            <a:ext cx="6743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 b="1"/>
              <a:t>A-GEO2</a:t>
            </a:r>
            <a:endParaRPr lang="pt-PT" altLang="en-US" sz="800" b="1"/>
          </a:p>
        </p:txBody>
      </p:sp>
      <p:cxnSp>
        <p:nvCxnSpPr>
          <p:cNvPr id="95" name="Straight Arrow Connector 94"/>
          <p:cNvCxnSpPr>
            <a:stCxn id="3" idx="2"/>
            <a:endCxn id="9" idx="0"/>
          </p:cNvCxnSpPr>
          <p:nvPr/>
        </p:nvCxnSpPr>
        <p:spPr>
          <a:xfrm>
            <a:off x="3416618" y="2193608"/>
            <a:ext cx="0" cy="227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4" idx="1"/>
            <a:endCxn id="9" idx="1"/>
          </p:cNvCxnSpPr>
          <p:nvPr/>
        </p:nvCxnSpPr>
        <p:spPr>
          <a:xfrm rot="10800000">
            <a:off x="1385570" y="2644775"/>
            <a:ext cx="1229360" cy="6445250"/>
          </a:xfrm>
          <a:prstGeom prst="bentConnector3">
            <a:avLst>
              <a:gd name="adj1" fmla="val 119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1386205" y="1738630"/>
                <a:ext cx="4060190" cy="4546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Inicializa a métrica CoI</a:t>
                </a:r>
                <a:r>
                  <a:rPr lang="pt-PT" altLang="en-US" sz="1000" baseline="-25000">
                    <a:solidFill>
                      <a:schemeClr val="tx1"/>
                    </a:solidFill>
                    <a:sym typeface="+mn-ea"/>
                  </a:rPr>
                  <a:t>i-1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com o valor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que será a taxa de mutações de sucesso</a:t>
                </a:r>
                <a:endParaRPr lang="pt-PT" altLang="en-US" sz="1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05" y="1738630"/>
                <a:ext cx="4060190" cy="454660"/>
              </a:xfrm>
              <a:prstGeom prst="roundRect">
                <a:avLst/>
              </a:prstGeom>
              <a:blipFill rotWithShape="1">
                <a:blip r:embed="rId1"/>
                <a:stretch>
                  <a:fillRect l="-156" t="-1397" r="-156" b="-1397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446145" y="3374390"/>
            <a:ext cx="2000885" cy="10325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1000">
              <a:solidFill>
                <a:schemeClr val="tx1"/>
              </a:solidFill>
            </a:endParaRPr>
          </a:p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atual solução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, dividido pelo total de bits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Diamond 105"/>
              <p:cNvSpPr/>
              <p:nvPr/>
            </p:nvSpPr>
            <p:spPr>
              <a:xfrm>
                <a:off x="3460115" y="4692650"/>
                <a:ext cx="1598930" cy="83058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1000" baseline="-25000">
                    <a:solidFill>
                      <a:schemeClr val="tx1"/>
                    </a:solidFill>
                    <a:uFillTx/>
                    <a:sym typeface="+mn-ea"/>
                  </a:rPr>
                  <a:t>i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</a:t>
                </a:r>
                <a:endParaRPr lang="pt-PT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</a:t>
                </a:r>
                <a:endParaRPr lang="pt-PT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1000" baseline="-25000">
                    <a:solidFill>
                      <a:schemeClr val="tx1"/>
                    </a:solidFill>
                    <a:uFillTx/>
                    <a:sym typeface="+mn-ea"/>
                  </a:rPr>
                  <a:t>i-1</a:t>
                </a:r>
                <a:endParaRPr lang="pt-PT" altLang="en-US" sz="1000" baseline="-25000">
                  <a:solidFill>
                    <a:schemeClr val="tx1"/>
                  </a:solidFill>
                  <a:uFillTx/>
                  <a:sym typeface="+mn-ea"/>
                </a:endParaRPr>
              </a:p>
            </p:txBody>
          </p:sp>
        </mc:Choice>
        <mc:Fallback>
          <p:sp>
            <p:nvSpPr>
              <p:cNvPr id="106" name="Diamond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115" y="4692650"/>
                <a:ext cx="1598930" cy="830580"/>
              </a:xfrm>
              <a:prstGeom prst="diamond">
                <a:avLst/>
              </a:prstGeom>
              <a:blipFill rotWithShape="1">
                <a:blip r:embed="rId2"/>
                <a:stretch>
                  <a:fillRect l="-874" t="-917" r="-834" b="-841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ounded Rectangle 106"/>
          <p:cNvSpPr/>
          <p:nvPr/>
        </p:nvSpPr>
        <p:spPr>
          <a:xfrm>
            <a:off x="1811655" y="5704205"/>
            <a:ext cx="1148080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Reinicia o τ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707130" y="5704205"/>
            <a:ext cx="1110615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Aumenta o τ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385570" y="6256020"/>
            <a:ext cx="4061460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= 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114" name="Elbow Connector 113"/>
          <p:cNvCxnSpPr>
            <a:stCxn id="5" idx="2"/>
            <a:endCxn id="116" idx="0"/>
          </p:cNvCxnSpPr>
          <p:nvPr/>
        </p:nvCxnSpPr>
        <p:spPr>
          <a:xfrm rot="5400000">
            <a:off x="3274378" y="3519488"/>
            <a:ext cx="285115" cy="20599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iamond 115"/>
          <p:cNvSpPr/>
          <p:nvPr/>
        </p:nvSpPr>
        <p:spPr>
          <a:xfrm>
            <a:off x="1587500" y="4692015"/>
            <a:ext cx="1598930" cy="83248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= 0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117" name="Straight Arrow Connector 116"/>
          <p:cNvCxnSpPr>
            <a:endCxn id="107" idx="0"/>
          </p:cNvCxnSpPr>
          <p:nvPr/>
        </p:nvCxnSpPr>
        <p:spPr>
          <a:xfrm>
            <a:off x="2378075" y="5529580"/>
            <a:ext cx="7620" cy="174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6" idx="3"/>
            <a:endCxn id="106" idx="1"/>
          </p:cNvCxnSpPr>
          <p:nvPr/>
        </p:nvCxnSpPr>
        <p:spPr>
          <a:xfrm flipV="1">
            <a:off x="3186430" y="5107940"/>
            <a:ext cx="273685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3101340" y="484378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sp>
        <p:nvSpPr>
          <p:cNvPr id="120" name="Text Box 119"/>
          <p:cNvSpPr txBox="1"/>
          <p:nvPr/>
        </p:nvSpPr>
        <p:spPr>
          <a:xfrm>
            <a:off x="2425065" y="551180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Sim</a:t>
            </a:r>
            <a:endParaRPr lang="pt-PT" altLang="en-US" sz="800"/>
          </a:p>
        </p:txBody>
      </p:sp>
      <p:sp>
        <p:nvSpPr>
          <p:cNvPr id="121" name="Text Box 120"/>
          <p:cNvSpPr txBox="1"/>
          <p:nvPr/>
        </p:nvSpPr>
        <p:spPr>
          <a:xfrm>
            <a:off x="4291965" y="5478780"/>
            <a:ext cx="385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cxnSp>
        <p:nvCxnSpPr>
          <p:cNvPr id="122" name="Straight Arrow Connector 121"/>
          <p:cNvCxnSpPr>
            <a:stCxn id="106" idx="2"/>
            <a:endCxn id="108" idx="0"/>
          </p:cNvCxnSpPr>
          <p:nvPr/>
        </p:nvCxnSpPr>
        <p:spPr>
          <a:xfrm>
            <a:off x="4259580" y="5523230"/>
            <a:ext cx="3175" cy="1809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07" idx="2"/>
            <a:endCxn id="109" idx="0"/>
          </p:cNvCxnSpPr>
          <p:nvPr/>
        </p:nvCxnSpPr>
        <p:spPr>
          <a:xfrm rot="5400000" flipV="1">
            <a:off x="2714625" y="5554345"/>
            <a:ext cx="372745" cy="1030605"/>
          </a:xfrm>
          <a:prstGeom prst="bentConnector3">
            <a:avLst>
              <a:gd name="adj1" fmla="val 5008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2"/>
            <a:endCxn id="109" idx="0"/>
          </p:cNvCxnSpPr>
          <p:nvPr/>
        </p:nvCxnSpPr>
        <p:spPr>
          <a:xfrm rot="5400000">
            <a:off x="3653155" y="5646420"/>
            <a:ext cx="372745" cy="846455"/>
          </a:xfrm>
          <a:prstGeom prst="bentConnector3">
            <a:avLst>
              <a:gd name="adj1" fmla="val 5008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1"/>
          <p:nvPr/>
        </p:nvSpPr>
        <p:spPr>
          <a:xfrm>
            <a:off x="5032375" y="485648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cxnSp>
        <p:nvCxnSpPr>
          <p:cNvPr id="130" name="Elbow Connector 129"/>
          <p:cNvCxnSpPr>
            <a:stCxn id="106" idx="3"/>
          </p:cNvCxnSpPr>
          <p:nvPr/>
        </p:nvCxnSpPr>
        <p:spPr>
          <a:xfrm>
            <a:off x="5059045" y="5107940"/>
            <a:ext cx="141605" cy="114681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" idx="0"/>
          </p:cNvCxnSpPr>
          <p:nvPr/>
        </p:nvCxnSpPr>
        <p:spPr>
          <a:xfrm flipH="1">
            <a:off x="3416300" y="1513840"/>
            <a:ext cx="12700" cy="2247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4" idx="2"/>
            <a:endCxn id="16" idx="0"/>
          </p:cNvCxnSpPr>
          <p:nvPr/>
        </p:nvCxnSpPr>
        <p:spPr>
          <a:xfrm rot="5400000">
            <a:off x="2239328" y="7620318"/>
            <a:ext cx="175260" cy="635"/>
          </a:xfrm>
          <a:prstGeom prst="bentConnector3">
            <a:avLst>
              <a:gd name="adj1" fmla="val 498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673350" y="6476365"/>
            <a:ext cx="5194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 b="1">
                <a:solidFill>
                  <a:srgbClr val="FF6600"/>
                </a:solidFill>
              </a:rPr>
              <a:t>A-GEO</a:t>
            </a:r>
            <a:endParaRPr lang="pt-PT" altLang="en-US" sz="800" b="1">
              <a:solidFill>
                <a:srgbClr val="FF66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84300" y="6889115"/>
            <a:ext cx="1885315" cy="643890"/>
          </a:xfrm>
          <a:prstGeom prst="roundRect">
            <a:avLst/>
          </a:prstGeom>
          <a:noFill/>
          <a:ln w="28575">
            <a:solidFill>
              <a:srgbClr val="FF66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toda população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58540" y="6889115"/>
            <a:ext cx="1885950" cy="644525"/>
          </a:xfrm>
          <a:prstGeom prst="roundRect">
            <a:avLst/>
          </a:prstGeom>
          <a:noFill/>
          <a:ln w="28575">
            <a:solidFill>
              <a:srgbClr val="FF66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cada variável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/>
              <p:cNvSpPr/>
              <p:nvPr/>
            </p:nvSpPr>
            <p:spPr>
              <a:xfrm>
                <a:off x="1383665" y="7708265"/>
                <a:ext cx="1885950" cy="645795"/>
              </a:xfrm>
              <a:prstGeom prst="roundRect">
                <a:avLst/>
              </a:prstGeom>
              <a:noFill/>
              <a:ln w="28575">
                <a:solidFill>
                  <a:srgbClr val="FF66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65" y="7708265"/>
                <a:ext cx="1885950" cy="645795"/>
              </a:xfrm>
              <a:prstGeom prst="roundRect">
                <a:avLst/>
              </a:prstGeom>
              <a:blipFill rotWithShape="1">
                <a:blip r:embed="rId3"/>
                <a:stretch>
                  <a:fillRect l="-774" t="-2262" r="-741" b="-2163"/>
                </a:stretch>
              </a:blipFill>
              <a:ln w="28575">
                <a:solidFill>
                  <a:srgbClr val="FF66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3556635" y="7710170"/>
                <a:ext cx="1887855" cy="644525"/>
              </a:xfrm>
              <a:prstGeom prst="roundRect">
                <a:avLst/>
              </a:prstGeom>
              <a:noFill/>
              <a:ln w="28575">
                <a:solidFill>
                  <a:srgbClr val="FF66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5" y="7710170"/>
                <a:ext cx="1887855" cy="644525"/>
              </a:xfrm>
              <a:prstGeom prst="roundRect">
                <a:avLst/>
              </a:prstGeom>
              <a:blipFill rotWithShape="1">
                <a:blip r:embed="rId4"/>
                <a:stretch>
                  <a:fillRect l="-774" t="-2266" r="-740" b="-2167"/>
                </a:stretch>
              </a:blipFill>
              <a:ln w="28575">
                <a:solidFill>
                  <a:srgbClr val="FF66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>
            <a:stCxn id="15" idx="2"/>
            <a:endCxn id="17" idx="0"/>
          </p:cNvCxnSpPr>
          <p:nvPr/>
        </p:nvCxnSpPr>
        <p:spPr>
          <a:xfrm rot="5400000">
            <a:off x="4412933" y="7621588"/>
            <a:ext cx="176530" cy="635"/>
          </a:xfrm>
          <a:prstGeom prst="bentConnector3">
            <a:avLst>
              <a:gd name="adj1" fmla="val 498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9" idx="2"/>
            <a:endCxn id="14" idx="0"/>
          </p:cNvCxnSpPr>
          <p:nvPr/>
        </p:nvCxnSpPr>
        <p:spPr>
          <a:xfrm rot="5400000">
            <a:off x="2644775" y="6117590"/>
            <a:ext cx="454025" cy="1089025"/>
          </a:xfrm>
          <a:prstGeom prst="bentConnector3">
            <a:avLst>
              <a:gd name="adj1" fmla="val 50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9" idx="2"/>
            <a:endCxn id="15" idx="0"/>
          </p:cNvCxnSpPr>
          <p:nvPr/>
        </p:nvCxnSpPr>
        <p:spPr>
          <a:xfrm rot="5400000" flipV="1">
            <a:off x="3731895" y="6119495"/>
            <a:ext cx="454025" cy="1085215"/>
          </a:xfrm>
          <a:prstGeom prst="bentConnector3">
            <a:avLst>
              <a:gd name="adj1" fmla="val 50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664585" y="6476365"/>
            <a:ext cx="6743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 b="1">
                <a:solidFill>
                  <a:srgbClr val="FF6600"/>
                </a:solidFill>
              </a:rPr>
              <a:t>A-GEOvar</a:t>
            </a:r>
            <a:endParaRPr lang="pt-PT" altLang="en-US" sz="800" b="1">
              <a:solidFill>
                <a:srgbClr val="FF6600"/>
              </a:solidFill>
            </a:endParaRPr>
          </a:p>
        </p:txBody>
      </p:sp>
      <p:cxnSp>
        <p:nvCxnSpPr>
          <p:cNvPr id="26" name="Elbow Connector 25"/>
          <p:cNvCxnSpPr>
            <a:stCxn id="17" idx="2"/>
            <a:endCxn id="74" idx="0"/>
          </p:cNvCxnSpPr>
          <p:nvPr/>
        </p:nvCxnSpPr>
        <p:spPr>
          <a:xfrm rot="5400000">
            <a:off x="3796030" y="7973060"/>
            <a:ext cx="323215" cy="1086485"/>
          </a:xfrm>
          <a:prstGeom prst="bentConnector3">
            <a:avLst>
              <a:gd name="adj1" fmla="val 50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6" idx="2"/>
            <a:endCxn id="74" idx="0"/>
          </p:cNvCxnSpPr>
          <p:nvPr/>
        </p:nvCxnSpPr>
        <p:spPr>
          <a:xfrm rot="5400000" flipV="1">
            <a:off x="2708593" y="7972108"/>
            <a:ext cx="323850" cy="1087755"/>
          </a:xfrm>
          <a:prstGeom prst="bentConnector3">
            <a:avLst>
              <a:gd name="adj1" fmla="val 4990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1002665" y="2920365"/>
            <a:ext cx="4681855" cy="3555365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4906010" y="2925445"/>
            <a:ext cx="778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pt-PT" altLang="en-US" sz="800" b="1">
                <a:solidFill>
                  <a:schemeClr val="accent5"/>
                </a:solidFill>
              </a:rPr>
              <a:t>Mecanismo A-GEO</a:t>
            </a:r>
            <a:endParaRPr lang="pt-PT" altLang="en-US" sz="800" b="1">
              <a:solidFill>
                <a:schemeClr val="accent5"/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1002665" y="1739265"/>
            <a:ext cx="4681855" cy="454025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98905" y="1059180"/>
            <a:ext cx="4060190" cy="45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Inicializa randomicamente a população de L bits que codificam N variáveis de projeto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17470" y="2920365"/>
            <a:ext cx="5892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A-</a:t>
            </a:r>
            <a:r>
              <a:rPr lang="pt-PT" altLang="en-US" sz="800" b="1"/>
              <a:t>GEO1</a:t>
            </a:r>
            <a:endParaRPr lang="pt-PT" altLang="en-US" sz="700" b="1"/>
          </a:p>
        </p:txBody>
      </p:sp>
      <p:sp>
        <p:nvSpPr>
          <p:cNvPr id="74" name="Diamond 73"/>
          <p:cNvSpPr/>
          <p:nvPr/>
        </p:nvSpPr>
        <p:spPr>
          <a:xfrm>
            <a:off x="2614930" y="867791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2227580" y="8881745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sp>
        <p:nvSpPr>
          <p:cNvPr id="76" name="Text Box 75"/>
          <p:cNvSpPr txBox="1"/>
          <p:nvPr/>
        </p:nvSpPr>
        <p:spPr>
          <a:xfrm>
            <a:off x="3480435" y="9520555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Sim</a:t>
            </a:r>
            <a:endParaRPr lang="pt-PT" altLang="en-US" sz="700"/>
          </a:p>
        </p:txBody>
      </p:sp>
      <p:sp>
        <p:nvSpPr>
          <p:cNvPr id="86" name="Rounded Rectangle 85"/>
          <p:cNvSpPr/>
          <p:nvPr/>
        </p:nvSpPr>
        <p:spPr>
          <a:xfrm>
            <a:off x="1384300" y="9771380"/>
            <a:ext cx="406019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Straight Arrow Connector 86"/>
          <p:cNvCxnSpPr>
            <a:stCxn id="74" idx="2"/>
          </p:cNvCxnSpPr>
          <p:nvPr/>
        </p:nvCxnSpPr>
        <p:spPr>
          <a:xfrm flipH="1">
            <a:off x="3409950" y="9501505"/>
            <a:ext cx="4445" cy="269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386840" y="3374390"/>
            <a:ext cx="2000885" cy="10325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1000">
              <a:solidFill>
                <a:schemeClr val="tx1"/>
              </a:solidFill>
            </a:endParaRPr>
          </a:p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melhor solução 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encontrada, dividido pelo total de bits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454150" y="138430"/>
            <a:ext cx="3741420" cy="419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A-GEO1var e A-GEO2var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5570" y="2421255"/>
            <a:ext cx="4060825" cy="447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Muta cada bit da população, armazenando o valor da função objetivo quando mutado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4" name="Straight Arrow Connector 23"/>
          <p:cNvCxnSpPr>
            <a:stCxn id="85" idx="2"/>
            <a:endCxn id="116" idx="0"/>
          </p:cNvCxnSpPr>
          <p:nvPr/>
        </p:nvCxnSpPr>
        <p:spPr>
          <a:xfrm flipH="1">
            <a:off x="2386965" y="4406900"/>
            <a:ext cx="635" cy="2851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85" idx="0"/>
          </p:cNvCxnSpPr>
          <p:nvPr/>
        </p:nvCxnSpPr>
        <p:spPr>
          <a:xfrm rot="5400000">
            <a:off x="2648903" y="2606993"/>
            <a:ext cx="506095" cy="1028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" idx="2"/>
            <a:endCxn id="5" idx="0"/>
          </p:cNvCxnSpPr>
          <p:nvPr/>
        </p:nvCxnSpPr>
        <p:spPr>
          <a:xfrm rot="5400000" flipV="1">
            <a:off x="3678555" y="2606040"/>
            <a:ext cx="506095" cy="1030605"/>
          </a:xfrm>
          <a:prstGeom prst="bentConnector3">
            <a:avLst>
              <a:gd name="adj1" fmla="val 50063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1"/>
          <p:nvPr/>
        </p:nvSpPr>
        <p:spPr>
          <a:xfrm>
            <a:off x="3623310" y="2920365"/>
            <a:ext cx="6743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 b="1"/>
              <a:t>A-GEO2</a:t>
            </a:r>
            <a:endParaRPr lang="pt-PT" altLang="en-US" sz="800" b="1"/>
          </a:p>
        </p:txBody>
      </p:sp>
      <p:cxnSp>
        <p:nvCxnSpPr>
          <p:cNvPr id="95" name="Straight Arrow Connector 94"/>
          <p:cNvCxnSpPr>
            <a:stCxn id="3" idx="2"/>
            <a:endCxn id="9" idx="0"/>
          </p:cNvCxnSpPr>
          <p:nvPr/>
        </p:nvCxnSpPr>
        <p:spPr>
          <a:xfrm>
            <a:off x="3416618" y="2193608"/>
            <a:ext cx="0" cy="227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4" idx="1"/>
            <a:endCxn id="9" idx="1"/>
          </p:cNvCxnSpPr>
          <p:nvPr/>
        </p:nvCxnSpPr>
        <p:spPr>
          <a:xfrm rot="10800000">
            <a:off x="1385570" y="2644775"/>
            <a:ext cx="1229360" cy="6445250"/>
          </a:xfrm>
          <a:prstGeom prst="bentConnector3">
            <a:avLst>
              <a:gd name="adj1" fmla="val 119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1386205" y="1738630"/>
                <a:ext cx="4060190" cy="45466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Inicializa a métrica CoI</a:t>
                </a:r>
                <a:r>
                  <a:rPr lang="pt-PT" altLang="en-US" sz="1000" baseline="-25000">
                    <a:solidFill>
                      <a:schemeClr val="tx1"/>
                    </a:solidFill>
                    <a:sym typeface="+mn-ea"/>
                  </a:rPr>
                  <a:t>i-1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com o valor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que será a taxa de mutações de sucesso</a:t>
                </a:r>
                <a:endParaRPr lang="pt-PT" altLang="en-US" sz="1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05" y="1738630"/>
                <a:ext cx="4060190" cy="454660"/>
              </a:xfrm>
              <a:prstGeom prst="roundRect">
                <a:avLst/>
              </a:prstGeom>
              <a:blipFill rotWithShape="1">
                <a:blip r:embed="rId1"/>
                <a:stretch>
                  <a:fillRect l="-360" t="-3212" r="-344" b="-3073"/>
                </a:stretch>
              </a:blipFill>
              <a:ln w="28575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446145" y="3374390"/>
            <a:ext cx="2000885" cy="10325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1000">
              <a:solidFill>
                <a:schemeClr val="tx1"/>
              </a:solidFill>
            </a:endParaRPr>
          </a:p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atual solução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, dividido pelo total de bits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Diamond 105"/>
              <p:cNvSpPr/>
              <p:nvPr/>
            </p:nvSpPr>
            <p:spPr>
              <a:xfrm>
                <a:off x="3460115" y="4692650"/>
                <a:ext cx="1598930" cy="830580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1000" baseline="-25000">
                    <a:solidFill>
                      <a:schemeClr val="tx1"/>
                    </a:solidFill>
                    <a:uFillTx/>
                    <a:sym typeface="+mn-ea"/>
                  </a:rPr>
                  <a:t>i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</a:t>
                </a:r>
                <a:endParaRPr lang="pt-PT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</a:t>
                </a:r>
                <a:endParaRPr lang="pt-PT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1000" baseline="-25000">
                    <a:solidFill>
                      <a:schemeClr val="tx1"/>
                    </a:solidFill>
                    <a:uFillTx/>
                    <a:sym typeface="+mn-ea"/>
                  </a:rPr>
                  <a:t>i-1</a:t>
                </a:r>
                <a:endParaRPr lang="pt-PT" altLang="en-US" sz="1000" baseline="-25000">
                  <a:solidFill>
                    <a:schemeClr val="tx1"/>
                  </a:solidFill>
                  <a:uFillTx/>
                  <a:sym typeface="+mn-ea"/>
                </a:endParaRPr>
              </a:p>
            </p:txBody>
          </p:sp>
        </mc:Choice>
        <mc:Fallback>
          <p:sp>
            <p:nvSpPr>
              <p:cNvPr id="106" name="Diamond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115" y="4692650"/>
                <a:ext cx="1598930" cy="830580"/>
              </a:xfrm>
              <a:prstGeom prst="diamond">
                <a:avLst/>
              </a:prstGeom>
              <a:blipFill rotWithShape="1">
                <a:blip r:embed="rId2"/>
                <a:stretch>
                  <a:fillRect l="-1946" t="-1988" r="-1906" b="-1911"/>
                </a:stretch>
              </a:blipFill>
              <a:ln w="28575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ounded Rectangle 106"/>
          <p:cNvSpPr/>
          <p:nvPr/>
        </p:nvSpPr>
        <p:spPr>
          <a:xfrm>
            <a:off x="1811655" y="5704205"/>
            <a:ext cx="1148080" cy="1790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Reinicia o τ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707130" y="5704205"/>
            <a:ext cx="1110615" cy="1790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Aumenta o τ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385570" y="6256020"/>
            <a:ext cx="4061460" cy="1790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= 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114" name="Elbow Connector 113"/>
          <p:cNvCxnSpPr>
            <a:stCxn id="5" idx="2"/>
            <a:endCxn id="116" idx="0"/>
          </p:cNvCxnSpPr>
          <p:nvPr/>
        </p:nvCxnSpPr>
        <p:spPr>
          <a:xfrm rot="5400000">
            <a:off x="3274378" y="3519488"/>
            <a:ext cx="285115" cy="205994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iamond 115"/>
          <p:cNvSpPr/>
          <p:nvPr/>
        </p:nvSpPr>
        <p:spPr>
          <a:xfrm>
            <a:off x="1587500" y="4692015"/>
            <a:ext cx="1598930" cy="832485"/>
          </a:xfrm>
          <a:prstGeom prst="diamond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= 0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117" name="Straight Arrow Connector 116"/>
          <p:cNvCxnSpPr>
            <a:endCxn id="107" idx="0"/>
          </p:cNvCxnSpPr>
          <p:nvPr/>
        </p:nvCxnSpPr>
        <p:spPr>
          <a:xfrm>
            <a:off x="2378075" y="5529580"/>
            <a:ext cx="7620" cy="1746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6" idx="3"/>
            <a:endCxn id="106" idx="1"/>
          </p:cNvCxnSpPr>
          <p:nvPr/>
        </p:nvCxnSpPr>
        <p:spPr>
          <a:xfrm flipV="1">
            <a:off x="3186430" y="5107940"/>
            <a:ext cx="273685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3101340" y="484378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sp>
        <p:nvSpPr>
          <p:cNvPr id="120" name="Text Box 119"/>
          <p:cNvSpPr txBox="1"/>
          <p:nvPr/>
        </p:nvSpPr>
        <p:spPr>
          <a:xfrm>
            <a:off x="2425065" y="551180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Sim</a:t>
            </a:r>
            <a:endParaRPr lang="pt-PT" altLang="en-US" sz="800"/>
          </a:p>
        </p:txBody>
      </p:sp>
      <p:sp>
        <p:nvSpPr>
          <p:cNvPr id="121" name="Text Box 120"/>
          <p:cNvSpPr txBox="1"/>
          <p:nvPr/>
        </p:nvSpPr>
        <p:spPr>
          <a:xfrm>
            <a:off x="4291965" y="5478780"/>
            <a:ext cx="385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cxnSp>
        <p:nvCxnSpPr>
          <p:cNvPr id="122" name="Straight Arrow Connector 121"/>
          <p:cNvCxnSpPr>
            <a:stCxn id="106" idx="2"/>
            <a:endCxn id="108" idx="0"/>
          </p:cNvCxnSpPr>
          <p:nvPr/>
        </p:nvCxnSpPr>
        <p:spPr>
          <a:xfrm>
            <a:off x="4259580" y="5523230"/>
            <a:ext cx="3175" cy="1809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07" idx="2"/>
            <a:endCxn id="109" idx="0"/>
          </p:cNvCxnSpPr>
          <p:nvPr/>
        </p:nvCxnSpPr>
        <p:spPr>
          <a:xfrm rot="5400000" flipV="1">
            <a:off x="2714625" y="5554345"/>
            <a:ext cx="372745" cy="1030605"/>
          </a:xfrm>
          <a:prstGeom prst="bentConnector3">
            <a:avLst>
              <a:gd name="adj1" fmla="val 50085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2"/>
            <a:endCxn id="109" idx="0"/>
          </p:cNvCxnSpPr>
          <p:nvPr/>
        </p:nvCxnSpPr>
        <p:spPr>
          <a:xfrm rot="5400000">
            <a:off x="3653155" y="5646420"/>
            <a:ext cx="372745" cy="846455"/>
          </a:xfrm>
          <a:prstGeom prst="bentConnector3">
            <a:avLst>
              <a:gd name="adj1" fmla="val 50085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1"/>
          <p:nvPr/>
        </p:nvSpPr>
        <p:spPr>
          <a:xfrm>
            <a:off x="5032375" y="485648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cxnSp>
        <p:nvCxnSpPr>
          <p:cNvPr id="130" name="Elbow Connector 129"/>
          <p:cNvCxnSpPr>
            <a:stCxn id="106" idx="3"/>
          </p:cNvCxnSpPr>
          <p:nvPr/>
        </p:nvCxnSpPr>
        <p:spPr>
          <a:xfrm>
            <a:off x="5059045" y="5107940"/>
            <a:ext cx="141605" cy="1146810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" idx="0"/>
          </p:cNvCxnSpPr>
          <p:nvPr/>
        </p:nvCxnSpPr>
        <p:spPr>
          <a:xfrm flipH="1">
            <a:off x="3416300" y="1513840"/>
            <a:ext cx="12700" cy="2247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4" idx="2"/>
            <a:endCxn id="16" idx="0"/>
          </p:cNvCxnSpPr>
          <p:nvPr/>
        </p:nvCxnSpPr>
        <p:spPr>
          <a:xfrm rot="5400000">
            <a:off x="2239328" y="7620318"/>
            <a:ext cx="175260" cy="635"/>
          </a:xfrm>
          <a:prstGeom prst="bentConnector3">
            <a:avLst>
              <a:gd name="adj1" fmla="val 498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673350" y="6476365"/>
            <a:ext cx="5194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 b="1">
                <a:solidFill>
                  <a:schemeClr val="accent2">
                    <a:lumMod val="75000"/>
                  </a:schemeClr>
                </a:solidFill>
              </a:rPr>
              <a:t>A-GEO</a:t>
            </a:r>
            <a:endParaRPr lang="pt-PT" altLang="en-US" sz="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84300" y="6889115"/>
            <a:ext cx="1885315" cy="643890"/>
          </a:xfrm>
          <a:prstGeom prst="roundRect">
            <a:avLst/>
          </a:prstGeom>
          <a:noFill/>
          <a:ln w="28575">
            <a:solidFill>
              <a:srgbClr val="FF66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toda população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58540" y="6889115"/>
            <a:ext cx="1885950" cy="644525"/>
          </a:xfrm>
          <a:prstGeom prst="roundRect">
            <a:avLst/>
          </a:prstGeom>
          <a:noFill/>
          <a:ln w="28575">
            <a:solidFill>
              <a:srgbClr val="FF66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cada variável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/>
              <p:cNvSpPr/>
              <p:nvPr/>
            </p:nvSpPr>
            <p:spPr>
              <a:xfrm>
                <a:off x="1383665" y="7708265"/>
                <a:ext cx="1885950" cy="645795"/>
              </a:xfrm>
              <a:prstGeom prst="roundRect">
                <a:avLst/>
              </a:prstGeom>
              <a:noFill/>
              <a:ln w="28575">
                <a:solidFill>
                  <a:srgbClr val="FF66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65" y="7708265"/>
                <a:ext cx="1885950" cy="645795"/>
              </a:xfrm>
              <a:prstGeom prst="roundRect">
                <a:avLst/>
              </a:prstGeom>
              <a:blipFill rotWithShape="1">
                <a:blip r:embed="rId3"/>
                <a:stretch>
                  <a:fillRect l="-774" t="-2262" r="-741" b="-2163"/>
                </a:stretch>
              </a:blipFill>
              <a:ln w="28575">
                <a:solidFill>
                  <a:srgbClr val="FF66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3556635" y="7710170"/>
                <a:ext cx="1887855" cy="644525"/>
              </a:xfrm>
              <a:prstGeom prst="roundRect">
                <a:avLst/>
              </a:prstGeom>
              <a:noFill/>
              <a:ln w="28575">
                <a:solidFill>
                  <a:srgbClr val="FF66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5" y="7710170"/>
                <a:ext cx="1887855" cy="644525"/>
              </a:xfrm>
              <a:prstGeom prst="roundRect">
                <a:avLst/>
              </a:prstGeom>
              <a:blipFill rotWithShape="1">
                <a:blip r:embed="rId4"/>
                <a:stretch>
                  <a:fillRect l="-774" t="-2266" r="-740" b="-2167"/>
                </a:stretch>
              </a:blipFill>
              <a:ln w="28575">
                <a:solidFill>
                  <a:srgbClr val="FF66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>
            <a:stCxn id="15" idx="2"/>
            <a:endCxn id="17" idx="0"/>
          </p:cNvCxnSpPr>
          <p:nvPr/>
        </p:nvCxnSpPr>
        <p:spPr>
          <a:xfrm rot="5400000">
            <a:off x="4412933" y="7621588"/>
            <a:ext cx="176530" cy="635"/>
          </a:xfrm>
          <a:prstGeom prst="bentConnector3">
            <a:avLst>
              <a:gd name="adj1" fmla="val 498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9" idx="2"/>
            <a:endCxn id="14" idx="0"/>
          </p:cNvCxnSpPr>
          <p:nvPr/>
        </p:nvCxnSpPr>
        <p:spPr>
          <a:xfrm rot="5400000">
            <a:off x="2644775" y="6117590"/>
            <a:ext cx="454025" cy="1089025"/>
          </a:xfrm>
          <a:prstGeom prst="bentConnector3">
            <a:avLst>
              <a:gd name="adj1" fmla="val 50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9" idx="2"/>
            <a:endCxn id="15" idx="0"/>
          </p:cNvCxnSpPr>
          <p:nvPr/>
        </p:nvCxnSpPr>
        <p:spPr>
          <a:xfrm rot="5400000" flipV="1">
            <a:off x="3731895" y="6119495"/>
            <a:ext cx="454025" cy="1085215"/>
          </a:xfrm>
          <a:prstGeom prst="bentConnector3">
            <a:avLst>
              <a:gd name="adj1" fmla="val 50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664585" y="6476365"/>
            <a:ext cx="6743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 b="1">
                <a:solidFill>
                  <a:schemeClr val="accent2">
                    <a:lumMod val="75000"/>
                  </a:schemeClr>
                </a:solidFill>
              </a:rPr>
              <a:t>A-GEOvar</a:t>
            </a:r>
            <a:endParaRPr lang="pt-PT" altLang="en-US" sz="8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Elbow Connector 25"/>
          <p:cNvCxnSpPr>
            <a:stCxn id="17" idx="2"/>
            <a:endCxn id="74" idx="0"/>
          </p:cNvCxnSpPr>
          <p:nvPr/>
        </p:nvCxnSpPr>
        <p:spPr>
          <a:xfrm rot="5400000">
            <a:off x="3796030" y="7973060"/>
            <a:ext cx="323215" cy="1086485"/>
          </a:xfrm>
          <a:prstGeom prst="bentConnector3">
            <a:avLst>
              <a:gd name="adj1" fmla="val 50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6" idx="2"/>
            <a:endCxn id="74" idx="0"/>
          </p:cNvCxnSpPr>
          <p:nvPr/>
        </p:nvCxnSpPr>
        <p:spPr>
          <a:xfrm rot="5400000" flipV="1">
            <a:off x="2708593" y="7972108"/>
            <a:ext cx="323850" cy="1087755"/>
          </a:xfrm>
          <a:prstGeom prst="bentConnector3">
            <a:avLst>
              <a:gd name="adj1" fmla="val 4990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" name="Rounded Rectangle 84"/>
          <p:cNvSpPr/>
          <p:nvPr/>
        </p:nvSpPr>
        <p:spPr>
          <a:xfrm>
            <a:off x="1587500" y="4181475"/>
            <a:ext cx="3608070" cy="225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Calcula a CoI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424305" y="2741930"/>
            <a:ext cx="3741420" cy="419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Novo Mecanismo A-GEOvar</a:t>
            </a:r>
            <a:endParaRPr lang="pt-PT" altLang="en-US" sz="200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85" idx="2"/>
            <a:endCxn id="116" idx="0"/>
          </p:cNvCxnSpPr>
          <p:nvPr/>
        </p:nvCxnSpPr>
        <p:spPr>
          <a:xfrm rot="5400000">
            <a:off x="2746693" y="4047173"/>
            <a:ext cx="285115" cy="1004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Diamond 105"/>
              <p:cNvSpPr/>
              <p:nvPr/>
            </p:nvSpPr>
            <p:spPr>
              <a:xfrm>
                <a:off x="3460115" y="4692650"/>
                <a:ext cx="1598930" cy="83058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1000" baseline="-25000">
                    <a:solidFill>
                      <a:schemeClr val="tx1"/>
                    </a:solidFill>
                    <a:uFillTx/>
                    <a:sym typeface="+mn-ea"/>
                  </a:rPr>
                  <a:t>i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</a:t>
                </a:r>
                <a:endParaRPr lang="pt-PT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</a:t>
                </a:r>
                <a:endParaRPr lang="pt-PT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1000" baseline="-25000">
                    <a:solidFill>
                      <a:schemeClr val="tx1"/>
                    </a:solidFill>
                    <a:uFillTx/>
                    <a:sym typeface="+mn-ea"/>
                  </a:rPr>
                  <a:t>i-1</a:t>
                </a:r>
                <a:endParaRPr lang="pt-PT" altLang="en-US" sz="1000" baseline="-25000">
                  <a:solidFill>
                    <a:schemeClr val="tx1"/>
                  </a:solidFill>
                  <a:uFillTx/>
                  <a:sym typeface="+mn-ea"/>
                </a:endParaRPr>
              </a:p>
            </p:txBody>
          </p:sp>
        </mc:Choice>
        <mc:Fallback>
          <p:sp>
            <p:nvSpPr>
              <p:cNvPr id="106" name="Diamond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115" y="4692650"/>
                <a:ext cx="1598930" cy="830580"/>
              </a:xfrm>
              <a:prstGeom prst="diamond">
                <a:avLst/>
              </a:prstGeom>
              <a:blipFill rotWithShape="1">
                <a:blip r:embed="rId1"/>
                <a:stretch>
                  <a:fillRect l="-874" t="-917" r="-834" b="-841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ounded Rectangle 106"/>
          <p:cNvSpPr/>
          <p:nvPr/>
        </p:nvSpPr>
        <p:spPr>
          <a:xfrm>
            <a:off x="1811655" y="5704205"/>
            <a:ext cx="1148080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Reinicia o τ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707130" y="5704205"/>
            <a:ext cx="1110615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Aumenta o τ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587500" y="6256020"/>
            <a:ext cx="3607435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= CoI</a:t>
            </a:r>
            <a:r>
              <a:rPr lang="pt-PT" altLang="en-US" sz="10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114" name="Elbow Connector 113"/>
          <p:cNvCxnSpPr>
            <a:stCxn id="5" idx="2"/>
            <a:endCxn id="116" idx="0"/>
          </p:cNvCxnSpPr>
          <p:nvPr/>
        </p:nvCxnSpPr>
        <p:spPr>
          <a:xfrm rot="5400000">
            <a:off x="3274378" y="3519488"/>
            <a:ext cx="285115" cy="20599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Diamond 115"/>
              <p:cNvSpPr/>
              <p:nvPr/>
            </p:nvSpPr>
            <p:spPr>
              <a:xfrm>
                <a:off x="1587500" y="4692015"/>
                <a:ext cx="1598930" cy="832485"/>
              </a:xfrm>
              <a:prstGeom prst="diamond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rgbClr val="FF6600"/>
                    </a:solidFill>
                    <a:sym typeface="+mn-ea"/>
                  </a:rPr>
                  <a:t>CoI</a:t>
                </a:r>
                <a:r>
                  <a:rPr lang="pt-PT" altLang="en-US" sz="1000" baseline="-25000">
                    <a:solidFill>
                      <a:srgbClr val="FF6600"/>
                    </a:solidFill>
                    <a:uFillTx/>
                    <a:sym typeface="+mn-ea"/>
                  </a:rPr>
                  <a:t>i</a:t>
                </a:r>
                <a:r>
                  <a:rPr lang="pt-PT" altLang="en-US" sz="1000">
                    <a:solidFill>
                      <a:srgbClr val="FF6600"/>
                    </a:solidFill>
                    <a:sym typeface="+mn-ea"/>
                  </a:rPr>
                  <a:t> = 0</a:t>
                </a:r>
                <a:endParaRPr lang="pt-PT" altLang="en-US" sz="1000">
                  <a:solidFill>
                    <a:srgbClr val="FF6600"/>
                  </a:solidFill>
                  <a:sym typeface="+mn-ea"/>
                </a:endParaRPr>
              </a:p>
              <a:p>
                <a:pPr algn="ctr"/>
                <a:r>
                  <a:rPr lang="pt-PT" altLang="en-US" sz="1000" baseline="-25000">
                    <a:solidFill>
                      <a:srgbClr val="FF6600"/>
                    </a:solidFill>
                    <a:uFillTx/>
                    <a:sym typeface="+mn-ea"/>
                  </a:rPr>
                  <a:t>ou</a:t>
                </a:r>
                <a:endParaRPr lang="pt-PT" altLang="en-US" sz="1000" baseline="-25000">
                  <a:solidFill>
                    <a:srgbClr val="FF6600"/>
                  </a:solidFill>
                  <a:uFillTx/>
                  <a:sym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PT" sz="1000" i="1">
                          <a:solidFill>
                            <a:srgbClr val="FF66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𝜏</m:t>
                      </m:r>
                      <m:r>
                        <a:rPr lang="en-US" altLang="pt-PT" sz="1000" i="1">
                          <a:solidFill>
                            <a:srgbClr val="FF66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&gt;</m:t>
                      </m:r>
                      <m:r>
                        <a:rPr lang="en-US" altLang="pt-PT" sz="1000" i="1">
                          <a:solidFill>
                            <a:srgbClr val="FF66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𝑎</m:t>
                      </m:r>
                    </m:oMath>
                  </m:oMathPara>
                </a14:m>
                <a:endParaRPr lang="en-US" altLang="pt-PT" sz="1000" i="1" baseline="-25000">
                  <a:solidFill>
                    <a:srgbClr val="FF6600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116" name="Diamond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4692015"/>
                <a:ext cx="1598930" cy="832485"/>
              </a:xfrm>
              <a:prstGeom prst="diamond">
                <a:avLst/>
              </a:prstGeom>
              <a:blipFill rotWithShape="1">
                <a:blip r:embed="rId2"/>
                <a:stretch>
                  <a:fillRect l="-874" t="-915" r="-834" b="-839"/>
                </a:stretch>
              </a:blip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/>
          <p:cNvCxnSpPr>
            <a:endCxn id="107" idx="0"/>
          </p:cNvCxnSpPr>
          <p:nvPr/>
        </p:nvCxnSpPr>
        <p:spPr>
          <a:xfrm>
            <a:off x="2378075" y="5529580"/>
            <a:ext cx="7620" cy="174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6" idx="3"/>
            <a:endCxn id="106" idx="1"/>
          </p:cNvCxnSpPr>
          <p:nvPr/>
        </p:nvCxnSpPr>
        <p:spPr>
          <a:xfrm flipV="1">
            <a:off x="3186430" y="5107940"/>
            <a:ext cx="273685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3101340" y="484378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sp>
        <p:nvSpPr>
          <p:cNvPr id="120" name="Text Box 119"/>
          <p:cNvSpPr txBox="1"/>
          <p:nvPr/>
        </p:nvSpPr>
        <p:spPr>
          <a:xfrm>
            <a:off x="2425065" y="551180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Sim</a:t>
            </a:r>
            <a:endParaRPr lang="pt-PT" altLang="en-US" sz="800"/>
          </a:p>
        </p:txBody>
      </p:sp>
      <p:sp>
        <p:nvSpPr>
          <p:cNvPr id="121" name="Text Box 120"/>
          <p:cNvSpPr txBox="1"/>
          <p:nvPr/>
        </p:nvSpPr>
        <p:spPr>
          <a:xfrm>
            <a:off x="4291965" y="5478780"/>
            <a:ext cx="385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cxnSp>
        <p:nvCxnSpPr>
          <p:cNvPr id="122" name="Straight Arrow Connector 121"/>
          <p:cNvCxnSpPr>
            <a:stCxn id="106" idx="2"/>
            <a:endCxn id="108" idx="0"/>
          </p:cNvCxnSpPr>
          <p:nvPr/>
        </p:nvCxnSpPr>
        <p:spPr>
          <a:xfrm>
            <a:off x="4259580" y="5523230"/>
            <a:ext cx="3175" cy="1809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07" idx="2"/>
            <a:endCxn id="109" idx="0"/>
          </p:cNvCxnSpPr>
          <p:nvPr/>
        </p:nvCxnSpPr>
        <p:spPr>
          <a:xfrm rot="5400000" flipV="1">
            <a:off x="2702243" y="5566728"/>
            <a:ext cx="372745" cy="10058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2"/>
            <a:endCxn id="109" idx="0"/>
          </p:cNvCxnSpPr>
          <p:nvPr/>
        </p:nvCxnSpPr>
        <p:spPr>
          <a:xfrm rot="5400000">
            <a:off x="3640773" y="5634038"/>
            <a:ext cx="372745" cy="8712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1"/>
          <p:nvPr/>
        </p:nvSpPr>
        <p:spPr>
          <a:xfrm>
            <a:off x="4956175" y="484378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800"/>
              <a:t>Não</a:t>
            </a:r>
            <a:endParaRPr lang="pt-PT" altLang="en-US" sz="800"/>
          </a:p>
        </p:txBody>
      </p:sp>
      <p:cxnSp>
        <p:nvCxnSpPr>
          <p:cNvPr id="130" name="Elbow Connector 129"/>
          <p:cNvCxnSpPr>
            <a:stCxn id="106" idx="3"/>
          </p:cNvCxnSpPr>
          <p:nvPr/>
        </p:nvCxnSpPr>
        <p:spPr>
          <a:xfrm>
            <a:off x="5059045" y="5107940"/>
            <a:ext cx="73025" cy="112712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237230" y="3829050"/>
            <a:ext cx="58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400" b="1"/>
              <a:t>...</a:t>
            </a:r>
            <a:endParaRPr lang="pt-PT" altLang="en-US" sz="1400" b="1"/>
          </a:p>
        </p:txBody>
      </p:sp>
      <p:sp>
        <p:nvSpPr>
          <p:cNvPr id="8" name="Text Box 7"/>
          <p:cNvSpPr txBox="1"/>
          <p:nvPr/>
        </p:nvSpPr>
        <p:spPr>
          <a:xfrm>
            <a:off x="3261995" y="6412230"/>
            <a:ext cx="58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400" b="1"/>
              <a:t>...</a:t>
            </a:r>
            <a:endParaRPr lang="pt-PT" altLang="en-US" sz="1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8949</Words>
  <Application>WPS Presentation</Application>
  <PresentationFormat>宽屏</PresentationFormat>
  <Paragraphs>423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DejaVu Math TeX Gyre</vt:lpstr>
      <vt:lpstr>MS Mincho</vt:lpstr>
      <vt:lpstr>Gubbi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B. da Luz</dc:creator>
  <cp:lastModifiedBy>lbluz</cp:lastModifiedBy>
  <cp:revision>68</cp:revision>
  <dcterms:created xsi:type="dcterms:W3CDTF">2022-01-06T22:19:04Z</dcterms:created>
  <dcterms:modified xsi:type="dcterms:W3CDTF">2022-01-06T22:19:04Z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