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370" r:id="rId4"/>
    <p:sldId id="376" r:id="rId5"/>
    <p:sldId id="377" r:id="rId6"/>
    <p:sldId id="379" r:id="rId7"/>
    <p:sldId id="327" r:id="rId8"/>
    <p:sldId id="352" r:id="rId9"/>
    <p:sldId id="366" r:id="rId10"/>
    <p:sldId id="365" r:id="rId11"/>
    <p:sldId id="3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GEOs com Codificação Real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Engenharia e Tecnologia Espaciais</a:t>
            </a:r>
            <a:br>
              <a:rPr lang="pt-BR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Engenharia e Gerenciamento de Sistemas Espaciais</a:t>
            </a: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GEOreal2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66471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 = 1  |  P = 8 | std1 = 1 | tau = 1,5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1 | tau = 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 = 1  |  </a:t>
            </a: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4 | tau = 3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 = 2  |  </a:t>
            </a: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4 | tau = 4,5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 = 1  |  P = 8 | std1 = 1 | tau = 6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2" name="Google Shape;84;p2"/>
          <p:cNvSpPr txBox="true">
            <a:spLocks noGrp="true"/>
          </p:cNvSpPr>
          <p:nvPr/>
        </p:nvSpPr>
        <p:spPr>
          <a:xfrm>
            <a:off x="6424295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8 | tau = 1.75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8 | std1 = 8 | tau = 2.25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P = 16 | std1 = 8 | tau = 9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rgbClr val="FF0000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rgbClr val="FF0000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TUNING NOVO                                                           TUNING IGOR (s = 2)</a:t>
            </a:r>
            <a:endParaRPr lang="pt-PT" altLang="en-US" sz="1600" b="1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3973830"/>
            <a:ext cx="4099560" cy="160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3980"/>
            <a:ext cx="5358765" cy="670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 </a:t>
            </a:r>
            <a:br>
              <a:rPr lang="pt-PT" altLang="pt-BR" sz="2800"/>
            </a:br>
            <a:r>
              <a:rPr lang="pt-PT" altLang="pt-BR" sz="2800"/>
              <a:t>e </a:t>
            </a:r>
            <a:br>
              <a:rPr lang="pt-PT" altLang="pt-BR" sz="2800"/>
            </a:br>
            <a:r>
              <a:rPr lang="pt-PT" altLang="pt-BR" sz="2800"/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</a:rPr>
              <a:t>var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Picture 2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6370" y="1167130"/>
            <a:ext cx="4433570" cy="5547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2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94485" y="2621915"/>
                <a:ext cx="1951990" cy="321564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95105" y="2693670"/>
                <a:ext cx="2252980" cy="29845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GEO</a:t>
            </a:r>
            <a:endParaRPr lang="pt-PT" altLang="en-US" sz="24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83348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var</a:t>
            </a:r>
            <a:endParaRPr lang="pt-PT" altLang="en-US" sz="2400" baseline="-250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35571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GEO e GEOvar:</a:t>
                </a:r>
                <a:endParaRPr lang="pt-PT" altLang="en-US" sz="24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</a:pPr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: {0.5, 1.0, 1.5, 2.0, 2.5, 3.0, 3.5, 4.0, 4.5, 5.0, 5.5, 6.0, 6.5, 7.0, 7.5, 8.0}</a:t>
                </a: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Tuning - GEO e GEOvar 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1,25 | GEOvar = 2,75</a:t>
            </a: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 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1,25 | GEOvar = 1,50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0,75  | GEOvar = 1,50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3,25 | GEOvar = 2,25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TUNING NOVO                                                        TUNING TESE (tau)</a:t>
            </a:r>
            <a:endParaRPr lang="pt-PT" altLang="en-US" sz="1600" b="1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1,25 | GEOvar = 3,00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1,00 | GEOvar = 1,75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1,00 | GEOvar = 1,25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- | GEOvar = 1,75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GEO = 2,25 | GEOvar = 2,50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210945" y="371475"/>
            <a:ext cx="304419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</a:rPr>
              <a:t>real1</a:t>
            </a:r>
            <a:r>
              <a:rPr lang="pt-PT" altLang="pt-BR" sz="2800"/>
              <a:t> </a:t>
            </a:r>
            <a:br>
              <a:rPr lang="pt-PT" altLang="pt-BR" sz="2800"/>
            </a:br>
            <a:r>
              <a:rPr lang="pt-PT" altLang="pt-BR" sz="2800"/>
              <a:t>e </a:t>
            </a:r>
            <a:br>
              <a:rPr lang="pt-PT" altLang="pt-BR" sz="2800"/>
            </a:br>
            <a:r>
              <a:rPr lang="pt-PT" altLang="pt-BR" sz="2800"/>
              <a:t>GEO</a:t>
            </a:r>
            <a:r>
              <a:rPr lang="pt-PT" altLang="pt-BR" sz="2800" baseline="-25000">
                <a:solidFill>
                  <a:schemeClr val="tx1"/>
                </a:solidFill>
                <a:uFillTx/>
              </a:rPr>
              <a:t>real2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22350" y="4164330"/>
            <a:ext cx="3646315" cy="1719592"/>
            <a:chOff x="1438" y="7490"/>
            <a:chExt cx="4675" cy="2093"/>
          </a:xfrm>
        </p:grpSpPr>
        <p:grpSp>
          <p:nvGrpSpPr>
            <p:cNvPr id="36" name="Group 35"/>
            <p:cNvGrpSpPr/>
            <p:nvPr/>
          </p:nvGrpSpPr>
          <p:grpSpPr>
            <a:xfrm>
              <a:off x="1438" y="8233"/>
              <a:ext cx="659" cy="580"/>
              <a:chOff x="1438" y="8233"/>
              <a:chExt cx="659" cy="580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1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407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94" y="8233"/>
              <a:ext cx="460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75" name="Group 74"/>
            <p:cNvGrpSpPr/>
            <p:nvPr/>
          </p:nvGrpSpPr>
          <p:grpSpPr>
            <a:xfrm rot="0">
              <a:off x="4534" y="8233"/>
              <a:ext cx="461" cy="580"/>
              <a:chOff x="3330" y="4997"/>
              <a:chExt cx="461" cy="580"/>
            </a:xfrm>
          </p:grpSpPr>
          <p:sp>
            <p:nvSpPr>
              <p:cNvPr id="76" name="Text Box 75"/>
              <p:cNvSpPr txBox="true"/>
              <p:nvPr/>
            </p:nvSpPr>
            <p:spPr>
              <a:xfrm>
                <a:off x="3330" y="4997"/>
                <a:ext cx="461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1</a:t>
                </a:r>
                <a:endParaRPr lang="pt-PT" altLang="en-US" sz="20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330" y="4997"/>
                <a:ext cx="460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4501" y="7949"/>
              <a:ext cx="894" cy="1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4570" y="7997"/>
              <a:ext cx="756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3200"/>
                <a:t>...</a:t>
              </a:r>
              <a:endParaRPr lang="pt-PT" altLang="en-US" sz="3200"/>
            </a:p>
          </p:txBody>
        </p:sp>
        <p:sp>
          <p:nvSpPr>
            <p:cNvPr id="33" name="Text Box 32"/>
            <p:cNvSpPr txBox="true"/>
            <p:nvPr/>
          </p:nvSpPr>
          <p:spPr>
            <a:xfrm>
              <a:off x="2007" y="7490"/>
              <a:ext cx="3576" cy="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Variáveis de projeto</a:t>
              </a:r>
              <a:endParaRPr lang="pt-PT" altLang="en-US" sz="1200" b="1"/>
            </a:p>
          </p:txBody>
        </p:sp>
        <p:sp>
          <p:nvSpPr>
            <p:cNvPr id="87" name="Text Box 86"/>
            <p:cNvSpPr txBox="true"/>
            <p:nvPr/>
          </p:nvSpPr>
          <p:spPr>
            <a:xfrm>
              <a:off x="2007" y="9023"/>
              <a:ext cx="3935" cy="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 b="1"/>
                <a:t>Cada variável possui codificação real e representa uma espécie</a:t>
              </a:r>
              <a:endParaRPr lang="pt-PT" altLang="en-US" sz="1200" b="1"/>
            </a:p>
          </p:txBody>
        </p:sp>
        <p:cxnSp>
          <p:nvCxnSpPr>
            <p:cNvPr id="88" name="Elbow Connector 87"/>
            <p:cNvCxnSpPr/>
            <p:nvPr/>
          </p:nvCxnSpPr>
          <p:spPr>
            <a:xfrm rot="5400000" flipV="true">
              <a:off x="1662" y="8865"/>
              <a:ext cx="391" cy="299"/>
            </a:xfrm>
            <a:prstGeom prst="bentConnector3">
              <a:avLst>
                <a:gd name="adj1" fmla="val 100000"/>
              </a:avLst>
            </a:prstGeom>
            <a:ln w="1270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16200000">
              <a:off x="3693" y="5747"/>
              <a:ext cx="203" cy="4608"/>
            </a:xfrm>
            <a:prstGeom prst="rightBrace">
              <a:avLst>
                <a:gd name="adj1" fmla="val 20714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 sz="20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097" y="8233"/>
              <a:ext cx="659" cy="580"/>
              <a:chOff x="1438" y="8233"/>
              <a:chExt cx="659" cy="580"/>
            </a:xfrm>
          </p:grpSpPr>
          <p:sp>
            <p:nvSpPr>
              <p:cNvPr id="47" name="Text Box 46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2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6" y="8233"/>
              <a:ext cx="659" cy="580"/>
              <a:chOff x="1438" y="8233"/>
              <a:chExt cx="659" cy="580"/>
            </a:xfrm>
          </p:grpSpPr>
          <p:sp>
            <p:nvSpPr>
              <p:cNvPr id="73" name="Text Box 72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3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15" y="8233"/>
              <a:ext cx="659" cy="580"/>
              <a:chOff x="1438" y="8233"/>
              <a:chExt cx="659" cy="580"/>
            </a:xfrm>
          </p:grpSpPr>
          <p:sp>
            <p:nvSpPr>
              <p:cNvPr id="86" name="Text Box 85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4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454" y="8233"/>
              <a:ext cx="659" cy="580"/>
              <a:chOff x="1438" y="8233"/>
              <a:chExt cx="659" cy="580"/>
            </a:xfrm>
          </p:grpSpPr>
          <p:sp>
            <p:nvSpPr>
              <p:cNvPr id="92" name="Text Box 91"/>
              <p:cNvSpPr txBox="true"/>
              <p:nvPr/>
            </p:nvSpPr>
            <p:spPr>
              <a:xfrm>
                <a:off x="1438" y="8239"/>
                <a:ext cx="65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/>
                <a:r>
                  <a:rPr lang="pt-PT" altLang="en-US" sz="2000"/>
                  <a:t>X</a:t>
                </a:r>
                <a:r>
                  <a:rPr lang="pt-PT" altLang="en-US" sz="2000" baseline="-25000">
                    <a:solidFill>
                      <a:schemeClr val="tx1"/>
                    </a:solidFill>
                    <a:uFillTx/>
                  </a:rPr>
                  <a:t>n</a:t>
                </a:r>
                <a:endParaRPr lang="pt-PT" altLang="en-US" sz="2000" baseline="-250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438" y="8233"/>
                <a:ext cx="659" cy="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2000"/>
              </a:p>
            </p:txBody>
          </p:sp>
        </p:grpSp>
      </p:grpSp>
      <p:pic>
        <p:nvPicPr>
          <p:cNvPr id="96" name="Picture 9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9695"/>
            <a:ext cx="5343525" cy="669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Parâmetros Livres: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5" name="Picture 9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167130"/>
            <a:ext cx="4240530" cy="55479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84;p2"/>
              <p:cNvSpPr txBox="true">
                <a:spLocks noGrp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𝜎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=</m:t>
                    </m:r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1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2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898015" y="2723515"/>
                <a:ext cx="1648460" cy="291274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𝜏</m:t>
                    </m:r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𝜎</m:t>
                        </m:r>
                      </m:e>
                      <m:sub>
                        <m:r>
                          <a:rPr lang="en-US" altLang="pt-PT" sz="2400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1</m:t>
                        </m:r>
                      </m:sub>
                    </m:sSub>
                  </m:oMath>
                </a14:m>
                <a:endParaRPr lang="en-US" altLang="pt-PT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P 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400" i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s = 2</a:t>
                </a:r>
                <a:endParaRPr lang="pt-PT" altLang="en-US" sz="24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065895" y="2621915"/>
                <a:ext cx="2252980" cy="340360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03187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real1</a:t>
            </a:r>
            <a:endParaRPr lang="pt-PT" altLang="en-US" sz="2400" baseline="-250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646795" y="1828165"/>
            <a:ext cx="2514600" cy="79375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24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GEO</a:t>
            </a:r>
            <a:r>
              <a:rPr lang="pt-PT" altLang="en-US" sz="2400" baseline="-25000">
                <a:solidFill>
                  <a:schemeClr val="tx1"/>
                </a:solidFill>
                <a:uFillTx/>
                <a:latin typeface="DejaVu Math TeX Gyre" panose="02000503000000000000" charset="0"/>
                <a:ea typeface="MS Mincho" charset="0"/>
                <a:cs typeface="DejaVu Math TeX Gyre" panose="02000503000000000000" charset="0"/>
                <a:sym typeface="Arial" panose="020B0604020202020204"/>
              </a:rPr>
              <a:t>real2</a:t>
            </a:r>
            <a:endParaRPr lang="pt-PT" altLang="en-US" sz="2400" baseline="-25000">
              <a:solidFill>
                <a:schemeClr val="tx1"/>
              </a:solidFill>
              <a:uFillTx/>
              <a:latin typeface="DejaVu Math TeX Gyre" panose="02000503000000000000" charset="0"/>
              <a:ea typeface="MS Mincho" charset="0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6141085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>
                <a:sym typeface="+mn-ea"/>
              </a:rPr>
              <a:t>Tuning dos Parâmetros Livres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84;p2"/>
              <p:cNvSpPr txBox="true">
                <a:spLocks noGrp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03150" tIns="51575" rIns="103150" bIns="51575" rtlCol="0" anchor="ctr" anchorCtr="false">
                <a:noAutofit/>
              </a:bodyPr>
              <a:lstStyle>
                <a:lvl1pPr algn="ctr" defTabSz="914400" rtl="0" eaLnBrk="1" latinLnBrk="0" hangingPunct="1">
                  <a:lnSpc>
                    <a:spcPct val="13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GEOreal1:</a:t>
                </a:r>
                <a:endParaRPr lang="en-US" altLang="pt-PT" sz="2000" b="1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 {0.5, 1.0, 1.5, 2.0, 2.5, 3.0, 3.5, 4.0, 4.5, 5.0, 5.5, 6.0, 6.5, 7.0, 7.5, 8.0}</a:t>
                </a:r>
                <a:endParaRPr lang="pt-PT" altLang="en-US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𝝈</m:t>
                    </m:r>
                  </m:oMath>
                </a14:m>
                <a:r>
                  <a:rPr lang="pt-PT" altLang="en-US" sz="2000" b="1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solidFill>
                      <a:schemeClr val="tx1"/>
                    </a:solidFill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 {0.2, 0.4, 0.6, 0.8, 1.0, 1.2, 1.4, 1.6, 1.8, 2.0} </a:t>
                </a: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571500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GEOreal2: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000" b="1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Arial" panose="020B0604020202020204"/>
                        <a:cs typeface="DejaVu Math TeX Gyre" panose="02000503000000000000" charset="0"/>
                        <a:sym typeface="Arial" panose="020B0604020202020204"/>
                      </a:rPr>
                      <m:t>𝝉</m:t>
                    </m:r>
                  </m:oMath>
                </a14:m>
                <a:r>
                  <a:rPr lang="pt-PT" altLang="en-US" sz="2000" b="1"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DejaVu Math TeX Gyre" panose="02000503000000000000" charset="0"/>
                    <a:ea typeface="Arial" panose="020B0604020202020204"/>
                    <a:cs typeface="DejaVu Math TeX Gyre" panose="02000503000000000000" charset="0"/>
                    <a:sym typeface="Arial" panose="020B0604020202020204"/>
                  </a:rPr>
                  <a:t> {0.5, 1.0, 1.5, 2.0, 2.5, 3.0, 3.5, 4.0, 4.5, 5.0, 5.5, 6.0, 6.5, 7.0}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Arial" panose="020B0604020202020204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</m:ctrlPr>
                      </m:sSubPr>
                      <m:e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𝝈</m:t>
                        </m:r>
                      </m:e>
                      <m:sub>
                        <m:r>
                          <a:rPr lang="en-US" altLang="pt-PT" sz="2000" b="1" i="1">
                            <a:solidFill>
                              <a:schemeClr val="tx1"/>
                            </a:solidFill>
                            <a:uFillTx/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  <a:sym typeface="Arial" panose="020B060402020202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000" b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</a:t>
                </a:r>
                <a:r>
                  <a:rPr lang="pt-PT" altLang="en-US" sz="2000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 {1, 2, 4, 8}</a:t>
                </a:r>
                <a:endParaRPr lang="en-US" altLang="pt-PT" sz="2000" i="1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P </a:t>
                </a:r>
                <a:r>
                  <a:rPr lang="pt-PT" altLang="en-US" sz="2000" b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: </a:t>
                </a:r>
                <a:r>
                  <a:rPr lang="pt-PT" altLang="en-US" sz="2000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{8, 16}</a:t>
                </a:r>
                <a:endParaRPr lang="pt-PT" altLang="en-US" sz="2000"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  <a:p>
                <a:pPr marL="1028700" lvl="1" indent="-5715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2000" b="1" i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s:</a:t>
                </a:r>
                <a:r>
                  <a:rPr lang="pt-PT" altLang="en-US" sz="2000" i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{1, 2} </a:t>
                </a:r>
                <a14:m>
                  <m:oMath xmlns:m="http://schemas.openxmlformats.org/officeDocument/2006/math">
                    <m:r>
                      <a:rPr lang="en-US" altLang="pt-PT" sz="2000" i="1">
                        <a:solidFill>
                          <a:schemeClr val="tx1"/>
                        </a:solidFill>
                        <a:uFillTx/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Arial" panose="020B0604020202020204"/>
                      </a:rPr>
                      <m:t>→</m:t>
                    </m:r>
                  </m:oMath>
                </a14:m>
                <a:r>
                  <a:rPr lang="pt-PT" altLang="en-US" sz="2000" i="1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 </a:t>
                </a:r>
                <a:r>
                  <a:rPr lang="pt-PT" altLang="en-US" sz="2000">
                    <a:uFillTx/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  <a:sym typeface="Arial" panose="020B0604020202020204"/>
                  </a:rPr>
                  <a:t>GEOreal2 possui s=2</a:t>
                </a:r>
                <a:endParaRPr lang="pt-PT" altLang="en-US" sz="2000">
                  <a:solidFill>
                    <a:schemeClr val="tx1"/>
                  </a:solidFill>
                  <a:uFillTx/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  <a:sym typeface="Arial" panose="020B0604020202020204"/>
                </a:endParaRPr>
              </a:p>
            </p:txBody>
          </p:sp>
        </mc:Choice>
        <mc:Fallback>
          <p:sp>
            <p:nvSpPr>
              <p:cNvPr id="3" name="Google Shape;84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981710" y="1021715"/>
                <a:ext cx="8706485" cy="4789805"/>
              </a:xfrm>
              <a:prstGeom prst="rect">
                <a:avLst/>
              </a:prstGeom>
              <a:blipFill rotWithShape="true">
                <a:blip r:embed="rId2"/>
                <a:stretch>
                  <a:fillRect t="-2492" b="-25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3546475" y="-19685"/>
            <a:ext cx="510032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2800"/>
              <a:t>GEOreal1</a:t>
            </a:r>
            <a:endParaRPr lang="pt-PT" altLang="pt-BR" sz="2800" baseline="-25000">
              <a:solidFill>
                <a:schemeClr val="tx1"/>
              </a:solidFill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102489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1,2  |  tau = 1,5 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0,8  |  tau = 1,5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2,4  |  tau = 5,5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1,8  |  tau = 8,0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std = 0,8  |  tau = 1,0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4" name="Google Shape;84;p2"/>
          <p:cNvSpPr txBox="true">
            <a:spLocks noGrp="true"/>
          </p:cNvSpPr>
          <p:nvPr/>
        </p:nvSpPr>
        <p:spPr>
          <a:xfrm>
            <a:off x="1934845" y="1031875"/>
            <a:ext cx="8015605" cy="7861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pt-PT" altLang="en-US" sz="1600" b="1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TUNING NOVO                                                        TUNING IGOR (std = 1)</a:t>
            </a:r>
            <a:endParaRPr lang="pt-PT" altLang="en-US" sz="1600" b="1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6756400" y="1687830"/>
            <a:ext cx="4505960" cy="478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GRIEWANGK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tau = 1,25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RASTRINGIN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tau = 1,75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ROSENBROCK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SCHWEFEL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tau = 6,25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ACKLEY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marL="1028700" lvl="1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chemeClr val="tx1"/>
                </a:solidFill>
                <a:uFillTx/>
                <a:latin typeface="DejaVu Math TeX Gyre" panose="02000503000000000000" charset="0"/>
                <a:ea typeface="Arial" panose="020B0604020202020204"/>
                <a:cs typeface="DejaVu Math TeX Gyre" panose="02000503000000000000" charset="0"/>
                <a:sym typeface="Arial" panose="020B0604020202020204"/>
              </a:rPr>
              <a:t>-</a:t>
            </a: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pt-PT" altLang="en-US" sz="1400">
              <a:solidFill>
                <a:schemeClr val="tx1"/>
              </a:solidFill>
              <a:uFillTx/>
              <a:latin typeface="DejaVu Math TeX Gyre" panose="02000503000000000000" charset="0"/>
              <a:ea typeface="Arial" panose="020B0604020202020204"/>
              <a:cs typeface="DejaVu Math TeX Gyre" panose="02000503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WPS Presentation</Application>
  <PresentationFormat>宽屏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Noto Sans Symbols</vt:lpstr>
      <vt:lpstr>Arial</vt:lpstr>
      <vt:lpstr>DejaVu Math TeX Gyre</vt:lpstr>
      <vt:lpstr>MS Mincho</vt:lpstr>
      <vt:lpstr>Pothana2000</vt:lpstr>
      <vt:lpstr>Arial Black</vt:lpstr>
      <vt:lpstr>微软雅黑</vt:lpstr>
      <vt:lpstr>Arial Unicode MS</vt:lpstr>
      <vt:lpstr>SimSun</vt:lpstr>
      <vt:lpstr>方正书宋_GBK</vt:lpstr>
      <vt:lpstr>Calibri</vt:lpstr>
      <vt:lpstr>Trebuchet MS</vt:lpstr>
      <vt:lpstr>Times New Roman</vt:lpstr>
      <vt:lpstr>Office Theme</vt:lpstr>
      <vt:lpstr>GEOs com Codificação Real</vt:lpstr>
      <vt:lpstr>GEO  e  GEOvar</vt:lpstr>
      <vt:lpstr>Parâmetros Livres:</vt:lpstr>
      <vt:lpstr>GEOreal1</vt:lpstr>
      <vt:lpstr>GEOreal1</vt:lpstr>
      <vt:lpstr>GEOreal1  e  GEOreal2</vt:lpstr>
      <vt:lpstr>Parâmetros Livres:</vt:lpstr>
      <vt:lpstr>GEOreal1</vt:lpstr>
      <vt:lpstr>GEOreal1</vt:lpstr>
      <vt:lpstr>GEOreal2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Leonardo B. da Luz</cp:lastModifiedBy>
  <cp:revision>122</cp:revision>
  <dcterms:created xsi:type="dcterms:W3CDTF">2021-05-05T22:07:04Z</dcterms:created>
  <dcterms:modified xsi:type="dcterms:W3CDTF">2021-05-05T22:07:04Z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