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7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96715" y="2396490"/>
            <a:ext cx="3724910" cy="168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600">
                <a:solidFill>
                  <a:schemeClr val="tx1"/>
                </a:solidFill>
              </a:rPr>
              <a:t>SATÉLITE EM OPERAÇÃO NOMINAL</a:t>
            </a:r>
            <a:endParaRPr lang="pt-PT" altLang="en-US" sz="16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60855" y="658495"/>
            <a:ext cx="1793240" cy="89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ESTAÇÃO DE RECEPÇÃO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5" idx="5"/>
          </p:cNvCxnSpPr>
          <p:nvPr/>
        </p:nvCxnSpPr>
        <p:spPr>
          <a:xfrm flipH="true" flipV="true">
            <a:off x="3291205" y="1422400"/>
            <a:ext cx="1450975" cy="1221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554095" y="135509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Dados</a:t>
            </a:r>
            <a:endParaRPr lang="pt-PT" altLang="en-US" sz="1600"/>
          </a:p>
        </p:txBody>
      </p:sp>
      <p:sp>
        <p:nvSpPr>
          <p:cNvPr id="9" name="Oval 8"/>
          <p:cNvSpPr/>
          <p:nvPr/>
        </p:nvSpPr>
        <p:spPr>
          <a:xfrm>
            <a:off x="1036955" y="4694555"/>
            <a:ext cx="2296160" cy="972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ESTAÇÃO DE RASTREIO E CONTROLE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9" idx="7"/>
          </p:cNvCxnSpPr>
          <p:nvPr/>
        </p:nvCxnSpPr>
        <p:spPr>
          <a:xfrm flipH="true">
            <a:off x="2996565" y="3837940"/>
            <a:ext cx="1745615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 flipV="true">
            <a:off x="3333115" y="3850640"/>
            <a:ext cx="140652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3902075" y="4694555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TC</a:t>
            </a:r>
            <a:endParaRPr lang="pt-PT" altLang="en-US" sz="1600"/>
          </a:p>
        </p:txBody>
      </p:sp>
      <p:sp>
        <p:nvSpPr>
          <p:cNvPr id="15" name="Text Box 14"/>
          <p:cNvSpPr txBox="true"/>
          <p:nvPr/>
        </p:nvSpPr>
        <p:spPr>
          <a:xfrm>
            <a:off x="3333115" y="408559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TM</a:t>
            </a:r>
            <a:endParaRPr lang="pt-PT" altLang="en-US" sz="1600"/>
          </a:p>
        </p:txBody>
      </p:sp>
      <p:sp>
        <p:nvSpPr>
          <p:cNvPr id="16" name="Oval 15"/>
          <p:cNvSpPr/>
          <p:nvPr/>
        </p:nvSpPr>
        <p:spPr>
          <a:xfrm>
            <a:off x="7710170" y="5180965"/>
            <a:ext cx="2085340" cy="715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AMBIENTE ESPACIAL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4" idx="5"/>
          </p:cNvCxnSpPr>
          <p:nvPr/>
        </p:nvCxnSpPr>
        <p:spPr>
          <a:xfrm flipH="true" flipV="true">
            <a:off x="7376160" y="3837940"/>
            <a:ext cx="1376680" cy="134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8035290" y="434086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Radiação</a:t>
            </a:r>
            <a:endParaRPr lang="pt-PT" altLang="en-US" sz="1600"/>
          </a:p>
        </p:txBody>
      </p:sp>
      <p:sp>
        <p:nvSpPr>
          <p:cNvPr id="19" name="Oval 18"/>
          <p:cNvSpPr/>
          <p:nvPr/>
        </p:nvSpPr>
        <p:spPr>
          <a:xfrm>
            <a:off x="9252585" y="2844800"/>
            <a:ext cx="1640205" cy="7480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OUTROS SATÉLITES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" idx="6"/>
          </p:cNvCxnSpPr>
          <p:nvPr/>
        </p:nvCxnSpPr>
        <p:spPr>
          <a:xfrm flipH="true">
            <a:off x="7921625" y="3218815"/>
            <a:ext cx="1330960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8035290" y="284480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Debris</a:t>
            </a:r>
            <a:endParaRPr lang="pt-PT" altLang="en-US" sz="1600"/>
          </a:p>
        </p:txBody>
      </p:sp>
      <p:sp>
        <p:nvSpPr>
          <p:cNvPr id="22" name="Oval 21"/>
          <p:cNvSpPr/>
          <p:nvPr/>
        </p:nvSpPr>
        <p:spPr>
          <a:xfrm>
            <a:off x="8860155" y="788670"/>
            <a:ext cx="1526540" cy="7327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SOL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4" idx="7"/>
          </p:cNvCxnSpPr>
          <p:nvPr/>
        </p:nvCxnSpPr>
        <p:spPr>
          <a:xfrm flipH="true">
            <a:off x="7376160" y="1414145"/>
            <a:ext cx="1707515" cy="1229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8639175" y="1553210"/>
            <a:ext cx="1278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Atividade Solar</a:t>
            </a:r>
            <a:endParaRPr lang="pt-PT" altLang="en-US" sz="1600"/>
          </a:p>
        </p:txBody>
      </p:sp>
      <p:sp>
        <p:nvSpPr>
          <p:cNvPr id="25" name="Oval 24"/>
          <p:cNvSpPr/>
          <p:nvPr/>
        </p:nvSpPr>
        <p:spPr>
          <a:xfrm>
            <a:off x="5427345" y="588645"/>
            <a:ext cx="1819275" cy="728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TERRA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4"/>
            <a:endCxn id="4" idx="0"/>
          </p:cNvCxnSpPr>
          <p:nvPr/>
        </p:nvCxnSpPr>
        <p:spPr>
          <a:xfrm flipH="true">
            <a:off x="6059170" y="1316990"/>
            <a:ext cx="27813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9170" y="1475740"/>
            <a:ext cx="1278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Albedo</a:t>
            </a:r>
            <a:endParaRPr lang="pt-PT" altLang="en-US" sz="1600"/>
          </a:p>
        </p:txBody>
      </p:sp>
      <p:sp>
        <p:nvSpPr>
          <p:cNvPr id="28" name="Oval 27"/>
          <p:cNvSpPr/>
          <p:nvPr/>
        </p:nvSpPr>
        <p:spPr>
          <a:xfrm>
            <a:off x="4742180" y="5554345"/>
            <a:ext cx="2085340" cy="715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GERÊNCIA DA MISSÃO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4" idx="4"/>
          </p:cNvCxnSpPr>
          <p:nvPr/>
        </p:nvCxnSpPr>
        <p:spPr>
          <a:xfrm flipV="true">
            <a:off x="5784850" y="4085590"/>
            <a:ext cx="274320" cy="1468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5427345" y="4836795"/>
            <a:ext cx="209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Definição de Manobras</a:t>
            </a:r>
            <a:endParaRPr lang="pt-PT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96715" y="2396490"/>
            <a:ext cx="3724910" cy="168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600">
                <a:solidFill>
                  <a:schemeClr val="tx1"/>
                </a:solidFill>
              </a:rPr>
              <a:t>ORGANIZAÇÃO DE AIT COM LANÇADOR</a:t>
            </a:r>
            <a:endParaRPr lang="pt-PT" altLang="en-US" sz="16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36955" y="626745"/>
            <a:ext cx="2435225" cy="89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EQUIPE DESENVOLVIMENTO LANÇADOR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5" idx="6"/>
          </p:cNvCxnSpPr>
          <p:nvPr/>
        </p:nvCxnSpPr>
        <p:spPr>
          <a:xfrm flipH="true" flipV="true">
            <a:off x="3472180" y="1074420"/>
            <a:ext cx="1270000" cy="156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1807845" y="1692275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Documentação</a:t>
            </a:r>
            <a:endParaRPr lang="pt-PT" altLang="en-US" sz="1600"/>
          </a:p>
        </p:txBody>
      </p:sp>
      <p:sp>
        <p:nvSpPr>
          <p:cNvPr id="9" name="Oval 8"/>
          <p:cNvSpPr/>
          <p:nvPr/>
        </p:nvSpPr>
        <p:spPr>
          <a:xfrm>
            <a:off x="2052955" y="5031740"/>
            <a:ext cx="2296160" cy="972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GERÊNCIA DE PROJETO DO LANÇADOR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9" idx="7"/>
          </p:cNvCxnSpPr>
          <p:nvPr/>
        </p:nvCxnSpPr>
        <p:spPr>
          <a:xfrm flipH="true">
            <a:off x="4012565" y="3837940"/>
            <a:ext cx="729615" cy="1336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  <a:endCxn id="4" idx="4"/>
          </p:cNvCxnSpPr>
          <p:nvPr/>
        </p:nvCxnSpPr>
        <p:spPr>
          <a:xfrm flipV="true">
            <a:off x="4349115" y="4085590"/>
            <a:ext cx="1710055" cy="1432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514215" y="5226050"/>
            <a:ext cx="1379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Validação do Projeto</a:t>
            </a:r>
            <a:endParaRPr lang="pt-PT" altLang="en-US" sz="1600"/>
          </a:p>
        </p:txBody>
      </p:sp>
      <p:sp>
        <p:nvSpPr>
          <p:cNvPr id="15" name="Text Box 14"/>
          <p:cNvSpPr txBox="true"/>
          <p:nvPr/>
        </p:nvSpPr>
        <p:spPr>
          <a:xfrm>
            <a:off x="3330575" y="4225925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Relatório</a:t>
            </a:r>
            <a:endParaRPr lang="pt-PT" altLang="en-US" sz="1600"/>
          </a:p>
        </p:txBody>
      </p:sp>
      <p:sp>
        <p:nvSpPr>
          <p:cNvPr id="16" name="Oval 15"/>
          <p:cNvSpPr/>
          <p:nvPr/>
        </p:nvSpPr>
        <p:spPr>
          <a:xfrm>
            <a:off x="6553835" y="5518150"/>
            <a:ext cx="2085340" cy="715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ENERGIA ELÉTRICA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4" idx="5"/>
          </p:cNvCxnSpPr>
          <p:nvPr/>
        </p:nvCxnSpPr>
        <p:spPr>
          <a:xfrm flipH="true" flipV="true">
            <a:off x="7376160" y="3837940"/>
            <a:ext cx="220345" cy="168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7596505" y="4694555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Energia</a:t>
            </a:r>
            <a:endParaRPr lang="pt-PT" altLang="en-US" sz="1600"/>
          </a:p>
        </p:txBody>
      </p:sp>
      <p:sp>
        <p:nvSpPr>
          <p:cNvPr id="19" name="Oval 18"/>
          <p:cNvSpPr/>
          <p:nvPr/>
        </p:nvSpPr>
        <p:spPr>
          <a:xfrm>
            <a:off x="9577705" y="2844800"/>
            <a:ext cx="2237740" cy="89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CONDUTORES DA INTEGRAÇÃO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" idx="6"/>
          </p:cNvCxnSpPr>
          <p:nvPr/>
        </p:nvCxnSpPr>
        <p:spPr>
          <a:xfrm flipH="true" flipV="true">
            <a:off x="7921625" y="3241040"/>
            <a:ext cx="1656080" cy="51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8081010" y="284480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Monitoramento</a:t>
            </a:r>
            <a:endParaRPr lang="pt-PT" altLang="en-US" sz="1600"/>
          </a:p>
        </p:txBody>
      </p:sp>
      <p:sp>
        <p:nvSpPr>
          <p:cNvPr id="22" name="Oval 21"/>
          <p:cNvSpPr/>
          <p:nvPr/>
        </p:nvSpPr>
        <p:spPr>
          <a:xfrm>
            <a:off x="8860155" y="788670"/>
            <a:ext cx="2629535" cy="7327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  <a:sym typeface="+mn-ea"/>
              </a:rPr>
              <a:t>EQUIPE DESENVOLVIMENTO SATÉLITE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7"/>
            <a:endCxn id="22" idx="4"/>
          </p:cNvCxnSpPr>
          <p:nvPr/>
        </p:nvCxnSpPr>
        <p:spPr>
          <a:xfrm flipV="true">
            <a:off x="7376160" y="1521460"/>
            <a:ext cx="2799080" cy="1122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9433560" y="1692275"/>
            <a:ext cx="1278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Relatório</a:t>
            </a:r>
            <a:endParaRPr lang="pt-PT" altLang="en-US" sz="1600"/>
          </a:p>
        </p:txBody>
      </p:sp>
      <p:sp>
        <p:nvSpPr>
          <p:cNvPr id="2" name="Text Box 1"/>
          <p:cNvSpPr txBox="true"/>
          <p:nvPr/>
        </p:nvSpPr>
        <p:spPr>
          <a:xfrm>
            <a:off x="6976110" y="1355090"/>
            <a:ext cx="168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Documentação</a:t>
            </a:r>
            <a:endParaRPr lang="pt-PT" altLang="en-US" sz="1600"/>
          </a:p>
        </p:txBody>
      </p:sp>
      <p:cxnSp>
        <p:nvCxnSpPr>
          <p:cNvPr id="3" name="Straight Arrow Connector 2"/>
          <p:cNvCxnSpPr>
            <a:stCxn id="22" idx="3"/>
          </p:cNvCxnSpPr>
          <p:nvPr/>
        </p:nvCxnSpPr>
        <p:spPr>
          <a:xfrm flipH="true">
            <a:off x="6873240" y="1414145"/>
            <a:ext cx="2371725" cy="1130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4" idx="2"/>
          </p:cNvCxnSpPr>
          <p:nvPr/>
        </p:nvCxnSpPr>
        <p:spPr>
          <a:xfrm>
            <a:off x="3115310" y="1390650"/>
            <a:ext cx="1081405" cy="1850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3756025" y="107442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Relatórios</a:t>
            </a:r>
            <a:endParaRPr lang="pt-PT" altLang="en-US" sz="1600"/>
          </a:p>
        </p:txBody>
      </p:sp>
      <p:sp>
        <p:nvSpPr>
          <p:cNvPr id="32" name="Oval 31"/>
          <p:cNvSpPr/>
          <p:nvPr/>
        </p:nvSpPr>
        <p:spPr>
          <a:xfrm>
            <a:off x="295910" y="3331210"/>
            <a:ext cx="2237740" cy="89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OPERADORES DA BASE DE LANÇAMENTO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2" idx="6"/>
            <a:endCxn id="4" idx="2"/>
          </p:cNvCxnSpPr>
          <p:nvPr/>
        </p:nvCxnSpPr>
        <p:spPr>
          <a:xfrm flipV="true">
            <a:off x="2533650" y="3241040"/>
            <a:ext cx="1663065" cy="537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33"/>
          <p:cNvSpPr txBox="true"/>
          <p:nvPr/>
        </p:nvSpPr>
        <p:spPr>
          <a:xfrm>
            <a:off x="1807845" y="2948940"/>
            <a:ext cx="209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Logistica do Lançamento</a:t>
            </a:r>
            <a:endParaRPr lang="pt-PT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4196715" y="2396490"/>
            <a:ext cx="3724910" cy="1689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600">
                <a:solidFill>
                  <a:schemeClr val="tx1"/>
                </a:solidFill>
              </a:rPr>
              <a:t>AIT DA PLATAFORMA</a:t>
            </a:r>
            <a:endParaRPr lang="pt-PT" altLang="en-US" sz="16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60855" y="658495"/>
            <a:ext cx="1793240" cy="8947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ESTAÇÃO DE RECEPÇÃO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  <a:endCxn id="5" idx="5"/>
          </p:cNvCxnSpPr>
          <p:nvPr/>
        </p:nvCxnSpPr>
        <p:spPr>
          <a:xfrm flipH="true" flipV="true">
            <a:off x="3291205" y="1422400"/>
            <a:ext cx="1450975" cy="1221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3554095" y="135509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Dados</a:t>
            </a:r>
            <a:endParaRPr lang="pt-PT" altLang="en-US" sz="1600"/>
          </a:p>
        </p:txBody>
      </p:sp>
      <p:sp>
        <p:nvSpPr>
          <p:cNvPr id="9" name="Oval 8"/>
          <p:cNvSpPr/>
          <p:nvPr/>
        </p:nvSpPr>
        <p:spPr>
          <a:xfrm>
            <a:off x="1036955" y="4694555"/>
            <a:ext cx="2296160" cy="9721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ESTAÇÃO DE RASTREIO E CONTROLE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9" idx="7"/>
          </p:cNvCxnSpPr>
          <p:nvPr/>
        </p:nvCxnSpPr>
        <p:spPr>
          <a:xfrm flipH="true">
            <a:off x="2996565" y="3837940"/>
            <a:ext cx="1745615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6"/>
          </p:cNvCxnSpPr>
          <p:nvPr/>
        </p:nvCxnSpPr>
        <p:spPr>
          <a:xfrm flipV="true">
            <a:off x="3333115" y="3850640"/>
            <a:ext cx="1406525" cy="1330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3902075" y="4694555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TC</a:t>
            </a:r>
            <a:endParaRPr lang="pt-PT" altLang="en-US" sz="1600"/>
          </a:p>
        </p:txBody>
      </p:sp>
      <p:sp>
        <p:nvSpPr>
          <p:cNvPr id="15" name="Text Box 14"/>
          <p:cNvSpPr txBox="true"/>
          <p:nvPr/>
        </p:nvSpPr>
        <p:spPr>
          <a:xfrm>
            <a:off x="3333115" y="408559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TM</a:t>
            </a:r>
            <a:endParaRPr lang="pt-PT" altLang="en-US" sz="1600"/>
          </a:p>
        </p:txBody>
      </p:sp>
      <p:sp>
        <p:nvSpPr>
          <p:cNvPr id="16" name="Oval 15"/>
          <p:cNvSpPr/>
          <p:nvPr/>
        </p:nvSpPr>
        <p:spPr>
          <a:xfrm>
            <a:off x="7710170" y="5180965"/>
            <a:ext cx="2085340" cy="715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AMBIENTE ESPACIAL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  <a:endCxn id="4" idx="5"/>
          </p:cNvCxnSpPr>
          <p:nvPr/>
        </p:nvCxnSpPr>
        <p:spPr>
          <a:xfrm flipH="true" flipV="true">
            <a:off x="7376160" y="3837940"/>
            <a:ext cx="1376680" cy="134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true"/>
          <p:nvPr/>
        </p:nvSpPr>
        <p:spPr>
          <a:xfrm>
            <a:off x="8035290" y="434086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Radiação</a:t>
            </a:r>
            <a:endParaRPr lang="pt-PT" altLang="en-US" sz="1600"/>
          </a:p>
        </p:txBody>
      </p:sp>
      <p:sp>
        <p:nvSpPr>
          <p:cNvPr id="19" name="Oval 18"/>
          <p:cNvSpPr/>
          <p:nvPr/>
        </p:nvSpPr>
        <p:spPr>
          <a:xfrm>
            <a:off x="9252585" y="2844800"/>
            <a:ext cx="1640205" cy="7480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OUTROS SATÉLITES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9" idx="2"/>
            <a:endCxn id="4" idx="6"/>
          </p:cNvCxnSpPr>
          <p:nvPr/>
        </p:nvCxnSpPr>
        <p:spPr>
          <a:xfrm flipH="true">
            <a:off x="7921625" y="3218815"/>
            <a:ext cx="1330960" cy="22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true"/>
          <p:nvPr/>
        </p:nvSpPr>
        <p:spPr>
          <a:xfrm>
            <a:off x="8035290" y="2844800"/>
            <a:ext cx="2094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/>
              <a:t>Debris</a:t>
            </a:r>
            <a:endParaRPr lang="pt-PT" altLang="en-US" sz="1600"/>
          </a:p>
        </p:txBody>
      </p:sp>
      <p:sp>
        <p:nvSpPr>
          <p:cNvPr id="22" name="Oval 21"/>
          <p:cNvSpPr/>
          <p:nvPr/>
        </p:nvSpPr>
        <p:spPr>
          <a:xfrm>
            <a:off x="8860155" y="788670"/>
            <a:ext cx="1526540" cy="7327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SOL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4" idx="7"/>
          </p:cNvCxnSpPr>
          <p:nvPr/>
        </p:nvCxnSpPr>
        <p:spPr>
          <a:xfrm flipH="true">
            <a:off x="7376160" y="1414145"/>
            <a:ext cx="1707515" cy="1229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8639175" y="1553210"/>
            <a:ext cx="1278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Atividade Solar</a:t>
            </a:r>
            <a:endParaRPr lang="pt-PT" altLang="en-US" sz="1600"/>
          </a:p>
        </p:txBody>
      </p:sp>
      <p:sp>
        <p:nvSpPr>
          <p:cNvPr id="25" name="Oval 24"/>
          <p:cNvSpPr/>
          <p:nvPr/>
        </p:nvSpPr>
        <p:spPr>
          <a:xfrm>
            <a:off x="5427345" y="588645"/>
            <a:ext cx="1819275" cy="728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TERRA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5" idx="4"/>
            <a:endCxn id="4" idx="0"/>
          </p:cNvCxnSpPr>
          <p:nvPr/>
        </p:nvCxnSpPr>
        <p:spPr>
          <a:xfrm flipH="true">
            <a:off x="6059170" y="1316990"/>
            <a:ext cx="27813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true"/>
          <p:nvPr/>
        </p:nvSpPr>
        <p:spPr>
          <a:xfrm>
            <a:off x="6059170" y="1475740"/>
            <a:ext cx="1278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Albedo</a:t>
            </a:r>
            <a:endParaRPr lang="pt-PT" altLang="en-US" sz="1600"/>
          </a:p>
        </p:txBody>
      </p:sp>
      <p:sp>
        <p:nvSpPr>
          <p:cNvPr id="28" name="Oval 27"/>
          <p:cNvSpPr/>
          <p:nvPr/>
        </p:nvSpPr>
        <p:spPr>
          <a:xfrm>
            <a:off x="4742180" y="5554345"/>
            <a:ext cx="2085340" cy="715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PT" altLang="en-US" sz="1200">
                <a:solidFill>
                  <a:schemeClr val="tx1"/>
                </a:solidFill>
              </a:rPr>
              <a:t>GERÊNCIA DA MISSÃO</a:t>
            </a:r>
            <a:endParaRPr lang="pt-PT" altLang="en-US" sz="12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4" idx="4"/>
          </p:cNvCxnSpPr>
          <p:nvPr/>
        </p:nvCxnSpPr>
        <p:spPr>
          <a:xfrm flipV="true">
            <a:off x="5784850" y="4085590"/>
            <a:ext cx="274320" cy="1468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true"/>
          <p:nvPr/>
        </p:nvSpPr>
        <p:spPr>
          <a:xfrm>
            <a:off x="5427345" y="4836795"/>
            <a:ext cx="2094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Definição de Manobras</a:t>
            </a:r>
            <a:endParaRPr lang="pt-PT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Presentation</Application>
  <PresentationFormat>宽屏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方正书宋_GBK</vt:lpstr>
      <vt:lpstr>DejaVu Math TeX Gyre</vt:lpstr>
      <vt:lpstr>Times New Roman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B. da Luz</dc:creator>
  <cp:lastModifiedBy>Leonardo B. da Luz</cp:lastModifiedBy>
  <cp:revision>11</cp:revision>
  <dcterms:created xsi:type="dcterms:W3CDTF">2021-05-07T01:23:07Z</dcterms:created>
  <dcterms:modified xsi:type="dcterms:W3CDTF">2021-05-07T01:23:07Z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