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2" r:id="rId6"/>
    <p:sldId id="263" r:id="rId7"/>
    <p:sldId id="264" r:id="rId8"/>
    <p:sldId id="289" r:id="rId9"/>
    <p:sldId id="269" r:id="rId10"/>
    <p:sldId id="281" r:id="rId11"/>
    <p:sldId id="271" r:id="rId12"/>
    <p:sldId id="272" r:id="rId13"/>
    <p:sldId id="290" r:id="rId14"/>
    <p:sldId id="270" r:id="rId15"/>
    <p:sldId id="257" r:id="rId16"/>
    <p:sldId id="300" r:id="rId17"/>
    <p:sldId id="258" r:id="rId18"/>
    <p:sldId id="260" r:id="rId19"/>
    <p:sldId id="261" r:id="rId20"/>
  </p:sldIdLst>
  <p:sldSz cx="9144000" cy="5147945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22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DFE5-D797-4F41-9F74-76ACCD1B39E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3664" y="685800"/>
            <a:ext cx="609067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599217"/>
            <a:ext cx="7772400" cy="110348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7200"/>
            <a:ext cx="6400800" cy="13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6159"/>
            <a:ext cx="2057400" cy="439248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6159"/>
            <a:ext cx="6019800" cy="439248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308067"/>
            <a:ext cx="7772400" cy="1022450"/>
          </a:xfrm>
        </p:spPr>
        <p:txBody>
          <a:bodyPr anchor="t"/>
          <a:lstStyle>
            <a:lvl1pPr algn="l">
              <a:defRPr sz="300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181942"/>
            <a:ext cx="7772400" cy="1126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6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28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5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9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22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57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152342"/>
            <a:ext cx="4040188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1632583"/>
            <a:ext cx="4040188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2342"/>
            <a:ext cx="4041775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632583"/>
            <a:ext cx="4041775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04967"/>
            <a:ext cx="3008313" cy="8723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04967"/>
            <a:ext cx="5111750" cy="43936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077267"/>
            <a:ext cx="3008313" cy="352137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3603600"/>
            <a:ext cx="5486400" cy="4254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983"/>
            <a:ext cx="5486400" cy="3088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6435" indent="0">
              <a:buNone/>
              <a:defRPr sz="1800"/>
            </a:lvl3pPr>
            <a:lvl4pPr marL="1029335" indent="0">
              <a:buNone/>
              <a:defRPr sz="1500"/>
            </a:lvl4pPr>
            <a:lvl5pPr marL="1372870" indent="0">
              <a:buNone/>
              <a:defRPr sz="1500"/>
            </a:lvl5pPr>
            <a:lvl6pPr marL="1715770" indent="0">
              <a:buNone/>
              <a:defRPr sz="1500"/>
            </a:lvl6pPr>
            <a:lvl7pPr marL="2059305" indent="0">
              <a:buNone/>
              <a:defRPr sz="1500"/>
            </a:lvl7pPr>
            <a:lvl8pPr marL="2402205" indent="0">
              <a:buNone/>
              <a:defRPr sz="1500"/>
            </a:lvl8pPr>
            <a:lvl9pPr marL="274574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9026"/>
            <a:ext cx="5486400" cy="60417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159"/>
            <a:ext cx="8229600" cy="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1200"/>
            <a:ext cx="8229600" cy="339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71434"/>
            <a:ext cx="2895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6435" rtl="0" eaLnBrk="1" latinLnBrk="0" hangingPunct="1">
        <a:spcBef>
          <a:spcPct val="0"/>
        </a:spcBef>
        <a:buNone/>
        <a:defRPr sz="3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8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07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2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1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4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8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93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22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574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6200000">
            <a:off x="1017955" y="3929404"/>
            <a:ext cx="94869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Rastringin</a:t>
            </a:r>
            <a:endParaRPr lang="pt-BR" sz="135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4017252" y="554730"/>
            <a:ext cx="10496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Rosenbrock</a:t>
            </a:r>
            <a:endParaRPr lang="pt-BR" sz="1350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1035235" y="1870265"/>
            <a:ext cx="9061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Griewank</a:t>
            </a:r>
            <a:endParaRPr lang="pt-BR" sz="1350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4650301" y="1905821"/>
            <a:ext cx="87312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Schwefel</a:t>
            </a:r>
            <a:endParaRPr lang="pt-BR" sz="1350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4821753" y="3986634"/>
            <a:ext cx="6076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Beale</a:t>
            </a:r>
            <a:endParaRPr lang="pt-BR" sz="13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3490" y="218060"/>
            <a:ext cx="1930500" cy="6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625" y="861565"/>
            <a:ext cx="1465750" cy="23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90" y="1076066"/>
            <a:ext cx="1308450" cy="26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1255" y="218060"/>
            <a:ext cx="1126133" cy="110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tângulo 14"/>
          <p:cNvSpPr/>
          <p:nvPr/>
        </p:nvSpPr>
        <p:spPr>
          <a:xfrm>
            <a:off x="4357498" y="160858"/>
            <a:ext cx="3539275" cy="123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8979" y="1394242"/>
            <a:ext cx="1780350" cy="1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22604" y="2574000"/>
            <a:ext cx="1351350" cy="2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8617" y="1501493"/>
            <a:ext cx="804380" cy="66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>
            <a:off x="1247227" y="1447867"/>
            <a:ext cx="3539275" cy="1447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38617" y="2198622"/>
            <a:ext cx="536254" cy="56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8495" y="1984121"/>
            <a:ext cx="804381" cy="72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76230" y="3003003"/>
            <a:ext cx="2116392" cy="91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26985" y="3807384"/>
            <a:ext cx="1648626" cy="9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tângulo 24"/>
          <p:cNvSpPr/>
          <p:nvPr/>
        </p:nvSpPr>
        <p:spPr>
          <a:xfrm>
            <a:off x="1247227" y="3003003"/>
            <a:ext cx="3539275" cy="1823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26345" y="1440723"/>
            <a:ext cx="2087800" cy="8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95263" y="2104148"/>
            <a:ext cx="1033170" cy="73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tângulo 28"/>
          <p:cNvSpPr/>
          <p:nvPr/>
        </p:nvSpPr>
        <p:spPr>
          <a:xfrm>
            <a:off x="4840127" y="1447867"/>
            <a:ext cx="3056647" cy="1447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161879" y="3056628"/>
            <a:ext cx="2665605" cy="42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912634" y="3378381"/>
            <a:ext cx="1558848" cy="12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tângulo 31"/>
          <p:cNvSpPr/>
          <p:nvPr/>
        </p:nvSpPr>
        <p:spPr>
          <a:xfrm>
            <a:off x="4840127" y="3003003"/>
            <a:ext cx="3056647" cy="1823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3" name="CaixaDeTexto 32"/>
          <p:cNvSpPr txBox="1"/>
          <p:nvPr/>
        </p:nvSpPr>
        <p:spPr>
          <a:xfrm rot="16200000">
            <a:off x="1142690" y="533522"/>
            <a:ext cx="6838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 smtClean="0"/>
              <a:t>Ackley</a:t>
            </a:r>
            <a:endParaRPr lang="pt-BR" sz="1350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676230" y="214483"/>
            <a:ext cx="1912625" cy="60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016864" y="589861"/>
            <a:ext cx="965257" cy="75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tângulo 35"/>
          <p:cNvSpPr/>
          <p:nvPr/>
        </p:nvSpPr>
        <p:spPr>
          <a:xfrm>
            <a:off x="1247227" y="160858"/>
            <a:ext cx="3056647" cy="123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29855" y="804363"/>
            <a:ext cx="1115400" cy="2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01975" y="72593"/>
            <a:ext cx="454025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altLang="pt-BR" sz="1350" b="1" dirty="0" smtClean="0"/>
              <a:t>GEOreal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_O_VO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_P_VO</a:t>
            </a:r>
            <a:r>
              <a:rPr lang="pt-PT" altLang="pt-BR" sz="1350" b="1" dirty="0" smtClean="0"/>
              <a:t>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_N_VO</a:t>
            </a:r>
            <a:endParaRPr lang="pt-PT" altLang="pt-BR" sz="1350" b="1" dirty="0" smtClean="0">
              <a:sym typeface="+mn-ea"/>
            </a:endParaRPr>
          </a:p>
          <a:p>
            <a:pPr algn="ctr"/>
            <a:r>
              <a:rPr lang="pt-PT" altLang="pt-BR" sz="1350" b="1" dirty="0"/>
              <a:t>x</a:t>
            </a:r>
            <a:endParaRPr lang="pt-PT" altLang="pt-BR" sz="1350" b="1" dirty="0"/>
          </a:p>
          <a:p>
            <a:pPr algn="ctr"/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_O_DS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_P_DS</a:t>
            </a:r>
            <a:r>
              <a:rPr lang="pt-PT" altLang="pt-BR" sz="1350" b="1" dirty="0" smtClean="0">
                <a:sym typeface="+mn-ea"/>
              </a:rPr>
              <a:t>  x 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2</a:t>
            </a:r>
            <a:r>
              <a:rPr lang="pt-PT" altLang="pt-BR" sz="1350" b="1" dirty="0" smtClean="0">
                <a:sym typeface="+mn-ea"/>
              </a:rPr>
              <a:t>_N_DS</a:t>
            </a:r>
            <a:endParaRPr lang="pt-PT" altLang="pt-BR" sz="1350" b="1" dirty="0"/>
          </a:p>
        </p:txBody>
      </p:sp>
      <p:pic>
        <p:nvPicPr>
          <p:cNvPr id="2" name="Picture 1" descr="GEOreal2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0" y="786130"/>
            <a:ext cx="2821305" cy="2147570"/>
          </a:xfrm>
          <a:prstGeom prst="rect">
            <a:avLst/>
          </a:prstGeom>
        </p:spPr>
      </p:pic>
      <p:pic>
        <p:nvPicPr>
          <p:cNvPr id="3" name="Picture 2" descr="GEOreal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15" y="2933700"/>
            <a:ext cx="2821305" cy="2147570"/>
          </a:xfrm>
          <a:prstGeom prst="rect">
            <a:avLst/>
          </a:prstGeom>
        </p:spPr>
      </p:pic>
      <p:pic>
        <p:nvPicPr>
          <p:cNvPr id="7" name="Picture 6" descr="GEOreal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786765"/>
            <a:ext cx="2816225" cy="2146935"/>
          </a:xfrm>
          <a:prstGeom prst="rect">
            <a:avLst/>
          </a:prstGeom>
        </p:spPr>
      </p:pic>
      <p:pic>
        <p:nvPicPr>
          <p:cNvPr id="8" name="Picture 7" descr="GEOreal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45" y="786765"/>
            <a:ext cx="2816225" cy="2146935"/>
          </a:xfrm>
          <a:prstGeom prst="rect">
            <a:avLst/>
          </a:prstGeom>
        </p:spPr>
      </p:pic>
      <p:pic>
        <p:nvPicPr>
          <p:cNvPr id="9" name="Picture 8" descr="GEOreal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" y="2933700"/>
            <a:ext cx="2821305" cy="2147570"/>
          </a:xfrm>
          <a:prstGeom prst="rect">
            <a:avLst/>
          </a:prstGeom>
        </p:spPr>
      </p:pic>
      <p:pic>
        <p:nvPicPr>
          <p:cNvPr id="10" name="Picture 9" descr="GEOreal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765" y="2933700"/>
            <a:ext cx="2821305" cy="2147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28022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Melhores entre A-GEO e A-GEO</a:t>
            </a:r>
            <a:r>
              <a:rPr lang="pt-PT" altLang="pt-BR" sz="1350" b="1" baseline="-25000" dirty="0" smtClean="0"/>
              <a:t>var</a:t>
            </a:r>
            <a:endParaRPr lang="pt-BR" sz="1350" dirty="0"/>
          </a:p>
        </p:txBody>
      </p:sp>
      <p:sp>
        <p:nvSpPr>
          <p:cNvPr id="10" name="Text Box 9"/>
          <p:cNvSpPr txBox="1"/>
          <p:nvPr/>
        </p:nvSpPr>
        <p:spPr>
          <a:xfrm>
            <a:off x="611505" y="989965"/>
            <a:ext cx="80835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Qual o melhor tipo de perturbação: Original, Porcentagem ou DistNormal?</a:t>
            </a:r>
            <a:endParaRPr lang="pt-PT" altLang="en-US" sz="1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Para funções onde x*=0, a perturbação original foi muito superior, como já estudado.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Para funções onde x*!=0, a perturbação porcentagem teve um melhor desempenho.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/>
          </a:p>
          <a:p>
            <a:pPr algn="l">
              <a:lnSpc>
                <a:spcPct val="100000"/>
              </a:lnSpc>
            </a:pPr>
            <a:r>
              <a:rPr lang="pt-PT" altLang="en-US" sz="1400" b="1">
                <a:sym typeface="+mn-ea"/>
              </a:rPr>
              <a:t>Qual a melhor maneira de variar o sigma/porcentagem durante as P perturbações: Variação original ou Dividindo por s? </a:t>
            </a:r>
            <a:r>
              <a:rPr lang="pt-PT" altLang="en-US" sz="1400" b="1">
                <a:solidFill>
                  <a:schemeClr val="accent3"/>
                </a:solidFill>
                <a:sym typeface="+mn-ea"/>
              </a:rPr>
              <a:t>(DS)</a:t>
            </a:r>
            <a:endParaRPr lang="pt-PT" altLang="en-US" sz="1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Para um mesmo valor de ‘s’, a forma DS de modificar o sigma faz com que o sigma diminua mais do que a forma VO, mas o tuning realizado revelou diferentes valores para ‘std1’ e ‘s’, então aparentemente não haveria influência dessas formas. Porém, ao analisar os gráficos, é possível observar que para cada algoritmo a forma DS foi um pouco superior do que a forma VO, principalmente na função BEALE. Portanto, essa maneira será adotada visto que produz resultados melhores e é menos custosa computacionalmente.</a:t>
            </a:r>
            <a:endParaRPr lang="pt-PT" altLang="en-US" sz="1400"/>
          </a:p>
          <a:p>
            <a:pPr indent="0">
              <a:buFont typeface="Arial" panose="020B0604020202020204" pitchFamily="34" charset="0"/>
              <a:buNone/>
            </a:pPr>
            <a:endParaRPr lang="pt-PT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360" y="917575"/>
          <a:ext cx="6675120" cy="203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5382895"/>
              </a:tblGrid>
              <a:tr h="31305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r>
                        <a:rPr lang="pt-BR" sz="1350" dirty="0" smtClean="0"/>
                        <a:t>A-GEO</a:t>
                      </a:r>
                      <a:r>
                        <a:rPr lang="pt-BR" sz="1350" baseline="-25000" dirty="0" smtClean="0"/>
                        <a:t>2</a:t>
                      </a:r>
                      <a:r>
                        <a:rPr lang="pt-BR" sz="1350" dirty="0" smtClean="0"/>
                        <a:t>real</a:t>
                      </a:r>
                      <a:r>
                        <a:rPr lang="pt-BR" sz="1350" baseline="-25000" dirty="0" smtClean="0"/>
                        <a:t>1</a:t>
                      </a:r>
                      <a:r>
                        <a:rPr lang="pt-PT" altLang="pt-BR" sz="1350" dirty="0" smtClean="0"/>
                        <a:t>_O</a:t>
                      </a:r>
                      <a:endParaRPr lang="pt-PT" altLang="pt-BR" sz="135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r>
                        <a:rPr lang="pt-BR" sz="1350" dirty="0" smtClean="0">
                          <a:sym typeface="+mn-ea"/>
                        </a:rPr>
                        <a:t>A-GEO</a:t>
                      </a:r>
                      <a:r>
                        <a:rPr lang="pt-BR" sz="1350" baseline="-25000" dirty="0" smtClean="0">
                          <a:sym typeface="+mn-ea"/>
                        </a:rPr>
                        <a:t>2</a:t>
                      </a:r>
                      <a:r>
                        <a:rPr lang="pt-BR" sz="1350" dirty="0" smtClean="0">
                          <a:sym typeface="+mn-ea"/>
                        </a:rPr>
                        <a:t>real</a:t>
                      </a:r>
                      <a:r>
                        <a:rPr lang="pt-BR" sz="1350" baseline="-25000" dirty="0" smtClean="0">
                          <a:sym typeface="+mn-ea"/>
                        </a:rPr>
                        <a:t>1</a:t>
                      </a:r>
                      <a:r>
                        <a:rPr lang="pt-PT" altLang="pt-BR" sz="1350" dirty="0" smtClean="0">
                          <a:sym typeface="+mn-ea"/>
                        </a:rPr>
                        <a:t>_P</a:t>
                      </a:r>
                      <a:endParaRPr lang="pt-BR" sz="1350" baseline="-2500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9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83260" y="3366135"/>
            <a:ext cx="73679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600"/>
              <a:t>Implementar o mecanismo de controle de parâmetros do A-GEO no tau</a:t>
            </a:r>
            <a:endParaRPr lang="pt-PT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600">
                <a:sym typeface="+mn-ea"/>
              </a:rPr>
              <a:t>Nas versões real2, testar adicionar uma das P perturbações sendo uniforme entre os limites</a:t>
            </a:r>
            <a:endParaRPr lang="pt-PT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 Adaptativas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260048" y="160858"/>
            <a:ext cx="51625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350" b="1" dirty="0" smtClean="0"/>
              <a:t>GEO</a:t>
            </a:r>
            <a:endParaRPr lang="pt-BR" sz="135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3503" y="903487"/>
            <a:ext cx="75311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350" b="1" dirty="0" smtClean="0">
                <a:solidFill>
                  <a:srgbClr val="FF0000"/>
                </a:solidFill>
              </a:rPr>
              <a:t>A-GEO</a:t>
            </a:r>
            <a:r>
              <a:rPr lang="pt-BR" sz="1350" b="1" baseline="-25000" dirty="0" smtClean="0">
                <a:solidFill>
                  <a:srgbClr val="FF0000"/>
                </a:solidFill>
              </a:rPr>
              <a:t>1</a:t>
            </a:r>
            <a:endParaRPr lang="pt-BR" sz="1350" b="1" baseline="-25000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47446" y="903487"/>
            <a:ext cx="75311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350" b="1" dirty="0" smtClean="0">
                <a:solidFill>
                  <a:srgbClr val="00B050"/>
                </a:solidFill>
              </a:rPr>
              <a:t>A-GEO</a:t>
            </a:r>
            <a:r>
              <a:rPr lang="pt-BR" sz="1350" b="1" baseline="-25000" dirty="0" smtClean="0">
                <a:solidFill>
                  <a:srgbClr val="00B050"/>
                </a:solidFill>
              </a:rPr>
              <a:t>2</a:t>
            </a:r>
            <a:endParaRPr lang="pt-BR" sz="1350" b="1" baseline="-25000" dirty="0">
              <a:solidFill>
                <a:srgbClr val="00B050"/>
              </a:solidFill>
            </a:endParaRPr>
          </a:p>
        </p:txBody>
      </p:sp>
      <p:cxnSp>
        <p:nvCxnSpPr>
          <p:cNvPr id="15" name="Conector angulado 14"/>
          <p:cNvCxnSpPr/>
          <p:nvPr/>
        </p:nvCxnSpPr>
        <p:spPr>
          <a:xfrm rot="5400000" flipV="1">
            <a:off x="1499235" y="478790"/>
            <a:ext cx="443865" cy="405765"/>
          </a:xfrm>
          <a:prstGeom prst="bentConnector3">
            <a:avLst>
              <a:gd name="adj1" fmla="val 500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angulado 14"/>
          <p:cNvCxnSpPr>
            <a:stCxn id="10" idx="2"/>
            <a:endCxn id="11" idx="0"/>
          </p:cNvCxnSpPr>
          <p:nvPr/>
        </p:nvCxnSpPr>
        <p:spPr>
          <a:xfrm rot="5400000">
            <a:off x="1067118" y="452438"/>
            <a:ext cx="443865" cy="458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9"/>
          <p:cNvSpPr txBox="1"/>
          <p:nvPr/>
        </p:nvSpPr>
        <p:spPr>
          <a:xfrm>
            <a:off x="3565098" y="175463"/>
            <a:ext cx="77089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/>
              <a:t>GEO</a:t>
            </a:r>
            <a:r>
              <a:rPr lang="pt-PT" altLang="pt-BR" sz="1350" b="1" dirty="0" smtClean="0"/>
              <a:t>var</a:t>
            </a:r>
            <a:endParaRPr lang="pt-PT" altLang="pt-BR" sz="1350" b="1" dirty="0" smtClean="0"/>
          </a:p>
        </p:txBody>
      </p:sp>
      <p:sp>
        <p:nvSpPr>
          <p:cNvPr id="4" name="CaixaDeTexto 10"/>
          <p:cNvSpPr txBox="1"/>
          <p:nvPr/>
        </p:nvSpPr>
        <p:spPr>
          <a:xfrm>
            <a:off x="2916798" y="91809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FF0000"/>
                </a:solidFill>
              </a:rPr>
              <a:t>A-GEO</a:t>
            </a:r>
            <a:r>
              <a:rPr lang="pt-BR" sz="1350" b="1" baseline="-25000" dirty="0" smtClean="0">
                <a:solidFill>
                  <a:srgbClr val="FF0000"/>
                </a:solidFill>
              </a:rPr>
              <a:t>1</a:t>
            </a:r>
            <a:r>
              <a:rPr lang="pt-PT" altLang="pt-BR" sz="1350" b="1" dirty="0" smtClean="0">
                <a:solidFill>
                  <a:srgbClr val="FF0000"/>
                </a:solidFill>
              </a:rPr>
              <a:t>var</a:t>
            </a:r>
            <a:endParaRPr lang="pt-PT" altLang="pt-BR" sz="1350" b="1" dirty="0" smtClean="0">
              <a:solidFill>
                <a:srgbClr val="FF0000"/>
              </a:solidFill>
            </a:endParaRPr>
          </a:p>
        </p:txBody>
      </p:sp>
      <p:sp>
        <p:nvSpPr>
          <p:cNvPr id="5" name="CaixaDeTexto 11"/>
          <p:cNvSpPr txBox="1"/>
          <p:nvPr/>
        </p:nvSpPr>
        <p:spPr>
          <a:xfrm>
            <a:off x="3996641" y="91809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00B050"/>
                </a:solidFill>
              </a:rPr>
              <a:t>A-GEO</a:t>
            </a:r>
            <a:r>
              <a:rPr lang="pt-BR" sz="1350" b="1" baseline="-25000" dirty="0" smtClean="0">
                <a:solidFill>
                  <a:srgbClr val="00B050"/>
                </a:solidFill>
              </a:rPr>
              <a:t>2</a:t>
            </a:r>
            <a:r>
              <a:rPr lang="pt-PT" altLang="pt-BR" sz="1350" b="1" dirty="0" smtClean="0">
                <a:solidFill>
                  <a:srgbClr val="00B050"/>
                </a:solidFill>
              </a:rPr>
              <a:t>var</a:t>
            </a:r>
            <a:endParaRPr lang="pt-PT" altLang="pt-BR" sz="1350" b="1" dirty="0" smtClean="0">
              <a:solidFill>
                <a:srgbClr val="00B050"/>
              </a:solidFill>
            </a:endParaRPr>
          </a:p>
        </p:txBody>
      </p:sp>
      <p:cxnSp>
        <p:nvCxnSpPr>
          <p:cNvPr id="6" name="Conector angulado 14"/>
          <p:cNvCxnSpPr>
            <a:stCxn id="3" idx="2"/>
            <a:endCxn id="5" idx="0"/>
          </p:cNvCxnSpPr>
          <p:nvPr/>
        </p:nvCxnSpPr>
        <p:spPr>
          <a:xfrm rot="5400000" flipV="1">
            <a:off x="4003675" y="421005"/>
            <a:ext cx="443865" cy="550545"/>
          </a:xfrm>
          <a:prstGeom prst="bentConnector3">
            <a:avLst>
              <a:gd name="adj1" fmla="val 500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do 14"/>
          <p:cNvCxnSpPr>
            <a:stCxn id="3" idx="2"/>
            <a:endCxn id="4" idx="0"/>
          </p:cNvCxnSpPr>
          <p:nvPr/>
        </p:nvCxnSpPr>
        <p:spPr>
          <a:xfrm rot="5400000">
            <a:off x="3463608" y="431483"/>
            <a:ext cx="443865" cy="5295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10"/>
          <p:cNvSpPr txBox="1"/>
          <p:nvPr/>
        </p:nvSpPr>
        <p:spPr>
          <a:xfrm>
            <a:off x="2196073" y="156579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00B050"/>
                </a:solidFill>
              </a:rPr>
              <a:t>A-GEO</a:t>
            </a:r>
            <a:r>
              <a:rPr lang="pt-PT" altLang="pt-BR" sz="1350" b="1" baseline="-25000" dirty="0" smtClean="0">
                <a:solidFill>
                  <a:srgbClr val="00B050"/>
                </a:solidFill>
              </a:rPr>
              <a:t>2</a:t>
            </a:r>
            <a:r>
              <a:rPr lang="pt-PT" altLang="pt-BR" sz="1350" b="1" dirty="0" smtClean="0">
                <a:solidFill>
                  <a:srgbClr val="00B050"/>
                </a:solidFill>
              </a:rPr>
              <a:t>var</a:t>
            </a:r>
            <a:endParaRPr lang="pt-PT" altLang="pt-BR" sz="1350" b="1" dirty="0" smtClean="0">
              <a:solidFill>
                <a:srgbClr val="00B050"/>
              </a:solidFill>
            </a:endParaRPr>
          </a:p>
        </p:txBody>
      </p:sp>
      <p:cxnSp>
        <p:nvCxnSpPr>
          <p:cNvPr id="13" name="Conector angulado 14"/>
          <p:cNvCxnSpPr>
            <a:stCxn id="12" idx="2"/>
            <a:endCxn id="8" idx="0"/>
          </p:cNvCxnSpPr>
          <p:nvPr/>
        </p:nvCxnSpPr>
        <p:spPr>
          <a:xfrm rot="5400000" flipV="1">
            <a:off x="2130425" y="996315"/>
            <a:ext cx="363220" cy="775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4"/>
          <p:cNvCxnSpPr>
            <a:stCxn id="5" idx="2"/>
            <a:endCxn id="8" idx="0"/>
          </p:cNvCxnSpPr>
          <p:nvPr/>
        </p:nvCxnSpPr>
        <p:spPr>
          <a:xfrm rot="5400000">
            <a:off x="3426143" y="491173"/>
            <a:ext cx="348615" cy="1800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9"/>
          <p:cNvSpPr txBox="1"/>
          <p:nvPr/>
        </p:nvSpPr>
        <p:spPr>
          <a:xfrm>
            <a:off x="1576913" y="2429713"/>
            <a:ext cx="93027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/>
              <a:t>GEO</a:t>
            </a:r>
            <a:r>
              <a:rPr lang="pt-PT" altLang="pt-BR" sz="1350" b="1" dirty="0" smtClean="0"/>
              <a:t>real1</a:t>
            </a:r>
            <a:endParaRPr lang="pt-PT" altLang="pt-BR" sz="1350" b="1" dirty="0" smtClean="0"/>
          </a:p>
        </p:txBody>
      </p:sp>
      <p:sp>
        <p:nvSpPr>
          <p:cNvPr id="21" name="CaixaDeTexto 9"/>
          <p:cNvSpPr txBox="1"/>
          <p:nvPr/>
        </p:nvSpPr>
        <p:spPr>
          <a:xfrm>
            <a:off x="252303" y="3173933"/>
            <a:ext cx="115125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FF0000"/>
                </a:solidFill>
              </a:rPr>
              <a:t>GEO</a:t>
            </a:r>
            <a:r>
              <a:rPr lang="pt-PT" altLang="pt-BR" sz="1350" b="1" dirty="0" smtClean="0">
                <a:solidFill>
                  <a:srgbClr val="FF0000"/>
                </a:solidFill>
              </a:rPr>
              <a:t>real1_O</a:t>
            </a:r>
            <a:endParaRPr lang="pt-PT" altLang="pt-BR" sz="1350" b="1" dirty="0" smtClean="0">
              <a:solidFill>
                <a:srgbClr val="FF0000"/>
              </a:solidFill>
            </a:endParaRPr>
          </a:p>
        </p:txBody>
      </p:sp>
      <p:sp>
        <p:nvSpPr>
          <p:cNvPr id="25" name="CaixaDeTexto 9"/>
          <p:cNvSpPr txBox="1"/>
          <p:nvPr/>
        </p:nvSpPr>
        <p:spPr>
          <a:xfrm>
            <a:off x="1476583" y="3173298"/>
            <a:ext cx="113093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00B050"/>
                </a:solidFill>
              </a:rPr>
              <a:t>GEO</a:t>
            </a:r>
            <a:r>
              <a:rPr lang="pt-PT" altLang="pt-BR" sz="1350" b="1" dirty="0" smtClean="0">
                <a:solidFill>
                  <a:srgbClr val="00B050"/>
                </a:solidFill>
              </a:rPr>
              <a:t>real1_P</a:t>
            </a:r>
            <a:endParaRPr lang="pt-PT" altLang="pt-BR" sz="1350" b="1" dirty="0" smtClean="0">
              <a:solidFill>
                <a:srgbClr val="00B050"/>
              </a:solidFill>
            </a:endParaRPr>
          </a:p>
        </p:txBody>
      </p:sp>
      <p:sp>
        <p:nvSpPr>
          <p:cNvPr id="32" name="CaixaDeTexto 9"/>
          <p:cNvSpPr txBox="1"/>
          <p:nvPr/>
        </p:nvSpPr>
        <p:spPr>
          <a:xfrm>
            <a:off x="2700863" y="3173298"/>
            <a:ext cx="114490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FF0000"/>
                </a:solidFill>
              </a:rPr>
              <a:t>GEO</a:t>
            </a:r>
            <a:r>
              <a:rPr lang="pt-PT" altLang="pt-BR" sz="1350" b="1" dirty="0" smtClean="0">
                <a:solidFill>
                  <a:srgbClr val="FF0000"/>
                </a:solidFill>
              </a:rPr>
              <a:t>real1_N</a:t>
            </a:r>
            <a:endParaRPr lang="pt-PT" altLang="pt-BR" sz="1350" b="1" dirty="0" smtClean="0">
              <a:solidFill>
                <a:srgbClr val="FF0000"/>
              </a:solidFill>
            </a:endParaRPr>
          </a:p>
        </p:txBody>
      </p:sp>
      <p:cxnSp>
        <p:nvCxnSpPr>
          <p:cNvPr id="33" name="Conector angulado 14"/>
          <p:cNvCxnSpPr>
            <a:stCxn id="20" idx="2"/>
            <a:endCxn id="21" idx="0"/>
          </p:cNvCxnSpPr>
          <p:nvPr/>
        </p:nvCxnSpPr>
        <p:spPr>
          <a:xfrm rot="5400000">
            <a:off x="1212850" y="2343785"/>
            <a:ext cx="445135" cy="1214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14"/>
          <p:cNvCxnSpPr>
            <a:stCxn id="20" idx="2"/>
          </p:cNvCxnSpPr>
          <p:nvPr/>
        </p:nvCxnSpPr>
        <p:spPr>
          <a:xfrm rot="5400000">
            <a:off x="1818640" y="2950845"/>
            <a:ext cx="446405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14"/>
          <p:cNvCxnSpPr>
            <a:stCxn id="20" idx="2"/>
            <a:endCxn id="32" idx="0"/>
          </p:cNvCxnSpPr>
          <p:nvPr/>
        </p:nvCxnSpPr>
        <p:spPr>
          <a:xfrm rot="5400000" flipV="1">
            <a:off x="2435225" y="2334895"/>
            <a:ext cx="444500" cy="1231265"/>
          </a:xfrm>
          <a:prstGeom prst="bentConnector3">
            <a:avLst>
              <a:gd name="adj1" fmla="val 499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232410" y="3509645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000">
                <a:solidFill>
                  <a:srgbClr val="FF0000"/>
                </a:solidFill>
              </a:rPr>
              <a:t>Melhor quando x*=0, porém foi excluído porque é necessário conhecer a solução</a:t>
            </a:r>
            <a:endParaRPr lang="pt-PT" altLang="en-US" sz="1000">
              <a:solidFill>
                <a:srgbClr val="FF0000"/>
              </a:solidFill>
            </a:endParaRPr>
          </a:p>
        </p:txBody>
      </p:sp>
      <p:sp>
        <p:nvSpPr>
          <p:cNvPr id="38" name="CaixaDeTexto 9"/>
          <p:cNvSpPr txBox="1"/>
          <p:nvPr/>
        </p:nvSpPr>
        <p:spPr>
          <a:xfrm>
            <a:off x="6276548" y="2424633"/>
            <a:ext cx="93027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/>
              <a:t>GEO</a:t>
            </a:r>
            <a:r>
              <a:rPr lang="pt-PT" altLang="pt-BR" sz="1350" b="1" dirty="0" smtClean="0"/>
              <a:t>real2</a:t>
            </a:r>
            <a:endParaRPr lang="pt-PT" altLang="pt-BR" sz="1350" b="1" dirty="0" smtClean="0"/>
          </a:p>
        </p:txBody>
      </p:sp>
      <p:sp>
        <p:nvSpPr>
          <p:cNvPr id="39" name="CaixaDeTexto 9"/>
          <p:cNvSpPr txBox="1"/>
          <p:nvPr/>
        </p:nvSpPr>
        <p:spPr>
          <a:xfrm>
            <a:off x="4400123" y="3173933"/>
            <a:ext cx="147891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FF0000"/>
                </a:solidFill>
              </a:rPr>
              <a:t>GEO</a:t>
            </a:r>
            <a:r>
              <a:rPr lang="pt-PT" altLang="pt-BR" sz="1350" b="1" dirty="0" smtClean="0">
                <a:solidFill>
                  <a:srgbClr val="FF0000"/>
                </a:solidFill>
              </a:rPr>
              <a:t>real2_O_VO</a:t>
            </a:r>
            <a:endParaRPr lang="pt-PT" altLang="pt-BR" sz="1350" b="1" dirty="0" smtClean="0">
              <a:solidFill>
                <a:srgbClr val="FF0000"/>
              </a:solidFill>
            </a:endParaRPr>
          </a:p>
        </p:txBody>
      </p:sp>
      <p:sp>
        <p:nvSpPr>
          <p:cNvPr id="40" name="CaixaDeTexto 9"/>
          <p:cNvSpPr txBox="1"/>
          <p:nvPr/>
        </p:nvSpPr>
        <p:spPr>
          <a:xfrm>
            <a:off x="6012388" y="3173298"/>
            <a:ext cx="145859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FF0000"/>
                </a:solidFill>
              </a:rPr>
              <a:t>GEO</a:t>
            </a:r>
            <a:r>
              <a:rPr lang="pt-PT" altLang="pt-BR" sz="1350" b="1" dirty="0" smtClean="0">
                <a:solidFill>
                  <a:srgbClr val="FF0000"/>
                </a:solidFill>
              </a:rPr>
              <a:t>real2_P_VO</a:t>
            </a:r>
            <a:endParaRPr lang="pt-PT" altLang="pt-BR" sz="1350" b="1" dirty="0" smtClean="0">
              <a:solidFill>
                <a:srgbClr val="FF0000"/>
              </a:solidFill>
            </a:endParaRPr>
          </a:p>
        </p:txBody>
      </p:sp>
      <p:sp>
        <p:nvSpPr>
          <p:cNvPr id="42" name="CaixaDeTexto 9"/>
          <p:cNvSpPr txBox="1"/>
          <p:nvPr/>
        </p:nvSpPr>
        <p:spPr>
          <a:xfrm>
            <a:off x="7596713" y="3175838"/>
            <a:ext cx="147256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FF0000"/>
                </a:solidFill>
              </a:rPr>
              <a:t>GEO</a:t>
            </a:r>
            <a:r>
              <a:rPr lang="pt-PT" altLang="pt-BR" sz="1350" b="1" dirty="0" smtClean="0">
                <a:solidFill>
                  <a:srgbClr val="FF0000"/>
                </a:solidFill>
              </a:rPr>
              <a:t>real2_N_VO</a:t>
            </a:r>
            <a:endParaRPr lang="pt-PT" altLang="pt-BR" sz="1350" b="1" dirty="0" smtClean="0">
              <a:solidFill>
                <a:srgbClr val="FF0000"/>
              </a:solidFill>
            </a:endParaRPr>
          </a:p>
        </p:txBody>
      </p:sp>
      <p:cxnSp>
        <p:nvCxnSpPr>
          <p:cNvPr id="43" name="Conector angulado 14"/>
          <p:cNvCxnSpPr>
            <a:stCxn id="38" idx="2"/>
            <a:endCxn id="39" idx="0"/>
          </p:cNvCxnSpPr>
          <p:nvPr/>
        </p:nvCxnSpPr>
        <p:spPr>
          <a:xfrm rot="5400000">
            <a:off x="5715635" y="2147570"/>
            <a:ext cx="450215" cy="1602105"/>
          </a:xfrm>
          <a:prstGeom prst="bentConnector3">
            <a:avLst>
              <a:gd name="adj1" fmla="val 500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14"/>
          <p:cNvCxnSpPr>
            <a:stCxn id="38" idx="2"/>
          </p:cNvCxnSpPr>
          <p:nvPr/>
        </p:nvCxnSpPr>
        <p:spPr>
          <a:xfrm rot="5400000">
            <a:off x="6517005" y="2945130"/>
            <a:ext cx="446405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14"/>
          <p:cNvCxnSpPr>
            <a:stCxn id="38" idx="2"/>
            <a:endCxn id="42" idx="0"/>
          </p:cNvCxnSpPr>
          <p:nvPr/>
        </p:nvCxnSpPr>
        <p:spPr>
          <a:xfrm rot="5400000" flipV="1">
            <a:off x="7311390" y="2153920"/>
            <a:ext cx="452120" cy="1591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9"/>
          <p:cNvSpPr txBox="1"/>
          <p:nvPr/>
        </p:nvSpPr>
        <p:spPr>
          <a:xfrm>
            <a:off x="4428698" y="3654628"/>
            <a:ext cx="144907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FF0000"/>
                </a:solidFill>
              </a:rPr>
              <a:t>GEO</a:t>
            </a:r>
            <a:r>
              <a:rPr lang="pt-PT" altLang="pt-BR" sz="1350" b="1" dirty="0" smtClean="0">
                <a:solidFill>
                  <a:srgbClr val="FF0000"/>
                </a:solidFill>
              </a:rPr>
              <a:t>real2_O_DS</a:t>
            </a:r>
            <a:endParaRPr lang="pt-PT" altLang="pt-BR" sz="1350" b="1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9"/>
          <p:cNvSpPr txBox="1"/>
          <p:nvPr/>
        </p:nvSpPr>
        <p:spPr>
          <a:xfrm>
            <a:off x="6040963" y="3653993"/>
            <a:ext cx="142875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rgbClr val="00B050"/>
                </a:solidFill>
              </a:rPr>
              <a:t>GEO</a:t>
            </a:r>
            <a:r>
              <a:rPr lang="pt-PT" altLang="pt-BR" sz="1350" b="1" dirty="0" smtClean="0">
                <a:solidFill>
                  <a:srgbClr val="00B050"/>
                </a:solidFill>
              </a:rPr>
              <a:t>real2_P_DS</a:t>
            </a:r>
            <a:endParaRPr lang="pt-PT" altLang="pt-BR" sz="1350" b="1" dirty="0" smtClean="0">
              <a:solidFill>
                <a:srgbClr val="00B050"/>
              </a:solidFill>
            </a:endParaRPr>
          </a:p>
        </p:txBody>
      </p:sp>
      <p:sp>
        <p:nvSpPr>
          <p:cNvPr id="48" name="CaixaDeTexto 9"/>
          <p:cNvSpPr txBox="1"/>
          <p:nvPr/>
        </p:nvSpPr>
        <p:spPr>
          <a:xfrm>
            <a:off x="7625288" y="3656533"/>
            <a:ext cx="144272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2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2"/>
                </a:solidFill>
              </a:rPr>
              <a:t>real2_N_DS</a:t>
            </a:r>
            <a:endParaRPr lang="pt-PT" altLang="pt-BR" sz="1350" b="1" dirty="0" smtClean="0">
              <a:solidFill>
                <a:schemeClr val="tx2"/>
              </a:solidFill>
            </a:endParaRPr>
          </a:p>
        </p:txBody>
      </p:sp>
      <p:cxnSp>
        <p:nvCxnSpPr>
          <p:cNvPr id="49" name="Conector angulado 14"/>
          <p:cNvCxnSpPr/>
          <p:nvPr/>
        </p:nvCxnSpPr>
        <p:spPr>
          <a:xfrm rot="5400000">
            <a:off x="5044440" y="2106930"/>
            <a:ext cx="1080770" cy="2313305"/>
          </a:xfrm>
          <a:prstGeom prst="bentConnector4">
            <a:avLst>
              <a:gd name="adj1" fmla="val 16010"/>
              <a:gd name="adj2" fmla="val 1103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14"/>
          <p:cNvCxnSpPr>
            <a:stCxn id="38" idx="2"/>
            <a:endCxn id="47" idx="1"/>
          </p:cNvCxnSpPr>
          <p:nvPr/>
        </p:nvCxnSpPr>
        <p:spPr>
          <a:xfrm rot="5400000">
            <a:off x="5851208" y="2913063"/>
            <a:ext cx="1080135" cy="701040"/>
          </a:xfrm>
          <a:prstGeom prst="bentConnector4">
            <a:avLst>
              <a:gd name="adj1" fmla="val 27219"/>
              <a:gd name="adj2" fmla="val 112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14"/>
          <p:cNvCxnSpPr>
            <a:stCxn id="38" idx="3"/>
            <a:endCxn id="48" idx="1"/>
          </p:cNvCxnSpPr>
          <p:nvPr/>
        </p:nvCxnSpPr>
        <p:spPr>
          <a:xfrm>
            <a:off x="7206615" y="2574290"/>
            <a:ext cx="418465" cy="1231900"/>
          </a:xfrm>
          <a:prstGeom prst="bentConnector3">
            <a:avLst>
              <a:gd name="adj1" fmla="val 766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0"/>
          <p:cNvSpPr txBox="1"/>
          <p:nvPr/>
        </p:nvSpPr>
        <p:spPr>
          <a:xfrm>
            <a:off x="971793" y="55741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A-GEO</a:t>
            </a:r>
            <a:r>
              <a:rPr lang="pt-PT" altLang="pt-BR" sz="1350" b="1" baseline="-25000" dirty="0" smtClean="0">
                <a:solidFill>
                  <a:schemeClr val="tx1"/>
                </a:solidFill>
              </a:rPr>
              <a:t>2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var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6" name="CaixaDeTexto 9"/>
          <p:cNvSpPr txBox="1"/>
          <p:nvPr/>
        </p:nvSpPr>
        <p:spPr>
          <a:xfrm>
            <a:off x="3060273" y="557733"/>
            <a:ext cx="113093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real1_P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7" name="CaixaDeTexto 9"/>
          <p:cNvSpPr txBox="1"/>
          <p:nvPr/>
        </p:nvSpPr>
        <p:spPr>
          <a:xfrm>
            <a:off x="4932253" y="557733"/>
            <a:ext cx="142875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real2_P_DS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25060" y="1019175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Incluir uma das P perturbações sendo uniforme</a:t>
            </a:r>
            <a:endParaRPr lang="pt-PT" altLang="en-US" sz="1200"/>
          </a:p>
        </p:txBody>
      </p:sp>
      <p:sp>
        <p:nvSpPr>
          <p:cNvPr id="22" name="CaixaDeTexto 9"/>
          <p:cNvSpPr txBox="1"/>
          <p:nvPr/>
        </p:nvSpPr>
        <p:spPr>
          <a:xfrm>
            <a:off x="3384758" y="2213813"/>
            <a:ext cx="48260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chemeClr val="tx1"/>
                </a:solidFill>
              </a:rPr>
              <a:t>????</a:t>
            </a:r>
            <a:endParaRPr lang="pt-PT" sz="135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Conector angulado 14"/>
          <p:cNvCxnSpPr>
            <a:stCxn id="16" idx="2"/>
            <a:endCxn id="22" idx="0"/>
          </p:cNvCxnSpPr>
          <p:nvPr/>
        </p:nvCxnSpPr>
        <p:spPr>
          <a:xfrm rot="5400000">
            <a:off x="2947353" y="1535113"/>
            <a:ext cx="135699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14"/>
          <p:cNvCxnSpPr>
            <a:stCxn id="18" idx="2"/>
            <a:endCxn id="22" idx="0"/>
          </p:cNvCxnSpPr>
          <p:nvPr/>
        </p:nvCxnSpPr>
        <p:spPr>
          <a:xfrm rot="5400000">
            <a:off x="4434840" y="855345"/>
            <a:ext cx="549275" cy="2167255"/>
          </a:xfrm>
          <a:prstGeom prst="bentConnector3">
            <a:avLst>
              <a:gd name="adj1" fmla="val 500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14"/>
          <p:cNvCxnSpPr>
            <a:stCxn id="14" idx="2"/>
            <a:endCxn id="22" idx="0"/>
          </p:cNvCxnSpPr>
          <p:nvPr/>
        </p:nvCxnSpPr>
        <p:spPr>
          <a:xfrm rot="5400000" flipV="1">
            <a:off x="1872298" y="460058"/>
            <a:ext cx="1356995" cy="2150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644140" y="2573655"/>
            <a:ext cx="196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Vamos descobrir qual a maneira de perturbar</a:t>
            </a:r>
            <a:endParaRPr lang="pt-PT" alt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1475740" y="4086225"/>
            <a:ext cx="4651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Implementar A-GEO3 (galski) e comparar com A-GEO1 e </a:t>
            </a:r>
            <a:r>
              <a:rPr lang="pt-PT" altLang="en-US" sz="1200">
                <a:sym typeface="+mn-ea"/>
              </a:rPr>
              <a:t>A-GEO2</a:t>
            </a:r>
            <a:endParaRPr lang="pt-PT" altLang="en-US" sz="1200"/>
          </a:p>
        </p:txBody>
      </p:sp>
      <p:sp>
        <p:nvSpPr>
          <p:cNvPr id="30" name="Text Box 29"/>
          <p:cNvSpPr txBox="1"/>
          <p:nvPr/>
        </p:nvSpPr>
        <p:spPr>
          <a:xfrm>
            <a:off x="1547495" y="4589780"/>
            <a:ext cx="5041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Outros algoritmos de estratégias evolutivas ou GA pra comparar (C#)</a:t>
            </a:r>
            <a:endParaRPr lang="pt-PT" alt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7236460" y="386969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/>
              <a:t>Reunião: 23 às 9h</a:t>
            </a:r>
            <a:endParaRPr lang="pt-PT" altLang="en-US"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41486" y="107233"/>
            <a:ext cx="3807402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 smtClean="0"/>
              <a:t>GEOreal</a:t>
            </a:r>
            <a:r>
              <a:rPr lang="pt-BR" sz="1350" b="1" baseline="-25000" dirty="0" smtClean="0"/>
              <a:t>1</a:t>
            </a:r>
            <a:r>
              <a:rPr lang="pt-BR" sz="1350" b="1" dirty="0" smtClean="0"/>
              <a:t> </a:t>
            </a:r>
            <a:r>
              <a:rPr lang="pt-BR" sz="1350" dirty="0" smtClean="0"/>
              <a:t>X </a:t>
            </a:r>
            <a:r>
              <a:rPr lang="pt-BR" sz="1350" b="1" dirty="0" smtClean="0"/>
              <a:t>GEOreal</a:t>
            </a:r>
            <a:r>
              <a:rPr lang="pt-BR" sz="1350" b="1" baseline="-25000" dirty="0" smtClean="0"/>
              <a:t>1_per</a:t>
            </a:r>
            <a:r>
              <a:rPr lang="pt-BR" sz="1350" b="1" dirty="0" smtClean="0"/>
              <a:t> </a:t>
            </a:r>
            <a:r>
              <a:rPr lang="pt-BR" sz="1350" dirty="0" smtClean="0"/>
              <a:t>X</a:t>
            </a:r>
            <a:r>
              <a:rPr lang="pt-BR" sz="1350" b="1" dirty="0" smtClean="0"/>
              <a:t> GEOreal</a:t>
            </a:r>
            <a:r>
              <a:rPr lang="pt-BR" sz="1350" b="1" baseline="-25000" dirty="0" smtClean="0"/>
              <a:t>1’ </a:t>
            </a:r>
            <a:r>
              <a:rPr lang="pt-BR" sz="1350" b="1" dirty="0" smtClean="0"/>
              <a:t> </a:t>
            </a:r>
            <a:r>
              <a:rPr lang="pt-BR" sz="1350" dirty="0" smtClean="0"/>
              <a:t>X</a:t>
            </a:r>
            <a:r>
              <a:rPr lang="pt-BR" sz="1350" b="1" dirty="0" smtClean="0"/>
              <a:t> GEOreal</a:t>
            </a:r>
            <a:r>
              <a:rPr lang="pt-BR" sz="1350" b="1" baseline="-25000" dirty="0" smtClean="0"/>
              <a:t>1’_per</a:t>
            </a:r>
            <a:r>
              <a:rPr lang="pt-BR" sz="1350" b="1" dirty="0" smtClean="0"/>
              <a:t> </a:t>
            </a:r>
            <a:endParaRPr lang="pt-BR" sz="1350" b="1" baseline="-250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837106" y="536236"/>
            <a:ext cx="804381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 smtClean="0"/>
              <a:t>GEOreal</a:t>
            </a:r>
            <a:r>
              <a:rPr lang="pt-BR" sz="1350" b="1" baseline="-25000" dirty="0" smtClean="0"/>
              <a:t>1</a:t>
            </a:r>
            <a:endParaRPr lang="pt-BR" sz="1350" b="1" baseline="-250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837106" y="1126115"/>
            <a:ext cx="1018882" cy="433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 smtClean="0"/>
              <a:t>GEOreal</a:t>
            </a:r>
            <a:r>
              <a:rPr lang="pt-BR" sz="1350" b="1" baseline="-25000" dirty="0" smtClean="0"/>
              <a:t>1_per</a:t>
            </a:r>
            <a:endParaRPr lang="pt-BR" sz="1350" b="1" baseline="-250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837106" y="1555118"/>
            <a:ext cx="804381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 smtClean="0"/>
              <a:t>GEOreal</a:t>
            </a:r>
            <a:r>
              <a:rPr lang="pt-BR" sz="1350" b="1" baseline="-25000" dirty="0" smtClean="0"/>
              <a:t>1’</a:t>
            </a:r>
            <a:endParaRPr lang="pt-BR" sz="1350" b="1" baseline="-250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837106" y="2135883"/>
            <a:ext cx="1072508" cy="433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 smtClean="0"/>
              <a:t>GEOreal</a:t>
            </a:r>
            <a:r>
              <a:rPr lang="pt-BR" sz="1350" b="1" baseline="-25000" dirty="0" smtClean="0"/>
              <a:t>1’_per</a:t>
            </a:r>
            <a:endParaRPr lang="pt-BR" sz="1350" b="1" baseline="-25000" dirty="0"/>
          </a:p>
        </p:txBody>
      </p:sp>
      <p:sp>
        <p:nvSpPr>
          <p:cNvPr id="48" name="Multiplicar 47"/>
          <p:cNvSpPr/>
          <p:nvPr/>
        </p:nvSpPr>
        <p:spPr>
          <a:xfrm>
            <a:off x="2158858" y="1876870"/>
            <a:ext cx="214502" cy="214502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9" name="Multiplicar 48"/>
          <p:cNvSpPr/>
          <p:nvPr/>
        </p:nvSpPr>
        <p:spPr>
          <a:xfrm>
            <a:off x="2158858" y="857988"/>
            <a:ext cx="214502" cy="214502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50" name="Conector angulado 49"/>
          <p:cNvCxnSpPr>
            <a:stCxn id="44" idx="3"/>
            <a:endCxn id="54" idx="1"/>
          </p:cNvCxnSpPr>
          <p:nvPr/>
        </p:nvCxnSpPr>
        <p:spPr>
          <a:xfrm>
            <a:off x="2641600" y="789305"/>
            <a:ext cx="375285" cy="128270"/>
          </a:xfrm>
          <a:prstGeom prst="bentConnector3">
            <a:avLst>
              <a:gd name="adj1" fmla="val 500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45" idx="3"/>
            <a:endCxn id="54" idx="1"/>
          </p:cNvCxnSpPr>
          <p:nvPr/>
        </p:nvCxnSpPr>
        <p:spPr>
          <a:xfrm flipV="1">
            <a:off x="2856230" y="917575"/>
            <a:ext cx="160655" cy="425450"/>
          </a:xfrm>
          <a:prstGeom prst="bentConnector3">
            <a:avLst>
              <a:gd name="adj1" fmla="val 501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6" idx="3"/>
            <a:endCxn id="55" idx="1"/>
          </p:cNvCxnSpPr>
          <p:nvPr/>
        </p:nvCxnSpPr>
        <p:spPr>
          <a:xfrm>
            <a:off x="2641600" y="1808480"/>
            <a:ext cx="428625" cy="127635"/>
          </a:xfrm>
          <a:prstGeom prst="bentConnector3">
            <a:avLst>
              <a:gd name="adj1" fmla="val 500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7" idx="3"/>
            <a:endCxn id="55" idx="1"/>
          </p:cNvCxnSpPr>
          <p:nvPr/>
        </p:nvCxnSpPr>
        <p:spPr>
          <a:xfrm flipV="1">
            <a:off x="2909570" y="1936115"/>
            <a:ext cx="160655" cy="417195"/>
          </a:xfrm>
          <a:prstGeom prst="bentConnector3">
            <a:avLst>
              <a:gd name="adj1" fmla="val 501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016864" y="804363"/>
            <a:ext cx="804381" cy="22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baseline="-25000" dirty="0" smtClean="0"/>
              <a:t> </a:t>
            </a:r>
            <a:endParaRPr lang="pt-BR" sz="1350" b="1" baseline="-250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070489" y="1823245"/>
            <a:ext cx="804381" cy="22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baseline="-25000" dirty="0" smtClean="0"/>
              <a:t> </a:t>
            </a:r>
            <a:endParaRPr lang="pt-BR" sz="1350" b="1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944357" y="214483"/>
            <a:ext cx="1930514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 smtClean="0"/>
              <a:t>GEOreal</a:t>
            </a:r>
            <a:r>
              <a:rPr lang="pt-BR" sz="1350" b="1" baseline="-25000" dirty="0" smtClean="0"/>
              <a:t>2 </a:t>
            </a:r>
            <a:r>
              <a:rPr lang="pt-BR" sz="1350" dirty="0" smtClean="0"/>
              <a:t>X</a:t>
            </a:r>
            <a:r>
              <a:rPr lang="pt-BR" sz="1350" b="1" dirty="0" smtClean="0"/>
              <a:t> GEOreal</a:t>
            </a:r>
            <a:r>
              <a:rPr lang="pt-BR" sz="1350" b="1" baseline="-25000" dirty="0" smtClean="0"/>
              <a:t>2’</a:t>
            </a:r>
            <a:r>
              <a:rPr lang="pt-BR" sz="1350" b="1" dirty="0" smtClean="0"/>
              <a:t> </a:t>
            </a:r>
            <a:r>
              <a:rPr lang="pt-BR" sz="1350" dirty="0" smtClean="0"/>
              <a:t>X</a:t>
            </a:r>
            <a:r>
              <a:rPr lang="pt-BR" sz="1350" b="1" dirty="0" smtClean="0"/>
              <a:t> </a:t>
            </a:r>
            <a:endParaRPr lang="pt-BR" sz="1350" b="1" dirty="0"/>
          </a:p>
        </p:txBody>
      </p:sp>
      <p:sp>
        <p:nvSpPr>
          <p:cNvPr id="17" name="Seta para a direita 16"/>
          <p:cNvSpPr/>
          <p:nvPr/>
        </p:nvSpPr>
        <p:spPr>
          <a:xfrm rot="5400000">
            <a:off x="5370588" y="2204415"/>
            <a:ext cx="214502" cy="2029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8" name="Seta para a direita 17"/>
          <p:cNvSpPr/>
          <p:nvPr/>
        </p:nvSpPr>
        <p:spPr>
          <a:xfrm rot="5400000">
            <a:off x="4941585" y="2204415"/>
            <a:ext cx="214502" cy="2029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61728" y="88347"/>
            <a:ext cx="571500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smtClean="0"/>
              <a:t>ESTRUTURA DA DISSERTAÇÃO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1 – Introdução</a:t>
            </a:r>
            <a:endParaRPr lang="pt-BR" sz="1350" dirty="0" smtClean="0"/>
          </a:p>
          <a:p>
            <a:r>
              <a:rPr lang="pt-BR" sz="1350" dirty="0" smtClean="0"/>
              <a:t>2 – Revisão Bibliográfica</a:t>
            </a:r>
            <a:endParaRPr lang="pt-BR" sz="1350" dirty="0" smtClean="0"/>
          </a:p>
          <a:p>
            <a:pPr indent="355600"/>
            <a:r>
              <a:rPr lang="pt-BR" sz="1350" dirty="0" smtClean="0"/>
              <a:t>2.1 – Algoritmo da Otimização Extrema Generalizada (GEO)</a:t>
            </a:r>
            <a:endParaRPr lang="pt-BR" sz="1350" dirty="0" smtClean="0"/>
          </a:p>
          <a:p>
            <a:pPr indent="355600"/>
            <a:r>
              <a:rPr lang="pt-BR" sz="1350" dirty="0" smtClean="0"/>
              <a:t>2.2 – GEO com codificação real (</a:t>
            </a:r>
            <a:r>
              <a:rPr lang="pt-BR" sz="1350" dirty="0" err="1" smtClean="0"/>
              <a:t>GEOreal</a:t>
            </a:r>
            <a:r>
              <a:rPr lang="pt-BR" sz="1350" dirty="0" smtClean="0"/>
              <a:t>)</a:t>
            </a:r>
            <a:endParaRPr lang="pt-BR" sz="1350" dirty="0" smtClean="0"/>
          </a:p>
          <a:p>
            <a:pPr indent="355600"/>
            <a:r>
              <a:rPr lang="pt-BR" sz="1350" dirty="0" smtClean="0"/>
              <a:t>2.3 – Controle de Parâmetros</a:t>
            </a:r>
            <a:endParaRPr lang="pt-BR" sz="1350" dirty="0" smtClean="0"/>
          </a:p>
          <a:p>
            <a:pPr indent="355600"/>
            <a:r>
              <a:rPr lang="pt-BR" sz="1350" dirty="0" smtClean="0"/>
              <a:t>2.4 – GEO Adaptativo (A-GEO)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3 – Metodologia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- Texto explicando como atacou o problema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</a:t>
            </a:r>
            <a:r>
              <a:rPr lang="pt-BR" sz="1350" dirty="0" err="1" smtClean="0"/>
              <a:t>A-GEOvar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Maneiras de perturbar as variáveis: Formas de </a:t>
            </a:r>
            <a:r>
              <a:rPr lang="pt-BR" sz="1350" dirty="0" err="1" smtClean="0"/>
              <a:t>pertubação</a:t>
            </a:r>
            <a:r>
              <a:rPr lang="pt-BR" sz="1350" dirty="0" smtClean="0"/>
              <a:t> no </a:t>
            </a:r>
            <a:r>
              <a:rPr lang="pt-BR" sz="1350" dirty="0" err="1" smtClean="0"/>
              <a:t>GEOreal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Modificação no cálculo do COI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 – Resultados e Discussão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4.1 Comparação de performance utilizando o conjunto de funções teste</a:t>
            </a:r>
            <a:endParaRPr lang="pt-BR" sz="1350" dirty="0" smtClean="0"/>
          </a:p>
          <a:p>
            <a:r>
              <a:rPr lang="pt-BR" sz="1350" dirty="0" smtClean="0"/>
              <a:t>4.2 Performance em um conjunto de funções do CEC</a:t>
            </a:r>
            <a:endParaRPr lang="pt-BR" sz="1350" dirty="0" smtClean="0"/>
          </a:p>
          <a:p>
            <a:r>
              <a:rPr lang="pt-BR" sz="1350" dirty="0" smtClean="0"/>
              <a:t>4.3 Aplicação em um problema de otimização de sistema espacial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5 – Conclusões</a:t>
            </a:r>
            <a:endParaRPr lang="pt-BR" sz="1350" dirty="0" smtClean="0"/>
          </a:p>
          <a:p>
            <a:r>
              <a:rPr lang="pt-BR" sz="1350" dirty="0" smtClean="0"/>
              <a:t>Referências</a:t>
            </a:r>
            <a:endParaRPr lang="pt-BR" sz="135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59205" y="1854200"/>
          <a:ext cx="6649085" cy="143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45"/>
                <a:gridCol w="5361940"/>
              </a:tblGrid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A-GEOvar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A-GEOvar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Binário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Binárias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16450" y="197688"/>
            <a:ext cx="151130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smtClean="0"/>
              <a:t>A-GEO</a:t>
            </a:r>
            <a:r>
              <a:rPr lang="pt-BR" sz="1350" b="1" baseline="-25000" dirty="0" smtClean="0"/>
              <a:t>1</a:t>
            </a:r>
            <a:r>
              <a:rPr lang="pt-BR" sz="1350" b="1" dirty="0" smtClean="0"/>
              <a:t> x A-GEO</a:t>
            </a:r>
            <a:r>
              <a:rPr lang="pt-BR" sz="1350" b="1" baseline="-25000" dirty="0" smtClean="0"/>
              <a:t>2</a:t>
            </a:r>
            <a:endParaRPr lang="pt-BR" sz="1350" b="1" baseline="-25000" dirty="0"/>
          </a:p>
        </p:txBody>
      </p:sp>
      <p:pic>
        <p:nvPicPr>
          <p:cNvPr id="2" name="Picture 1" descr="AGEO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515" y="701675"/>
            <a:ext cx="2792095" cy="2061210"/>
          </a:xfrm>
          <a:prstGeom prst="rect">
            <a:avLst/>
          </a:prstGeom>
        </p:spPr>
      </p:pic>
      <p:pic>
        <p:nvPicPr>
          <p:cNvPr id="3" name="Picture 2" descr="AGEO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15" y="2762885"/>
            <a:ext cx="2792095" cy="2061210"/>
          </a:xfrm>
          <a:prstGeom prst="rect">
            <a:avLst/>
          </a:prstGeom>
        </p:spPr>
      </p:pic>
      <p:pic>
        <p:nvPicPr>
          <p:cNvPr id="5" name="Picture 4" descr="AGEO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701675"/>
            <a:ext cx="2787650" cy="2061210"/>
          </a:xfrm>
          <a:prstGeom prst="rect">
            <a:avLst/>
          </a:prstGeom>
        </p:spPr>
      </p:pic>
      <p:pic>
        <p:nvPicPr>
          <p:cNvPr id="6" name="Picture 5" descr="AGEO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65" y="701675"/>
            <a:ext cx="2787650" cy="2061210"/>
          </a:xfrm>
          <a:prstGeom prst="rect">
            <a:avLst/>
          </a:prstGeom>
        </p:spPr>
      </p:pic>
      <p:pic>
        <p:nvPicPr>
          <p:cNvPr id="7" name="Picture 6" descr="AGEO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2762885"/>
            <a:ext cx="2787650" cy="2061210"/>
          </a:xfrm>
          <a:prstGeom prst="rect">
            <a:avLst/>
          </a:prstGeom>
        </p:spPr>
      </p:pic>
      <p:pic>
        <p:nvPicPr>
          <p:cNvPr id="8" name="Picture 7" descr="AGEO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865" y="2762885"/>
            <a:ext cx="2787650" cy="2061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61501" y="197688"/>
            <a:ext cx="202057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 smtClean="0"/>
              <a:t>A-GEO</a:t>
            </a:r>
            <a:r>
              <a:rPr lang="pt-BR" sz="1350" b="1" baseline="-25000" dirty="0" smtClean="0"/>
              <a:t>1</a:t>
            </a:r>
            <a:r>
              <a:rPr lang="pt-BR" sz="1350" b="1" dirty="0" smtClean="0"/>
              <a:t>var x A-GEO</a:t>
            </a:r>
            <a:r>
              <a:rPr lang="pt-BR" sz="1350" b="1" baseline="-25000" dirty="0" smtClean="0"/>
              <a:t>2</a:t>
            </a:r>
            <a:r>
              <a:rPr lang="pt-BR" sz="1350" b="1" dirty="0" smtClean="0"/>
              <a:t>var</a:t>
            </a:r>
            <a:endParaRPr lang="pt-BR" sz="1350" dirty="0"/>
          </a:p>
        </p:txBody>
      </p:sp>
      <p:pic>
        <p:nvPicPr>
          <p:cNvPr id="15" name="Picture 14" descr="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9305" y="742315"/>
            <a:ext cx="2687955" cy="1979930"/>
          </a:xfrm>
          <a:prstGeom prst="rect">
            <a:avLst/>
          </a:prstGeom>
        </p:spPr>
      </p:pic>
      <p:pic>
        <p:nvPicPr>
          <p:cNvPr id="16" name="Picture 15" descr="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2717800"/>
            <a:ext cx="2689225" cy="1976755"/>
          </a:xfrm>
          <a:prstGeom prst="rect">
            <a:avLst/>
          </a:prstGeom>
        </p:spPr>
      </p:pic>
      <p:pic>
        <p:nvPicPr>
          <p:cNvPr id="17" name="Picture 16" descr="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742315"/>
            <a:ext cx="2684145" cy="1976120"/>
          </a:xfrm>
          <a:prstGeom prst="rect">
            <a:avLst/>
          </a:prstGeom>
        </p:spPr>
      </p:pic>
      <p:pic>
        <p:nvPicPr>
          <p:cNvPr id="18" name="Picture 17" descr="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210" y="742315"/>
            <a:ext cx="2684145" cy="1976120"/>
          </a:xfrm>
          <a:prstGeom prst="rect">
            <a:avLst/>
          </a:prstGeom>
        </p:spPr>
      </p:pic>
      <p:pic>
        <p:nvPicPr>
          <p:cNvPr id="19" name="Picture 18" descr="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2718435"/>
            <a:ext cx="2684145" cy="1976120"/>
          </a:xfrm>
          <a:prstGeom prst="rect">
            <a:avLst/>
          </a:prstGeom>
        </p:spPr>
      </p:pic>
      <p:pic>
        <p:nvPicPr>
          <p:cNvPr id="20" name="Picture 19" descr="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210" y="2718435"/>
            <a:ext cx="2684145" cy="1979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3307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Comparativo entre A-GEO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 e A-GEO</a:t>
            </a:r>
            <a:r>
              <a:rPr lang="pt-PT" altLang="pt-BR" sz="1350" b="1" baseline="-25000" dirty="0" smtClean="0"/>
              <a:t>2</a:t>
            </a:r>
            <a:r>
              <a:rPr lang="pt-PT" altLang="pt-BR" sz="1350" b="1" dirty="0" smtClean="0"/>
              <a:t>var</a:t>
            </a:r>
            <a:endParaRPr lang="pt-PT" altLang="pt-BR" sz="1350" b="1" dirty="0" smtClean="0"/>
          </a:p>
        </p:txBody>
      </p:sp>
      <p:pic>
        <p:nvPicPr>
          <p:cNvPr id="2" name="Picture 1" descr="AGEOvs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3595" y="773430"/>
            <a:ext cx="2687320" cy="1979295"/>
          </a:xfrm>
          <a:prstGeom prst="rect">
            <a:avLst/>
          </a:prstGeom>
        </p:spPr>
      </p:pic>
      <p:pic>
        <p:nvPicPr>
          <p:cNvPr id="3" name="Picture 2" descr="AGEOvs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5" y="2752725"/>
            <a:ext cx="2687320" cy="1979295"/>
          </a:xfrm>
          <a:prstGeom prst="rect">
            <a:avLst/>
          </a:prstGeom>
        </p:spPr>
      </p:pic>
      <p:pic>
        <p:nvPicPr>
          <p:cNvPr id="5" name="Picture 4" descr="AGEOvs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774065"/>
            <a:ext cx="2682240" cy="1978660"/>
          </a:xfrm>
          <a:prstGeom prst="rect">
            <a:avLst/>
          </a:prstGeom>
        </p:spPr>
      </p:pic>
      <p:pic>
        <p:nvPicPr>
          <p:cNvPr id="6" name="Picture 5" descr="AGEOvs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55" y="774065"/>
            <a:ext cx="2682240" cy="1978660"/>
          </a:xfrm>
          <a:prstGeom prst="rect">
            <a:avLst/>
          </a:prstGeom>
        </p:spPr>
      </p:pic>
      <p:pic>
        <p:nvPicPr>
          <p:cNvPr id="7" name="Picture 6" descr="AGEOvs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752725"/>
            <a:ext cx="2682240" cy="1978660"/>
          </a:xfrm>
          <a:prstGeom prst="rect">
            <a:avLst/>
          </a:prstGeom>
        </p:spPr>
      </p:pic>
      <p:pic>
        <p:nvPicPr>
          <p:cNvPr id="8" name="Picture 7" descr="AGEOvs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355" y="2752725"/>
            <a:ext cx="2682240" cy="1978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70976" y="197688"/>
            <a:ext cx="28022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350" b="1" dirty="0" smtClean="0"/>
              <a:t>Melhores entre A-GEO e A-GEO</a:t>
            </a:r>
            <a:r>
              <a:rPr lang="pt-PT" altLang="pt-BR" sz="1350" b="1" baseline="-25000" dirty="0" smtClean="0"/>
              <a:t>var</a:t>
            </a:r>
            <a:endParaRPr lang="pt-BR" sz="1350" dirty="0"/>
          </a:p>
        </p:txBody>
      </p:sp>
      <p:sp>
        <p:nvSpPr>
          <p:cNvPr id="10" name="Text Box 9"/>
          <p:cNvSpPr txBox="1"/>
          <p:nvPr/>
        </p:nvSpPr>
        <p:spPr>
          <a:xfrm>
            <a:off x="1115060" y="1494155"/>
            <a:ext cx="6773545" cy="1378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A versão 2 foi superior em todas as execuções em relação a versão 1,</a:t>
            </a:r>
            <a:r>
              <a:rPr lang="pt-PT" altLang="en-US" baseline="-25000"/>
              <a:t> </a:t>
            </a:r>
            <a:r>
              <a:rPr lang="pt-PT" altLang="en-US"/>
              <a:t>tanto no A-GEO quanto no A-GEO</a:t>
            </a:r>
            <a:r>
              <a:rPr lang="pt-PT" altLang="en-US" baseline="-25000"/>
              <a:t>var</a:t>
            </a:r>
            <a:r>
              <a:rPr lang="pt-PT" altLang="en-US"/>
              <a:t>.</a:t>
            </a:r>
            <a:endParaRPr lang="pt-P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baseline="-25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/>
              <a:t>A-GEO</a:t>
            </a:r>
            <a:r>
              <a:rPr lang="pt-PT" altLang="en-US" baseline="-25000"/>
              <a:t>2</a:t>
            </a:r>
            <a:r>
              <a:rPr lang="pt-PT" altLang="en-US"/>
              <a:t>var foi melhor que A-GEO</a:t>
            </a:r>
            <a:r>
              <a:rPr lang="pt-PT" altLang="en-US" baseline="-25000"/>
              <a:t>2 </a:t>
            </a:r>
            <a:r>
              <a:rPr lang="pt-PT" altLang="en-US"/>
              <a:t>em todas as funções, exceto na Ackley e na Rosenbrock</a:t>
            </a: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251460" y="709930"/>
              <a:ext cx="6296660" cy="4168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65"/>
                    <a:gridCol w="4989195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altLang="en-US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baseline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251460" y="709930"/>
              <a:ext cx="6296660" cy="4168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65"/>
                    <a:gridCol w="4989195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1’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26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79502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BR" sz="1200" b="0" baseline="-25000" dirty="0" smtClean="0">
                              <a:sym typeface="+mn-ea"/>
                            </a:rPr>
                            <a:t>2’_per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/>
                            <a:t>GEOreal</a:t>
                          </a:r>
                          <a:r>
                            <a:rPr lang="pt-BR" sz="1200" b="0" baseline="-25000" dirty="0" smtClean="0"/>
                            <a:t>2’</a:t>
                          </a:r>
                          <a:endParaRPr lang="pt-BR" sz="1200" b="0" baseline="-250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 Box 1"/>
          <p:cNvSpPr txBox="1"/>
          <p:nvPr/>
        </p:nvSpPr>
        <p:spPr>
          <a:xfrm>
            <a:off x="6735445" y="845820"/>
            <a:ext cx="23107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Formas de mutação:</a:t>
            </a:r>
            <a:endParaRPr lang="pt-PT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O = Original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P = Porcentagem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N = DistNormal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Formas de variação do std ou porcentagem durante as P perturbações:</a:t>
            </a:r>
            <a:endParaRPr lang="pt-PT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VO = </a:t>
            </a:r>
            <a:r>
              <a:rPr lang="pt-PT" altLang="en-US" sz="1400">
                <a:sym typeface="+mn-ea"/>
              </a:rPr>
              <a:t>Variação </a:t>
            </a:r>
            <a:r>
              <a:rPr lang="pt-PT" altLang="en-US" sz="1400">
                <a:sym typeface="+mn-ea"/>
              </a:rPr>
              <a:t>Original 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DS = Variação divisão por s</a:t>
            </a:r>
            <a:endParaRPr lang="pt-PT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</a:t>
            </a: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9070" y="450850"/>
            <a:ext cx="22999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/>
              <a:t>GEOreal</a:t>
            </a:r>
            <a:r>
              <a:rPr lang="pt-PT" altLang="en-US" b="1" baseline="-25000"/>
              <a:t>1</a:t>
            </a:r>
            <a:r>
              <a:rPr lang="pt-PT" altLang="en-US" b="1"/>
              <a:t>_O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1</a:t>
            </a:r>
            <a:r>
              <a:rPr lang="pt-PT" altLang="en-US" b="1">
                <a:sym typeface="+mn-ea"/>
              </a:rPr>
              <a:t>_P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1</a:t>
            </a:r>
            <a:r>
              <a:rPr lang="pt-PT" altLang="en-US" b="1">
                <a:sym typeface="+mn-ea"/>
              </a:rPr>
              <a:t>_N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_O_VO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_P_VO</a:t>
            </a:r>
            <a:endParaRPr lang="pt-PT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_N_VO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_O_DS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_P_DS</a:t>
            </a:r>
            <a:endParaRPr lang="pt-PT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GEOreal</a:t>
            </a:r>
            <a:r>
              <a:rPr lang="pt-PT" altLang="en-US" b="1" baseline="-25000">
                <a:sym typeface="+mn-ea"/>
              </a:rPr>
              <a:t>2</a:t>
            </a:r>
            <a:r>
              <a:rPr lang="pt-PT" altLang="en-US" b="1">
                <a:sym typeface="+mn-ea"/>
              </a:rPr>
              <a:t>_N_DS</a:t>
            </a:r>
            <a:endParaRPr lang="pt-PT" altLang="en-US" b="1">
              <a:sym typeface="+mn-ea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75280" y="2393950"/>
            <a:ext cx="50419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491865" y="450850"/>
            <a:ext cx="283400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pt-PT" altLang="en-US" sz="1400" b="1"/>
              <a:t>Definir qual tipo de perturbação é melhor:</a:t>
            </a:r>
            <a:endParaRPr lang="pt-PT" altLang="en-US" sz="1400" b="1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O = Original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P = Porcentagem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/>
              <a:t>N = DistNormal</a:t>
            </a: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1400"/>
          </a:p>
          <a:p>
            <a:pPr algn="l">
              <a:lnSpc>
                <a:spcPct val="150000"/>
              </a:lnSpc>
            </a:pPr>
            <a:r>
              <a:rPr lang="pt-PT" altLang="en-US" sz="1400" b="1">
                <a:sym typeface="+mn-ea"/>
              </a:rPr>
              <a:t>Definir qual maneira de variar o sigma/porcent durante as P perturbações é melhor:</a:t>
            </a:r>
            <a:endParaRPr lang="pt-PT" altLang="en-US" sz="1400" b="1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VO = Variação original</a:t>
            </a:r>
            <a:endParaRPr lang="pt-PT" altLang="en-US" sz="140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DS = divide por s</a:t>
            </a:r>
            <a:endParaRPr lang="pt-PT" altLang="en-US" sz="1400"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1400">
              <a:sym typeface="+mn-ea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379345" y="557530"/>
            <a:ext cx="320040" cy="41763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372225" y="2213610"/>
            <a:ext cx="504190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092315" y="485775"/>
            <a:ext cx="1857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400" b="1"/>
              <a:t>Análisar o desempenho dos algoritmos com relação às funções (relacionar algoritmo com o tipo de função (x*, topografia, etc)</a:t>
            </a:r>
            <a:endParaRPr lang="pt-PT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34435" y="197688"/>
            <a:ext cx="33483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altLang="pt-BR" sz="1350" b="1" dirty="0" smtClean="0"/>
              <a:t>GEOreal</a:t>
            </a:r>
            <a:r>
              <a:rPr lang="pt-PT" altLang="pt-BR" sz="1350" b="1" baseline="-25000" dirty="0" smtClean="0"/>
              <a:t>1</a:t>
            </a:r>
            <a:r>
              <a:rPr lang="pt-PT" altLang="pt-BR" sz="1350" b="1" dirty="0" smtClean="0"/>
              <a:t>_O x </a:t>
            </a:r>
            <a:r>
              <a:rPr lang="pt-PT" altLang="pt-BR" sz="1350" b="1" dirty="0" smtClean="0">
                <a:sym typeface="+mn-ea"/>
              </a:rPr>
              <a:t>GEOreal</a:t>
            </a:r>
            <a:r>
              <a:rPr lang="pt-PT" altLang="pt-BR" sz="1350" b="1" baseline="-25000" dirty="0" smtClean="0">
                <a:sym typeface="+mn-ea"/>
              </a:rPr>
              <a:t>1</a:t>
            </a:r>
            <a:r>
              <a:rPr lang="pt-PT" altLang="pt-BR" sz="1350" b="1" dirty="0" smtClean="0">
                <a:sym typeface="+mn-ea"/>
              </a:rPr>
              <a:t>_P x GEOreal</a:t>
            </a:r>
            <a:r>
              <a:rPr lang="pt-PT" altLang="pt-BR" sz="1350" b="1" baseline="-25000" dirty="0" smtClean="0">
                <a:sym typeface="+mn-ea"/>
              </a:rPr>
              <a:t>1</a:t>
            </a:r>
            <a:r>
              <a:rPr lang="pt-PT" altLang="pt-BR" sz="1350" b="1" dirty="0" smtClean="0">
                <a:sym typeface="+mn-ea"/>
              </a:rPr>
              <a:t>_N</a:t>
            </a:r>
            <a:endParaRPr lang="pt-BR" sz="1350" b="1" baseline="-25000" dirty="0"/>
          </a:p>
        </p:txBody>
      </p:sp>
      <p:pic>
        <p:nvPicPr>
          <p:cNvPr id="2" name="Picture 1" descr="GEOreal1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798195"/>
            <a:ext cx="2706370" cy="2063750"/>
          </a:xfrm>
          <a:prstGeom prst="rect">
            <a:avLst/>
          </a:prstGeom>
        </p:spPr>
      </p:pic>
      <p:pic>
        <p:nvPicPr>
          <p:cNvPr id="3" name="Picture 2" descr="GEOreal1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861945"/>
            <a:ext cx="2706370" cy="2063750"/>
          </a:xfrm>
          <a:prstGeom prst="rect">
            <a:avLst/>
          </a:prstGeom>
        </p:spPr>
      </p:pic>
      <p:pic>
        <p:nvPicPr>
          <p:cNvPr id="9" name="Picture 8" descr="GEOreal1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798195"/>
            <a:ext cx="2706370" cy="2063750"/>
          </a:xfrm>
          <a:prstGeom prst="rect">
            <a:avLst/>
          </a:prstGeom>
        </p:spPr>
      </p:pic>
      <p:pic>
        <p:nvPicPr>
          <p:cNvPr id="10" name="Picture 9" descr="GEOreal1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485" y="798195"/>
            <a:ext cx="2706370" cy="2063750"/>
          </a:xfrm>
          <a:prstGeom prst="rect">
            <a:avLst/>
          </a:prstGeom>
        </p:spPr>
      </p:pic>
      <p:pic>
        <p:nvPicPr>
          <p:cNvPr id="11" name="Picture 10" descr="GEOreal1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861945"/>
            <a:ext cx="2706370" cy="2063750"/>
          </a:xfrm>
          <a:prstGeom prst="rect">
            <a:avLst/>
          </a:prstGeom>
        </p:spPr>
      </p:pic>
      <p:pic>
        <p:nvPicPr>
          <p:cNvPr id="12" name="Picture 11" descr="GEOreal1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485" y="2861945"/>
            <a:ext cx="2706370" cy="206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4430</Words>
  <Application>WPS Presentation</Application>
  <PresentationFormat>Apresentação na tela (4:3)</PresentationFormat>
  <Paragraphs>259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DejaVu Math TeX Gyre</vt:lpstr>
      <vt:lpstr>MS Mincho</vt:lpstr>
      <vt:lpstr>Gubbi</vt:lpstr>
      <vt:lpstr>Symbol</vt:lpstr>
      <vt:lpstr>Calibri</vt:lpstr>
      <vt:lpstr>Trebuchet MS</vt:lpstr>
      <vt:lpstr>Microsoft YaHei</vt:lpstr>
      <vt:lpstr>Droid Sans Fallback</vt:lpstr>
      <vt:lpstr>Arial Unicode MS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Sousa</dc:creator>
  <cp:lastModifiedBy>lbluz</cp:lastModifiedBy>
  <cp:revision>161</cp:revision>
  <dcterms:created xsi:type="dcterms:W3CDTF">2021-11-18T12:44:44Z</dcterms:created>
  <dcterms:modified xsi:type="dcterms:W3CDTF">2021-11-18T12:44:44Z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