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3"/>
    <p:sldId id="327" r:id="rId4"/>
    <p:sldId id="352" r:id="rId5"/>
    <p:sldId id="353" r:id="rId6"/>
    <p:sldId id="332" r:id="rId7"/>
    <p:sldId id="340" r:id="rId8"/>
    <p:sldId id="341" r:id="rId9"/>
    <p:sldId id="342" r:id="rId10"/>
    <p:sldId id="344" r:id="rId11"/>
    <p:sldId id="354" r:id="rId12"/>
    <p:sldId id="329" r:id="rId13"/>
    <p:sldId id="328" r:id="rId14"/>
    <p:sldId id="333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" y="-42545"/>
            <a:ext cx="12186920" cy="69132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470" y="-42545"/>
            <a:ext cx="7235825" cy="1279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5860" y="2751455"/>
            <a:ext cx="9144000" cy="995045"/>
          </a:xfrm>
        </p:spPr>
        <p:txBody>
          <a:bodyPr>
            <a:normAutofit/>
          </a:bodyPr>
          <a:p>
            <a:pPr algn="ctr"/>
            <a:r>
              <a:rPr lang="pt-PT" altLang="en-US" sz="4400">
                <a:solidFill>
                  <a:schemeClr val="bg1"/>
                </a:solidFill>
              </a:rPr>
              <a:t>GEOs com Codificação Real</a:t>
            </a:r>
            <a:endParaRPr lang="pt-PT" altLang="en-US" sz="4400">
              <a:solidFill>
                <a:schemeClr val="bg1"/>
              </a:solidFill>
            </a:endParaRPr>
          </a:p>
        </p:txBody>
      </p:sp>
      <p:sp>
        <p:nvSpPr>
          <p:cNvPr id="77" name="Google Shape;77;p1"/>
          <p:cNvSpPr txBox="1">
            <a:spLocks noGrp="1"/>
          </p:cNvSpPr>
          <p:nvPr/>
        </p:nvSpPr>
        <p:spPr>
          <a:xfrm>
            <a:off x="2135505" y="4727575"/>
            <a:ext cx="8707120" cy="1887855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687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2175"/>
              <a:buFont typeface="Noto Sans Symbols" panose="020B0602040504020204"/>
              <a:buNone/>
              <a:defRPr sz="2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54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2321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25"/>
              <a:buNone/>
            </a:pPr>
            <a:r>
              <a:rPr lang="pt-BR"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Curso de Pós-Graduação do INPE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725"/>
              <a:buNone/>
            </a:pPr>
            <a:r>
              <a:rPr lang="pt-BR" sz="24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Engenharia e Tecnologia Espaciais</a:t>
            </a:r>
            <a:br>
              <a:rPr lang="pt-BR"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pt-BR"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Área de Concentração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725"/>
              <a:buNone/>
            </a:pPr>
            <a:r>
              <a:rPr lang="pt-BR" sz="24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Engenharia e Gerenciamento de Sistemas Espaciais</a:t>
            </a:r>
            <a:endParaRPr sz="2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Subtitle 6"/>
          <p:cNvSpPr/>
          <p:nvPr>
            <p:ph type="subTitle" idx="1"/>
          </p:nvPr>
        </p:nvSpPr>
        <p:spPr>
          <a:xfrm>
            <a:off x="2760980" y="3930015"/>
            <a:ext cx="7456170" cy="617220"/>
          </a:xfrm>
        </p:spPr>
        <p:txBody>
          <a:bodyPr/>
          <a:p>
            <a:r>
              <a:rPr lang="pt-PT" altLang="en-US" sz="2400">
                <a:solidFill>
                  <a:schemeClr val="bg1"/>
                </a:solidFill>
              </a:rPr>
              <a:t>Leonardo Becker da Luz</a:t>
            </a:r>
            <a:endParaRPr lang="pt-PT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1624330" y="149860"/>
            <a:ext cx="10005060" cy="60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0">
            <a:noAutofit/>
          </a:bodyPr>
          <a:p>
            <a:pPr algn="ctr"/>
            <a:r>
              <a:rPr lang="pt-PT" altLang="pt-BR" sz="3200">
                <a:sym typeface="+mn-ea"/>
              </a:rPr>
              <a:t>Conclusões: Codificação Real vs. Codificação Binária</a:t>
            </a:r>
            <a:endParaRPr lang="pt-PT" altLang="pt-BR" sz="32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24535" y="1035685"/>
            <a:ext cx="100742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2400"/>
              <a:t>Codificação real possui um tempo computacional menor em relação as versões do GEO com codificação binária.</a:t>
            </a:r>
            <a:endParaRPr lang="pt-PT" sz="2400"/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sz="2400"/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2400"/>
              <a:t>Como visto nas versões GEO</a:t>
            </a:r>
            <a:r>
              <a:rPr lang="pt-PT" sz="2400" baseline="-25000">
                <a:solidFill>
                  <a:schemeClr val="tx1"/>
                </a:solidFill>
                <a:uFillTx/>
              </a:rPr>
              <a:t>real1</a:t>
            </a:r>
            <a:r>
              <a:rPr lang="pt-PT" sz="2400"/>
              <a:t>, A-</a:t>
            </a:r>
            <a:r>
              <a:rPr lang="pt-PT" sz="2400">
                <a:sym typeface="+mn-ea"/>
              </a:rPr>
              <a:t>GEO1</a:t>
            </a:r>
            <a:r>
              <a:rPr lang="pt-PT" sz="2400" baseline="-25000">
                <a:uFillTx/>
                <a:sym typeface="+mn-ea"/>
              </a:rPr>
              <a:t>real1 </a:t>
            </a:r>
            <a:r>
              <a:rPr lang="pt-PT" sz="2400"/>
              <a:t>e </a:t>
            </a:r>
            <a:r>
              <a:rPr lang="pt-PT" sz="2400">
                <a:sym typeface="+mn-ea"/>
              </a:rPr>
              <a:t>A-</a:t>
            </a:r>
            <a:r>
              <a:rPr lang="pt-PT" sz="2400">
                <a:sym typeface="+mn-ea"/>
              </a:rPr>
              <a:t>GEO2</a:t>
            </a:r>
            <a:r>
              <a:rPr lang="pt-PT" sz="2400" baseline="-25000">
                <a:uFillTx/>
                <a:sym typeface="+mn-ea"/>
              </a:rPr>
              <a:t>real1</a:t>
            </a:r>
            <a:r>
              <a:rPr lang="pt-PT" sz="2400"/>
              <a:t>, a codificação real tem a capacidade de atingir o ótimo para uma classe de problemas.</a:t>
            </a:r>
            <a:endParaRPr lang="pt-PT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1624151" y="149860"/>
            <a:ext cx="8229600" cy="6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0">
            <a:noAutofit/>
          </a:bodyPr>
          <a:p>
            <a:pPr algn="ctr"/>
            <a:r>
              <a:rPr lang="pt-PT" altLang="pt-BR" sz="3200"/>
              <a:t>Sugestões Futuras de Implementação</a:t>
            </a:r>
            <a:endParaRPr lang="pt-PT" altLang="pt-BR" sz="32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1"/>
              <p:cNvSpPr txBox="1"/>
              <p:nvPr/>
            </p:nvSpPr>
            <p:spPr>
              <a:xfrm>
                <a:off x="724535" y="970280"/>
                <a:ext cx="10928985" cy="5631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342900" lvl="0" indent="-3429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sz="2400" b="1">
                    <a:sym typeface="+mn-ea"/>
                  </a:rPr>
                  <a:t>Perturbações:</a:t>
                </a:r>
                <a:endParaRPr lang="pt-PT" sz="2400" b="1">
                  <a:sym typeface="+mn-ea"/>
                </a:endParaRPr>
              </a:p>
              <a:p>
                <a:pPr marL="800100" lvl="1" indent="-3429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sz="2400">
                    <a:sym typeface="+mn-ea"/>
                  </a:rPr>
                  <a:t>GEOs</a:t>
                </a:r>
                <a:r>
                  <a:rPr lang="pt-PT" sz="2400" baseline="-25000">
                    <a:solidFill>
                      <a:schemeClr val="tx1"/>
                    </a:solidFill>
                    <a:uFillTx/>
                    <a:sym typeface="+mn-ea"/>
                  </a:rPr>
                  <a:t>reais</a:t>
                </a:r>
                <a:r>
                  <a:rPr lang="pt-PT" sz="2400">
                    <a:sym typeface="+mn-ea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</m:oMath>
                </a14:m>
                <a:r>
                  <a:rPr lang="pt-PT" sz="2400">
                    <a:sym typeface="+mn-ea"/>
                  </a:rPr>
                  <a:t> fixo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</m:oMath>
                </a14:m>
                <a:r>
                  <a:rPr lang="pt-PT" sz="2400"/>
                  <a:t>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</m:oMath>
                </a14:m>
                <a:r>
                  <a:rPr lang="pt-PT" sz="2400"/>
                  <a:t> </a:t>
                </a:r>
                <a:r>
                  <a:rPr lang="pt-PT" sz="2400">
                    <a:solidFill>
                      <a:schemeClr val="tx1"/>
                    </a:solidFill>
                  </a:rPr>
                  <a:t>adaptativo</a:t>
                </a:r>
                <a:endParaRPr lang="pt-PT" sz="2400" b="1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1257300" lvl="2" indent="-3429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pt-PT" sz="2400">
                        <a:latin typeface="DejaVu Math TeX Gyre" panose="02000503000000000000" charset="0"/>
                        <a:cs typeface="DejaVu Math TeX Gyre" panose="02000503000000000000" charset="0"/>
                      </a:rPr>
                      <m:t>σ</m:t>
                    </m:r>
                  </m:oMath>
                </a14:m>
                <a:r>
                  <a:rPr lang="pt-PT" sz="2400"/>
                  <a:t> poderia evoluir com o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𝜏</m:t>
                    </m:r>
                  </m:oMath>
                </a14:m>
                <a:r>
                  <a:rPr lang="pt-PT" altLang="en-US" sz="2400">
                    <a:latin typeface="+mn-ea"/>
                    <a:cs typeface="+mn-ea"/>
                  </a:rPr>
                  <a:t> (exploration =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↑</m:t>
                    </m:r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</m:oMath>
                </a14:m>
                <a:r>
                  <a:rPr lang="pt-PT" altLang="en-US" sz="2400">
                    <a:latin typeface="+mn-ea"/>
                    <a:cs typeface="+mn-ea"/>
                  </a:rPr>
                  <a:t>  |  exploitation =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↓</m:t>
                    </m:r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</m:oMath>
                </a14:m>
                <a:r>
                  <a:rPr lang="pt-PT" altLang="en-US" sz="2400">
                    <a:latin typeface="DejaVu Math TeX Gyre" panose="02000503000000000000" charset="0"/>
                    <a:cs typeface="DejaVu Math TeX Gyre" panose="02000503000000000000" charset="0"/>
                  </a:rPr>
                  <a:t>)</a:t>
                </a:r>
                <a:endParaRPr lang="pt-PT" altLang="en-US" sz="24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1714500" lvl="3" indent="-3429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>
                    <a:solidFill>
                      <a:schemeClr val="tx1"/>
                    </a:solidFill>
                    <a:latin typeface="+mn-ea"/>
                    <a:cs typeface="+mn-ea"/>
                  </a:rPr>
                  <a:t>Exploration: Maior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pt-PT" sz="2000">
                        <a:latin typeface="DejaVu Math TeX Gyre" panose="02000503000000000000" charset="0"/>
                        <a:cs typeface="DejaVu Math TeX Gyre" panose="02000503000000000000" charset="0"/>
                      </a:rPr>
                      <m:t>σ</m:t>
                    </m:r>
                  </m:oMath>
                </a14:m>
                <a:r>
                  <a:rPr lang="pt-PT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, </a:t>
                </a:r>
                <a:r>
                  <a:rPr lang="pt-PT" altLang="en-US" sz="2000">
                    <a:latin typeface="+mn-ea"/>
                    <a:cs typeface="+mn-ea"/>
                    <a:sym typeface="+mn-ea"/>
                  </a:rPr>
                  <a:t>permitindo a exploração do espaço de projeto.</a:t>
                </a:r>
                <a:endParaRPr lang="pt-PT" altLang="en-US" sz="2000">
                  <a:latin typeface="+mn-ea"/>
                  <a:cs typeface="+mn-ea"/>
                  <a:sym typeface="+mn-ea"/>
                </a:endParaRPr>
              </a:p>
              <a:p>
                <a:pPr marL="1714500" lvl="3" indent="-3429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>
                    <a:latin typeface="+mn-ea"/>
                    <a:cs typeface="+mn-ea"/>
                    <a:sym typeface="+mn-ea"/>
                  </a:rPr>
                  <a:t>Exploitation: Menor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pt-PT" sz="2000">
                        <a:latin typeface="DejaVu Math TeX Gyre" panose="02000503000000000000" charset="0"/>
                        <a:cs typeface="DejaVu Math TeX Gyre" panose="02000503000000000000" charset="0"/>
                      </a:rPr>
                      <m:t>σ</m:t>
                    </m:r>
                  </m:oMath>
                </a14:m>
                <a:r>
                  <a:rPr lang="pt-PT" altLang="en-US" sz="20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, </a:t>
                </a:r>
                <a:r>
                  <a:rPr lang="pt-PT" altLang="en-US" sz="2000">
                    <a:latin typeface="+mn-ea"/>
                    <a:cs typeface="+mn-ea"/>
                    <a:sym typeface="+mn-ea"/>
                  </a:rPr>
                  <a:t>com perturbações pequenas.</a:t>
                </a:r>
                <a:endParaRPr lang="pt-PT" altLang="en-US" sz="2000">
                  <a:latin typeface="+mn-ea"/>
                  <a:cs typeface="+mn-ea"/>
                  <a:sym typeface="+mn-ea"/>
                </a:endParaRPr>
              </a:p>
              <a:p>
                <a:pPr marL="1714500" lvl="3" indent="-3429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>
                    <a:solidFill>
                      <a:srgbClr val="C00000"/>
                    </a:solidFill>
                    <a:latin typeface="+mn-ea"/>
                    <a:cs typeface="+mn-ea"/>
                    <a:sym typeface="+mn-ea"/>
                  </a:rPr>
                  <a:t>Como modificar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pt-PT" sz="2000">
                        <a:solidFill>
                          <a:srgbClr val="C0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σ</m:t>
                    </m:r>
                  </m:oMath>
                </a14:m>
                <a:r>
                  <a:rPr lang="pt-PT" sz="2000">
                    <a:solidFill>
                      <a:srgbClr val="C00000"/>
                    </a:solidFill>
                    <a:latin typeface="+mn-ea"/>
                    <a:cs typeface="+mn-ea"/>
                    <a:sym typeface="+mn-ea"/>
                  </a:rPr>
                  <a:t>?</a:t>
                </a:r>
                <a:endParaRPr lang="pt-PT" sz="2000">
                  <a:solidFill>
                    <a:srgbClr val="C00000"/>
                  </a:solidFill>
                  <a:latin typeface="+mn-ea"/>
                  <a:cs typeface="+mn-ea"/>
                  <a:sym typeface="+mn-ea"/>
                </a:endParaRPr>
              </a:p>
              <a:p>
                <a:pPr marL="800100" lvl="1" indent="-3429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sz="2400">
                    <a:sym typeface="+mn-ea"/>
                  </a:rPr>
                  <a:t>GEO</a:t>
                </a:r>
                <a:r>
                  <a:rPr lang="pt-PT" sz="2400" baseline="-25000">
                    <a:uFillTx/>
                    <a:sym typeface="+mn-ea"/>
                  </a:rPr>
                  <a:t>real2</a:t>
                </a:r>
                <a:r>
                  <a:rPr lang="pt-PT" sz="2400"/>
                  <a:t> = P fixo para cada problema→ </a:t>
                </a:r>
                <a:r>
                  <a:rPr lang="pt-PT">
                    <a:solidFill>
                      <a:srgbClr val="C00000"/>
                    </a:solidFill>
                  </a:rPr>
                  <a:t>Como modificar o P?</a:t>
                </a:r>
                <a:endParaRPr lang="pt-PT">
                  <a:solidFill>
                    <a:srgbClr val="C00000"/>
                  </a:solidFill>
                </a:endParaRPr>
              </a:p>
              <a:p>
                <a:pPr marL="800100" lvl="1" indent="-3429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sz="2400">
                    <a:sym typeface="+mn-ea"/>
                  </a:rPr>
                  <a:t>GEO</a:t>
                </a:r>
                <a:r>
                  <a:rPr lang="pt-PT" sz="2400" baseline="-25000">
                    <a:uFillTx/>
                    <a:sym typeface="+mn-ea"/>
                  </a:rPr>
                  <a:t>real2</a:t>
                </a:r>
                <a:r>
                  <a:rPr lang="pt-PT" sz="2400">
                    <a:sym typeface="+mn-ea"/>
                  </a:rPr>
                  <a:t> = s sempre fixo→ </a:t>
                </a:r>
                <a:r>
                  <a:rPr lang="pt-PT">
                    <a:solidFill>
                      <a:srgbClr val="C00000"/>
                    </a:solidFill>
                    <a:sym typeface="+mn-ea"/>
                  </a:rPr>
                  <a:t>Como modificar o s?</a:t>
                </a:r>
                <a:endParaRPr lang="pt-PT">
                  <a:solidFill>
                    <a:srgbClr val="C00000"/>
                  </a:solidFill>
                  <a:sym typeface="+mn-ea"/>
                </a:endParaRPr>
              </a:p>
            </p:txBody>
          </p:sp>
        </mc:Choice>
        <mc:Fallback>
          <p:sp>
            <p:nvSpPr>
              <p:cNvPr id="2" name="Text 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35" y="970280"/>
                <a:ext cx="10928985" cy="5631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1624151" y="149860"/>
            <a:ext cx="8229600" cy="6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0">
            <a:noAutofit/>
          </a:bodyPr>
          <a:p>
            <a:pPr algn="ctr"/>
            <a:r>
              <a:rPr lang="pt-PT" altLang="pt-BR" sz="3200">
                <a:sym typeface="+mn-ea"/>
              </a:rPr>
              <a:t>Sugestões </a:t>
            </a:r>
            <a:r>
              <a:rPr lang="pt-PT" altLang="pt-BR" sz="3200">
                <a:sym typeface="+mn-ea"/>
              </a:rPr>
              <a:t>Futuras </a:t>
            </a:r>
            <a:r>
              <a:rPr lang="pt-PT" altLang="pt-BR" sz="3200">
                <a:sym typeface="+mn-ea"/>
              </a:rPr>
              <a:t>de Implementação</a:t>
            </a:r>
            <a:endParaRPr lang="pt-PT" altLang="pt-BR" sz="32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1"/>
              <p:cNvSpPr txBox="1"/>
              <p:nvPr/>
            </p:nvSpPr>
            <p:spPr>
              <a:xfrm>
                <a:off x="724535" y="1035685"/>
                <a:ext cx="10074275" cy="4523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342900" indent="-3429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sz="2400" b="1"/>
                  <a:t>Penalidade:</a:t>
                </a:r>
                <a:endParaRPr lang="pt-PT" sz="2400" b="1"/>
              </a:p>
              <a:p>
                <a:pPr marL="800100" lvl="1" indent="-3429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sz="2400"/>
                  <a:t>GEOreal1 e GEOreal2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</m:oMath>
                </a14:m>
                <a:r>
                  <a:rPr lang="pt-PT" sz="2400"/>
                  <a:t> Penalidade Exterior (Dissertação e Tese)</a:t>
                </a:r>
                <a:endParaRPr lang="pt-PT" sz="2400"/>
              </a:p>
              <a:p>
                <a:pPr marL="342900" indent="-3429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pt-PT" sz="2400"/>
              </a:p>
              <a:p>
                <a:pPr marL="342900" indent="-3429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pt-PT" sz="2400"/>
              </a:p>
              <a:p>
                <a:pPr marL="342900" indent="-3429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pt-PT" sz="2400"/>
              </a:p>
              <a:p>
                <a:pPr marL="800100" lvl="1" indent="-3429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sz="2400"/>
                  <a:t>M-GEOreal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</m:oMath>
                </a14:m>
                <a:r>
                  <a:rPr lang="pt-PT" sz="2400"/>
                  <a:t> Death Penalty</a:t>
                </a:r>
                <a:endParaRPr lang="pt-PT" sz="2400"/>
              </a:p>
            </p:txBody>
          </p:sp>
        </mc:Choice>
        <mc:Fallback>
          <p:sp>
            <p:nvSpPr>
              <p:cNvPr id="2" name="Text 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35" y="1035685"/>
                <a:ext cx="10074275" cy="45231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shot_20210201_0821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525" y="2801620"/>
            <a:ext cx="6584315" cy="17449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1624151" y="149860"/>
            <a:ext cx="8229600" cy="6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0">
            <a:noAutofit/>
          </a:bodyPr>
          <a:p>
            <a:pPr algn="ctr"/>
            <a:r>
              <a:rPr lang="pt-PT" altLang="pt-BR" sz="3200">
                <a:sym typeface="+mn-ea"/>
              </a:rPr>
              <a:t>Sugestões </a:t>
            </a:r>
            <a:r>
              <a:rPr lang="pt-PT" altLang="pt-BR" sz="3200">
                <a:sym typeface="+mn-ea"/>
              </a:rPr>
              <a:t>Futuras </a:t>
            </a:r>
            <a:r>
              <a:rPr lang="pt-PT" altLang="pt-BR" sz="3200">
                <a:sym typeface="+mn-ea"/>
              </a:rPr>
              <a:t>de Implementação</a:t>
            </a:r>
            <a:endParaRPr lang="pt-PT" altLang="pt-BR" sz="32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1"/>
              <p:cNvSpPr txBox="1"/>
              <p:nvPr/>
            </p:nvSpPr>
            <p:spPr>
              <a:xfrm>
                <a:off x="631190" y="1052830"/>
                <a:ext cx="10929620" cy="5462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342900" lvl="0" indent="-34290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sz="2400" b="1">
                    <a:sym typeface="+mn-ea"/>
                  </a:rPr>
                  <a:t>Penalidade:</a:t>
                </a:r>
                <a:endParaRPr lang="pt-PT" sz="2400">
                  <a:sym typeface="+mn-ea"/>
                </a:endParaRPr>
              </a:p>
              <a:p>
                <a:pPr lvl="2" indent="-34290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sz="2400">
                    <a:sym typeface="+mn-ea"/>
                  </a:rPr>
                  <a:t>Penalidade Estática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</m:oMath>
                </a14:m>
                <a:r>
                  <a:rPr lang="pt-PT" sz="2400">
                    <a:sym typeface="+mn-ea"/>
                  </a:rPr>
                  <a:t> Penalidades dinâmica ou adaptativa</a:t>
                </a:r>
                <a:endParaRPr lang="pt-PT" sz="2400">
                  <a:sym typeface="+mn-ea"/>
                </a:endParaRPr>
              </a:p>
              <a:p>
                <a:pPr marL="1371600" lvl="5" indent="-34290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pt-PT" sz="24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ρ</m:t>
                    </m:r>
                  </m:oMath>
                </a14:m>
                <a:r>
                  <a:rPr lang="pt-PT" sz="2400">
                    <a:sym typeface="+mn-ea"/>
                  </a:rPr>
                  <a:t> evolui com o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𝜏</m:t>
                    </m:r>
                  </m:oMath>
                </a14:m>
                <a:r>
                  <a:rPr lang="pt-PT" altLang="en-US" sz="2400">
                    <a:latin typeface="+mn-ea"/>
                    <a:cs typeface="+mn-ea"/>
                    <a:sym typeface="+mn-ea"/>
                  </a:rPr>
                  <a:t> (exploration =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↓</m:t>
                    </m:r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𝜌</m:t>
                    </m:r>
                  </m:oMath>
                </a14:m>
                <a:r>
                  <a:rPr lang="pt-PT" altLang="en-US" sz="2400">
                    <a:latin typeface="+mn-ea"/>
                    <a:cs typeface="+mn-ea"/>
                    <a:sym typeface="+mn-ea"/>
                  </a:rPr>
                  <a:t>  |  exploitation =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↑</m:t>
                    </m:r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𝜌</m:t>
                    </m:r>
                  </m:oMath>
                </a14:m>
                <a:r>
                  <a:rPr lang="pt-PT" altLang="en-US" sz="24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)</a:t>
                </a:r>
                <a:endParaRPr lang="pt-PT" altLang="en-US" sz="2400"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  <a:p>
                <a:pPr marL="1828800" lvl="6" indent="-342900" algn="just">
                  <a:lnSpc>
                    <a:spcPct val="2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pt-PT" altLang="en-US" sz="2000" b="1">
                    <a:latin typeface="DejaVu Math TeX Gyre" panose="02000503000000000000" charset="0"/>
                    <a:cs typeface="DejaVu Math TeX Gyre" panose="02000503000000000000" charset="0"/>
                  </a:rPr>
                  <a:t>Exploration: </a:t>
                </a:r>
                <a:r>
                  <a:rPr lang="pt-PT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Menor penalidade / Liberdade de exploração do espaço inviável.</a:t>
                </a:r>
                <a:endParaRPr lang="pt-PT" altLang="en-US" sz="20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1828800" lvl="6" indent="-34290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 b="1">
                    <a:latin typeface="DejaVu Math TeX Gyre" panose="02000503000000000000" charset="0"/>
                    <a:cs typeface="DejaVu Math TeX Gyre" panose="02000503000000000000" charset="0"/>
                  </a:rPr>
                  <a:t>Exploitation:</a:t>
                </a:r>
                <a:r>
                  <a:rPr lang="pt-PT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 Maior penalidade / População inviável é dirigida para a região viável.</a:t>
                </a:r>
                <a:endParaRPr lang="pt-PT" sz="2400">
                  <a:sym typeface="+mn-ea"/>
                </a:endParaRPr>
              </a:p>
              <a:p>
                <a:pPr lvl="4" indent="-34290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>
                    <a:solidFill>
                      <a:srgbClr val="C00000"/>
                    </a:solidFill>
                    <a:latin typeface="+mn-ea"/>
                    <a:cs typeface="+mn-ea"/>
                    <a:sym typeface="+mn-ea"/>
                  </a:rPr>
                  <a:t>Como modificar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pt-PT" sz="2000">
                        <a:solidFill>
                          <a:srgbClr val="C0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ρ</m:t>
                    </m:r>
                  </m:oMath>
                </a14:m>
                <a:r>
                  <a:rPr lang="pt-PT" sz="2000">
                    <a:solidFill>
                      <a:srgbClr val="C00000"/>
                    </a:solidFill>
                    <a:latin typeface="+mn-ea"/>
                    <a:cs typeface="+mn-ea"/>
                    <a:sym typeface="+mn-ea"/>
                  </a:rPr>
                  <a:t>?</a:t>
                </a:r>
                <a:endParaRPr lang="pt-PT" sz="2400"/>
              </a:p>
            </p:txBody>
          </p:sp>
        </mc:Choice>
        <mc:Fallback>
          <p:sp>
            <p:nvSpPr>
              <p:cNvPr id="2" name="Text 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90" y="1052830"/>
                <a:ext cx="10929620" cy="54622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" y="-42545"/>
            <a:ext cx="12186920" cy="69132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470" y="-42545"/>
            <a:ext cx="7235825" cy="1279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5860" y="2751455"/>
            <a:ext cx="9144000" cy="995045"/>
          </a:xfrm>
        </p:spPr>
        <p:txBody>
          <a:bodyPr>
            <a:normAutofit/>
          </a:bodyPr>
          <a:p>
            <a:pPr algn="ctr"/>
            <a:r>
              <a:rPr lang="pt-PT" altLang="en-US" sz="4400">
                <a:solidFill>
                  <a:schemeClr val="bg1"/>
                </a:solidFill>
              </a:rPr>
              <a:t>Versões Reais dos GEOs</a:t>
            </a:r>
            <a:endParaRPr lang="pt-PT" altLang="en-US" sz="4400">
              <a:solidFill>
                <a:schemeClr val="bg1"/>
              </a:solidFill>
            </a:endParaRPr>
          </a:p>
        </p:txBody>
      </p:sp>
      <p:sp>
        <p:nvSpPr>
          <p:cNvPr id="77" name="Google Shape;77;p1"/>
          <p:cNvSpPr txBox="1">
            <a:spLocks noGrp="1"/>
          </p:cNvSpPr>
          <p:nvPr/>
        </p:nvSpPr>
        <p:spPr>
          <a:xfrm>
            <a:off x="2135505" y="4727575"/>
            <a:ext cx="8707120" cy="1887855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687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2175"/>
              <a:buFont typeface="Noto Sans Symbols" panose="020B0602040504020204"/>
              <a:buNone/>
              <a:defRPr sz="2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54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2321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25"/>
              <a:buNone/>
            </a:pPr>
            <a:r>
              <a:rPr lang="pt-BR"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Curso de Pós-Graduação do INPE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725"/>
              <a:buNone/>
            </a:pPr>
            <a:r>
              <a:rPr lang="pt-BR" sz="24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Engenharia e Tecnologia Espaciais</a:t>
            </a:r>
            <a:br>
              <a:rPr lang="pt-BR"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pt-BR"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Área de Concentração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725"/>
              <a:buNone/>
            </a:pPr>
            <a:r>
              <a:rPr lang="pt-BR" sz="24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Engenharia e Gerenciamento de Sistemas Espaciais</a:t>
            </a:r>
            <a:endParaRPr sz="2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Subtitle 6"/>
          <p:cNvSpPr/>
          <p:nvPr>
            <p:ph type="subTitle" idx="1"/>
          </p:nvPr>
        </p:nvSpPr>
        <p:spPr>
          <a:xfrm>
            <a:off x="2760980" y="3930015"/>
            <a:ext cx="7456170" cy="617220"/>
          </a:xfrm>
        </p:spPr>
        <p:txBody>
          <a:bodyPr/>
          <a:p>
            <a:r>
              <a:rPr lang="pt-PT" altLang="en-US" sz="2400">
                <a:solidFill>
                  <a:schemeClr val="bg1"/>
                </a:solidFill>
              </a:rPr>
              <a:t>Leonardo Becker da Luz</a:t>
            </a:r>
            <a:endParaRPr lang="pt-PT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1624151" y="149860"/>
            <a:ext cx="8229600" cy="6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0">
            <a:noAutofit/>
          </a:bodyPr>
          <a:p>
            <a:pPr algn="ctr"/>
            <a:r>
              <a:rPr lang="pt-PT" altLang="pt-BR" sz="3200"/>
              <a:t>Implementação do GEOs Reais</a:t>
            </a:r>
            <a:endParaRPr lang="pt-PT" altLang="pt-BR" sz="32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1"/>
              <p:cNvSpPr txBox="1"/>
              <p:nvPr/>
            </p:nvSpPr>
            <p:spPr>
              <a:xfrm>
                <a:off x="1059180" y="1167765"/>
                <a:ext cx="10074275" cy="4523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342900" indent="-3429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sz="2400" b="1"/>
                  <a:t>Restrições:</a:t>
                </a:r>
                <a:endParaRPr lang="pt-PT" sz="2400" b="1"/>
              </a:p>
              <a:p>
                <a:pPr marL="800100" lvl="1" indent="-3429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sz="2400"/>
                  <a:t>GEOreal1 e GEOreal2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</m:oMath>
                </a14:m>
                <a:r>
                  <a:rPr lang="pt-PT" sz="2400"/>
                  <a:t> Penalidade Exterior (Dissertação e Tese)</a:t>
                </a:r>
                <a:endParaRPr lang="pt-PT" sz="2400"/>
              </a:p>
              <a:p>
                <a:pPr marL="342900" indent="-3429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pt-PT" sz="2400"/>
              </a:p>
              <a:p>
                <a:pPr marL="342900" indent="-3429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pt-PT" sz="2400"/>
              </a:p>
              <a:p>
                <a:pPr marL="342900" indent="-3429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pt-PT" sz="2400"/>
              </a:p>
              <a:p>
                <a:pPr marL="800100" lvl="1" indent="-3429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sz="2400"/>
                  <a:t>M-GEOreal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</m:oMath>
                </a14:m>
                <a:r>
                  <a:rPr lang="pt-PT" sz="2400"/>
                  <a:t> Death Penalty</a:t>
                </a:r>
                <a:endParaRPr lang="pt-PT" sz="2400"/>
              </a:p>
            </p:txBody>
          </p:sp>
        </mc:Choice>
        <mc:Fallback>
          <p:sp>
            <p:nvSpPr>
              <p:cNvPr id="2" name="Text 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180" y="1167765"/>
                <a:ext cx="10074275" cy="45231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shot_20210201_0821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525" y="2949575"/>
            <a:ext cx="6584315" cy="17449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1624151" y="149860"/>
            <a:ext cx="8229600" cy="6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0">
            <a:noAutofit/>
          </a:bodyPr>
          <a:p>
            <a:pPr algn="ctr"/>
            <a:r>
              <a:rPr lang="pt-PT" altLang="pt-BR" sz="3200"/>
              <a:t>Implementação do GEOreal1 e </a:t>
            </a:r>
            <a:r>
              <a:rPr lang="pt-PT" altLang="pt-BR" sz="3200">
                <a:solidFill>
                  <a:srgbClr val="FF0000"/>
                </a:solidFill>
              </a:rPr>
              <a:t>GEOreal2</a:t>
            </a:r>
            <a:endParaRPr lang="pt-PT" altLang="pt-BR" sz="3200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" name="Picture 4" descr="Griewangk_GEOre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110" y="2376805"/>
            <a:ext cx="5284470" cy="3829685"/>
          </a:xfrm>
          <a:prstGeom prst="rect">
            <a:avLst/>
          </a:prstGeom>
        </p:spPr>
      </p:pic>
      <p:pic>
        <p:nvPicPr>
          <p:cNvPr id="2" name="Picture 1" descr="Griewangk_Igor_Dissertaçã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" y="2244090"/>
            <a:ext cx="6276975" cy="39624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58545" y="921385"/>
            <a:ext cx="100742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pt-PT" sz="2000" b="1"/>
              <a:t>Função Griewangk</a:t>
            </a:r>
            <a:r>
              <a:rPr lang="pt-PT" sz="2400" b="1"/>
              <a:t>:</a:t>
            </a:r>
            <a:endParaRPr lang="pt-PT" sz="24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pic>
        <p:nvPicPr>
          <p:cNvPr id="2" name="Picture 1" descr="Griewangk_Igor_Dissertaçã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" y="2244090"/>
            <a:ext cx="6276975" cy="39624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58545" y="1020445"/>
            <a:ext cx="100742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pt-PT" sz="2000" b="1"/>
              <a:t>Função Rastringin:</a:t>
            </a:r>
            <a:endParaRPr lang="pt-PT" sz="2400" b="1"/>
          </a:p>
        </p:txBody>
      </p:sp>
      <p:pic>
        <p:nvPicPr>
          <p:cNvPr id="6" name="Picture 5" descr="Rastringin_Igor_Dissertaçã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" y="2152650"/>
            <a:ext cx="6136640" cy="4053205"/>
          </a:xfrm>
          <a:prstGeom prst="rect">
            <a:avLst/>
          </a:prstGeom>
        </p:spPr>
      </p:pic>
      <p:pic>
        <p:nvPicPr>
          <p:cNvPr id="3" name="Picture 2" descr="Rastringin_GEOrea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670" y="2402840"/>
            <a:ext cx="5335270" cy="3803015"/>
          </a:xfrm>
          <a:prstGeom prst="rect">
            <a:avLst/>
          </a:prstGeom>
        </p:spPr>
      </p:pic>
      <p:sp>
        <p:nvSpPr>
          <p:cNvPr id="8" name="Google Shape;84;p2"/>
          <p:cNvSpPr txBox="1">
            <a:spLocks noGrp="1"/>
          </p:cNvSpPr>
          <p:nvPr/>
        </p:nvSpPr>
        <p:spPr>
          <a:xfrm>
            <a:off x="1624151" y="149860"/>
            <a:ext cx="8229600" cy="60385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0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altLang="pt-BR" sz="3200"/>
              <a:t>Implementação do GEOreal1 e </a:t>
            </a:r>
            <a:r>
              <a:rPr lang="pt-PT" altLang="pt-BR" sz="3200">
                <a:solidFill>
                  <a:srgbClr val="FF0000"/>
                </a:solidFill>
              </a:rPr>
              <a:t>GEOreal2</a:t>
            </a:r>
            <a:endParaRPr lang="pt-PT" altLang="pt-BR" sz="3200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1624151" y="149860"/>
            <a:ext cx="8229600" cy="6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0">
            <a:noAutofit/>
          </a:bodyPr>
          <a:p>
            <a:pPr algn="ctr"/>
            <a:r>
              <a:rPr lang="pt-PT" altLang="pt-BR" sz="3200"/>
              <a:t>AGEO1real e AGEO2real</a:t>
            </a:r>
            <a:endParaRPr lang="pt-PT" altLang="pt-BR" sz="32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58545" y="921385"/>
            <a:ext cx="100742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pt-PT" sz="2000" b="1"/>
              <a:t>Função Griewangk</a:t>
            </a:r>
            <a:r>
              <a:rPr lang="pt-PT" sz="2400" b="1"/>
              <a:t>:</a:t>
            </a:r>
            <a:endParaRPr lang="pt-PT" sz="2400" b="1"/>
          </a:p>
        </p:txBody>
      </p:sp>
      <p:pic>
        <p:nvPicPr>
          <p:cNvPr id="2" name="Picture 1" descr="Griewangk_AGEO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765" y="1636395"/>
            <a:ext cx="7618095" cy="49206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astringin_AGEO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6930" y="1711325"/>
            <a:ext cx="7494905" cy="48501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1624151" y="149860"/>
            <a:ext cx="8229600" cy="6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0">
            <a:noAutofit/>
          </a:bodyPr>
          <a:p>
            <a:pPr algn="ctr"/>
            <a:r>
              <a:rPr lang="pt-PT" altLang="pt-BR" sz="3200"/>
              <a:t>AGEO1real e AGEO2real</a:t>
            </a:r>
            <a:endParaRPr lang="pt-PT" altLang="pt-BR" sz="32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58545" y="1020445"/>
            <a:ext cx="100742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pt-PT" sz="2000" b="1"/>
              <a:t>Função Rastringin:</a:t>
            </a:r>
            <a:endParaRPr lang="pt-PT"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1210945" y="371475"/>
            <a:ext cx="3044190" cy="259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0">
            <a:noAutofit/>
          </a:bodyPr>
          <a:p>
            <a:pPr algn="ctr"/>
            <a:r>
              <a:rPr lang="pt-PT" altLang="pt-BR" sz="3600"/>
              <a:t>GEO</a:t>
            </a:r>
            <a:r>
              <a:rPr lang="pt-PT" altLang="pt-BR" sz="3600" baseline="-25000">
                <a:solidFill>
                  <a:schemeClr val="tx1"/>
                </a:solidFill>
                <a:uFillTx/>
              </a:rPr>
              <a:t>real1</a:t>
            </a:r>
            <a:r>
              <a:rPr lang="pt-PT" altLang="pt-BR" sz="3600"/>
              <a:t> </a:t>
            </a:r>
            <a:br>
              <a:rPr lang="pt-PT" altLang="pt-BR" sz="3600"/>
            </a:br>
            <a:r>
              <a:rPr lang="pt-PT" altLang="pt-BR" sz="3600"/>
              <a:t>e </a:t>
            </a:r>
            <a:br>
              <a:rPr lang="pt-PT" altLang="pt-BR" sz="3600"/>
            </a:br>
            <a:r>
              <a:rPr lang="pt-PT" altLang="pt-BR" sz="3600"/>
              <a:t>GEO</a:t>
            </a:r>
            <a:r>
              <a:rPr lang="pt-PT" altLang="pt-BR" sz="3600" baseline="-25000">
                <a:solidFill>
                  <a:schemeClr val="tx1"/>
                </a:solidFill>
                <a:uFillTx/>
              </a:rPr>
              <a:t>real2</a:t>
            </a:r>
            <a:endParaRPr lang="pt-PT" altLang="pt-BR" sz="3600" baseline="-25000">
              <a:solidFill>
                <a:schemeClr val="tx1"/>
              </a:solidFill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022350" y="4164330"/>
            <a:ext cx="3646315" cy="1781211"/>
            <a:chOff x="1438" y="7490"/>
            <a:chExt cx="4675" cy="2168"/>
          </a:xfrm>
        </p:grpSpPr>
        <p:grpSp>
          <p:nvGrpSpPr>
            <p:cNvPr id="36" name="Group 35"/>
            <p:cNvGrpSpPr/>
            <p:nvPr/>
          </p:nvGrpSpPr>
          <p:grpSpPr>
            <a:xfrm>
              <a:off x="1438" y="8233"/>
              <a:ext cx="659" cy="580"/>
              <a:chOff x="1438" y="8233"/>
              <a:chExt cx="659" cy="580"/>
            </a:xfrm>
          </p:grpSpPr>
          <p:sp>
            <p:nvSpPr>
              <p:cNvPr id="38" name="Text Box 37"/>
              <p:cNvSpPr txBox="1"/>
              <p:nvPr/>
            </p:nvSpPr>
            <p:spPr>
              <a:xfrm>
                <a:off x="1438" y="8239"/>
                <a:ext cx="659" cy="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400"/>
                  <a:t>X</a:t>
                </a:r>
                <a:r>
                  <a:rPr lang="pt-PT" altLang="en-US" sz="2400" baseline="-25000">
                    <a:solidFill>
                      <a:schemeClr val="tx1"/>
                    </a:solidFill>
                    <a:uFillTx/>
                  </a:rPr>
                  <a:t>1</a:t>
                </a:r>
                <a:endParaRPr lang="pt-PT" altLang="en-US" sz="24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400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4074" y="8233"/>
              <a:ext cx="460" cy="5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40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994" y="8233"/>
              <a:ext cx="460" cy="5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400"/>
            </a:p>
          </p:txBody>
        </p:sp>
        <p:grpSp>
          <p:nvGrpSpPr>
            <p:cNvPr id="75" name="Group 74"/>
            <p:cNvGrpSpPr/>
            <p:nvPr/>
          </p:nvGrpSpPr>
          <p:grpSpPr>
            <a:xfrm rot="0">
              <a:off x="4534" y="8233"/>
              <a:ext cx="461" cy="580"/>
              <a:chOff x="3330" y="4997"/>
              <a:chExt cx="461" cy="580"/>
            </a:xfrm>
          </p:grpSpPr>
          <p:sp>
            <p:nvSpPr>
              <p:cNvPr id="76" name="Text Box 75"/>
              <p:cNvSpPr txBox="1"/>
              <p:nvPr/>
            </p:nvSpPr>
            <p:spPr>
              <a:xfrm>
                <a:off x="3330" y="4997"/>
                <a:ext cx="461" cy="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400"/>
                  <a:t>1</a:t>
                </a:r>
                <a:endParaRPr lang="pt-PT" altLang="en-US" sz="24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330" y="4997"/>
                <a:ext cx="460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400"/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4501" y="7949"/>
              <a:ext cx="894" cy="11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400"/>
            </a:p>
          </p:txBody>
        </p:sp>
        <p:sp>
          <p:nvSpPr>
            <p:cNvPr id="79" name="Text Box 78"/>
            <p:cNvSpPr txBox="1"/>
            <p:nvPr/>
          </p:nvSpPr>
          <p:spPr>
            <a:xfrm>
              <a:off x="4570" y="7997"/>
              <a:ext cx="756" cy="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en-US" sz="3600"/>
                <a:t>...</a:t>
              </a:r>
              <a:endParaRPr lang="pt-PT" altLang="en-US" sz="3600"/>
            </a:p>
          </p:txBody>
        </p:sp>
        <p:sp>
          <p:nvSpPr>
            <p:cNvPr id="33" name="Text Box 32"/>
            <p:cNvSpPr txBox="1"/>
            <p:nvPr/>
          </p:nvSpPr>
          <p:spPr>
            <a:xfrm>
              <a:off x="2007" y="7490"/>
              <a:ext cx="3576" cy="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1400" b="1"/>
                <a:t>Variáveis de projeto</a:t>
              </a:r>
              <a:endParaRPr lang="pt-PT" altLang="en-US" sz="1400" b="1"/>
            </a:p>
          </p:txBody>
        </p:sp>
        <p:sp>
          <p:nvSpPr>
            <p:cNvPr id="87" name="Text Box 86"/>
            <p:cNvSpPr txBox="1"/>
            <p:nvPr/>
          </p:nvSpPr>
          <p:spPr>
            <a:xfrm>
              <a:off x="2007" y="9023"/>
              <a:ext cx="3935" cy="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1400" b="1"/>
                <a:t>Cada variável possui codificação real e representa uma espécie</a:t>
              </a:r>
              <a:endParaRPr lang="pt-PT" altLang="en-US" sz="1400" b="1"/>
            </a:p>
          </p:txBody>
        </p:sp>
        <p:cxnSp>
          <p:nvCxnSpPr>
            <p:cNvPr id="88" name="Elbow Connector 87"/>
            <p:cNvCxnSpPr/>
            <p:nvPr/>
          </p:nvCxnSpPr>
          <p:spPr>
            <a:xfrm rot="5400000" flipV="1">
              <a:off x="1662" y="8865"/>
              <a:ext cx="391" cy="299"/>
            </a:xfrm>
            <a:prstGeom prst="bentConnector3">
              <a:avLst>
                <a:gd name="adj1" fmla="val 10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ight Brace 88"/>
            <p:cNvSpPr/>
            <p:nvPr/>
          </p:nvSpPr>
          <p:spPr>
            <a:xfrm rot="16200000">
              <a:off x="3693" y="5747"/>
              <a:ext cx="203" cy="4608"/>
            </a:xfrm>
            <a:prstGeom prst="rightBrace">
              <a:avLst>
                <a:gd name="adj1" fmla="val 20714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 sz="240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097" y="8233"/>
              <a:ext cx="659" cy="580"/>
              <a:chOff x="1438" y="8233"/>
              <a:chExt cx="659" cy="580"/>
            </a:xfrm>
          </p:grpSpPr>
          <p:sp>
            <p:nvSpPr>
              <p:cNvPr id="47" name="Text Box 46"/>
              <p:cNvSpPr txBox="1"/>
              <p:nvPr/>
            </p:nvSpPr>
            <p:spPr>
              <a:xfrm>
                <a:off x="1438" y="8239"/>
                <a:ext cx="659" cy="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400"/>
                  <a:t>X</a:t>
                </a:r>
                <a:r>
                  <a:rPr lang="pt-PT" altLang="en-US" sz="2400" baseline="-25000">
                    <a:solidFill>
                      <a:schemeClr val="tx1"/>
                    </a:solidFill>
                    <a:uFillTx/>
                  </a:rPr>
                  <a:t>2</a:t>
                </a:r>
                <a:endParaRPr lang="pt-PT" altLang="en-US" sz="24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400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756" y="8233"/>
              <a:ext cx="659" cy="580"/>
              <a:chOff x="1438" y="8233"/>
              <a:chExt cx="659" cy="580"/>
            </a:xfrm>
          </p:grpSpPr>
          <p:sp>
            <p:nvSpPr>
              <p:cNvPr id="73" name="Text Box 72"/>
              <p:cNvSpPr txBox="1"/>
              <p:nvPr/>
            </p:nvSpPr>
            <p:spPr>
              <a:xfrm>
                <a:off x="1438" y="8239"/>
                <a:ext cx="659" cy="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400"/>
                  <a:t>X</a:t>
                </a:r>
                <a:r>
                  <a:rPr lang="pt-PT" altLang="en-US" sz="2400" baseline="-25000">
                    <a:solidFill>
                      <a:schemeClr val="tx1"/>
                    </a:solidFill>
                    <a:uFillTx/>
                  </a:rPr>
                  <a:t>3</a:t>
                </a:r>
                <a:endParaRPr lang="pt-PT" altLang="en-US" sz="24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400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415" y="8233"/>
              <a:ext cx="659" cy="580"/>
              <a:chOff x="1438" y="8233"/>
              <a:chExt cx="659" cy="580"/>
            </a:xfrm>
          </p:grpSpPr>
          <p:sp>
            <p:nvSpPr>
              <p:cNvPr id="86" name="Text Box 85"/>
              <p:cNvSpPr txBox="1"/>
              <p:nvPr/>
            </p:nvSpPr>
            <p:spPr>
              <a:xfrm>
                <a:off x="1438" y="8239"/>
                <a:ext cx="659" cy="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400"/>
                  <a:t>X</a:t>
                </a:r>
                <a:r>
                  <a:rPr lang="pt-PT" altLang="en-US" sz="2400" baseline="-25000">
                    <a:solidFill>
                      <a:schemeClr val="tx1"/>
                    </a:solidFill>
                    <a:uFillTx/>
                  </a:rPr>
                  <a:t>4</a:t>
                </a:r>
                <a:endParaRPr lang="pt-PT" altLang="en-US" sz="24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400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5454" y="8233"/>
              <a:ext cx="659" cy="580"/>
              <a:chOff x="1438" y="8233"/>
              <a:chExt cx="659" cy="580"/>
            </a:xfrm>
          </p:grpSpPr>
          <p:sp>
            <p:nvSpPr>
              <p:cNvPr id="92" name="Text Box 91"/>
              <p:cNvSpPr txBox="1"/>
              <p:nvPr/>
            </p:nvSpPr>
            <p:spPr>
              <a:xfrm>
                <a:off x="1438" y="8239"/>
                <a:ext cx="659" cy="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400"/>
                  <a:t>X</a:t>
                </a:r>
                <a:r>
                  <a:rPr lang="pt-PT" altLang="en-US" sz="2400" baseline="-25000">
                    <a:solidFill>
                      <a:schemeClr val="tx1"/>
                    </a:solidFill>
                    <a:uFillTx/>
                  </a:rPr>
                  <a:t>n</a:t>
                </a:r>
                <a:endParaRPr lang="pt-PT" altLang="en-US" sz="24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400"/>
              </a:p>
            </p:txBody>
          </p:sp>
        </p:grpSp>
      </p:grpSp>
      <p:pic>
        <p:nvPicPr>
          <p:cNvPr id="96" name="Picture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99695"/>
            <a:ext cx="5343525" cy="66992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1624151" y="149860"/>
            <a:ext cx="8229600" cy="6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0">
            <a:noAutofit/>
          </a:bodyPr>
          <a:p>
            <a:pPr algn="ctr"/>
            <a:r>
              <a:rPr lang="pt-PT" altLang="pt-BR" sz="3200"/>
              <a:t>Sugestões para o AGEOreal</a:t>
            </a:r>
            <a:endParaRPr lang="pt-PT" altLang="pt-BR" sz="32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1"/>
              <p:cNvSpPr txBox="1"/>
              <p:nvPr/>
            </p:nvSpPr>
            <p:spPr>
              <a:xfrm>
                <a:off x="701675" y="876935"/>
                <a:ext cx="10074275" cy="5877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342900" lvl="0" indent="-3429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sz="2400" b="1">
                    <a:sym typeface="+mn-ea"/>
                  </a:rPr>
                  <a:t>Perturbações:</a:t>
                </a:r>
                <a:endParaRPr lang="pt-PT" sz="2400" b="1">
                  <a:sym typeface="+mn-ea"/>
                </a:endParaRPr>
              </a:p>
              <a:p>
                <a:pPr marL="800100" lvl="1" indent="-3429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sz="2400">
                    <a:sym typeface="+mn-ea"/>
                  </a:rPr>
                  <a:t>AGEOreal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 </m:t>
                    </m:r>
                    <m:r>
                      <a:rPr lang="en-US" altLang="pt-PT" sz="2400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𝝈</m:t>
                    </m:r>
                  </m:oMath>
                </a14:m>
                <a:r>
                  <a:rPr lang="pt-PT" sz="2400" b="1"/>
                  <a:t> adaptativo</a:t>
                </a:r>
                <a:r>
                  <a:rPr lang="pt-PT" sz="2400"/>
                  <a:t>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</m:oMath>
                </a14:m>
                <a:r>
                  <a:rPr lang="pt-PT" sz="2400"/>
                  <a:t>  </a:t>
                </a:r>
                <a:r>
                  <a:rPr lang="pt-PT" sz="2400" b="1">
                    <a:solidFill>
                      <a:schemeClr val="accent5">
                        <a:lumMod val="75000"/>
                      </a:schemeClr>
                    </a:solidFill>
                  </a:rPr>
                  <a:t>AGEOreal sem parâmetros.</a:t>
                </a:r>
                <a:endParaRPr lang="pt-PT" sz="2400" b="1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1257300" lvl="2" indent="-3429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pt-PT" sz="2400">
                        <a:latin typeface="DejaVu Math TeX Gyre" panose="02000503000000000000" charset="0"/>
                        <a:cs typeface="DejaVu Math TeX Gyre" panose="02000503000000000000" charset="0"/>
                      </a:rPr>
                      <m:t>σ</m:t>
                    </m:r>
                  </m:oMath>
                </a14:m>
                <a:r>
                  <a:rPr lang="pt-PT" sz="2400"/>
                  <a:t> evolui com o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𝜏</m:t>
                    </m:r>
                  </m:oMath>
                </a14:m>
                <a:r>
                  <a:rPr lang="pt-PT" altLang="en-US" sz="2400">
                    <a:latin typeface="+mn-ea"/>
                    <a:cs typeface="+mn-ea"/>
                  </a:rPr>
                  <a:t> (exploration =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↑</m:t>
                    </m:r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</m:oMath>
                </a14:m>
                <a:r>
                  <a:rPr lang="pt-PT" altLang="en-US" sz="2400">
                    <a:latin typeface="+mn-ea"/>
                    <a:cs typeface="+mn-ea"/>
                  </a:rPr>
                  <a:t>  |  exploitation =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↓</m:t>
                    </m:r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</m:oMath>
                </a14:m>
                <a:r>
                  <a:rPr lang="pt-PT" altLang="en-US" sz="2400">
                    <a:latin typeface="DejaVu Math TeX Gyre" panose="02000503000000000000" charset="0"/>
                    <a:cs typeface="DejaVu Math TeX Gyre" panose="02000503000000000000" charset="0"/>
                  </a:rPr>
                  <a:t>)</a:t>
                </a:r>
                <a:endParaRPr lang="pt-PT" altLang="en-US" sz="24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1714500" lvl="3" indent="-3429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>
                    <a:solidFill>
                      <a:srgbClr val="C00000"/>
                    </a:solidFill>
                    <a:latin typeface="+mn-ea"/>
                    <a:cs typeface="+mn-ea"/>
                  </a:rPr>
                  <a:t>Como modificar 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pt-PT" sz="2000">
                        <a:solidFill>
                          <a:srgbClr val="C0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σ</m:t>
                    </m:r>
                    <m:r>
                      <a:rPr lang="en-US" altLang="pt-PT" sz="2000">
                        <a:solidFill>
                          <a:srgbClr val="C00000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 </m:t>
                    </m:r>
                  </m:oMath>
                </a14:m>
                <a:r>
                  <a:rPr lang="pt-PT" altLang="en-US" sz="2000">
                    <a:solidFill>
                      <a:srgbClr val="C00000"/>
                    </a:solidFill>
                    <a:latin typeface="+mn-ea"/>
                    <a:cs typeface="+mn-ea"/>
                  </a:rPr>
                  <a:t>?</a:t>
                </a:r>
                <a:endParaRPr lang="pt-PT" altLang="en-US" sz="2000">
                  <a:solidFill>
                    <a:srgbClr val="C00000"/>
                  </a:solidFill>
                  <a:latin typeface="+mn-ea"/>
                  <a:cs typeface="+mn-ea"/>
                </a:endParaRPr>
              </a:p>
              <a:p>
                <a:pPr lvl="2" indent="-3429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sz="2400">
                    <a:sym typeface="+mn-ea"/>
                  </a:rPr>
                  <a:t>GEOvar_real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</m:oMath>
                </a14:m>
                <a:r>
                  <a:rPr lang="pt-PT" sz="2400">
                    <a:sym typeface="+mn-ea"/>
                  </a:rPr>
                  <a:t> </a:t>
                </a:r>
                <a:r>
                  <a:rPr lang="pt-PT" sz="2400" b="1">
                    <a:solidFill>
                      <a:schemeClr val="accent5">
                        <a:lumMod val="75000"/>
                      </a:schemeClr>
                    </a:solidFill>
                    <a:sym typeface="+mn-ea"/>
                  </a:rPr>
                  <a:t>Avaliar perturbações e ordenar resultados totais, e não por cada variável.</a:t>
                </a:r>
                <a:endParaRPr lang="pt-PT" sz="2400" b="1">
                  <a:solidFill>
                    <a:schemeClr val="accent5">
                      <a:lumMod val="75000"/>
                    </a:schemeClr>
                  </a:solidFill>
                  <a:sym typeface="+mn-ea"/>
                </a:endParaRPr>
              </a:p>
              <a:p>
                <a:pPr lvl="3" indent="-3429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sz="2400"/>
                  <a:t>Dentre todas as pertubações de todas variáveis, ordena todas, e não por variável.</a:t>
                </a:r>
                <a:endParaRPr lang="pt-PT" sz="2400"/>
              </a:p>
            </p:txBody>
          </p:sp>
        </mc:Choice>
        <mc:Fallback>
          <p:sp>
            <p:nvSpPr>
              <p:cNvPr id="2" name="Text 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75" y="876935"/>
                <a:ext cx="10074275" cy="58775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1624151" y="149860"/>
            <a:ext cx="8229600" cy="6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0">
            <a:noAutofit/>
          </a:bodyPr>
          <a:p>
            <a:pPr algn="ctr"/>
            <a:r>
              <a:rPr lang="pt-PT" altLang="pt-BR" sz="3200"/>
              <a:t>Sugestões para o AGEOreal</a:t>
            </a:r>
            <a:endParaRPr lang="pt-PT" altLang="pt-BR" sz="32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1"/>
              <p:cNvSpPr txBox="1"/>
              <p:nvPr/>
            </p:nvSpPr>
            <p:spPr>
              <a:xfrm>
                <a:off x="631190" y="1052830"/>
                <a:ext cx="10929620" cy="5061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342900" lvl="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sz="2400" b="1">
                    <a:sym typeface="+mn-ea"/>
                  </a:rPr>
                  <a:t>Restrições:</a:t>
                </a:r>
                <a:endParaRPr lang="pt-PT" sz="2400">
                  <a:sym typeface="+mn-ea"/>
                </a:endParaRPr>
              </a:p>
              <a:p>
                <a:pPr lvl="2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sz="2400">
                    <a:sym typeface="+mn-ea"/>
                  </a:rPr>
                  <a:t>Penalidade Estática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</m:oMath>
                </a14:m>
                <a:r>
                  <a:rPr lang="pt-PT" sz="2400">
                    <a:sym typeface="+mn-ea"/>
                  </a:rPr>
                  <a:t> Penalidades dinâmica ou adaptativa</a:t>
                </a:r>
                <a:endParaRPr lang="pt-PT" sz="2400">
                  <a:sym typeface="+mn-ea"/>
                </a:endParaRPr>
              </a:p>
              <a:p>
                <a:pPr marL="1371600" lvl="5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pt-PT" sz="24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ρ</m:t>
                    </m:r>
                  </m:oMath>
                </a14:m>
                <a:r>
                  <a:rPr lang="pt-PT" sz="2400">
                    <a:sym typeface="+mn-ea"/>
                  </a:rPr>
                  <a:t> evolui com o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𝜏</m:t>
                    </m:r>
                  </m:oMath>
                </a14:m>
                <a:r>
                  <a:rPr lang="pt-PT" altLang="en-US" sz="2400">
                    <a:latin typeface="+mn-ea"/>
                    <a:cs typeface="+mn-ea"/>
                    <a:sym typeface="+mn-ea"/>
                  </a:rPr>
                  <a:t> (exploration =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↓</m:t>
                    </m:r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𝜌</m:t>
                    </m:r>
                  </m:oMath>
                </a14:m>
                <a:r>
                  <a:rPr lang="pt-PT" altLang="en-US" sz="2400">
                    <a:latin typeface="+mn-ea"/>
                    <a:cs typeface="+mn-ea"/>
                    <a:sym typeface="+mn-ea"/>
                  </a:rPr>
                  <a:t>  |  exploitation =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↑</m:t>
                    </m:r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𝜌</m:t>
                    </m:r>
                  </m:oMath>
                </a14:m>
                <a:r>
                  <a:rPr lang="pt-PT" altLang="en-US" sz="24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)</a:t>
                </a:r>
                <a:endParaRPr lang="pt-PT" altLang="en-US" sz="2400"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  <a:p>
                <a:pPr marL="1828800" lvl="6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pt-PT" altLang="en-US" sz="2000" b="1">
                    <a:latin typeface="DejaVu Math TeX Gyre" panose="02000503000000000000" charset="0"/>
                    <a:cs typeface="DejaVu Math TeX Gyre" panose="02000503000000000000" charset="0"/>
                  </a:rPr>
                  <a:t>Exploration: </a:t>
                </a:r>
                <a:r>
                  <a:rPr lang="pt-PT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Maior liberdade para exploração do espaço inviável próximo a fronteira viável, com conseqüente maior número de indivíduos da população nesta região.</a:t>
                </a:r>
                <a:endParaRPr lang="pt-PT" altLang="en-US" sz="20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1828800" lvl="6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 b="1">
                    <a:latin typeface="DejaVu Math TeX Gyre" panose="02000503000000000000" charset="0"/>
                    <a:cs typeface="DejaVu Math TeX Gyre" panose="02000503000000000000" charset="0"/>
                  </a:rPr>
                  <a:t>Exploitation:</a:t>
                </a:r>
                <a:r>
                  <a:rPr lang="pt-PT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 Aumento da penalidade. A população inviável é dirigida para a região viável, aumentando a probabilidade de se obter uma solução ótima na fronteira.</a:t>
                </a:r>
                <a:endParaRPr lang="pt-PT" sz="2400">
                  <a:sym typeface="+mn-ea"/>
                </a:endParaRPr>
              </a:p>
              <a:p>
                <a:pPr lvl="4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>
                    <a:solidFill>
                      <a:srgbClr val="C00000"/>
                    </a:solidFill>
                    <a:latin typeface="+mn-ea"/>
                    <a:cs typeface="+mn-ea"/>
                    <a:sym typeface="+mn-ea"/>
                  </a:rPr>
                  <a:t>Como modificar a penalidade</a:t>
                </a:r>
                <a:r>
                  <a:rPr lang="pt-PT" sz="2000">
                    <a:solidFill>
                      <a:srgbClr val="C00000"/>
                    </a:solidFill>
                    <a:latin typeface="+mn-ea"/>
                    <a:cs typeface="+mn-ea"/>
                    <a:sym typeface="+mn-ea"/>
                  </a:rPr>
                  <a:t>?</a:t>
                </a:r>
                <a:endParaRPr lang="pt-PT" sz="2400"/>
              </a:p>
            </p:txBody>
          </p:sp>
        </mc:Choice>
        <mc:Fallback>
          <p:sp>
            <p:nvSpPr>
              <p:cNvPr id="2" name="Text 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90" y="1052830"/>
                <a:ext cx="10929620" cy="50615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3995420" y="-19685"/>
            <a:ext cx="4201795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0">
            <a:noAutofit/>
          </a:bodyPr>
          <a:p>
            <a:pPr algn="ctr"/>
            <a:r>
              <a:rPr lang="pt-PT" altLang="pt-BR" sz="3600"/>
              <a:t>Parâmetros Livres:</a:t>
            </a:r>
            <a:endParaRPr lang="pt-PT" altLang="pt-BR" sz="3600" baseline="-25000">
              <a:solidFill>
                <a:schemeClr val="tx1"/>
              </a:solidFill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370" y="1167130"/>
            <a:ext cx="4240530" cy="55479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84;p2"/>
              <p:cNvSpPr txBox="1">
                <a:spLocks noGrp="1"/>
              </p:cNvSpPr>
              <p:nvPr/>
            </p:nvSpPr>
            <p:spPr>
              <a:xfrm>
                <a:off x="1965960" y="1727200"/>
                <a:ext cx="1648460" cy="340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0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Arial" panose="020B0604020202020204"/>
                        <a:cs typeface="DejaVu Math TeX Gyre" panose="02000503000000000000" charset="0"/>
                        <a:sym typeface="Arial" panose="020B0604020202020204"/>
                      </a:rPr>
                      <m:t>𝜏</m:t>
                    </m:r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Arial" panose="020B0604020202020204"/>
                  <a:cs typeface="DejaVu Math TeX Gyre" panose="02000503000000000000" charset="0"/>
                  <a:sym typeface="Arial" panose="020B0604020202020204"/>
                </a:endParaRPr>
              </a:p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𝜎</m:t>
                    </m:r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=</m:t>
                    </m:r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1</m:t>
                    </m:r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  <a:sym typeface="Arial" panose="020B0604020202020204"/>
                </a:endParaRPr>
              </a:p>
            </p:txBody>
          </p:sp>
        </mc:Choice>
        <mc:Fallback>
          <p:sp>
            <p:nvSpPr>
              <p:cNvPr id="2" name="Google Shape;84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960" y="1727200"/>
                <a:ext cx="1648460" cy="34036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84;p2"/>
              <p:cNvSpPr txBox="1">
                <a:spLocks noGrp="1"/>
              </p:cNvSpPr>
              <p:nvPr/>
            </p:nvSpPr>
            <p:spPr>
              <a:xfrm>
                <a:off x="9095105" y="1727200"/>
                <a:ext cx="2252980" cy="340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0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Arial" panose="020B0604020202020204"/>
                        <a:cs typeface="DejaVu Math TeX Gyre" panose="02000503000000000000" charset="0"/>
                        <a:sym typeface="Arial" panose="020B0604020202020204"/>
                      </a:rPr>
                      <m:t>𝜏</m:t>
                    </m:r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Arial" panose="020B0604020202020204"/>
                  <a:cs typeface="DejaVu Math TeX Gyre" panose="02000503000000000000" charset="0"/>
                  <a:sym typeface="Arial" panose="020B0604020202020204"/>
                </a:endParaRPr>
              </a:p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2400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</m:ctrlPr>
                      </m:sSubPr>
                      <m:e>
                        <m:r>
                          <a:rPr lang="en-US" altLang="pt-PT" sz="2400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  <m:t>𝜎</m:t>
                        </m:r>
                      </m:e>
                      <m:sub>
                        <m:r>
                          <a:rPr lang="en-US" altLang="pt-PT" sz="2400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  <m:t>1</m:t>
                        </m:r>
                      </m:sub>
                    </m:sSub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  <a:sym typeface="Arial" panose="020B0604020202020204"/>
                </a:endParaRPr>
              </a:p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400" i="1">
                    <a:solidFill>
                      <a:schemeClr val="tx1"/>
                    </a:solidFill>
                    <a:uFillTx/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  <a:sym typeface="Arial" panose="020B0604020202020204"/>
                  </a:rPr>
                  <a:t>P </a:t>
                </a:r>
                <a:endParaRPr lang="pt-PT" altLang="en-US" sz="2400" i="1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  <a:sym typeface="Arial" panose="020B0604020202020204"/>
                </a:endParaRPr>
              </a:p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400" i="1">
                    <a:solidFill>
                      <a:schemeClr val="tx1"/>
                    </a:solidFill>
                    <a:uFillTx/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  <a:sym typeface="Arial" panose="020B0604020202020204"/>
                  </a:rPr>
                  <a:t>s=2</a:t>
                </a:r>
                <a:endParaRPr lang="pt-PT" altLang="en-US" sz="2400" i="1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  <a:sym typeface="Arial" panose="020B0604020202020204"/>
                </a:endParaRPr>
              </a:p>
            </p:txBody>
          </p:sp>
        </mc:Choice>
        <mc:Fallback>
          <p:sp>
            <p:nvSpPr>
              <p:cNvPr id="3" name="Google Shape;84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105" y="1727200"/>
                <a:ext cx="2252980" cy="34036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1022350" y="66675"/>
            <a:ext cx="10634345" cy="13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0">
            <a:noAutofit/>
          </a:bodyPr>
          <a:p>
            <a:pPr algn="ctr"/>
            <a:r>
              <a:rPr lang="pt-PT" altLang="pt-BR" sz="3600"/>
              <a:t>Versões adaptativas do GEO</a:t>
            </a:r>
            <a:r>
              <a:rPr lang="pt-PT" altLang="pt-BR" sz="3600" baseline="-25000">
                <a:solidFill>
                  <a:schemeClr val="tx1"/>
                </a:solidFill>
                <a:uFillTx/>
              </a:rPr>
              <a:t>real1</a:t>
            </a:r>
            <a:r>
              <a:rPr lang="pt-PT" altLang="pt-BR" sz="3600"/>
              <a:t> e do GEO</a:t>
            </a:r>
            <a:r>
              <a:rPr lang="pt-PT" altLang="pt-BR" sz="3600" baseline="-25000">
                <a:solidFill>
                  <a:schemeClr val="tx1"/>
                </a:solidFill>
                <a:uFillTx/>
              </a:rPr>
              <a:t>real2</a:t>
            </a:r>
            <a:endParaRPr lang="pt-PT" altLang="pt-BR" sz="3600" baseline="-25000">
              <a:solidFill>
                <a:schemeClr val="tx1"/>
              </a:solidFill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Google Shape;84;p2"/>
          <p:cNvSpPr txBox="1">
            <a:spLocks noGrp="1"/>
          </p:cNvSpPr>
          <p:nvPr/>
        </p:nvSpPr>
        <p:spPr>
          <a:xfrm>
            <a:off x="1388110" y="2073275"/>
            <a:ext cx="9179560" cy="445833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0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2000">
                <a:solidFill>
                  <a:schemeClr val="tx1"/>
                </a:solidFill>
                <a:effectLst/>
                <a:uFillTx/>
                <a:latin typeface="DejaVu Math TeX Gyre" panose="02000503000000000000" charset="0"/>
                <a:ea typeface="MS Mincho" charset="0"/>
                <a:cs typeface="DejaVu Math TeX Gyre" panose="02000503000000000000" charset="0"/>
                <a:sym typeface="Arial" panose="020B0604020202020204"/>
              </a:rPr>
              <a:t>Foram implementadas as versões adaptativas desenvolvidas por (Barroca, 2019), gerando as versões:</a:t>
            </a:r>
            <a:endParaRPr lang="pt-PT" altLang="en-US" sz="2000">
              <a:solidFill>
                <a:schemeClr val="tx1"/>
              </a:solidFill>
              <a:effectLst/>
              <a:uFillTx/>
              <a:latin typeface="DejaVu Math TeX Gyre" panose="02000503000000000000" charset="0"/>
              <a:ea typeface="MS Mincho" charset="0"/>
              <a:cs typeface="DejaVu Math TeX Gyre" panose="02000503000000000000" charset="0"/>
              <a:sym typeface="Arial" panose="020B0604020202020204"/>
            </a:endParaRPr>
          </a:p>
          <a:p>
            <a:pPr lvl="2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2200" i="1">
                <a:solidFill>
                  <a:schemeClr val="tx1"/>
                </a:solidFill>
                <a:uFillTx/>
                <a:latin typeface="DejaVu Math TeX Gyre" panose="02000503000000000000" charset="0"/>
                <a:ea typeface="MS Mincho" charset="0"/>
                <a:cs typeface="DejaVu Math TeX Gyre" panose="02000503000000000000" charset="0"/>
                <a:sym typeface="Arial" panose="020B0604020202020204"/>
              </a:rPr>
              <a:t>A-GEO1</a:t>
            </a:r>
            <a:r>
              <a:rPr lang="pt-PT" altLang="en-US" sz="2200" i="1" baseline="-25000">
                <a:solidFill>
                  <a:schemeClr val="tx1"/>
                </a:solidFill>
                <a:uFillTx/>
                <a:latin typeface="DejaVu Math TeX Gyre" panose="02000503000000000000" charset="0"/>
                <a:ea typeface="MS Mincho" charset="0"/>
                <a:cs typeface="DejaVu Math TeX Gyre" panose="02000503000000000000" charset="0"/>
                <a:sym typeface="Arial" panose="020B0604020202020204"/>
              </a:rPr>
              <a:t>real1</a:t>
            </a:r>
            <a:endParaRPr lang="pt-PT" altLang="en-US" sz="2200" i="1" baseline="-25000">
              <a:solidFill>
                <a:schemeClr val="tx1"/>
              </a:solidFill>
              <a:uFillTx/>
              <a:latin typeface="DejaVu Math TeX Gyre" panose="02000503000000000000" charset="0"/>
              <a:ea typeface="MS Mincho" charset="0"/>
              <a:cs typeface="DejaVu Math TeX Gyre" panose="02000503000000000000" charset="0"/>
              <a:sym typeface="Arial" panose="020B0604020202020204"/>
            </a:endParaRPr>
          </a:p>
          <a:p>
            <a:pPr lvl="2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2200" i="1">
                <a:uFillTx/>
                <a:latin typeface="DejaVu Math TeX Gyre" panose="02000503000000000000" charset="0"/>
                <a:ea typeface="MS Mincho" charset="0"/>
                <a:cs typeface="DejaVu Math TeX Gyre" panose="02000503000000000000" charset="0"/>
                <a:sym typeface="Arial" panose="020B0604020202020204"/>
              </a:rPr>
              <a:t>A-GEO2</a:t>
            </a:r>
            <a:r>
              <a:rPr lang="pt-PT" altLang="en-US" sz="2200" i="1" baseline="-25000">
                <a:uFillTx/>
                <a:latin typeface="DejaVu Math TeX Gyre" panose="02000503000000000000" charset="0"/>
                <a:ea typeface="MS Mincho" charset="0"/>
                <a:cs typeface="DejaVu Math TeX Gyre" panose="02000503000000000000" charset="0"/>
                <a:sym typeface="Arial" panose="020B0604020202020204"/>
              </a:rPr>
              <a:t>real1</a:t>
            </a:r>
            <a:endParaRPr lang="pt-PT" altLang="en-US" sz="2200" i="1" baseline="-25000">
              <a:uFillTx/>
              <a:latin typeface="DejaVu Math TeX Gyre" panose="02000503000000000000" charset="0"/>
              <a:ea typeface="MS Mincho" charset="0"/>
              <a:cs typeface="DejaVu Math TeX Gyre" panose="02000503000000000000" charset="0"/>
              <a:sym typeface="Arial" panose="020B0604020202020204"/>
            </a:endParaRPr>
          </a:p>
          <a:p>
            <a:pPr lvl="2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2200" i="1">
                <a:uFillTx/>
                <a:latin typeface="DejaVu Math TeX Gyre" panose="02000503000000000000" charset="0"/>
                <a:ea typeface="MS Mincho" charset="0"/>
                <a:cs typeface="DejaVu Math TeX Gyre" panose="02000503000000000000" charset="0"/>
                <a:sym typeface="Arial" panose="020B0604020202020204"/>
              </a:rPr>
              <a:t>A-GEO1</a:t>
            </a:r>
            <a:r>
              <a:rPr lang="pt-PT" altLang="en-US" sz="2200" i="1" baseline="-25000">
                <a:uFillTx/>
                <a:latin typeface="DejaVu Math TeX Gyre" panose="02000503000000000000" charset="0"/>
                <a:ea typeface="MS Mincho" charset="0"/>
                <a:cs typeface="DejaVu Math TeX Gyre" panose="02000503000000000000" charset="0"/>
                <a:sym typeface="Arial" panose="020B0604020202020204"/>
              </a:rPr>
              <a:t>real2 </a:t>
            </a:r>
            <a:endParaRPr lang="pt-PT" altLang="en-US" sz="2200" i="1" baseline="-25000">
              <a:uFillTx/>
              <a:latin typeface="DejaVu Math TeX Gyre" panose="02000503000000000000" charset="0"/>
              <a:ea typeface="MS Mincho" charset="0"/>
              <a:cs typeface="DejaVu Math TeX Gyre" panose="02000503000000000000" charset="0"/>
              <a:sym typeface="Arial" panose="020B0604020202020204"/>
            </a:endParaRPr>
          </a:p>
          <a:p>
            <a:pPr lvl="2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2200" i="1">
                <a:uFillTx/>
                <a:latin typeface="DejaVu Math TeX Gyre" panose="02000503000000000000" charset="0"/>
                <a:ea typeface="MS Mincho" charset="0"/>
                <a:cs typeface="DejaVu Math TeX Gyre" panose="02000503000000000000" charset="0"/>
                <a:sym typeface="Arial" panose="020B0604020202020204"/>
              </a:rPr>
              <a:t>A-GEO2</a:t>
            </a:r>
            <a:r>
              <a:rPr lang="pt-PT" altLang="en-US" sz="2200" i="1" baseline="-25000">
                <a:uFillTx/>
                <a:latin typeface="DejaVu Math TeX Gyre" panose="02000503000000000000" charset="0"/>
                <a:ea typeface="MS Mincho" charset="0"/>
                <a:cs typeface="DejaVu Math TeX Gyre" panose="02000503000000000000" charset="0"/>
                <a:sym typeface="Arial" panose="020B0604020202020204"/>
              </a:rPr>
              <a:t>real2</a:t>
            </a:r>
            <a:endParaRPr lang="pt-PT" altLang="en-US" sz="2200" i="1" baseline="-25000">
              <a:uFillTx/>
              <a:latin typeface="DejaVu Math TeX Gyre" panose="02000503000000000000" charset="0"/>
              <a:ea typeface="MS Mincho" charset="0"/>
              <a:cs typeface="DejaVu Math TeX Gyre" panose="02000503000000000000" charset="0"/>
              <a:sym typeface="Arial" panose="020B0604020202020204"/>
            </a:endParaRPr>
          </a:p>
          <a:p>
            <a:pPr marL="571500" lvl="2" indent="0" algn="just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pt-PT" altLang="en-US" sz="2200" i="1" baseline="-25000">
                <a:uFillTx/>
                <a:latin typeface="DejaVu Math TeX Gyre" panose="02000503000000000000" charset="0"/>
                <a:ea typeface="MS Mincho" charset="0"/>
                <a:cs typeface="DejaVu Math TeX Gyre" panose="02000503000000000000" charset="0"/>
                <a:sym typeface="Arial" panose="020B0604020202020204"/>
              </a:rPr>
              <a:t>OBS1: Espera-se melhor desempenho do A-GEO2 para as implementações.</a:t>
            </a:r>
            <a:endParaRPr lang="pt-PT" altLang="en-US" sz="2200" i="1">
              <a:solidFill>
                <a:schemeClr val="tx1"/>
              </a:solidFill>
              <a:uFillTx/>
              <a:latin typeface="DejaVu Math TeX Gyre" panose="02000503000000000000" charset="0"/>
              <a:ea typeface="MS Mincho" charset="0"/>
              <a:cs typeface="DejaVu Math TeX Gyre" panose="02000503000000000000" charset="0"/>
              <a:sym typeface="Arial" panose="020B0604020202020204"/>
            </a:endParaRPr>
          </a:p>
          <a:p>
            <a:pPr lvl="1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pt-PT" altLang="en-US" sz="2200" i="1" baseline="-25000">
                <a:uFillTx/>
                <a:latin typeface="DejaVu Math TeX Gyre" panose="02000503000000000000" charset="0"/>
                <a:ea typeface="MS Mincho" charset="0"/>
                <a:cs typeface="DejaVu Math TeX Gyre" panose="02000503000000000000" charset="0"/>
                <a:sym typeface="Arial" panose="020B0604020202020204"/>
              </a:rPr>
              <a:t>  OBS2: Espera-se melhor desempenho do real1 em relação ao real2.</a:t>
            </a:r>
            <a:endParaRPr lang="pt-PT" altLang="en-US" sz="2200" i="1">
              <a:solidFill>
                <a:schemeClr val="tx1"/>
              </a:solidFill>
              <a:uFillTx/>
              <a:latin typeface="DejaVu Math TeX Gyre" panose="02000503000000000000" charset="0"/>
              <a:ea typeface="MS Mincho" charset="0"/>
              <a:cs typeface="DejaVu Math TeX Gyre" panose="02000503000000000000" charset="0"/>
              <a:sym typeface="Arial" panose="020B0604020202020204"/>
            </a:endParaRPr>
          </a:p>
          <a:p>
            <a:pPr marL="800100" lvl="1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2200" i="1">
              <a:solidFill>
                <a:schemeClr val="tx1"/>
              </a:solidFill>
              <a:uFillTx/>
              <a:latin typeface="DejaVu Math TeX Gyre" panose="02000503000000000000" charset="0"/>
              <a:ea typeface="MS Mincho" charset="0"/>
              <a:cs typeface="DejaVu Math TeX Gyre" panose="02000503000000000000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3340735" y="273050"/>
            <a:ext cx="5251450" cy="60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0">
            <a:noAutofit/>
          </a:bodyPr>
          <a:p>
            <a:pPr algn="ctr"/>
            <a:r>
              <a:rPr lang="pt-PT" altLang="pt-BR" sz="3200"/>
              <a:t>Resultados</a:t>
            </a:r>
            <a:endParaRPr lang="pt-PT" altLang="pt-BR" sz="32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" name="Picture 4" descr="Screenshot_20210414_1213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55" y="2141855"/>
            <a:ext cx="5377815" cy="3467100"/>
          </a:xfrm>
          <a:prstGeom prst="rect">
            <a:avLst/>
          </a:prstGeom>
        </p:spPr>
      </p:pic>
      <p:pic>
        <p:nvPicPr>
          <p:cNvPr id="9" name="Picture 8" descr="REAL_a_gr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670" y="2094230"/>
            <a:ext cx="5965190" cy="3366135"/>
          </a:xfrm>
          <a:prstGeom prst="rect">
            <a:avLst/>
          </a:prstGeom>
        </p:spPr>
      </p:pic>
      <p:sp>
        <p:nvSpPr>
          <p:cNvPr id="2" name="Google Shape;84;p2"/>
          <p:cNvSpPr txBox="1">
            <a:spLocks noGrp="1"/>
          </p:cNvSpPr>
          <p:nvPr/>
        </p:nvSpPr>
        <p:spPr>
          <a:xfrm>
            <a:off x="1133475" y="1111250"/>
            <a:ext cx="9854565" cy="60388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0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altLang="pt-BR" sz="2400"/>
              <a:t>Griewangk - </a:t>
            </a:r>
            <a:r>
              <a:rPr lang="pt-PT" altLang="pt-BR" sz="1600"/>
              <a:t>Função extremamente multimodal, não separável.</a:t>
            </a:r>
            <a:endParaRPr lang="pt-PT" altLang="pt-BR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pic>
        <p:nvPicPr>
          <p:cNvPr id="4" name="Picture 3" descr="Screenshot_20210414_1214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45" y="2148840"/>
            <a:ext cx="5377815" cy="3448050"/>
          </a:xfrm>
          <a:prstGeom prst="rect">
            <a:avLst/>
          </a:prstGeom>
        </p:spPr>
      </p:pic>
      <p:pic>
        <p:nvPicPr>
          <p:cNvPr id="2" name="Picture 1" descr="REAL_b_ra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060" y="2134870"/>
            <a:ext cx="5983605" cy="3376930"/>
          </a:xfrm>
          <a:prstGeom prst="rect">
            <a:avLst/>
          </a:prstGeom>
        </p:spPr>
      </p:pic>
      <p:sp>
        <p:nvSpPr>
          <p:cNvPr id="5" name="Google Shape;84;p2"/>
          <p:cNvSpPr txBox="1">
            <a:spLocks noGrp="1"/>
          </p:cNvSpPr>
          <p:nvPr/>
        </p:nvSpPr>
        <p:spPr>
          <a:xfrm>
            <a:off x="3340735" y="273050"/>
            <a:ext cx="5251450" cy="60388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0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altLang="pt-BR" sz="3200"/>
              <a:t>Resultados</a:t>
            </a:r>
            <a:endParaRPr lang="pt-PT" altLang="pt-BR" sz="32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Google Shape;84;p2"/>
          <p:cNvSpPr txBox="1">
            <a:spLocks noGrp="1"/>
          </p:cNvSpPr>
          <p:nvPr/>
        </p:nvSpPr>
        <p:spPr>
          <a:xfrm>
            <a:off x="1133475" y="1111250"/>
            <a:ext cx="10144125" cy="60388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0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altLang="pt-BR" sz="2400"/>
              <a:t>Rastringin - </a:t>
            </a:r>
            <a:r>
              <a:rPr lang="pt-PT" altLang="pt-BR" sz="1600"/>
              <a:t>Não linear, separável e com múltiplos mínimos locais distribuídos regularmente.</a:t>
            </a:r>
            <a:endParaRPr lang="pt-PT" altLang="pt-BR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pic>
        <p:nvPicPr>
          <p:cNvPr id="3" name="Picture 2" descr="REAL_c_ro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025" y="2113280"/>
            <a:ext cx="6965315" cy="3931285"/>
          </a:xfrm>
          <a:prstGeom prst="rect">
            <a:avLst/>
          </a:prstGeom>
        </p:spPr>
      </p:pic>
      <p:sp>
        <p:nvSpPr>
          <p:cNvPr id="5" name="Google Shape;84;p2"/>
          <p:cNvSpPr txBox="1">
            <a:spLocks noGrp="1"/>
          </p:cNvSpPr>
          <p:nvPr/>
        </p:nvSpPr>
        <p:spPr>
          <a:xfrm>
            <a:off x="3340735" y="273050"/>
            <a:ext cx="5251450" cy="60388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0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altLang="pt-BR" sz="3200"/>
              <a:t>Resultados</a:t>
            </a:r>
            <a:endParaRPr lang="pt-PT" altLang="pt-BR" sz="32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Google Shape;84;p2"/>
          <p:cNvSpPr txBox="1">
            <a:spLocks noGrp="1"/>
          </p:cNvSpPr>
          <p:nvPr/>
        </p:nvSpPr>
        <p:spPr>
          <a:xfrm>
            <a:off x="1133475" y="1111250"/>
            <a:ext cx="10344785" cy="60388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0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altLang="pt-BR" sz="2400"/>
              <a:t>Rosenbrock - </a:t>
            </a:r>
            <a:r>
              <a:rPr lang="pt-PT" altLang="pt-BR" sz="1600"/>
              <a:t>Função contínua, não separável, unimodal, apresenta apenas um mínimo (dentro de um vale longo, estreito e de formato parabólico aplanado)</a:t>
            </a:r>
            <a:endParaRPr lang="pt-PT" altLang="pt-BR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4" name="Google Shape;84;p2"/>
          <p:cNvSpPr txBox="1">
            <a:spLocks noGrp="1"/>
          </p:cNvSpPr>
          <p:nvPr/>
        </p:nvSpPr>
        <p:spPr>
          <a:xfrm>
            <a:off x="3340735" y="273050"/>
            <a:ext cx="5251450" cy="60388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0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altLang="pt-BR" sz="3200"/>
              <a:t>Resultados</a:t>
            </a:r>
            <a:endParaRPr lang="pt-PT" altLang="pt-BR" sz="32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Google Shape;84;p2"/>
          <p:cNvSpPr txBox="1">
            <a:spLocks noGrp="1"/>
          </p:cNvSpPr>
          <p:nvPr/>
        </p:nvSpPr>
        <p:spPr>
          <a:xfrm>
            <a:off x="1133475" y="1111250"/>
            <a:ext cx="10129520" cy="74803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0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altLang="pt-BR" sz="2400"/>
              <a:t>Schwefel - </a:t>
            </a:r>
            <a:r>
              <a:rPr lang="pt-PT" altLang="pt-BR" sz="1600"/>
              <a:t>Não linear, separável, multimodal. Apresenta o mínimo global distante do melhor mínimo local mais próximo.</a:t>
            </a:r>
            <a:endParaRPr lang="pt-PT" altLang="pt-BR" sz="1600"/>
          </a:p>
        </p:txBody>
      </p:sp>
      <p:pic>
        <p:nvPicPr>
          <p:cNvPr id="7" name="Picture 6" descr="Screenshot_20210414_1214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25" y="2307590"/>
            <a:ext cx="5236845" cy="3347720"/>
          </a:xfrm>
          <a:prstGeom prst="rect">
            <a:avLst/>
          </a:prstGeom>
        </p:spPr>
      </p:pic>
      <p:pic>
        <p:nvPicPr>
          <p:cNvPr id="8" name="Picture 7" descr="REAL_d_sc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970" y="2245995"/>
            <a:ext cx="6151245" cy="34709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pic>
        <p:nvPicPr>
          <p:cNvPr id="2" name="Picture 1" descr="REAL_e_a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2158365"/>
            <a:ext cx="7036435" cy="3971290"/>
          </a:xfrm>
          <a:prstGeom prst="rect">
            <a:avLst/>
          </a:prstGeom>
        </p:spPr>
      </p:pic>
      <p:sp>
        <p:nvSpPr>
          <p:cNvPr id="4" name="Google Shape;84;p2"/>
          <p:cNvSpPr txBox="1">
            <a:spLocks noGrp="1"/>
          </p:cNvSpPr>
          <p:nvPr/>
        </p:nvSpPr>
        <p:spPr>
          <a:xfrm>
            <a:off x="3340735" y="273050"/>
            <a:ext cx="5251450" cy="60388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0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altLang="pt-BR" sz="3200"/>
              <a:t>Resultados</a:t>
            </a:r>
            <a:endParaRPr lang="pt-PT" altLang="pt-BR" sz="32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Google Shape;84;p2"/>
          <p:cNvSpPr txBox="1">
            <a:spLocks noGrp="1"/>
          </p:cNvSpPr>
          <p:nvPr/>
        </p:nvSpPr>
        <p:spPr>
          <a:xfrm>
            <a:off x="1133475" y="1111250"/>
            <a:ext cx="9796780" cy="60388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0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altLang="pt-BR" sz="2400"/>
              <a:t>Ackley - </a:t>
            </a:r>
            <a:r>
              <a:rPr lang="pt-PT" altLang="pt-BR" sz="1600"/>
              <a:t>Função multimodal, separável.</a:t>
            </a:r>
            <a:endParaRPr lang="pt-PT" altLang="pt-BR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3658</Words>
  <Application>WPS Presentation</Application>
  <PresentationFormat>宽屏</PresentationFormat>
  <Paragraphs>155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</vt:lpstr>
      <vt:lpstr>SimSun</vt:lpstr>
      <vt:lpstr>Wingdings</vt:lpstr>
      <vt:lpstr>Noto Sans Symbols</vt:lpstr>
      <vt:lpstr>Bitstream Vera Sans</vt:lpstr>
      <vt:lpstr>Arial</vt:lpstr>
      <vt:lpstr>DejaVu Math TeX Gyre</vt:lpstr>
      <vt:lpstr>MS Mincho</vt:lpstr>
      <vt:lpstr>Gubbi</vt:lpstr>
      <vt:lpstr>Arial Black</vt:lpstr>
      <vt:lpstr>Microsoft YaHei</vt:lpstr>
      <vt:lpstr>Droid Sans Fallback</vt:lpstr>
      <vt:lpstr>Arial Unicode MS</vt:lpstr>
      <vt:lpstr>SimSun</vt:lpstr>
      <vt:lpstr>OpenSymbol</vt:lpstr>
      <vt:lpstr>Office Theme</vt:lpstr>
      <vt:lpstr>GEOs com Codificação Real</vt:lpstr>
      <vt:lpstr>GEOreal1  e  GEOreal2</vt:lpstr>
      <vt:lpstr>Parâmetros Livres:</vt:lpstr>
      <vt:lpstr>Versões adaptativas do GEOreal1 e do GEOreal2</vt:lpstr>
      <vt:lpstr>Resultados</vt:lpstr>
      <vt:lpstr>PowerPoint 演示文稿</vt:lpstr>
      <vt:lpstr>PowerPoint 演示文稿</vt:lpstr>
      <vt:lpstr>PowerPoint 演示文稿</vt:lpstr>
      <vt:lpstr>PowerPoint 演示文稿</vt:lpstr>
      <vt:lpstr>Conclusões: Codificação Real vs. Codificação Binária</vt:lpstr>
      <vt:lpstr>Sugestões Futuras de Implementação</vt:lpstr>
      <vt:lpstr>Sugestões Futuras de Implementação</vt:lpstr>
      <vt:lpstr>Sugestões Futuras de Implementação</vt:lpstr>
      <vt:lpstr>Versões Reais dos GEOs</vt:lpstr>
      <vt:lpstr>Implementação do GEOs Reais</vt:lpstr>
      <vt:lpstr>Implementação do GEOreal1 e GEOreal2</vt:lpstr>
      <vt:lpstr>PowerPoint 演示文稿</vt:lpstr>
      <vt:lpstr>AGEO1real e AGEO2real</vt:lpstr>
      <vt:lpstr>AGEO1real e AGEO2real</vt:lpstr>
      <vt:lpstr>Sugestões para o AGEOreal</vt:lpstr>
      <vt:lpstr>Sugestões para o AGEOreal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bull</dc:creator>
  <cp:lastModifiedBy>lbluz</cp:lastModifiedBy>
  <cp:revision>89</cp:revision>
  <dcterms:created xsi:type="dcterms:W3CDTF">2021-12-03T10:16:24Z</dcterms:created>
  <dcterms:modified xsi:type="dcterms:W3CDTF">2021-12-03T10:16:24Z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