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2"/>
  </p:handoutMasterIdLst>
  <p:sldIdLst>
    <p:sldId id="282" r:id="rId3"/>
    <p:sldId id="281" r:id="rId5"/>
    <p:sldId id="267" r:id="rId6"/>
    <p:sldId id="258" r:id="rId7"/>
    <p:sldId id="283" r:id="rId8"/>
    <p:sldId id="262" r:id="rId9"/>
    <p:sldId id="284" r:id="rId10"/>
    <p:sldId id="261" r:id="rId11"/>
    <p:sldId id="259" r:id="rId12"/>
    <p:sldId id="260" r:id="rId13"/>
    <p:sldId id="285" r:id="rId14"/>
    <p:sldId id="263" r:id="rId15"/>
    <p:sldId id="264" r:id="rId16"/>
    <p:sldId id="286" r:id="rId17"/>
    <p:sldId id="278" r:id="rId18"/>
    <p:sldId id="287" r:id="rId19"/>
    <p:sldId id="288" r:id="rId20"/>
    <p:sldId id="280" r:id="rId21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深色样式 2 - 强调 5/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2"/>
        <p:guide pos="3869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handoutMaster" Target="handoutMasters/handoutMaster1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ço reservado para anotações 2"/>
          <p:cNvSpPr>
            <a:spLocks noGrp="1" noChangeArrowheads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</p:spPr>
        <p:txBody>
          <a:bodyPr/>
          <a:lstStyle/>
          <a:p>
            <a:pPr>
              <a:defRPr noProof="1"/>
            </a:pPr>
          </a:p>
        </p:txBody>
      </p:sp>
      <p:sp>
        <p:nvSpPr>
          <p:cNvPr id="4" name="Espaço Reservado para o Número do Slide 3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</p:spPr>
        <p:txBody>
          <a:bodyPr/>
          <a:lstStyle/>
          <a:p>
            <a:pPr>
              <a:defRPr lang="en-US"/>
            </a:pPr>
            <a:fld id="{7965B6D1-9F94-3040-DADD-6915F8932C3C}" type="slidenum">
              <a:rPr/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7.png"/><Relationship Id="rId1" Type="http://schemas.openxmlformats.org/officeDocument/2006/relationships/image" Target="../media/image3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image" Target="../media/image3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15.png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34.png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>
            <a:spLocks noGrp="1" noChangeArrowheads="1"/>
          </p:cNvSpPr>
          <p:nvPr>
            <p:ph type="title"/>
          </p:nvPr>
        </p:nvSpPr>
        <p:spPr>
          <a:xfrm>
            <a:off x="2579370" y="1014730"/>
            <a:ext cx="7157085" cy="1840865"/>
          </a:xfrm>
        </p:spPr>
        <p:txBody>
          <a:bodyPr/>
          <a:lstStyle/>
          <a:p>
            <a:pPr algn="ctr">
              <a:lnSpc>
                <a:spcPct val="100000"/>
              </a:lnSpc>
              <a:defRPr noProof="1"/>
            </a:pPr>
            <a:r>
              <a:rPr lang="pt-PT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AVANÇOS NA ADAPTAÇÃO DO AGEOreal</a:t>
            </a:r>
            <a:endParaRPr lang="pt-PT" sz="3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3540" y="4881880"/>
            <a:ext cx="1731645" cy="128079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8890" y="6368415"/>
            <a:ext cx="12183745" cy="41275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>
              <a:defRPr lang="en-US"/>
            </a:pPr>
            <a:fld id="{36FC92F0-BEDB-A964-9544-4831DC0A631D}" type="slidenum">
              <a:rPr noProof="1"/>
            </a:fld>
            <a:endParaRPr noProof="1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9590" y="5067935"/>
            <a:ext cx="1181735" cy="1094740"/>
          </a:xfrm>
          <a:prstGeom prst="rect">
            <a:avLst/>
          </a:prstGeom>
        </p:spPr>
      </p:pic>
      <p:sp>
        <p:nvSpPr>
          <p:cNvPr id="6" name="Subtítulo 2"/>
          <p:cNvSpPr>
            <a:spLocks noGrp="1" noChangeArrowheads="1"/>
          </p:cNvSpPr>
          <p:nvPr/>
        </p:nvSpPr>
        <p:spPr>
          <a:xfrm>
            <a:off x="2579370" y="3350895"/>
            <a:ext cx="7475220" cy="911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254FD7"/>
                </a:solidFill>
              </a14:hiddenFill>
            </a:ext>
          </a:extLst>
        </p:spPr>
        <p:txBody>
          <a:bodyPr vert="horz" wrap="square" lIns="0" tIns="0" rIns="0" bIns="0" numCol="1" spcCol="215900" anchor="t"/>
          <a:lstStyle>
            <a:lvl1pPr marL="266700" marR="0" indent="-266700" algn="l" defTabSz="914400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○"/>
              <a:defRPr sz="1800" b="0" i="0" u="none" strike="noStrike" kern="1" spc="0" baseline="0" noProof="1">
                <a:solidFill>
                  <a:schemeClr val="tx2"/>
                </a:solidFill>
                <a:effectLst/>
                <a:latin typeface="Tahoma" charset="0"/>
                <a:ea typeface="Tahoma" charset="0"/>
                <a:cs typeface="Tahoma" charset="0"/>
              </a:defRPr>
            </a:lvl1pPr>
            <a:lvl2pPr marL="542925" marR="0" indent="-276225" algn="l" defTabSz="9144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Tx/>
              <a:buSzTx/>
              <a:buFont typeface="Arial" panose="020B0604020202020204" pitchFamily="34" charset="0"/>
              <a:buChar char="•"/>
              <a:defRPr sz="1600" b="0" i="0" u="none" strike="noStrike" kern="1" spc="0" baseline="0" noProof="1">
                <a:solidFill>
                  <a:schemeClr val="tx2"/>
                </a:solidFill>
                <a:effectLst/>
                <a:latin typeface="Tahoma" charset="0"/>
                <a:ea typeface="Tahoma" charset="0"/>
                <a:cs typeface="Tahoma" charset="0"/>
              </a:defRPr>
            </a:lvl2pPr>
            <a:lvl3pPr marL="809625" marR="0" indent="-266700" algn="l" defTabSz="9144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Tx/>
              <a:buSzTx/>
              <a:buFont typeface="Arial" panose="020B0604020202020204" pitchFamily="34" charset="0"/>
              <a:buChar char="•"/>
              <a:defRPr sz="1600" b="0" i="0" u="none" strike="noStrike" kern="1" spc="0" baseline="0" noProof="1">
                <a:solidFill>
                  <a:schemeClr val="tx2"/>
                </a:solidFill>
                <a:effectLst/>
                <a:latin typeface="Tahoma" charset="0"/>
                <a:ea typeface="Tahoma" charset="0"/>
                <a:cs typeface="Tahoma" charset="0"/>
              </a:defRPr>
            </a:lvl3pPr>
            <a:lvl4pPr marL="1076325" marR="0" indent="-266700" algn="l" defTabSz="9144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Tx/>
              <a:buSzTx/>
              <a:buFont typeface="Arial" panose="020B0604020202020204" pitchFamily="34" charset="0"/>
              <a:buChar char="•"/>
              <a:defRPr sz="1400" b="0" i="0" u="none" strike="noStrike" kern="1" spc="0" baseline="0" noProof="1">
                <a:solidFill>
                  <a:schemeClr val="tx2"/>
                </a:solidFill>
                <a:effectLst/>
                <a:latin typeface="Tahoma" charset="0"/>
                <a:ea typeface="Tahoma" charset="0"/>
                <a:cs typeface="Tahoma" charset="0"/>
              </a:defRPr>
            </a:lvl4pPr>
            <a:lvl5pPr marL="1343025" marR="0" indent="-266700" algn="l" defTabSz="9144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Tx/>
              <a:buSzTx/>
              <a:buFont typeface="Arial" panose="020B0604020202020204" pitchFamily="34" charset="0"/>
              <a:buChar char="•"/>
              <a:defRPr sz="1200" b="0" i="0" u="none" strike="noStrike" kern="1" spc="0" baseline="0" noProof="1">
                <a:solidFill>
                  <a:schemeClr val="tx2"/>
                </a:solidFill>
                <a:effectLst/>
                <a:latin typeface="Tahoma" charset="0"/>
                <a:ea typeface="Tahoma" charset="0"/>
                <a:cs typeface="Tahoma" charset="0"/>
              </a:defRPr>
            </a:lvl5pPr>
            <a:lvl6pPr marL="2514600" marR="0" indent="-228600" algn="l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 lang="en-US" sz="1800" b="0" i="0" u="none" strike="noStrike" kern="1" spc="0" baseline="0">
                <a:solidFill>
                  <a:schemeClr val="tx1"/>
                </a:solidFill>
                <a:effectLst/>
                <a:latin typeface="Tahoma" charset="0"/>
                <a:ea typeface="Tahoma" charset="0"/>
                <a:cs typeface="Tahoma" charset="0"/>
              </a:defRPr>
            </a:lvl6pPr>
            <a:lvl7pPr marL="2971800" marR="0" indent="-228600" algn="l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 lang="en-US" sz="1800" b="0" i="0" u="none" strike="noStrike" kern="1" spc="0" baseline="0">
                <a:solidFill>
                  <a:schemeClr val="tx1"/>
                </a:solidFill>
                <a:effectLst/>
                <a:latin typeface="Tahoma" charset="0"/>
                <a:ea typeface="Tahoma" charset="0"/>
                <a:cs typeface="Tahoma" charset="0"/>
              </a:defRPr>
            </a:lvl7pPr>
            <a:lvl8pPr marL="3429000" marR="0" indent="-228600" algn="l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 lang="en-US" sz="1800" b="0" i="0" u="none" strike="noStrike" kern="1" spc="0" baseline="0">
                <a:solidFill>
                  <a:schemeClr val="tx1"/>
                </a:solidFill>
                <a:effectLst/>
                <a:latin typeface="Tahoma" charset="0"/>
                <a:ea typeface="Tahoma" charset="0"/>
                <a:cs typeface="Tahoma" charset="0"/>
              </a:defRPr>
            </a:lvl8pPr>
            <a:lvl9pPr marL="3886200" marR="0" indent="-228600" algn="l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 lang="en-US" sz="1800" b="0" i="0" u="none" strike="noStrike" kern="1" spc="0" baseline="0">
                <a:solidFill>
                  <a:schemeClr val="tx1"/>
                </a:solidFill>
                <a:effectLst/>
                <a:latin typeface="Tahoma" charset="0"/>
                <a:ea typeface="Tahoma" charset="0"/>
                <a:cs typeface="Tahoma" charset="0"/>
              </a:defRPr>
            </a:lvl9pPr>
          </a:lstStyle>
          <a:p>
            <a:pPr marL="0" indent="0" algn="ctr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noProof="1"/>
            </a:pPr>
            <a:r>
              <a:rPr lang="pt-PT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Programa de Pós Graduação em Engenharia e Tecnologia Espaciais</a:t>
            </a:r>
            <a:endParaRPr lang="pt-PT" noProof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noProof="1"/>
            </a:pPr>
            <a:r>
              <a:rPr lang="pt-PT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Instituto Nacional de Pesquisas Espaciais (INPE)</a:t>
            </a:r>
            <a:endParaRPr lang="pt-PT" noProof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Subtítulo 2"/>
          <p:cNvSpPr>
            <a:spLocks noGrp="1" noChangeArrowheads="1"/>
          </p:cNvSpPr>
          <p:nvPr/>
        </p:nvSpPr>
        <p:spPr>
          <a:xfrm>
            <a:off x="2579370" y="4595495"/>
            <a:ext cx="7475220" cy="911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254FD7"/>
                </a:solidFill>
              </a14:hiddenFill>
            </a:ext>
          </a:extLst>
        </p:spPr>
        <p:txBody>
          <a:bodyPr vert="horz" wrap="square" lIns="0" tIns="0" rIns="0" bIns="0" numCol="1" spcCol="215900" anchor="t"/>
          <a:lstStyle>
            <a:lvl1pPr marL="266700" marR="0" indent="-266700" algn="l" defTabSz="914400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○"/>
              <a:defRPr sz="1800" b="0" i="0" u="none" strike="noStrike" kern="1" spc="0" baseline="0" noProof="1">
                <a:solidFill>
                  <a:schemeClr val="tx2"/>
                </a:solidFill>
                <a:effectLst/>
                <a:latin typeface="Tahoma" charset="0"/>
                <a:ea typeface="Tahoma" charset="0"/>
                <a:cs typeface="Tahoma" charset="0"/>
              </a:defRPr>
            </a:lvl1pPr>
            <a:lvl2pPr marL="542925" marR="0" indent="-276225" algn="l" defTabSz="9144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Tx/>
              <a:buSzTx/>
              <a:buFont typeface="Arial" panose="020B0604020202020204" pitchFamily="34" charset="0"/>
              <a:buChar char="•"/>
              <a:defRPr sz="1600" b="0" i="0" u="none" strike="noStrike" kern="1" spc="0" baseline="0" noProof="1">
                <a:solidFill>
                  <a:schemeClr val="tx2"/>
                </a:solidFill>
                <a:effectLst/>
                <a:latin typeface="Tahoma" charset="0"/>
                <a:ea typeface="Tahoma" charset="0"/>
                <a:cs typeface="Tahoma" charset="0"/>
              </a:defRPr>
            </a:lvl2pPr>
            <a:lvl3pPr marL="809625" marR="0" indent="-266700" algn="l" defTabSz="9144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Tx/>
              <a:buSzTx/>
              <a:buFont typeface="Arial" panose="020B0604020202020204" pitchFamily="34" charset="0"/>
              <a:buChar char="•"/>
              <a:defRPr sz="1600" b="0" i="0" u="none" strike="noStrike" kern="1" spc="0" baseline="0" noProof="1">
                <a:solidFill>
                  <a:schemeClr val="tx2"/>
                </a:solidFill>
                <a:effectLst/>
                <a:latin typeface="Tahoma" charset="0"/>
                <a:ea typeface="Tahoma" charset="0"/>
                <a:cs typeface="Tahoma" charset="0"/>
              </a:defRPr>
            </a:lvl3pPr>
            <a:lvl4pPr marL="1076325" marR="0" indent="-266700" algn="l" defTabSz="9144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Tx/>
              <a:buSzTx/>
              <a:buFont typeface="Arial" panose="020B0604020202020204" pitchFamily="34" charset="0"/>
              <a:buChar char="•"/>
              <a:defRPr sz="1400" b="0" i="0" u="none" strike="noStrike" kern="1" spc="0" baseline="0" noProof="1">
                <a:solidFill>
                  <a:schemeClr val="tx2"/>
                </a:solidFill>
                <a:effectLst/>
                <a:latin typeface="Tahoma" charset="0"/>
                <a:ea typeface="Tahoma" charset="0"/>
                <a:cs typeface="Tahoma" charset="0"/>
              </a:defRPr>
            </a:lvl4pPr>
            <a:lvl5pPr marL="1343025" marR="0" indent="-266700" algn="l" defTabSz="9144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Tx/>
              <a:buSzTx/>
              <a:buFont typeface="Arial" panose="020B0604020202020204" pitchFamily="34" charset="0"/>
              <a:buChar char="•"/>
              <a:defRPr sz="1200" b="0" i="0" u="none" strike="noStrike" kern="1" spc="0" baseline="0" noProof="1">
                <a:solidFill>
                  <a:schemeClr val="tx2"/>
                </a:solidFill>
                <a:effectLst/>
                <a:latin typeface="Tahoma" charset="0"/>
                <a:ea typeface="Tahoma" charset="0"/>
                <a:cs typeface="Tahoma" charset="0"/>
              </a:defRPr>
            </a:lvl5pPr>
            <a:lvl6pPr marL="2514600" marR="0" indent="-228600" algn="l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 lang="en-US" sz="1800" b="0" i="0" u="none" strike="noStrike" kern="1" spc="0" baseline="0">
                <a:solidFill>
                  <a:schemeClr val="tx1"/>
                </a:solidFill>
                <a:effectLst/>
                <a:latin typeface="Tahoma" charset="0"/>
                <a:ea typeface="Tahoma" charset="0"/>
                <a:cs typeface="Tahoma" charset="0"/>
              </a:defRPr>
            </a:lvl6pPr>
            <a:lvl7pPr marL="2971800" marR="0" indent="-228600" algn="l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 lang="en-US" sz="1800" b="0" i="0" u="none" strike="noStrike" kern="1" spc="0" baseline="0">
                <a:solidFill>
                  <a:schemeClr val="tx1"/>
                </a:solidFill>
                <a:effectLst/>
                <a:latin typeface="Tahoma" charset="0"/>
                <a:ea typeface="Tahoma" charset="0"/>
                <a:cs typeface="Tahoma" charset="0"/>
              </a:defRPr>
            </a:lvl7pPr>
            <a:lvl8pPr marL="3429000" marR="0" indent="-228600" algn="l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 lang="en-US" sz="1800" b="0" i="0" u="none" strike="noStrike" kern="1" spc="0" baseline="0">
                <a:solidFill>
                  <a:schemeClr val="tx1"/>
                </a:solidFill>
                <a:effectLst/>
                <a:latin typeface="Tahoma" charset="0"/>
                <a:ea typeface="Tahoma" charset="0"/>
                <a:cs typeface="Tahoma" charset="0"/>
              </a:defRPr>
            </a:lvl8pPr>
            <a:lvl9pPr marL="3886200" marR="0" indent="-228600" algn="l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 lang="en-US" sz="1800" b="0" i="0" u="none" strike="noStrike" kern="1" spc="0" baseline="0">
                <a:solidFill>
                  <a:schemeClr val="tx1"/>
                </a:solidFill>
                <a:effectLst/>
                <a:latin typeface="Tahoma" charset="0"/>
                <a:ea typeface="Tahoma" charset="0"/>
                <a:cs typeface="Tahoma" charset="0"/>
              </a:defRPr>
            </a:lvl9pPr>
          </a:lstStyle>
          <a:p>
            <a:pPr marL="0" indent="0" algn="ctr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noProof="1"/>
            </a:pPr>
            <a:r>
              <a:rPr lang="pt-PT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Discente: Leonardo Becker da Luz</a:t>
            </a:r>
            <a:endParaRPr lang="pt-PT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0" indent="0" algn="ctr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noProof="1"/>
            </a:pPr>
            <a:r>
              <a:rPr lang="pt-PT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Orientação: Fabiano Luis de Sousa</a:t>
            </a:r>
            <a:endParaRPr lang="pt-PT" noProof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noProof="1"/>
            </a:pPr>
            <a:r>
              <a:rPr lang="pt-PT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Coorientação: Ronan Arraes Jardim Chagas</a:t>
            </a:r>
            <a:endParaRPr lang="pt-PT" noProof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" name="Text Box 10"/>
          <p:cNvSpPr txBox="1"/>
          <p:nvPr/>
        </p:nvSpPr>
        <p:spPr>
          <a:xfrm>
            <a:off x="1197610" y="208280"/>
            <a:ext cx="979741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PT" altLang="en-US" sz="3200"/>
              <a:t>Comparação execuções AGEO2real1</a:t>
            </a:r>
            <a:endParaRPr lang="pt-PT" altLang="en-US" sz="3200"/>
          </a:p>
          <a:p>
            <a:pPr algn="ctr"/>
            <a:r>
              <a:rPr lang="pt-PT" altLang="en-US" sz="3200"/>
              <a:t>Perturbação Original vs Perturbação Porcentagem</a:t>
            </a:r>
            <a:endParaRPr lang="pt-PT" altLang="en-US" sz="3200"/>
          </a:p>
        </p:txBody>
      </p:sp>
      <p:graphicFrame>
        <p:nvGraphicFramePr>
          <p:cNvPr id="2" name="Table 1"/>
          <p:cNvGraphicFramePr/>
          <p:nvPr/>
        </p:nvGraphicFramePr>
        <p:xfrm>
          <a:off x="920750" y="2792730"/>
          <a:ext cx="6200775" cy="3216910"/>
        </p:xfrm>
        <a:graphic>
          <a:graphicData uri="http://schemas.openxmlformats.org/drawingml/2006/table">
            <a:tbl>
              <a:tblPr>
                <a:tableStyleId>{46F890A9-2807-4EBB-B81D-B2AA78EC7F39}</a:tableStyleId>
              </a:tblPr>
              <a:tblGrid>
                <a:gridCol w="2066925"/>
                <a:gridCol w="2066925"/>
                <a:gridCol w="2066925"/>
              </a:tblGrid>
              <a:tr h="678180"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800" b="1"/>
                        <a:t>Função</a:t>
                      </a:r>
                      <a:endParaRPr lang="pt-PT" altLang="en-US" sz="1800" b="1"/>
                    </a:p>
                  </a:txBody>
                  <a:tcPr anchor="ctr" anchorCtr="0">
                    <a:lnR w="12700">
                      <a:solidFill>
                        <a:schemeClr val="tx1"/>
                      </a:solidFill>
                      <a:prstDash val="solid"/>
                    </a:lnR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800" b="1"/>
                        <a:t>Perturbação Original</a:t>
                      </a:r>
                      <a:endParaRPr lang="pt-PT" altLang="en-US" sz="1800" b="1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800" b="1"/>
                        <a:t>Perturbação Porcentagem</a:t>
                      </a:r>
                      <a:endParaRPr lang="pt-PT" altLang="en-US" sz="1800" b="1"/>
                    </a:p>
                  </a:txBody>
                  <a:tcPr anchor="ctr" anchorCtr="0"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422910"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800" b="1"/>
                        <a:t>GRI</a:t>
                      </a:r>
                      <a:endParaRPr lang="pt-PT" altLang="en-US" sz="1800" b="1"/>
                    </a:p>
                  </a:txBody>
                  <a:tcPr anchor="ctr" anchorCtr="0"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</a:tcPr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800" b="1"/>
                        <a:t>0</a:t>
                      </a:r>
                      <a:endParaRPr lang="pt-PT" altLang="en-US" sz="1800" b="1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T w="12700">
                      <a:solidFill>
                        <a:schemeClr val="tx1"/>
                      </a:solidFill>
                      <a:prstDash val="solid"/>
                    </a:lnT>
                  </a:tcPr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800"/>
                        <a:t>0,078</a:t>
                      </a:r>
                      <a:endParaRPr lang="pt-PT" altLang="en-US" sz="1800"/>
                    </a:p>
                  </a:txBody>
                  <a:tcPr anchor="ctr" anchorCtr="0">
                    <a:lnT w="12700">
                      <a:solidFill>
                        <a:schemeClr val="tx1"/>
                      </a:solidFill>
                      <a:prstDash val="solid"/>
                    </a:lnT>
                  </a:tcPr>
                </a:tc>
              </a:tr>
              <a:tr h="423545"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800" b="1"/>
                        <a:t>RAS</a:t>
                      </a:r>
                      <a:endParaRPr lang="pt-PT" altLang="en-US" sz="1800" b="1"/>
                    </a:p>
                  </a:txBody>
                  <a:tcPr anchor="ctr" anchorCtr="0">
                    <a:lnR w="12700">
                      <a:solidFill>
                        <a:schemeClr val="tx1"/>
                      </a:solidFill>
                      <a:prstDash val="solid"/>
                    </a:lnR>
                  </a:tcPr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800" b="1"/>
                        <a:t>0</a:t>
                      </a:r>
                      <a:endParaRPr lang="pt-PT" altLang="en-US" sz="1800" b="1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</a:tcPr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800"/>
                        <a:t>3,05</a:t>
                      </a:r>
                      <a:endParaRPr lang="pt-PT" altLang="en-US" sz="1800"/>
                    </a:p>
                  </a:txBody>
                  <a:tcPr anchor="ctr" anchorCtr="0"/>
                </a:tc>
              </a:tr>
              <a:tr h="421640"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800" b="1"/>
                        <a:t>ROS</a:t>
                      </a:r>
                      <a:endParaRPr lang="pt-PT" altLang="en-US" sz="1800" b="1"/>
                    </a:p>
                  </a:txBody>
                  <a:tcPr anchor="ctr" anchorCtr="0">
                    <a:lnR w="12700">
                      <a:solidFill>
                        <a:schemeClr val="tx1"/>
                      </a:solidFill>
                      <a:prstDash val="solid"/>
                    </a:lnR>
                  </a:tcPr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800"/>
                        <a:t>0,018</a:t>
                      </a:r>
                      <a:endParaRPr lang="pt-PT" altLang="en-US" sz="18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</a:tcPr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800" b="1"/>
                        <a:t>1,49E-06</a:t>
                      </a:r>
                      <a:endParaRPr lang="pt-PT" altLang="en-US" sz="1800" b="1"/>
                    </a:p>
                  </a:txBody>
                  <a:tcPr anchor="ctr" anchorCtr="0"/>
                </a:tc>
              </a:tr>
              <a:tr h="423545"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800" b="1"/>
                        <a:t>SCH</a:t>
                      </a:r>
                      <a:endParaRPr lang="pt-PT" altLang="en-US" sz="1800" b="1"/>
                    </a:p>
                  </a:txBody>
                  <a:tcPr anchor="ctr" anchorCtr="0">
                    <a:lnR w="12700">
                      <a:solidFill>
                        <a:schemeClr val="tx1"/>
                      </a:solidFill>
                      <a:prstDash val="solid"/>
                    </a:lnR>
                  </a:tcPr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800"/>
                        <a:t>1016,78</a:t>
                      </a:r>
                      <a:endParaRPr lang="pt-PT" altLang="en-US" sz="18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</a:tcPr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800" b="1"/>
                        <a:t>391,93</a:t>
                      </a:r>
                      <a:endParaRPr lang="pt-PT" altLang="en-US" sz="1800" b="1"/>
                    </a:p>
                  </a:txBody>
                  <a:tcPr anchor="ctr" anchorCtr="0"/>
                </a:tc>
              </a:tr>
              <a:tr h="423545"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800" b="1"/>
                        <a:t>ACK</a:t>
                      </a:r>
                      <a:endParaRPr lang="pt-PT" altLang="en-US" sz="1800" b="1"/>
                    </a:p>
                  </a:txBody>
                  <a:tcPr anchor="ctr" anchorCtr="0">
                    <a:lnR w="12700">
                      <a:solidFill>
                        <a:schemeClr val="tx1"/>
                      </a:solidFill>
                      <a:prstDash val="solid"/>
                    </a:lnR>
                  </a:tcPr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800" b="1"/>
                        <a:t>0</a:t>
                      </a:r>
                      <a:endParaRPr lang="pt-PT" altLang="en-US" sz="1800" b="1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</a:tcPr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800"/>
                        <a:t>0,189</a:t>
                      </a:r>
                      <a:endParaRPr lang="pt-PT" altLang="en-US" sz="1800"/>
                    </a:p>
                  </a:txBody>
                  <a:tcPr anchor="ctr" anchorCtr="0"/>
                </a:tc>
              </a:tr>
              <a:tr h="423545"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800" b="1"/>
                        <a:t>BEA</a:t>
                      </a:r>
                      <a:endParaRPr lang="pt-PT" altLang="en-US" sz="1800" b="1"/>
                    </a:p>
                  </a:txBody>
                  <a:tcPr anchor="ctr" anchorCtr="0">
                    <a:lnR w="12700">
                      <a:solidFill>
                        <a:schemeClr val="tx1"/>
                      </a:solidFill>
                      <a:prstDash val="solid"/>
                    </a:lnR>
                  </a:tcPr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800"/>
                        <a:t>0,029</a:t>
                      </a:r>
                      <a:endParaRPr lang="pt-PT" altLang="en-US" sz="18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</a:tcPr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800" b="1"/>
                        <a:t>1,02E-05</a:t>
                      </a:r>
                      <a:endParaRPr lang="pt-PT" altLang="en-US" sz="1800" b="1"/>
                    </a:p>
                  </a:txBody>
                  <a:tcPr anchor="ctr" anchorCtr="0"/>
                </a:tc>
              </a:tr>
            </a:tbl>
          </a:graphicData>
        </a:graphic>
      </p:graphicFrame>
      <p:sp>
        <p:nvSpPr>
          <p:cNvPr id="3" name="Text Box 2"/>
          <p:cNvSpPr txBox="1"/>
          <p:nvPr/>
        </p:nvSpPr>
        <p:spPr>
          <a:xfrm>
            <a:off x="1197610" y="2147570"/>
            <a:ext cx="58267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PT" altLang="en-US"/>
              <a:t>AGEO2real1</a:t>
            </a:r>
            <a:endParaRPr lang="pt-PT" altLang="en-US"/>
          </a:p>
          <a:p>
            <a:pPr algn="ctr"/>
            <a:r>
              <a:rPr lang="pt-PT" altLang="en-US"/>
              <a:t>Melhor fx para cada tipo de perturbação</a:t>
            </a:r>
            <a:endParaRPr lang="pt-PT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 Box 4"/>
              <p:cNvSpPr txBox="1"/>
              <p:nvPr/>
            </p:nvSpPr>
            <p:spPr>
              <a:xfrm>
                <a:off x="7776210" y="3722370"/>
                <a:ext cx="3764280" cy="13220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PT" altLang="en-US" sz="2000"/>
                  <a:t>Perturbação Porcentagem</a:t>
                </a:r>
                <a:endParaRPr lang="pt-PT" altLang="en-US" sz="2000"/>
              </a:p>
              <a:p>
                <a:pPr algn="ctr"/>
                <a:r>
                  <a:rPr lang="pt-PT" altLang="en-US" sz="2000">
                    <a:solidFill>
                      <a:srgbClr val="FF0000"/>
                    </a:solidFill>
                  </a:rPr>
                  <a:t>melhor que</a:t>
                </a:r>
                <a:endParaRPr lang="pt-PT" altLang="en-US" sz="2000">
                  <a:solidFill>
                    <a:srgbClr val="FF0000"/>
                  </a:solidFill>
                </a:endParaRPr>
              </a:p>
              <a:p>
                <a:pPr algn="ctr"/>
                <a:r>
                  <a:rPr lang="pt-PT" altLang="en-US" sz="2000"/>
                  <a:t>Perturbação Original</a:t>
                </a:r>
                <a:endParaRPr lang="pt-PT" altLang="en-US" sz="2000"/>
              </a:p>
              <a:p>
                <a:pPr algn="ctr"/>
                <a:r>
                  <a:rPr lang="pt-PT" altLang="en-US" sz="2000">
                    <a:solidFill>
                      <a:schemeClr val="accent5"/>
                    </a:solidFill>
                  </a:rPr>
                  <a:t>para funções onde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pt-PT" sz="2000" i="1">
                            <a:solidFill>
                              <a:schemeClr val="accent5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pPr>
                      <m:e>
                        <m:r>
                          <a:rPr lang="en-US" altLang="pt-PT" sz="2000" i="1">
                            <a:solidFill>
                              <a:schemeClr val="accent5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𝑥</m:t>
                        </m:r>
                      </m:e>
                      <m:sup>
                        <m:r>
                          <a:rPr lang="en-US" altLang="pt-PT" sz="2000" i="1">
                            <a:solidFill>
                              <a:schemeClr val="accent5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∗</m:t>
                        </m:r>
                      </m:sup>
                    </m:sSup>
                    <m:r>
                      <a:rPr lang="en-US" altLang="pt-PT" sz="2000" i="1">
                        <a:solidFill>
                          <a:schemeClr val="accent5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≠</m:t>
                    </m:r>
                    <m:r>
                      <a:rPr lang="en-US" altLang="pt-PT" sz="2000" i="1">
                        <a:solidFill>
                          <a:schemeClr val="accent5"/>
                        </a:solidFill>
                        <a:latin typeface="DejaVu Math TeX Gyre" panose="02000503000000000000" charset="0"/>
                        <a:ea typeface="MS Mincho" charset="0"/>
                        <a:cs typeface="DejaVu Math TeX Gyre" panose="02000503000000000000" charset="0"/>
                      </a:rPr>
                      <m:t>0</m:t>
                    </m:r>
                  </m:oMath>
                </a14:m>
                <a:endParaRPr lang="en-US" altLang="pt-PT" sz="2000" i="1">
                  <a:solidFill>
                    <a:schemeClr val="accent5"/>
                  </a:solidFill>
                  <a:latin typeface="DejaVu Math TeX Gyre" panose="02000503000000000000" charset="0"/>
                  <a:ea typeface="MS Mincho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5" name="Text 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6210" y="3722370"/>
                <a:ext cx="3764280" cy="1322070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 Box 10"/>
              <p:cNvSpPr txBox="1"/>
              <p:nvPr/>
            </p:nvSpPr>
            <p:spPr>
              <a:xfrm>
                <a:off x="4311015" y="1384300"/>
                <a:ext cx="3401695" cy="5835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PT" altLang="en-US" sz="3200"/>
                  <a:t>Adaptação do </a:t>
                </a:r>
                <a14:m>
                  <m:oMath xmlns:m="http://schemas.openxmlformats.org/officeDocument/2006/math">
                    <m:r>
                      <a:rPr lang="en-US" altLang="pt-PT" sz="32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𝜎</m:t>
                    </m:r>
                  </m:oMath>
                </a14:m>
                <a:endParaRPr lang="pt-PT" altLang="en-US" sz="3200"/>
              </a:p>
            </p:txBody>
          </p:sp>
        </mc:Choice>
        <mc:Fallback>
          <p:sp>
            <p:nvSpPr>
              <p:cNvPr id="11" name="Text 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1015" y="1384300"/>
                <a:ext cx="3401695" cy="583565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/>
          <p:cNvCxnSpPr/>
          <p:nvPr/>
        </p:nvCxnSpPr>
        <p:spPr>
          <a:xfrm>
            <a:off x="1681480" y="2093595"/>
            <a:ext cx="8829675" cy="12065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 Box 4"/>
              <p:cNvSpPr txBox="1"/>
              <p:nvPr/>
            </p:nvSpPr>
            <p:spPr>
              <a:xfrm>
                <a:off x="1891030" y="3068955"/>
                <a:ext cx="8242300" cy="2399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indent="0" algn="l">
                  <a:lnSpc>
                    <a:spcPct val="150000"/>
                  </a:lnSpc>
                  <a:buFont typeface="Arial" panose="020B0604020202020204" pitchFamily="34" charset="0"/>
                  <a:buNone/>
                </a:pPr>
                <a:r>
                  <a:rPr lang="pt-PT" altLang="en-US" sz="2000" b="1"/>
                  <a:t>Até aqui: </a:t>
                </a:r>
                <a:r>
                  <a:rPr lang="pt-PT" altLang="en-US" sz="2000"/>
                  <a:t>Provado que perturbação porcentagem melhor que perturbação original para funções onde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pt-PT" sz="20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pPr>
                      <m:e>
                        <m:r>
                          <a:rPr lang="en-US" altLang="pt-PT" sz="20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𝑥</m:t>
                        </m:r>
                      </m:e>
                      <m:sup>
                        <m:r>
                          <a:rPr lang="en-US" altLang="pt-PT" sz="20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∗</m:t>
                        </m:r>
                      </m:sup>
                    </m:sSup>
                    <m:r>
                      <a:rPr lang="en-US" altLang="pt-PT" sz="2000" i="1">
                        <a:solidFill>
                          <a:schemeClr val="tx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≠</m:t>
                    </m:r>
                    <m:r>
                      <a:rPr lang="en-US" altLang="pt-PT" sz="2000" i="1">
                        <a:solidFill>
                          <a:schemeClr val="tx1"/>
                        </a:solidFill>
                        <a:latin typeface="DejaVu Math TeX Gyre" panose="02000503000000000000" charset="0"/>
                        <a:ea typeface="MS Mincho" charset="0"/>
                        <a:cs typeface="DejaVu Math TeX Gyre" panose="02000503000000000000" charset="0"/>
                      </a:rPr>
                      <m:t>0</m:t>
                    </m:r>
                  </m:oMath>
                </a14:m>
                <a:endParaRPr lang="en-US" altLang="pt-PT" sz="2000" i="1">
                  <a:solidFill>
                    <a:schemeClr val="tx1"/>
                  </a:solidFill>
                  <a:latin typeface="DejaVu Math TeX Gyre" panose="02000503000000000000" charset="0"/>
                  <a:ea typeface="MS Mincho" charset="0"/>
                  <a:cs typeface="DejaVu Math TeX Gyre" panose="02000503000000000000" charset="0"/>
                </a:endParaRPr>
              </a:p>
              <a:p>
                <a:pPr indent="0" algn="l">
                  <a:lnSpc>
                    <a:spcPct val="150000"/>
                  </a:lnSpc>
                  <a:buFont typeface="Arial" panose="020B0604020202020204" pitchFamily="34" charset="0"/>
                  <a:buNone/>
                </a:pPr>
                <a:endParaRPr lang="en-US" altLang="pt-PT" sz="2000" i="1">
                  <a:solidFill>
                    <a:schemeClr val="tx1"/>
                  </a:solidFill>
                  <a:latin typeface="DejaVu Math TeX Gyre" panose="02000503000000000000" charset="0"/>
                  <a:ea typeface="MS Mincho" charset="0"/>
                  <a:cs typeface="DejaVu Math TeX Gyre" panose="02000503000000000000" charset="0"/>
                </a:endParaRPr>
              </a:p>
              <a:p>
                <a:pPr indent="0" algn="l">
                  <a:lnSpc>
                    <a:spcPct val="150000"/>
                  </a:lnSpc>
                  <a:buFont typeface="Arial" panose="020B0604020202020204" pitchFamily="34" charset="0"/>
                  <a:buNone/>
                </a:pPr>
                <a:r>
                  <a:rPr lang="pt-PT" altLang="en-US" sz="2000" b="1">
                    <a:sym typeface="+mn-ea"/>
                  </a:rPr>
                  <a:t>Próximos passos: </a:t>
                </a:r>
                <a:r>
                  <a:rPr lang="pt-PT" altLang="en-US" sz="2000">
                    <a:sym typeface="+mn-ea"/>
                  </a:rPr>
                  <a:t>Implementações de estratégias evolutivas pra controlar o </a:t>
                </a:r>
                <a14:m>
                  <m:oMath xmlns:m="http://schemas.openxmlformats.org/officeDocument/2006/math">
                    <m:r>
                      <a:rPr lang="en-US" altLang="pt-PT" sz="2000" i="1">
                        <a:latin typeface="DejaVu Math TeX Gyre" panose="02000503000000000000" charset="0"/>
                        <a:cs typeface="DejaVu Math TeX Gyre" panose="02000503000000000000" charset="0"/>
                        <a:sym typeface="+mn-ea"/>
                      </a:rPr>
                      <m:t>𝜎</m:t>
                    </m:r>
                  </m:oMath>
                </a14:m>
                <a:endParaRPr lang="pt-PT" altLang="en-US" sz="2000" i="1">
                  <a:solidFill>
                    <a:schemeClr val="tx1"/>
                  </a:solidFill>
                  <a:latin typeface="DejaVu Math TeX Gyre" panose="02000503000000000000" charset="0"/>
                  <a:ea typeface="MS Mincho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5" name="Text 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1030" y="3068955"/>
                <a:ext cx="8242300" cy="239966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749300" y="1234440"/>
            <a:ext cx="1055243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PT" altLang="en-US" sz="3200" b="1"/>
              <a:t>1ª versão: </a:t>
            </a:r>
            <a:r>
              <a:rPr lang="pt-PT" altLang="en-US" sz="3200"/>
              <a:t>ASGEOreal1_1  =  tau fixo + std 1/5 rule</a:t>
            </a:r>
            <a:endParaRPr lang="pt-PT" altLang="en-US" sz="32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Box 2"/>
              <p:cNvSpPr txBox="1"/>
              <p:nvPr/>
            </p:nvSpPr>
            <p:spPr>
              <a:xfrm>
                <a:off x="1387475" y="3007360"/>
                <a:ext cx="9461500" cy="28613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l">
                  <a:lnSpc>
                    <a:spcPct val="150000"/>
                  </a:lnSpc>
                </a:pPr>
                <a:r>
                  <a:rPr lang="pt-PT" altLang="en-US" sz="2000" b="1"/>
                  <a:t>1/5 rule:</a:t>
                </a:r>
                <a:r>
                  <a:rPr lang="pt-PT" altLang="en-US" sz="2000"/>
                  <a:t> </a:t>
                </a:r>
                <a:endParaRPr lang="pt-PT" altLang="en-US" sz="2000"/>
              </a:p>
              <a:p>
                <a:pPr marL="457200" indent="-457200" algn="l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pt-PT" altLang="en-US" sz="2000"/>
                  <a:t>Verifica quantas iterações melhoraram o valor da função dentre as q últimas.</a:t>
                </a:r>
                <a:endParaRPr lang="pt-PT" altLang="en-US" sz="2000"/>
              </a:p>
              <a:p>
                <a:pPr marL="457200" indent="-457200" algn="l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pt-PT" altLang="en-US" sz="2000">
                    <a:sym typeface="+mn-ea"/>
                  </a:rPr>
                  <a:t>3 parâmetros:</a:t>
                </a:r>
                <a:endParaRPr lang="pt-PT" altLang="en-US" sz="2000">
                  <a:sym typeface="+mn-ea"/>
                </a:endParaRPr>
              </a:p>
              <a:p>
                <a:pPr marL="914400" lvl="1" indent="-457200" algn="l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pt-PT" altLang="en-US" sz="2000" b="1">
                    <a:sym typeface="+mn-ea"/>
                  </a:rPr>
                  <a:t>stdmin: </a:t>
                </a:r>
                <a:r>
                  <a:rPr lang="pt-PT" altLang="en-US" sz="2000">
                    <a:sym typeface="+mn-ea"/>
                  </a:rPr>
                  <a:t>mínimo </a:t>
                </a:r>
                <a14:m>
                  <m:oMath xmlns:m="http://schemas.openxmlformats.org/officeDocument/2006/math">
                    <m:r>
                      <a:rPr lang="en-US" altLang="pt-PT" sz="2000" i="1">
                        <a:latin typeface="DejaVu Math TeX Gyre" panose="02000503000000000000" charset="0"/>
                        <a:cs typeface="DejaVu Math TeX Gyre" panose="02000503000000000000" charset="0"/>
                        <a:sym typeface="+mn-ea"/>
                      </a:rPr>
                      <m:t>𝜎</m:t>
                    </m:r>
                  </m:oMath>
                </a14:m>
                <a:r>
                  <a:rPr lang="pt-PT" altLang="en-US" sz="2000">
                    <a:sym typeface="+mn-ea"/>
                  </a:rPr>
                  <a:t> para não ser negativo</a:t>
                </a:r>
                <a:endParaRPr lang="pt-PT" altLang="en-US" sz="2000">
                  <a:sym typeface="+mn-ea"/>
                </a:endParaRPr>
              </a:p>
              <a:p>
                <a:pPr marL="914400" lvl="1" indent="-457200" algn="l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pt-PT" altLang="en-US" sz="2000" b="1">
                    <a:sym typeface="+mn-ea"/>
                  </a:rPr>
                  <a:t>q: </a:t>
                </a:r>
                <a:r>
                  <a:rPr lang="pt-PT" altLang="en-US" sz="2000">
                    <a:sym typeface="+mn-ea"/>
                  </a:rPr>
                  <a:t>número de iterações para a próxima avaliação</a:t>
                </a:r>
                <a:endParaRPr lang="pt-PT" altLang="en-US" sz="2000">
                  <a:sym typeface="+mn-ea"/>
                </a:endParaRPr>
              </a:p>
              <a:p>
                <a:pPr marL="914400" lvl="1" indent="-457200" algn="l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pt-PT" altLang="en-US" sz="2000" b="1">
                    <a:sym typeface="+mn-ea"/>
                  </a:rPr>
                  <a:t>c: </a:t>
                </a:r>
                <a:r>
                  <a:rPr lang="pt-PT" altLang="en-US" sz="2000">
                    <a:sym typeface="+mn-ea"/>
                  </a:rPr>
                  <a:t>modifica o std (std=std/c  ou  std=std*c)</a:t>
                </a:r>
                <a:endParaRPr lang="pt-PT" altLang="en-US" sz="2000">
                  <a:sym typeface="+mn-ea"/>
                </a:endParaRPr>
              </a:p>
            </p:txBody>
          </p:sp>
        </mc:Choice>
        <mc:Fallback>
          <p:sp>
            <p:nvSpPr>
              <p:cNvPr id="3" name="Text 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7475" y="3007360"/>
                <a:ext cx="9461500" cy="2861310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/>
          <p:cNvCxnSpPr/>
          <p:nvPr/>
        </p:nvCxnSpPr>
        <p:spPr>
          <a:xfrm>
            <a:off x="1387475" y="1869440"/>
            <a:ext cx="9417050" cy="33655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Box 4"/>
          <p:cNvSpPr txBox="1"/>
          <p:nvPr/>
        </p:nvSpPr>
        <p:spPr>
          <a:xfrm>
            <a:off x="2829560" y="2485390"/>
            <a:ext cx="62001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PT" altLang="en-US" sz="2800" b="1"/>
              <a:t>Perturbação Porcentagem</a:t>
            </a:r>
            <a:endParaRPr lang="pt-PT" altLang="en-US" sz="2800" b="1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455930" y="208280"/>
            <a:ext cx="1055243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PT" altLang="en-US" sz="3200"/>
              <a:t>Tuning do ‘stdmin’, ‘q’ e ‘c’ Perturbação Porcentagem </a:t>
            </a:r>
            <a:r>
              <a:rPr lang="pt-PT" altLang="en-US" sz="3200">
                <a:sym typeface="+mn-ea"/>
              </a:rPr>
              <a:t>ASGEOreal1_1</a:t>
            </a:r>
            <a:endParaRPr lang="pt-PT" altLang="en-US" sz="3200"/>
          </a:p>
        </p:txBody>
      </p:sp>
      <p:graphicFrame>
        <p:nvGraphicFramePr>
          <p:cNvPr id="3" name="Table 2"/>
          <p:cNvGraphicFramePr/>
          <p:nvPr/>
        </p:nvGraphicFramePr>
        <p:xfrm>
          <a:off x="1215390" y="3184525"/>
          <a:ext cx="6200775" cy="3216910"/>
        </p:xfrm>
        <a:graphic>
          <a:graphicData uri="http://schemas.openxmlformats.org/drawingml/2006/table">
            <a:tbl>
              <a:tblPr>
                <a:tableStyleId>{46F890A9-2807-4EBB-B81D-B2AA78EC7F39}</a:tableStyleId>
              </a:tblPr>
              <a:tblGrid>
                <a:gridCol w="1550194"/>
                <a:gridCol w="1550194"/>
                <a:gridCol w="1550193"/>
                <a:gridCol w="1550194"/>
              </a:tblGrid>
              <a:tr h="678180"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800" b="1"/>
                        <a:t>Função</a:t>
                      </a:r>
                      <a:endParaRPr lang="pt-PT" altLang="en-US" sz="1800" b="1"/>
                    </a:p>
                  </a:txBody>
                  <a:tcPr anchor="ctr" anchorCtr="0">
                    <a:lnR w="12700">
                      <a:solidFill>
                        <a:schemeClr val="tx1"/>
                      </a:solidFill>
                      <a:prstDash val="solid"/>
                    </a:lnR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800" b="1"/>
                        <a:t>stdmin</a:t>
                      </a:r>
                      <a:endParaRPr lang="pt-PT" altLang="en-US" sz="1800" b="1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800" b="1"/>
                        <a:t>q</a:t>
                      </a:r>
                      <a:endParaRPr lang="pt-PT" altLang="en-US" sz="1800" b="1"/>
                    </a:p>
                  </a:txBody>
                  <a:tcPr anchor="ctr" anchorCtr="0"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800" b="1"/>
                        <a:t>c</a:t>
                      </a:r>
                      <a:endParaRPr lang="pt-PT" altLang="en-US" sz="1800" b="1"/>
                    </a:p>
                  </a:txBody>
                  <a:tcPr anchor="ctr" anchorCtr="0"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422910"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800" b="1"/>
                        <a:t>GRI</a:t>
                      </a:r>
                      <a:endParaRPr lang="pt-PT" altLang="en-US" sz="1800" b="1"/>
                    </a:p>
                  </a:txBody>
                  <a:tcPr anchor="ctr" anchorCtr="0"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</a:tcPr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800" b="0"/>
                        <a:t>0,2 e 0,1</a:t>
                      </a:r>
                      <a:endParaRPr lang="pt-PT" altLang="en-US" sz="1800" b="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T w="12700">
                      <a:solidFill>
                        <a:schemeClr val="tx1"/>
                      </a:solidFill>
                      <a:prstDash val="solid"/>
                    </a:lnT>
                  </a:tcPr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800"/>
                        <a:t>500</a:t>
                      </a:r>
                      <a:endParaRPr lang="pt-PT" altLang="en-US" sz="1800"/>
                    </a:p>
                  </a:txBody>
                  <a:tcPr anchor="ctr" anchorCtr="0">
                    <a:lnT w="12700">
                      <a:solidFill>
                        <a:schemeClr val="tx1"/>
                      </a:solidFill>
                      <a:prstDash val="solid"/>
                    </a:lnT>
                  </a:tcPr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800"/>
                        <a:t>0,95</a:t>
                      </a:r>
                      <a:endParaRPr lang="pt-PT" altLang="en-US" sz="1800"/>
                    </a:p>
                  </a:txBody>
                  <a:tcPr anchor="ctr" anchorCtr="0">
                    <a:lnT w="12700">
                      <a:solidFill>
                        <a:schemeClr val="tx1"/>
                      </a:solidFill>
                      <a:prstDash val="solid"/>
                    </a:lnT>
                  </a:tcPr>
                </a:tc>
              </a:tr>
              <a:tr h="423545"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800" b="1"/>
                        <a:t>RAS</a:t>
                      </a:r>
                      <a:endParaRPr lang="pt-PT" altLang="en-US" sz="1800" b="1"/>
                    </a:p>
                  </a:txBody>
                  <a:tcPr anchor="ctr" anchorCtr="0">
                    <a:lnR w="12700">
                      <a:solidFill>
                        <a:schemeClr val="tx1"/>
                      </a:solidFill>
                      <a:prstDash val="solid"/>
                    </a:lnR>
                  </a:tcPr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800" b="0"/>
                        <a:t>1 e 0,2</a:t>
                      </a:r>
                      <a:endParaRPr lang="pt-PT" altLang="en-US" sz="1800" b="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</a:tcPr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800"/>
                        <a:t>100 e 200</a:t>
                      </a:r>
                      <a:endParaRPr lang="pt-PT" altLang="en-US" sz="18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800"/>
                        <a:t>0,9</a:t>
                      </a:r>
                      <a:endParaRPr lang="pt-PT" altLang="en-US" sz="1800"/>
                    </a:p>
                  </a:txBody>
                  <a:tcPr anchor="ctr" anchorCtr="0"/>
                </a:tc>
              </a:tr>
              <a:tr h="421640"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800" b="1"/>
                        <a:t>ROS</a:t>
                      </a:r>
                      <a:endParaRPr lang="pt-PT" altLang="en-US" sz="1800" b="1"/>
                    </a:p>
                  </a:txBody>
                  <a:tcPr anchor="ctr" anchorCtr="0">
                    <a:lnR w="12700">
                      <a:solidFill>
                        <a:schemeClr val="tx1"/>
                      </a:solidFill>
                      <a:prstDash val="solid"/>
                    </a:lnR>
                  </a:tcPr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800"/>
                        <a:t>0,1 e 0,2</a:t>
                      </a:r>
                      <a:endParaRPr lang="pt-PT" altLang="en-US" sz="18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</a:tcPr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800" b="0"/>
                        <a:t>500</a:t>
                      </a:r>
                      <a:endParaRPr lang="pt-PT" altLang="en-US" sz="1800" b="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800" b="0"/>
                        <a:t>0,95</a:t>
                      </a:r>
                      <a:endParaRPr lang="pt-PT" altLang="en-US" sz="1800" b="0"/>
                    </a:p>
                  </a:txBody>
                  <a:tcPr anchor="ctr" anchorCtr="0"/>
                </a:tc>
              </a:tr>
              <a:tr h="423545"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800" b="1"/>
                        <a:t>SCH</a:t>
                      </a:r>
                      <a:endParaRPr lang="pt-PT" altLang="en-US" sz="1800" b="1"/>
                    </a:p>
                  </a:txBody>
                  <a:tcPr anchor="ctr" anchorCtr="0">
                    <a:lnR w="12700">
                      <a:solidFill>
                        <a:schemeClr val="tx1"/>
                      </a:solidFill>
                      <a:prstDash val="solid"/>
                    </a:lnR>
                  </a:tcPr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800"/>
                        <a:t>0,5 e 0,2</a:t>
                      </a:r>
                      <a:endParaRPr lang="pt-PT" altLang="en-US" sz="18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</a:tcPr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800" b="0"/>
                        <a:t>200 e 100</a:t>
                      </a:r>
                      <a:endParaRPr lang="pt-PT" altLang="en-US" sz="1800" b="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800" b="0"/>
                        <a:t>0,9</a:t>
                      </a:r>
                      <a:endParaRPr lang="pt-PT" altLang="en-US" sz="1800" b="0"/>
                    </a:p>
                  </a:txBody>
                  <a:tcPr anchor="ctr" anchorCtr="0"/>
                </a:tc>
              </a:tr>
              <a:tr h="423545"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800" b="1"/>
                        <a:t>ACK</a:t>
                      </a:r>
                      <a:endParaRPr lang="pt-PT" altLang="en-US" sz="1800" b="1"/>
                    </a:p>
                  </a:txBody>
                  <a:tcPr anchor="ctr" anchorCtr="0">
                    <a:lnR w="12700">
                      <a:solidFill>
                        <a:schemeClr val="tx1"/>
                      </a:solidFill>
                      <a:prstDash val="solid"/>
                    </a:lnR>
                  </a:tcPr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800" b="0"/>
                        <a:t>1 e 0,5</a:t>
                      </a:r>
                      <a:endParaRPr lang="pt-PT" altLang="en-US" sz="1800" b="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</a:tcPr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800"/>
                        <a:t>200 e 100</a:t>
                      </a:r>
                      <a:endParaRPr lang="pt-PT" altLang="en-US" sz="18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800"/>
                        <a:t>0,9</a:t>
                      </a:r>
                      <a:endParaRPr lang="pt-PT" altLang="en-US" sz="1800"/>
                    </a:p>
                  </a:txBody>
                  <a:tcPr anchor="ctr" anchorCtr="0"/>
                </a:tc>
              </a:tr>
              <a:tr h="423545"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800" b="1"/>
                        <a:t>BEA</a:t>
                      </a:r>
                      <a:endParaRPr lang="pt-PT" altLang="en-US" sz="1800" b="1"/>
                    </a:p>
                  </a:txBody>
                  <a:tcPr anchor="ctr" anchorCtr="0">
                    <a:lnR w="12700">
                      <a:solidFill>
                        <a:schemeClr val="tx1"/>
                      </a:solidFill>
                      <a:prstDash val="solid"/>
                    </a:lnR>
                  </a:tcPr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800"/>
                        <a:t>0,5 e 1</a:t>
                      </a:r>
                      <a:endParaRPr lang="pt-PT" altLang="en-US" sz="18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</a:tcPr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800" b="0"/>
                        <a:t>500</a:t>
                      </a:r>
                      <a:endParaRPr lang="pt-PT" altLang="en-US" sz="1800" b="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800" b="0"/>
                        <a:t>0,95</a:t>
                      </a:r>
                      <a:endParaRPr lang="pt-PT" altLang="en-US" sz="1800" b="0"/>
                    </a:p>
                  </a:txBody>
                  <a:tcPr anchor="ctr" anchorCtr="0"/>
                </a:tc>
              </a:tr>
            </a:tbl>
          </a:graphicData>
        </a:graphic>
      </p:graphicFrame>
      <p:sp>
        <p:nvSpPr>
          <p:cNvPr id="4" name="Text Box 3"/>
          <p:cNvSpPr txBox="1"/>
          <p:nvPr/>
        </p:nvSpPr>
        <p:spPr>
          <a:xfrm>
            <a:off x="7035165" y="1945005"/>
            <a:ext cx="376428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pt-PT" altLang="en-US" sz="2000" b="1"/>
              <a:t>stdmin =</a:t>
            </a:r>
            <a:r>
              <a:rPr lang="pt-PT" altLang="en-US" sz="2000"/>
              <a:t> 0.1, 0.2, 0.5, 1.0</a:t>
            </a:r>
            <a:endParaRPr lang="pt-PT" altLang="en-US" sz="2000"/>
          </a:p>
          <a:p>
            <a:pPr algn="l"/>
            <a:r>
              <a:rPr lang="pt-PT" altLang="en-US" sz="2000" b="1"/>
              <a:t>q = </a:t>
            </a:r>
            <a:r>
              <a:rPr lang="pt-PT" altLang="en-US" sz="2000"/>
              <a:t>50, 100, 200, 500</a:t>
            </a:r>
            <a:endParaRPr lang="pt-PT" altLang="en-US" sz="2000"/>
          </a:p>
          <a:p>
            <a:pPr algn="l"/>
            <a:r>
              <a:rPr lang="pt-PT" altLang="en-US" sz="2000" b="1"/>
              <a:t>c =</a:t>
            </a:r>
            <a:r>
              <a:rPr lang="pt-PT" altLang="en-US" sz="2000"/>
              <a:t> 0.85, 0.90, 0.95</a:t>
            </a:r>
            <a:endParaRPr lang="en-US" altLang="pt-PT" sz="2000" i="1">
              <a:solidFill>
                <a:schemeClr val="accent5"/>
              </a:solidFill>
              <a:latin typeface="DejaVu Math TeX Gyre" panose="02000503000000000000" charset="0"/>
              <a:ea typeface="MS Mincho" charset="0"/>
              <a:cs typeface="DejaVu Math TeX Gyre" panose="02000503000000000000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2192020" y="2252980"/>
            <a:ext cx="37642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PT" altLang="en-US" sz="2000"/>
              <a:t>Tuning de ‘stdmin’, ‘q’ e ‘c’</a:t>
            </a:r>
            <a:endParaRPr lang="en-US" altLang="pt-PT" sz="2000" i="1">
              <a:solidFill>
                <a:schemeClr val="accent5"/>
              </a:solidFill>
              <a:latin typeface="DejaVu Math TeX Gyre" panose="02000503000000000000" charset="0"/>
              <a:ea typeface="MS Mincho" charset="0"/>
              <a:cs typeface="DejaVu Math TeX Gyre" panose="02000503000000000000" charset="0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6116320" y="2435225"/>
            <a:ext cx="657860" cy="1397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Box 7"/>
          <p:cNvSpPr txBox="1"/>
          <p:nvPr/>
        </p:nvSpPr>
        <p:spPr>
          <a:xfrm>
            <a:off x="8699500" y="3665855"/>
            <a:ext cx="209994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50000"/>
              </a:lnSpc>
            </a:pPr>
            <a:r>
              <a:rPr lang="pt-PT" altLang="en-US" sz="2000"/>
              <a:t>q = 50 fora</a:t>
            </a:r>
            <a:endParaRPr lang="pt-PT" altLang="en-US" sz="2000"/>
          </a:p>
          <a:p>
            <a:pPr algn="l">
              <a:lnSpc>
                <a:spcPct val="150000"/>
              </a:lnSpc>
            </a:pPr>
            <a:r>
              <a:rPr lang="pt-PT" altLang="en-US" sz="2000"/>
              <a:t>c = 0,85 fora</a:t>
            </a:r>
            <a:endParaRPr lang="pt-PT" altLang="en-US" sz="2000">
              <a:solidFill>
                <a:schemeClr val="accent5"/>
              </a:solidFill>
              <a:latin typeface="DejaVu Math TeX Gyre" panose="02000503000000000000" charset="0"/>
              <a:ea typeface="MS Mincho" charset="0"/>
              <a:cs typeface="DejaVu Math TeX Gyre" panose="02000503000000000000" charset="0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7770495" y="4895850"/>
            <a:ext cx="3957320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lnSpc>
                <a:spcPct val="150000"/>
              </a:lnSpc>
            </a:pPr>
            <a:r>
              <a:rPr lang="pt-PT" altLang="en-US" b="1">
                <a:solidFill>
                  <a:schemeClr val="accent5"/>
                </a:solidFill>
                <a:latin typeface="DejaVu Math TeX Gyre" panose="02000503000000000000" charset="0"/>
                <a:ea typeface="MS Mincho" charset="0"/>
                <a:cs typeface="DejaVu Math TeX Gyre" panose="02000503000000000000" charset="0"/>
                <a:sym typeface="+mn-ea"/>
              </a:rPr>
              <a:t>não foi encontrado </a:t>
            </a:r>
            <a:endParaRPr lang="pt-PT" altLang="en-US" b="1">
              <a:solidFill>
                <a:schemeClr val="accent5"/>
              </a:solidFill>
              <a:latin typeface="DejaVu Math TeX Gyre" panose="02000503000000000000" charset="0"/>
              <a:ea typeface="MS Mincho" charset="0"/>
              <a:cs typeface="DejaVu Math TeX Gyre" panose="02000503000000000000" charset="0"/>
            </a:endParaRPr>
          </a:p>
          <a:p>
            <a:pPr algn="ctr">
              <a:lnSpc>
                <a:spcPct val="150000"/>
              </a:lnSpc>
            </a:pPr>
            <a:r>
              <a:rPr lang="pt-PT" altLang="en-US" b="1">
                <a:solidFill>
                  <a:schemeClr val="accent5"/>
                </a:solidFill>
                <a:latin typeface="DejaVu Math TeX Gyre" panose="02000503000000000000" charset="0"/>
                <a:ea typeface="MS Mincho" charset="0"/>
                <a:cs typeface="DejaVu Math TeX Gyre" panose="02000503000000000000" charset="0"/>
                <a:sym typeface="+mn-ea"/>
              </a:rPr>
              <a:t>um padrão. Vamos testar a versão 2 com tau utilizando CoI pra ver a diferença</a:t>
            </a:r>
            <a:endParaRPr lang="en-US" b="1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749300" y="1234440"/>
            <a:ext cx="1055243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PT" altLang="en-US" sz="3200" b="1"/>
              <a:t>2ª versão: </a:t>
            </a:r>
            <a:r>
              <a:rPr lang="pt-PT" altLang="en-US" sz="3200"/>
              <a:t>ASGEOreal1_2  =  tau CoI + std 1/5 rule</a:t>
            </a:r>
            <a:endParaRPr lang="pt-PT" altLang="en-US" sz="3200"/>
          </a:p>
        </p:txBody>
      </p:sp>
      <p:cxnSp>
        <p:nvCxnSpPr>
          <p:cNvPr id="6" name="Straight Connector 5"/>
          <p:cNvCxnSpPr/>
          <p:nvPr/>
        </p:nvCxnSpPr>
        <p:spPr>
          <a:xfrm>
            <a:off x="1387475" y="1869440"/>
            <a:ext cx="9417050" cy="33655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Box 4"/>
          <p:cNvSpPr txBox="1"/>
          <p:nvPr/>
        </p:nvSpPr>
        <p:spPr>
          <a:xfrm>
            <a:off x="2667635" y="2275205"/>
            <a:ext cx="6857365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PT" altLang="en-US" sz="2800" b="1"/>
              <a:t>Completamente Adaptativo!</a:t>
            </a:r>
            <a:endParaRPr lang="pt-PT" altLang="en-US" sz="2800" b="1"/>
          </a:p>
          <a:p>
            <a:pPr algn="ctr"/>
            <a:endParaRPr lang="pt-PT" altLang="en-US" sz="2800" b="1"/>
          </a:p>
          <a:p>
            <a:pPr algn="ctr"/>
            <a:r>
              <a:rPr lang="pt-PT" altLang="en-US" sz="2800" b="1"/>
              <a:t>Perturbação Porcentagem novamente</a:t>
            </a:r>
            <a:endParaRPr lang="pt-PT" altLang="en-US" sz="2800" b="1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Table 2"/>
          <p:cNvGraphicFramePr/>
          <p:nvPr/>
        </p:nvGraphicFramePr>
        <p:xfrm>
          <a:off x="973455" y="3128645"/>
          <a:ext cx="6200775" cy="3216910"/>
        </p:xfrm>
        <a:graphic>
          <a:graphicData uri="http://schemas.openxmlformats.org/drawingml/2006/table">
            <a:tbl>
              <a:tblPr>
                <a:tableStyleId>{46F890A9-2807-4EBB-B81D-B2AA78EC7F39}</a:tableStyleId>
              </a:tblPr>
              <a:tblGrid>
                <a:gridCol w="1550194"/>
                <a:gridCol w="1550194"/>
                <a:gridCol w="1550035"/>
                <a:gridCol w="1550352"/>
              </a:tblGrid>
              <a:tr h="678180"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800" b="1"/>
                        <a:t>Função</a:t>
                      </a:r>
                      <a:endParaRPr lang="pt-PT" altLang="en-US" sz="1800" b="1"/>
                    </a:p>
                  </a:txBody>
                  <a:tcPr anchor="ctr" anchorCtr="0">
                    <a:lnR w="12700">
                      <a:solidFill>
                        <a:schemeClr val="tx1"/>
                      </a:solidFill>
                      <a:prstDash val="solid"/>
                    </a:lnR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800" b="1"/>
                        <a:t>stdmin</a:t>
                      </a:r>
                      <a:endParaRPr lang="pt-PT" altLang="en-US" sz="1800" b="1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800" b="1"/>
                        <a:t>q</a:t>
                      </a:r>
                      <a:endParaRPr lang="pt-PT" altLang="en-US" sz="1800" b="1"/>
                    </a:p>
                  </a:txBody>
                  <a:tcPr anchor="ctr" anchorCtr="0"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800" b="1"/>
                        <a:t>c</a:t>
                      </a:r>
                      <a:endParaRPr lang="pt-PT" altLang="en-US" sz="1800" b="1"/>
                    </a:p>
                  </a:txBody>
                  <a:tcPr anchor="ctr" anchorCtr="0"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422910"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800" b="1"/>
                        <a:t>GRI</a:t>
                      </a:r>
                      <a:endParaRPr lang="pt-PT" altLang="en-US" sz="1800" b="1"/>
                    </a:p>
                  </a:txBody>
                  <a:tcPr anchor="ctr" anchorCtr="0"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</a:tcPr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800" b="0"/>
                        <a:t>0,1 e 0,2</a:t>
                      </a:r>
                      <a:endParaRPr lang="pt-PT" altLang="en-US" sz="1800" b="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T w="12700">
                      <a:solidFill>
                        <a:schemeClr val="tx1"/>
                      </a:solidFill>
                      <a:prstDash val="solid"/>
                    </a:lnT>
                  </a:tcPr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800"/>
                        <a:t>500</a:t>
                      </a:r>
                      <a:endParaRPr lang="pt-PT" altLang="en-US" sz="1800"/>
                    </a:p>
                  </a:txBody>
                  <a:tcPr anchor="ctr" anchorCtr="0">
                    <a:lnT w="12700">
                      <a:solidFill>
                        <a:schemeClr val="tx1"/>
                      </a:solidFill>
                      <a:prstDash val="solid"/>
                    </a:lnT>
                  </a:tcPr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800"/>
                        <a:t>0,95</a:t>
                      </a:r>
                      <a:r>
                        <a:rPr lang="pt-PT" altLang="en-US" sz="1800">
                          <a:sym typeface="+mn-ea"/>
                        </a:rPr>
                        <a:t> e 0,9</a:t>
                      </a:r>
                      <a:endParaRPr lang="pt-PT" altLang="en-US" sz="1800"/>
                    </a:p>
                  </a:txBody>
                  <a:tcPr anchor="ctr" anchorCtr="0">
                    <a:lnT w="12700">
                      <a:solidFill>
                        <a:schemeClr val="tx1"/>
                      </a:solidFill>
                      <a:prstDash val="solid"/>
                    </a:lnT>
                  </a:tcPr>
                </a:tc>
              </a:tr>
              <a:tr h="423545"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800" b="1"/>
                        <a:t>RAS</a:t>
                      </a:r>
                      <a:endParaRPr lang="pt-PT" altLang="en-US" sz="1800" b="1"/>
                    </a:p>
                  </a:txBody>
                  <a:tcPr anchor="ctr" anchorCtr="0">
                    <a:lnR w="12700">
                      <a:solidFill>
                        <a:schemeClr val="tx1"/>
                      </a:solidFill>
                      <a:prstDash val="solid"/>
                    </a:lnR>
                  </a:tcPr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800" b="0"/>
                        <a:t>1 e 0,5</a:t>
                      </a:r>
                      <a:endParaRPr lang="pt-PT" altLang="en-US" sz="1800" b="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</a:tcPr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800"/>
                        <a:t>100</a:t>
                      </a:r>
                      <a:endParaRPr lang="pt-PT" altLang="en-US" sz="18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800"/>
                        <a:t>0,95</a:t>
                      </a:r>
                      <a:r>
                        <a:rPr lang="pt-PT" altLang="en-US" sz="1800">
                          <a:sym typeface="+mn-ea"/>
                        </a:rPr>
                        <a:t> e 0,9</a:t>
                      </a:r>
                      <a:endParaRPr lang="pt-PT" altLang="en-US" sz="1800"/>
                    </a:p>
                  </a:txBody>
                  <a:tcPr anchor="ctr" anchorCtr="0"/>
                </a:tc>
              </a:tr>
              <a:tr h="421640"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800" b="1"/>
                        <a:t>ROS</a:t>
                      </a:r>
                      <a:endParaRPr lang="pt-PT" altLang="en-US" sz="1800" b="1"/>
                    </a:p>
                  </a:txBody>
                  <a:tcPr anchor="ctr" anchorCtr="0">
                    <a:lnR w="12700">
                      <a:solidFill>
                        <a:schemeClr val="tx1"/>
                      </a:solidFill>
                      <a:prstDash val="solid"/>
                    </a:lnR>
                  </a:tcPr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800"/>
                        <a:t>0,2 e 0,1</a:t>
                      </a:r>
                      <a:endParaRPr lang="pt-PT" altLang="en-US" sz="18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</a:tcPr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800" b="0"/>
                        <a:t>500</a:t>
                      </a:r>
                      <a:endParaRPr lang="pt-PT" altLang="en-US" sz="1800" b="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800" b="0"/>
                        <a:t>0,95</a:t>
                      </a:r>
                      <a:r>
                        <a:rPr lang="pt-PT" altLang="en-US" sz="1800">
                          <a:sym typeface="+mn-ea"/>
                        </a:rPr>
                        <a:t> e 0,9</a:t>
                      </a:r>
                      <a:endParaRPr lang="pt-PT" altLang="en-US" sz="1800" b="0"/>
                    </a:p>
                  </a:txBody>
                  <a:tcPr anchor="ctr" anchorCtr="0"/>
                </a:tc>
              </a:tr>
              <a:tr h="423545"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800" b="1"/>
                        <a:t>SCH</a:t>
                      </a:r>
                      <a:endParaRPr lang="pt-PT" altLang="en-US" sz="1800" b="1"/>
                    </a:p>
                  </a:txBody>
                  <a:tcPr anchor="ctr" anchorCtr="0">
                    <a:lnR w="12700">
                      <a:solidFill>
                        <a:schemeClr val="tx1"/>
                      </a:solidFill>
                      <a:prstDash val="solid"/>
                    </a:lnR>
                  </a:tcPr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800"/>
                        <a:t>1 e 0,2</a:t>
                      </a:r>
                      <a:endParaRPr lang="pt-PT" altLang="en-US" sz="18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</a:tcPr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800" b="0"/>
                        <a:t>200 e 100</a:t>
                      </a:r>
                      <a:endParaRPr lang="pt-PT" altLang="en-US" sz="1800" b="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800" b="0"/>
                        <a:t>0,95 e 0,9</a:t>
                      </a:r>
                      <a:endParaRPr lang="pt-PT" altLang="en-US" sz="1800" b="0"/>
                    </a:p>
                  </a:txBody>
                  <a:tcPr anchor="ctr" anchorCtr="0"/>
                </a:tc>
              </a:tr>
              <a:tr h="423545"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800" b="1"/>
                        <a:t>ACK</a:t>
                      </a:r>
                      <a:endParaRPr lang="pt-PT" altLang="en-US" sz="1800" b="1"/>
                    </a:p>
                  </a:txBody>
                  <a:tcPr anchor="ctr" anchorCtr="0">
                    <a:lnR w="12700">
                      <a:solidFill>
                        <a:schemeClr val="tx1"/>
                      </a:solidFill>
                      <a:prstDash val="solid"/>
                    </a:lnR>
                  </a:tcPr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800" b="0"/>
                        <a:t>1</a:t>
                      </a:r>
                      <a:endParaRPr lang="pt-PT" altLang="en-US" sz="1800" b="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</a:tcPr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800"/>
                        <a:t>500 e 200</a:t>
                      </a:r>
                      <a:endParaRPr lang="pt-PT" altLang="en-US" sz="18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800"/>
                        <a:t>0,95 e 0,9</a:t>
                      </a:r>
                      <a:endParaRPr lang="pt-PT" altLang="en-US" sz="1800"/>
                    </a:p>
                  </a:txBody>
                  <a:tcPr anchor="ctr" anchorCtr="0"/>
                </a:tc>
              </a:tr>
              <a:tr h="423545"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800" b="1"/>
                        <a:t>BEA</a:t>
                      </a:r>
                      <a:endParaRPr lang="pt-PT" altLang="en-US" sz="1800" b="1"/>
                    </a:p>
                  </a:txBody>
                  <a:tcPr anchor="ctr" anchorCtr="0">
                    <a:lnR w="12700">
                      <a:solidFill>
                        <a:schemeClr val="tx1"/>
                      </a:solidFill>
                      <a:prstDash val="solid"/>
                    </a:lnR>
                  </a:tcPr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800"/>
                        <a:t>0,2 e 0,5</a:t>
                      </a:r>
                      <a:endParaRPr lang="pt-PT" altLang="en-US" sz="18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</a:tcPr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800" b="0"/>
                        <a:t>500</a:t>
                      </a:r>
                      <a:endParaRPr lang="pt-PT" altLang="en-US" sz="1800" b="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800" b="0"/>
                        <a:t>0,95</a:t>
                      </a:r>
                      <a:endParaRPr lang="pt-PT" altLang="en-US" sz="1800" b="0"/>
                    </a:p>
                  </a:txBody>
                  <a:tcPr anchor="ctr" anchorCtr="0"/>
                </a:tc>
              </a:tr>
            </a:tbl>
          </a:graphicData>
        </a:graphic>
      </p:graphicFrame>
      <p:sp>
        <p:nvSpPr>
          <p:cNvPr id="7" name="Text Box 6"/>
          <p:cNvSpPr txBox="1"/>
          <p:nvPr/>
        </p:nvSpPr>
        <p:spPr>
          <a:xfrm>
            <a:off x="7035165" y="1945005"/>
            <a:ext cx="376428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pt-PT" altLang="en-US" sz="2000" b="1"/>
              <a:t>stdmin =</a:t>
            </a:r>
            <a:r>
              <a:rPr lang="pt-PT" altLang="en-US" sz="2000"/>
              <a:t> 0.1, 0.2, 0.5, 1.0</a:t>
            </a:r>
            <a:endParaRPr lang="pt-PT" altLang="en-US" sz="2000"/>
          </a:p>
          <a:p>
            <a:pPr algn="l"/>
            <a:r>
              <a:rPr lang="pt-PT" altLang="en-US" sz="2000" b="1"/>
              <a:t>q = </a:t>
            </a:r>
            <a:r>
              <a:rPr lang="pt-PT" altLang="en-US" sz="2000"/>
              <a:t>50, 100, 200, 500</a:t>
            </a:r>
            <a:endParaRPr lang="pt-PT" altLang="en-US" sz="2000"/>
          </a:p>
          <a:p>
            <a:pPr algn="l"/>
            <a:r>
              <a:rPr lang="pt-PT" altLang="en-US" sz="2000" b="1"/>
              <a:t>c =</a:t>
            </a:r>
            <a:r>
              <a:rPr lang="pt-PT" altLang="en-US" sz="2000"/>
              <a:t> 0.85, 0.90, 0.95</a:t>
            </a:r>
            <a:endParaRPr lang="en-US" altLang="pt-PT" sz="2000" i="1">
              <a:solidFill>
                <a:schemeClr val="accent5"/>
              </a:solidFill>
              <a:latin typeface="DejaVu Math TeX Gyre" panose="02000503000000000000" charset="0"/>
              <a:ea typeface="MS Mincho" charset="0"/>
              <a:cs typeface="DejaVu Math TeX Gyre" panose="02000503000000000000" charset="0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2192020" y="2252980"/>
            <a:ext cx="37642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PT" altLang="en-US" sz="2000"/>
              <a:t>Tuning de ‘stdmin’, ‘q’ e ‘c’</a:t>
            </a:r>
            <a:endParaRPr lang="en-US" altLang="pt-PT" sz="2000" i="1">
              <a:solidFill>
                <a:schemeClr val="accent5"/>
              </a:solidFill>
              <a:latin typeface="DejaVu Math TeX Gyre" panose="02000503000000000000" charset="0"/>
              <a:ea typeface="MS Mincho" charset="0"/>
              <a:cs typeface="DejaVu Math TeX Gyre" panose="02000503000000000000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6116320" y="2435225"/>
            <a:ext cx="657860" cy="1397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Box 9"/>
          <p:cNvSpPr txBox="1"/>
          <p:nvPr/>
        </p:nvSpPr>
        <p:spPr>
          <a:xfrm>
            <a:off x="795655" y="240665"/>
            <a:ext cx="1055243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PT" altLang="en-US" sz="3200" b="1"/>
              <a:t>2ª versão: </a:t>
            </a:r>
            <a:r>
              <a:rPr lang="pt-PT" altLang="en-US" sz="3200"/>
              <a:t>ASGEOreal1_2  =  tau CoI + std 1/5 rule</a:t>
            </a:r>
            <a:endParaRPr lang="pt-PT" altLang="en-US" sz="3200"/>
          </a:p>
        </p:txBody>
      </p:sp>
      <p:cxnSp>
        <p:nvCxnSpPr>
          <p:cNvPr id="11" name="Straight Connector 10"/>
          <p:cNvCxnSpPr/>
          <p:nvPr/>
        </p:nvCxnSpPr>
        <p:spPr>
          <a:xfrm>
            <a:off x="1433830" y="875665"/>
            <a:ext cx="9417050" cy="33655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Box 11"/>
          <p:cNvSpPr txBox="1"/>
          <p:nvPr/>
        </p:nvSpPr>
        <p:spPr>
          <a:xfrm>
            <a:off x="2713990" y="875665"/>
            <a:ext cx="68573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PT" altLang="en-US" sz="2400" b="1"/>
              <a:t>Perturbação Porcentagem</a:t>
            </a:r>
            <a:endParaRPr lang="pt-PT" altLang="en-US" sz="2400" b="1"/>
          </a:p>
        </p:txBody>
      </p:sp>
      <p:sp>
        <p:nvSpPr>
          <p:cNvPr id="13" name="Text Box 12"/>
          <p:cNvSpPr txBox="1"/>
          <p:nvPr/>
        </p:nvSpPr>
        <p:spPr>
          <a:xfrm>
            <a:off x="7935595" y="5191125"/>
            <a:ext cx="323723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00000"/>
              </a:lnSpc>
            </a:pPr>
            <a:r>
              <a:rPr lang="pt-PT" altLang="en-US" sz="2000" b="1"/>
              <a:t>Parâmetros escolhidos:</a:t>
            </a:r>
            <a:endParaRPr lang="pt-PT" altLang="en-US" sz="2000" b="1"/>
          </a:p>
          <a:p>
            <a:pPr algn="l">
              <a:lnSpc>
                <a:spcPct val="100000"/>
              </a:lnSpc>
            </a:pPr>
            <a:r>
              <a:rPr lang="pt-PT" altLang="en-US" sz="2000"/>
              <a:t>stdmin = 0,5</a:t>
            </a:r>
            <a:endParaRPr lang="pt-PT" altLang="en-US" sz="2000"/>
          </a:p>
          <a:p>
            <a:pPr algn="l">
              <a:lnSpc>
                <a:spcPct val="100000"/>
              </a:lnSpc>
            </a:pPr>
            <a:r>
              <a:rPr lang="pt-PT" altLang="en-US" sz="2000"/>
              <a:t>q = 200</a:t>
            </a:r>
            <a:endParaRPr lang="pt-PT" altLang="en-US" sz="2000"/>
          </a:p>
          <a:p>
            <a:pPr algn="l">
              <a:lnSpc>
                <a:spcPct val="100000"/>
              </a:lnSpc>
            </a:pPr>
            <a:r>
              <a:rPr lang="pt-PT" altLang="en-US" sz="2000"/>
              <a:t>c = 0,95</a:t>
            </a:r>
            <a:endParaRPr lang="pt-PT" altLang="en-US" sz="2000">
              <a:solidFill>
                <a:schemeClr val="accent5"/>
              </a:solidFill>
              <a:latin typeface="DejaVu Math TeX Gyre" panose="02000503000000000000" charset="0"/>
              <a:ea typeface="MS Mincho" charset="0"/>
              <a:cs typeface="DejaVu Math TeX Gyre" panose="02000503000000000000" charset="0"/>
            </a:endParaRPr>
          </a:p>
        </p:txBody>
      </p:sp>
      <p:sp>
        <p:nvSpPr>
          <p:cNvPr id="14" name="Text Box 13"/>
          <p:cNvSpPr txBox="1"/>
          <p:nvPr/>
        </p:nvSpPr>
        <p:spPr>
          <a:xfrm>
            <a:off x="7575550" y="3128645"/>
            <a:ext cx="3957320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lnSpc>
                <a:spcPct val="150000"/>
              </a:lnSpc>
            </a:pPr>
            <a:r>
              <a:rPr lang="pt-PT" altLang="en-US" b="1">
                <a:solidFill>
                  <a:schemeClr val="accent5"/>
                </a:solidFill>
                <a:latin typeface="DejaVu Math TeX Gyre" panose="02000503000000000000" charset="0"/>
                <a:ea typeface="MS Mincho" charset="0"/>
                <a:cs typeface="DejaVu Math TeX Gyre" panose="02000503000000000000" charset="0"/>
                <a:sym typeface="+mn-ea"/>
              </a:rPr>
              <a:t>Resultados muito parecidos com a versão 1 (tau fixo).</a:t>
            </a:r>
            <a:endParaRPr lang="pt-PT" altLang="en-US" b="1">
              <a:solidFill>
                <a:schemeClr val="accent5"/>
              </a:solidFill>
              <a:latin typeface="DejaVu Math TeX Gyre" panose="02000503000000000000" charset="0"/>
              <a:ea typeface="MS Mincho" charset="0"/>
              <a:cs typeface="DejaVu Math TeX Gyre" panose="02000503000000000000" charset="0"/>
              <a:sym typeface="+mn-ea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altLang="en-US" b="1">
                <a:solidFill>
                  <a:schemeClr val="accent5"/>
                </a:solidFill>
                <a:latin typeface="DejaVu Math TeX Gyre" panose="02000503000000000000" charset="0"/>
                <a:ea typeface="MS Mincho" charset="0"/>
                <a:cs typeface="DejaVu Math TeX Gyre" panose="02000503000000000000" charset="0"/>
                <a:sym typeface="+mn-ea"/>
              </a:rPr>
              <a:t>Isso mostra que 1/5 é equivalente ao tau fixo</a:t>
            </a:r>
            <a:endParaRPr lang="en-US" b="1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623570" y="296545"/>
            <a:ext cx="1055243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PT" altLang="en-US" sz="3200" b="1"/>
              <a:t>Execução Comparativo da 2ª versão com o AGEO2real1</a:t>
            </a:r>
            <a:endParaRPr lang="pt-PT" altLang="en-US" sz="3200"/>
          </a:p>
        </p:txBody>
      </p:sp>
      <p:cxnSp>
        <p:nvCxnSpPr>
          <p:cNvPr id="6" name="Straight Connector 5"/>
          <p:cNvCxnSpPr/>
          <p:nvPr/>
        </p:nvCxnSpPr>
        <p:spPr>
          <a:xfrm>
            <a:off x="1387475" y="1339215"/>
            <a:ext cx="9417050" cy="33655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Box 4"/>
          <p:cNvSpPr txBox="1"/>
          <p:nvPr/>
        </p:nvSpPr>
        <p:spPr>
          <a:xfrm>
            <a:off x="2447925" y="1372870"/>
            <a:ext cx="68573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PT" altLang="en-US" b="1"/>
              <a:t>Completamente Adaptativo &amp; Perturbação Porcentagem</a:t>
            </a:r>
            <a:endParaRPr lang="pt-PT" altLang="en-US" b="1"/>
          </a:p>
        </p:txBody>
      </p:sp>
      <p:grpSp>
        <p:nvGrpSpPr>
          <p:cNvPr id="11" name="Group 10"/>
          <p:cNvGrpSpPr/>
          <p:nvPr/>
        </p:nvGrpSpPr>
        <p:grpSpPr>
          <a:xfrm>
            <a:off x="1059815" y="1922780"/>
            <a:ext cx="9805670" cy="3829050"/>
            <a:chOff x="1441" y="3712"/>
            <a:chExt cx="15838" cy="6801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1888" y="7063"/>
              <a:ext cx="5391" cy="3450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41" y="3712"/>
              <a:ext cx="5204" cy="3351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41" y="7062"/>
              <a:ext cx="5204" cy="3327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873" y="3712"/>
              <a:ext cx="5406" cy="3489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645" y="3712"/>
              <a:ext cx="5228" cy="3350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645" y="7061"/>
              <a:ext cx="5220" cy="3333"/>
            </a:xfrm>
            <a:prstGeom prst="rect">
              <a:avLst/>
            </a:prstGeom>
          </p:spPr>
        </p:pic>
      </p:grpSp>
      <p:sp>
        <p:nvSpPr>
          <p:cNvPr id="12" name="Text Box 11"/>
          <p:cNvSpPr txBox="1"/>
          <p:nvPr/>
        </p:nvSpPr>
        <p:spPr>
          <a:xfrm>
            <a:off x="1841500" y="6059805"/>
            <a:ext cx="8509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PT" altLang="en-US" sz="2000" b="1">
                <a:solidFill>
                  <a:schemeClr val="accent5"/>
                </a:solidFill>
              </a:rPr>
              <a:t>Adaptativo foi pior em todas, mas não ficou tão longe em algumas</a:t>
            </a:r>
            <a:endParaRPr lang="pt-PT" altLang="en-US" sz="2000" b="1"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749300" y="1234440"/>
            <a:ext cx="1055243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PT" altLang="en-US" sz="3200" b="1"/>
              <a:t>3ª versão: </a:t>
            </a:r>
            <a:r>
              <a:rPr lang="pt-PT" altLang="en-US" sz="3200"/>
              <a:t>ASGEOreal1_3  =  tau CoI + std CoI</a:t>
            </a:r>
            <a:endParaRPr lang="pt-PT" altLang="en-US" sz="3200"/>
          </a:p>
        </p:txBody>
      </p:sp>
      <p:cxnSp>
        <p:nvCxnSpPr>
          <p:cNvPr id="6" name="Straight Connector 5"/>
          <p:cNvCxnSpPr/>
          <p:nvPr/>
        </p:nvCxnSpPr>
        <p:spPr>
          <a:xfrm>
            <a:off x="1387475" y="1869440"/>
            <a:ext cx="9417050" cy="33655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Box 4"/>
          <p:cNvSpPr txBox="1"/>
          <p:nvPr/>
        </p:nvSpPr>
        <p:spPr>
          <a:xfrm>
            <a:off x="2667635" y="2275205"/>
            <a:ext cx="6857365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PT" altLang="en-US" sz="2800" b="1"/>
              <a:t>Completamente Adaptativo!</a:t>
            </a:r>
            <a:endParaRPr lang="pt-PT" altLang="en-US" sz="2800" b="1"/>
          </a:p>
          <a:p>
            <a:pPr algn="ctr"/>
            <a:endParaRPr lang="pt-PT" altLang="en-US" sz="2800" b="1"/>
          </a:p>
          <a:p>
            <a:pPr algn="ctr"/>
            <a:r>
              <a:rPr lang="pt-PT" altLang="en-US" sz="2800" b="1"/>
              <a:t>Perturbação Porcentagem novamente</a:t>
            </a:r>
            <a:endParaRPr lang="pt-PT" altLang="en-US" sz="2800" b="1"/>
          </a:p>
        </p:txBody>
      </p:sp>
      <p:sp>
        <p:nvSpPr>
          <p:cNvPr id="3" name="Text Box 2"/>
          <p:cNvSpPr txBox="1"/>
          <p:nvPr/>
        </p:nvSpPr>
        <p:spPr>
          <a:xfrm>
            <a:off x="2472055" y="4234815"/>
            <a:ext cx="6857365" cy="2214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PT" altLang="en-US" sz="2400"/>
              <a:t>Lógica inversa do tau:</a:t>
            </a:r>
            <a:endParaRPr lang="pt-PT" altLang="en-US" sz="2400"/>
          </a:p>
          <a:p>
            <a:pPr algn="ctr"/>
            <a:endParaRPr lang="pt-PT" altLang="en-US" sz="2400"/>
          </a:p>
          <a:p>
            <a:pPr algn="ctr"/>
            <a:r>
              <a:rPr lang="pt-PT" altLang="en-US" sz="2400"/>
              <a:t>Se CoI==0, reseta std (std=1)</a:t>
            </a:r>
            <a:endParaRPr lang="pt-PT" altLang="en-US" sz="2400"/>
          </a:p>
          <a:p>
            <a:pPr algn="ctr"/>
            <a:r>
              <a:rPr lang="pt-PT" altLang="en-US" sz="2400"/>
              <a:t>Se CoI&lt;=CoI_i-1, diminui tau (std=std*0.9)</a:t>
            </a:r>
            <a:endParaRPr lang="pt-PT" altLang="en-US" sz="2400"/>
          </a:p>
          <a:p>
            <a:pPr algn="ctr"/>
            <a:endParaRPr lang="pt-PT" altLang="en-US" sz="2400"/>
          </a:p>
          <a:p>
            <a:pPr algn="ctr"/>
            <a:r>
              <a:rPr lang="pt-PT" altLang="en-US" b="1">
                <a:solidFill>
                  <a:srgbClr val="C00000"/>
                </a:solidFill>
              </a:rPr>
              <a:t>Resultados não foram satisfatórios e pouco explorados</a:t>
            </a:r>
            <a:endParaRPr lang="pt-PT" altLang="en-US" b="1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Box 2"/>
          <p:cNvSpPr txBox="1"/>
          <p:nvPr/>
        </p:nvSpPr>
        <p:spPr>
          <a:xfrm>
            <a:off x="553720" y="1005840"/>
            <a:ext cx="10552430" cy="49542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pt-PT" altLang="en-US" sz="3200"/>
              <a:t>Decisões:</a:t>
            </a:r>
            <a:endParaRPr lang="pt-PT" altLang="en-US" sz="3200"/>
          </a:p>
          <a:p>
            <a:pPr algn="l"/>
            <a:endParaRPr lang="pt-PT" altLang="en-US" sz="320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PT" altLang="en-US" sz="3200"/>
              <a:t>Testar perturbação original e porcentagem demanda muito tempo. Vamos partir somente para a porcentagem?</a:t>
            </a:r>
            <a:endParaRPr lang="pt-PT" altLang="en-US" sz="3200"/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pt-PT" altLang="en-US" sz="320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PT" altLang="en-US" sz="3200"/>
              <a:t>Focar na versão 3 (tau e std utilizado CoI)?</a:t>
            </a:r>
            <a:endParaRPr lang="pt-PT" altLang="en-US" sz="3200"/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pt-PT" altLang="en-US" sz="320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PT" altLang="en-US" sz="3200"/>
              <a:t>Matriz de covariância? </a:t>
            </a:r>
            <a:r>
              <a:rPr lang="pt-PT" altLang="en-US" sz="2800"/>
              <a:t>[Auger,  2009]</a:t>
            </a:r>
            <a:endParaRPr lang="pt-PT" altLang="en-US" sz="2800"/>
          </a:p>
          <a:p>
            <a:pPr indent="0" algn="l">
              <a:buFont typeface="Arial" panose="020B0604020202020204" pitchFamily="34" charset="0"/>
              <a:buNone/>
            </a:pPr>
            <a:endParaRPr lang="pt-PT" altLang="en-US" sz="2800"/>
          </a:p>
        </p:txBody>
      </p:sp>
      <p:cxnSp>
        <p:nvCxnSpPr>
          <p:cNvPr id="6" name="Straight Connector 5"/>
          <p:cNvCxnSpPr/>
          <p:nvPr/>
        </p:nvCxnSpPr>
        <p:spPr>
          <a:xfrm>
            <a:off x="553720" y="1631315"/>
            <a:ext cx="10335260" cy="19685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750570" y="734060"/>
            <a:ext cx="10258425" cy="56311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1" algn="l">
              <a:lnSpc>
                <a:spcPct val="200000"/>
              </a:lnSpc>
            </a:pPr>
            <a:r>
              <a:rPr lang="pt-PT" altLang="en-US" sz="2800" b="1"/>
              <a:t>Após proposta de dissertação:</a:t>
            </a:r>
            <a:endParaRPr lang="pt-PT" altLang="en-US" sz="2800" b="1"/>
          </a:p>
          <a:p>
            <a:pPr lvl="1" algn="l">
              <a:lnSpc>
                <a:spcPct val="200000"/>
              </a:lnSpc>
            </a:pPr>
            <a:endParaRPr lang="pt-PT" altLang="en-US" sz="2800"/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PT" altLang="en-US" sz="2800"/>
              <a:t>Foco nos algoritmos real1 (2 parâmetros livres) ao invés de real2 (4 parâmetros)</a:t>
            </a:r>
            <a:endParaRPr lang="pt-PT" altLang="en-US" sz="2800"/>
          </a:p>
          <a:p>
            <a:pPr marL="800100" lvl="1" indent="-3429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PT" altLang="en-US" sz="2800"/>
              <a:t>Perturbação Original vs. Perturbação Porcentagem</a:t>
            </a:r>
            <a:endParaRPr lang="pt-PT" altLang="en-US" sz="2800"/>
          </a:p>
          <a:p>
            <a:pPr lvl="1" indent="0" algn="l">
              <a:lnSpc>
                <a:spcPct val="200000"/>
              </a:lnSpc>
              <a:buFont typeface="Arial" panose="020B0604020202020204" pitchFamily="34" charset="0"/>
              <a:buNone/>
            </a:pPr>
            <a:endParaRPr lang="pt-PT" altLang="en-US" sz="2800"/>
          </a:p>
          <a:p>
            <a:pPr lvl="1" indent="0" algn="l">
              <a:lnSpc>
                <a:spcPct val="200000"/>
              </a:lnSpc>
              <a:buFont typeface="Arial" panose="020B0604020202020204" pitchFamily="34" charset="0"/>
              <a:buNone/>
            </a:pPr>
            <a:endParaRPr lang="pt-PT" altLang="en-US" sz="2000"/>
          </a:p>
          <a:p>
            <a:pPr lvl="1" indent="0" algn="l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pt-PT" altLang="en-US" sz="2000"/>
              <a:t>			Comparativo será apresentado</a:t>
            </a:r>
            <a:endParaRPr lang="pt-PT" altLang="en-US" sz="200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34235" y="4331335"/>
            <a:ext cx="2396490" cy="47244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0825" y="4331335"/>
            <a:ext cx="2657475" cy="5048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2350" y="4836160"/>
            <a:ext cx="3654425" cy="45593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5837555" y="3544570"/>
            <a:ext cx="5766435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altLang="en-US" b="1"/>
              <a:t>Descrição: </a:t>
            </a:r>
            <a:r>
              <a:rPr lang="pt-PT" altLang="en-US"/>
              <a:t>A função Beale é multimodal, com picos agudos nos cantos do domínio de entrada</a:t>
            </a:r>
            <a:endParaRPr lang="pt-PT" altLang="en-US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altLang="en-US" b="1"/>
              <a:t>Dimensões:</a:t>
            </a:r>
            <a:r>
              <a:rPr lang="pt-PT" altLang="en-US"/>
              <a:t> 2</a:t>
            </a:r>
            <a:endParaRPr lang="pt-PT" altLang="en-US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altLang="en-US" b="1"/>
              <a:t>xi Domain: </a:t>
            </a:r>
            <a:r>
              <a:rPr lang="pt-PT" altLang="en-US"/>
              <a:t>[-4.5, 4.5]</a:t>
            </a:r>
            <a:endParaRPr lang="pt-PT" altLang="en-US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altLang="en-US" b="1"/>
              <a:t>f(x*) = 0</a:t>
            </a:r>
            <a:endParaRPr lang="pt-PT" altLang="en-US" b="1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altLang="en-US" b="1"/>
              <a:t>x* = (3, 0.5)</a:t>
            </a:r>
            <a:endParaRPr lang="pt-PT" altLang="en-US" b="1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12595" y="2016760"/>
            <a:ext cx="8405495" cy="48641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520" y="2730500"/>
            <a:ext cx="5334000" cy="400050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4090670" y="476250"/>
            <a:ext cx="32327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pt-PT" altLang="en-US" sz="2400" b="1"/>
              <a:t>FUNÇÃO BEALE</a:t>
            </a:r>
            <a:endParaRPr lang="pt-PT" altLang="en-US" sz="2400" b="1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4170045" y="1121410"/>
            <a:ext cx="3107690" cy="1397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" name="Text Box 10"/>
          <p:cNvSpPr txBox="1"/>
          <p:nvPr/>
        </p:nvSpPr>
        <p:spPr>
          <a:xfrm>
            <a:off x="1316355" y="1468120"/>
            <a:ext cx="955929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PT" altLang="en-US" sz="3200"/>
              <a:t>PerturbaçãoOriginal AGEO1real1 e AGEO2real1</a:t>
            </a:r>
            <a:endParaRPr lang="pt-PT" altLang="en-US" sz="3200"/>
          </a:p>
        </p:txBody>
      </p:sp>
      <p:cxnSp>
        <p:nvCxnSpPr>
          <p:cNvPr id="6" name="Straight Connector 5"/>
          <p:cNvCxnSpPr/>
          <p:nvPr/>
        </p:nvCxnSpPr>
        <p:spPr>
          <a:xfrm>
            <a:off x="1597025" y="2380615"/>
            <a:ext cx="8829675" cy="12065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Box 3"/>
          <p:cNvSpPr txBox="1"/>
          <p:nvPr/>
        </p:nvSpPr>
        <p:spPr>
          <a:xfrm>
            <a:off x="3568700" y="5027930"/>
            <a:ext cx="513651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PT" altLang="en-US" sz="2800"/>
              <a:t>Tuning dos algoritmos</a:t>
            </a:r>
            <a:endParaRPr lang="pt-PT" altLang="en-US" sz="280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PT" altLang="en-US" sz="2800"/>
              <a:t>Execução tunada</a:t>
            </a:r>
            <a:endParaRPr lang="pt-PT" altLang="en-US" sz="28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 Box 4"/>
              <p:cNvSpPr txBox="1"/>
              <p:nvPr/>
            </p:nvSpPr>
            <p:spPr>
              <a:xfrm>
                <a:off x="4059555" y="3852545"/>
                <a:ext cx="5136515" cy="5219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indent="0" algn="l">
                  <a:buFont typeface="Arial" panose="020B0604020202020204" pitchFamily="34" charset="0"/>
                  <a:buNone/>
                </a:pPr>
                <a:r>
                  <a:rPr lang="pt-PT" altLang="en-US" sz="2800"/>
                  <a:t>Parâmetros livres = </a:t>
                </a:r>
                <a14:m>
                  <m:oMath xmlns:m="http://schemas.openxmlformats.org/officeDocument/2006/math">
                    <m:r>
                      <a:rPr lang="en-US" altLang="pt-PT" sz="28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𝜎</m:t>
                    </m:r>
                  </m:oMath>
                </a14:m>
                <a:endParaRPr lang="pt-PT" altLang="en-US" sz="2800"/>
              </a:p>
            </p:txBody>
          </p:sp>
        </mc:Choice>
        <mc:Fallback>
          <p:sp>
            <p:nvSpPr>
              <p:cNvPr id="5" name="Text 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9555" y="3852545"/>
                <a:ext cx="5136515" cy="521970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2005" y="2637790"/>
            <a:ext cx="2396490" cy="4724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" name="Text Box 10"/>
          <p:cNvSpPr txBox="1"/>
          <p:nvPr/>
        </p:nvSpPr>
        <p:spPr>
          <a:xfrm>
            <a:off x="755650" y="208280"/>
            <a:ext cx="107486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PT" altLang="en-US" sz="3200"/>
              <a:t>Tuning PerturbaçãoOriginal AGEO1real1 e AGEO2real1</a:t>
            </a:r>
            <a:endParaRPr lang="pt-PT" altLang="en-US" sz="3200"/>
          </a:p>
        </p:txBody>
      </p:sp>
      <p:graphicFrame>
        <p:nvGraphicFramePr>
          <p:cNvPr id="12" name="Table 11"/>
          <p:cNvGraphicFramePr/>
          <p:nvPr/>
        </p:nvGraphicFramePr>
        <p:xfrm>
          <a:off x="685165" y="3704590"/>
          <a:ext cx="4215765" cy="2388235"/>
        </p:xfrm>
        <a:graphic>
          <a:graphicData uri="http://schemas.openxmlformats.org/drawingml/2006/table">
            <a:tbl>
              <a:tblPr>
                <a:tableStyleId>{46F890A9-2807-4EBB-B81D-B2AA78EC7F39}</a:tableStyleId>
              </a:tblPr>
              <a:tblGrid>
                <a:gridCol w="1405255"/>
                <a:gridCol w="1405255"/>
                <a:gridCol w="1405255"/>
              </a:tblGrid>
              <a:tr h="503555"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400" b="1"/>
                        <a:t>Função</a:t>
                      </a:r>
                      <a:endParaRPr lang="pt-PT" altLang="en-US" sz="1400" b="1"/>
                    </a:p>
                  </a:txBody>
                  <a:tcPr anchor="ctr" anchorCtr="0">
                    <a:lnR w="12700">
                      <a:solidFill>
                        <a:schemeClr val="tx1"/>
                      </a:solidFill>
                      <a:prstDash val="solid"/>
                    </a:lnR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400" b="1"/>
                        <a:t>AGEO1real1</a:t>
                      </a:r>
                      <a:endParaRPr lang="pt-PT" altLang="en-US" sz="1400" b="1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400" b="1"/>
                        <a:t>AGEO2real1</a:t>
                      </a:r>
                      <a:endParaRPr lang="pt-PT" altLang="en-US" sz="1400" b="1"/>
                    </a:p>
                  </a:txBody>
                  <a:tcPr anchor="ctr" anchorCtr="0"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313690"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400" b="1"/>
                        <a:t>GRI</a:t>
                      </a:r>
                      <a:endParaRPr lang="pt-PT" altLang="en-US" sz="1400" b="1"/>
                    </a:p>
                  </a:txBody>
                  <a:tcPr anchor="ctr" anchorCtr="0"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</a:tcPr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400"/>
                        <a:t>0,8</a:t>
                      </a:r>
                      <a:endParaRPr lang="pt-PT" altLang="en-US" sz="14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T w="12700">
                      <a:solidFill>
                        <a:schemeClr val="tx1"/>
                      </a:solidFill>
                      <a:prstDash val="solid"/>
                    </a:lnT>
                  </a:tcPr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400"/>
                        <a:t>1,2</a:t>
                      </a:r>
                      <a:endParaRPr lang="pt-PT" altLang="en-US" sz="1400"/>
                    </a:p>
                  </a:txBody>
                  <a:tcPr anchor="ctr" anchorCtr="0">
                    <a:lnT w="12700">
                      <a:solidFill>
                        <a:schemeClr val="tx1"/>
                      </a:solidFill>
                      <a:prstDash val="solid"/>
                    </a:lnT>
                  </a:tcPr>
                </a:tc>
              </a:tr>
              <a:tr h="314325"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400" b="1"/>
                        <a:t>RAS</a:t>
                      </a:r>
                      <a:endParaRPr lang="pt-PT" altLang="en-US" sz="1400" b="1"/>
                    </a:p>
                  </a:txBody>
                  <a:tcPr anchor="ctr" anchorCtr="0">
                    <a:lnR w="12700">
                      <a:solidFill>
                        <a:schemeClr val="tx1"/>
                      </a:solidFill>
                      <a:prstDash val="solid"/>
                    </a:lnR>
                  </a:tcPr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400"/>
                        <a:t>0,8</a:t>
                      </a:r>
                      <a:endParaRPr lang="pt-PT" altLang="en-US" sz="14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</a:tcPr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400"/>
                        <a:t>1</a:t>
                      </a:r>
                      <a:endParaRPr lang="pt-PT" altLang="en-US" sz="1400"/>
                    </a:p>
                  </a:txBody>
                  <a:tcPr anchor="ctr" anchorCtr="0"/>
                </a:tc>
              </a:tr>
              <a:tr h="313690"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400" b="1"/>
                        <a:t>ROS</a:t>
                      </a:r>
                      <a:endParaRPr lang="pt-PT" altLang="en-US" sz="1400" b="1"/>
                    </a:p>
                  </a:txBody>
                  <a:tcPr anchor="ctr" anchorCtr="0">
                    <a:lnR w="12700">
                      <a:solidFill>
                        <a:schemeClr val="tx1"/>
                      </a:solidFill>
                      <a:prstDash val="solid"/>
                    </a:lnR>
                  </a:tcPr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400"/>
                        <a:t>1,6</a:t>
                      </a:r>
                      <a:endParaRPr lang="pt-PT" altLang="en-US" sz="14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</a:tcPr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400"/>
                        <a:t>1,8</a:t>
                      </a:r>
                      <a:endParaRPr lang="pt-PT" altLang="en-US" sz="1400"/>
                    </a:p>
                  </a:txBody>
                  <a:tcPr anchor="ctr" anchorCtr="0"/>
                </a:tc>
              </a:tr>
              <a:tr h="313690"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400" b="1"/>
                        <a:t>SCH</a:t>
                      </a:r>
                      <a:endParaRPr lang="pt-PT" altLang="en-US" sz="1400" b="1"/>
                    </a:p>
                  </a:txBody>
                  <a:tcPr anchor="ctr" anchorCtr="0">
                    <a:lnR w="12700">
                      <a:solidFill>
                        <a:schemeClr val="tx1"/>
                      </a:solidFill>
                      <a:prstDash val="solid"/>
                    </a:lnR>
                  </a:tcPr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400"/>
                        <a:t>1,8</a:t>
                      </a:r>
                      <a:endParaRPr lang="pt-PT" altLang="en-US" sz="14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</a:tcPr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400"/>
                        <a:t>2,4</a:t>
                      </a:r>
                      <a:endParaRPr lang="pt-PT" altLang="en-US" sz="1400"/>
                    </a:p>
                  </a:txBody>
                  <a:tcPr anchor="ctr" anchorCtr="0"/>
                </a:tc>
              </a:tr>
              <a:tr h="314960"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400" b="1"/>
                        <a:t>ACK</a:t>
                      </a:r>
                      <a:endParaRPr lang="pt-PT" altLang="en-US" sz="1400" b="1"/>
                    </a:p>
                  </a:txBody>
                  <a:tcPr anchor="ctr" anchorCtr="0">
                    <a:lnR w="12700">
                      <a:solidFill>
                        <a:schemeClr val="tx1"/>
                      </a:solidFill>
                      <a:prstDash val="solid"/>
                    </a:lnR>
                  </a:tcPr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400"/>
                        <a:t>0,8</a:t>
                      </a:r>
                      <a:endParaRPr lang="pt-PT" altLang="en-US" sz="14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</a:tcPr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400"/>
                        <a:t>0,8</a:t>
                      </a:r>
                      <a:endParaRPr lang="pt-PT" altLang="en-US" sz="1400"/>
                    </a:p>
                  </a:txBody>
                  <a:tcPr anchor="ctr" anchorCtr="0"/>
                </a:tc>
              </a:tr>
              <a:tr h="314325"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400" b="1"/>
                        <a:t>BEA</a:t>
                      </a:r>
                      <a:endParaRPr lang="pt-PT" altLang="en-US" sz="1400" b="1"/>
                    </a:p>
                  </a:txBody>
                  <a:tcPr anchor="ctr" anchorCtr="0">
                    <a:lnR w="12700">
                      <a:solidFill>
                        <a:schemeClr val="tx1"/>
                      </a:solidFill>
                      <a:prstDash val="solid"/>
                    </a:lnR>
                  </a:tcPr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400"/>
                        <a:t>1,8</a:t>
                      </a:r>
                      <a:endParaRPr lang="pt-PT" altLang="en-US" sz="14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</a:tcPr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400"/>
                        <a:t>1,8</a:t>
                      </a:r>
                      <a:endParaRPr lang="pt-PT" altLang="en-US" sz="1400"/>
                    </a:p>
                  </a:txBody>
                  <a:tcPr anchor="ctr" anchorCtr="0"/>
                </a:tc>
              </a:tr>
            </a:tbl>
          </a:graphicData>
        </a:graphic>
      </p:graphicFrame>
      <p:sp>
        <p:nvSpPr>
          <p:cNvPr id="15" name="Text Box 14"/>
          <p:cNvSpPr txBox="1"/>
          <p:nvPr/>
        </p:nvSpPr>
        <p:spPr>
          <a:xfrm>
            <a:off x="685165" y="3336290"/>
            <a:ext cx="42151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PT" altLang="en-US" b="1"/>
              <a:t>Tuning do std</a:t>
            </a:r>
            <a:endParaRPr lang="pt-PT" altLang="en-US" b="1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 Box 15"/>
              <p:cNvSpPr txBox="1"/>
              <p:nvPr/>
            </p:nvSpPr>
            <p:spPr>
              <a:xfrm>
                <a:off x="504190" y="1167765"/>
                <a:ext cx="4576445" cy="21685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marL="285750" indent="-285750" algn="l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pt-PT" altLang="en-US">
                    <a:sym typeface="+mn-ea"/>
                  </a:rPr>
                  <a:t>Resultados da proposta</a:t>
                </a:r>
                <a:endParaRPr lang="pt-PT" altLang="en-US">
                  <a:sym typeface="+mn-ea"/>
                </a:endParaRPr>
              </a:p>
              <a:p>
                <a:pPr marL="285750" indent="-285750" algn="l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pt-PT" altLang="en-US"/>
                  <a:t>Variação de </a:t>
                </a:r>
                <a14:m>
                  <m:oMath xmlns:m="http://schemas.openxmlformats.org/officeDocument/2006/math">
                    <m:r>
                      <a:rPr lang="en-US" altLang="pt-PT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𝜎</m:t>
                    </m:r>
                  </m:oMath>
                </a14:m>
                <a:r>
                  <a:rPr lang="pt-PT" altLang="en-US"/>
                  <a:t> </a:t>
                </a:r>
                <a14:m>
                  <m:oMath xmlns:m="http://schemas.openxmlformats.org/officeDocument/2006/math">
                    <m:r>
                      <a:rPr lang="en-US" altLang="pt-PT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→ </m:t>
                    </m:r>
                    <m:r>
                      <a:rPr lang="en-US" altLang="pt-PT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0</m:t>
                    </m:r>
                    <m:r>
                      <a:rPr lang="en-US" altLang="pt-PT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,</m:t>
                    </m:r>
                    <m:r>
                      <a:rPr lang="en-US" altLang="pt-PT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2</m:t>
                    </m:r>
                    <m:r>
                      <a:rPr lang="en-US" altLang="pt-PT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 </m:t>
                    </m:r>
                    <m:r>
                      <a:rPr lang="en-US" altLang="pt-PT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𝑎</m:t>
                    </m:r>
                    <m:r>
                      <a:rPr lang="en-US" altLang="pt-PT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 </m:t>
                    </m:r>
                    <m:r>
                      <a:rPr lang="en-US" altLang="pt-PT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3</m:t>
                    </m:r>
                    <m:r>
                      <a:rPr lang="en-US" altLang="pt-PT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,</m:t>
                    </m:r>
                    <m:r>
                      <a:rPr lang="en-US" altLang="pt-PT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0</m:t>
                    </m:r>
                  </m:oMath>
                </a14:m>
                <a:endParaRPr lang="en-US" altLang="pt-PT" i="1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pPr marL="285750" indent="-285750" algn="l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pt-PT" altLang="en-US">
                    <a:sym typeface="+mn-ea"/>
                  </a:rPr>
                  <a:t>Funções x*=0 varia entre 0.8 e 1.2, enquanto funções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PT" altLang="en-US" i="1">
                            <a:latin typeface="DejaVu Math TeX Gyre" panose="02000503000000000000" charset="0"/>
                            <a:cs typeface="DejaVu Math TeX Gyre" panose="02000503000000000000" charset="0"/>
                            <a:sym typeface="+mn-ea"/>
                          </a:rPr>
                        </m:ctrlPr>
                      </m:sSupPr>
                      <m:e>
                        <m:r>
                          <a:rPr lang="en-US" altLang="pt-PT" i="1">
                            <a:latin typeface="DejaVu Math TeX Gyre" panose="02000503000000000000" charset="0"/>
                            <a:cs typeface="DejaVu Math TeX Gyre" panose="02000503000000000000" charset="0"/>
                            <a:sym typeface="+mn-ea"/>
                          </a:rPr>
                          <m:t>𝑥</m:t>
                        </m:r>
                      </m:e>
                      <m:sup>
                        <m:r>
                          <a:rPr lang="en-US" altLang="pt-PT" i="1">
                            <a:latin typeface="DejaVu Math TeX Gyre" panose="02000503000000000000" charset="0"/>
                            <a:cs typeface="DejaVu Math TeX Gyre" panose="02000503000000000000" charset="0"/>
                            <a:sym typeface="+mn-ea"/>
                          </a:rPr>
                          <m:t>∗</m:t>
                        </m:r>
                      </m:sup>
                    </m:sSup>
                    <m:r>
                      <a:rPr lang="en-US" altLang="pt-PT" i="1">
                        <a:latin typeface="DejaVu Math TeX Gyre" panose="02000503000000000000" charset="0"/>
                        <a:cs typeface="DejaVu Math TeX Gyre" panose="02000503000000000000" charset="0"/>
                        <a:sym typeface="+mn-ea"/>
                      </a:rPr>
                      <m:t>≠</m:t>
                    </m:r>
                    <m:r>
                      <a:rPr lang="en-US" altLang="pt-PT" i="1">
                        <a:latin typeface="DejaVu Math TeX Gyre" panose="02000503000000000000" charset="0"/>
                        <a:cs typeface="DejaVu Math TeX Gyre" panose="02000503000000000000" charset="0"/>
                        <a:sym typeface="+mn-ea"/>
                      </a:rPr>
                      <m:t>0</m:t>
                    </m:r>
                  </m:oMath>
                </a14:m>
                <a:r>
                  <a:rPr lang="pt-PT" altLang="en-US">
                    <a:sym typeface="+mn-ea"/>
                  </a:rPr>
                  <a:t> variam de 1.6 a 2.4</a:t>
                </a:r>
                <a:endParaRPr lang="pt-PT" altLang="en-US"/>
              </a:p>
            </p:txBody>
          </p:sp>
        </mc:Choice>
        <mc:Fallback>
          <p:sp>
            <p:nvSpPr>
              <p:cNvPr id="16" name="Text 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190" y="1167765"/>
                <a:ext cx="4576445" cy="2168525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1005" y="2679700"/>
            <a:ext cx="2745105" cy="188785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6110" y="793750"/>
            <a:ext cx="2790825" cy="1898015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2465" y="2679700"/>
            <a:ext cx="2744470" cy="1863725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01640" y="4577715"/>
            <a:ext cx="2790825" cy="188468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92465" y="4567555"/>
            <a:ext cx="2764790" cy="1892935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01640" y="791845"/>
            <a:ext cx="2790825" cy="1899920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324485" y="6236335"/>
            <a:ext cx="4576445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pt-PT" b="1"/>
              <a:t>AGEO2real1 ganha em todas</a:t>
            </a:r>
            <a:endParaRPr lang="pt-PT" b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" name="Text Box 10"/>
          <p:cNvSpPr txBox="1"/>
          <p:nvPr/>
        </p:nvSpPr>
        <p:spPr>
          <a:xfrm>
            <a:off x="337820" y="208280"/>
            <a:ext cx="1185418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PT" altLang="en-US" sz="3200"/>
              <a:t>Execuções PerturbaçãoOriginal AGEO1real1 e AGEO2real1</a:t>
            </a:r>
            <a:endParaRPr lang="pt-PT" altLang="en-US" sz="3200"/>
          </a:p>
        </p:txBody>
      </p:sp>
      <p:grpSp>
        <p:nvGrpSpPr>
          <p:cNvPr id="18" name="Group 17"/>
          <p:cNvGrpSpPr/>
          <p:nvPr/>
        </p:nvGrpSpPr>
        <p:grpSpPr>
          <a:xfrm>
            <a:off x="5066030" y="909955"/>
            <a:ext cx="6107430" cy="5067300"/>
            <a:chOff x="3193" y="1500"/>
            <a:chExt cx="10168" cy="928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193" y="4587"/>
              <a:ext cx="5062" cy="3075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249" y="1500"/>
              <a:ext cx="5065" cy="3087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249" y="4587"/>
              <a:ext cx="5064" cy="3107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93" y="7662"/>
              <a:ext cx="5061" cy="3119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255" y="7662"/>
              <a:ext cx="5106" cy="3119"/>
            </a:xfrm>
            <a:prstGeom prst="rect">
              <a:avLst/>
            </a:prstGeom>
          </p:spPr>
        </p:pic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193" y="1500"/>
              <a:ext cx="5056" cy="3087"/>
            </a:xfrm>
            <a:prstGeom prst="rect">
              <a:avLst/>
            </a:prstGeom>
          </p:spPr>
        </p:pic>
      </p:grpSp>
      <p:sp>
        <p:nvSpPr>
          <p:cNvPr id="3" name="Text Box 2"/>
          <p:cNvSpPr txBox="1"/>
          <p:nvPr/>
        </p:nvSpPr>
        <p:spPr>
          <a:xfrm>
            <a:off x="518160" y="2661920"/>
            <a:ext cx="3933190" cy="2076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pt-PT" b="1"/>
              <a:t>Nas execuções, AGEO2real1 ganha em todas comparado ao AGEO2real1</a:t>
            </a:r>
            <a:endParaRPr lang="pt-PT" b="1"/>
          </a:p>
          <a:p>
            <a:pPr indent="0" algn="ctr">
              <a:lnSpc>
                <a:spcPct val="150000"/>
              </a:lnSpc>
              <a:buFont typeface="Arial" panose="020B0604020202020204" pitchFamily="34" charset="0"/>
              <a:buNone/>
            </a:pPr>
            <a:endParaRPr lang="pt-PT" sz="1600"/>
          </a:p>
          <a:p>
            <a:pPr indent="0"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pt-PT" sz="1600"/>
              <a:t>Descartar o AGEO1</a:t>
            </a:r>
            <a:endParaRPr lang="pt-PT" sz="1600"/>
          </a:p>
        </p:txBody>
      </p:sp>
      <p:sp>
        <p:nvSpPr>
          <p:cNvPr id="2" name="Rectangles 1"/>
          <p:cNvSpPr/>
          <p:nvPr/>
        </p:nvSpPr>
        <p:spPr>
          <a:xfrm>
            <a:off x="5066030" y="909955"/>
            <a:ext cx="3037205" cy="5165090"/>
          </a:xfrm>
          <a:prstGeom prst="rect">
            <a:avLst/>
          </a:prstGeom>
          <a:noFill/>
          <a:ln w="28575">
            <a:solidFill>
              <a:srgbClr val="0070C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5207635" y="6075045"/>
            <a:ext cx="275717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ctr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pt-PT" sz="1600" b="1">
                <a:solidFill>
                  <a:srgbClr val="0070C0"/>
                </a:solidFill>
              </a:rPr>
              <a:t>Funções x*=0, AGEO2real1 ganha</a:t>
            </a:r>
            <a:endParaRPr lang="pt-PT" sz="1600" b="1">
              <a:solidFill>
                <a:srgbClr val="0070C0"/>
              </a:solidFill>
            </a:endParaRPr>
          </a:p>
        </p:txBody>
      </p:sp>
      <p:sp>
        <p:nvSpPr>
          <p:cNvPr id="6" name="Rectangles 5"/>
          <p:cNvSpPr/>
          <p:nvPr/>
        </p:nvSpPr>
        <p:spPr>
          <a:xfrm>
            <a:off x="8136255" y="909955"/>
            <a:ext cx="3037205" cy="5165090"/>
          </a:xfrm>
          <a:prstGeom prst="rect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8402320" y="6075045"/>
            <a:ext cx="250571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ctr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pt-PT" sz="1600" b="1">
                <a:solidFill>
                  <a:schemeClr val="accent6">
                    <a:lumMod val="75000"/>
                  </a:schemeClr>
                </a:solidFill>
              </a:rPr>
              <a:t>Funções x*&lt;&gt;0, GEOreal1 ganha</a:t>
            </a:r>
            <a:endParaRPr lang="pt-PT" sz="1600" b="1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" name="Text Box 10"/>
          <p:cNvSpPr txBox="1"/>
          <p:nvPr/>
        </p:nvSpPr>
        <p:spPr>
          <a:xfrm>
            <a:off x="1001395" y="1622425"/>
            <a:ext cx="1018921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PT" altLang="en-US" sz="3200"/>
              <a:t>PerturbaçãoPorcentagem AGEO1real1 e AGEO2real1</a:t>
            </a:r>
            <a:endParaRPr lang="pt-PT" altLang="en-US" sz="3200"/>
          </a:p>
        </p:txBody>
      </p:sp>
      <p:cxnSp>
        <p:nvCxnSpPr>
          <p:cNvPr id="6" name="Straight Connector 5"/>
          <p:cNvCxnSpPr/>
          <p:nvPr/>
        </p:nvCxnSpPr>
        <p:spPr>
          <a:xfrm>
            <a:off x="1597025" y="2380615"/>
            <a:ext cx="8829675" cy="12065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Box 3"/>
          <p:cNvSpPr txBox="1"/>
          <p:nvPr/>
        </p:nvSpPr>
        <p:spPr>
          <a:xfrm>
            <a:off x="3919220" y="5253355"/>
            <a:ext cx="513651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PT" altLang="en-US" sz="2800"/>
              <a:t>Tuning dos algoritmos</a:t>
            </a:r>
            <a:endParaRPr lang="pt-PT" altLang="en-US" sz="280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PT" altLang="en-US" sz="2800"/>
              <a:t>Execução tunada</a:t>
            </a:r>
            <a:endParaRPr lang="pt-PT" altLang="en-US" sz="28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 Box 4"/>
              <p:cNvSpPr txBox="1"/>
              <p:nvPr/>
            </p:nvSpPr>
            <p:spPr>
              <a:xfrm>
                <a:off x="4410075" y="4077970"/>
                <a:ext cx="5136515" cy="5219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indent="0" algn="l">
                  <a:buFont typeface="Arial" panose="020B0604020202020204" pitchFamily="34" charset="0"/>
                  <a:buNone/>
                </a:pPr>
                <a:r>
                  <a:rPr lang="pt-PT" altLang="en-US" sz="2800"/>
                  <a:t>Parâmetros livres = </a:t>
                </a:r>
                <a14:m>
                  <m:oMath xmlns:m="http://schemas.openxmlformats.org/officeDocument/2006/math">
                    <m:r>
                      <a:rPr lang="en-US" altLang="pt-PT" sz="28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𝜎</m:t>
                    </m:r>
                  </m:oMath>
                </a14:m>
                <a:endParaRPr lang="pt-PT" altLang="en-US" sz="2800"/>
              </a:p>
            </p:txBody>
          </p:sp>
        </mc:Choice>
        <mc:Fallback>
          <p:sp>
            <p:nvSpPr>
              <p:cNvPr id="5" name="Text 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0075" y="4077970"/>
                <a:ext cx="5136515" cy="521970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1400" y="2527935"/>
            <a:ext cx="2657475" cy="5048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2925" y="3032760"/>
            <a:ext cx="3654425" cy="45593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222250" y="1752600"/>
            <a:ext cx="489013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altLang="en-US">
                <a:sym typeface="+mn-ea"/>
              </a:rPr>
              <a:t>Gráficos mostram somente de 0% a 10%</a:t>
            </a:r>
            <a:endParaRPr lang="pt-PT" altLang="en-US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altLang="en-US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altLang="en-US"/>
              <a:t>Novamente, </a:t>
            </a:r>
            <a:r>
              <a:rPr lang="pt-PT" altLang="en-US" b="1"/>
              <a:t>AGEO2real1 &gt; AGEO1real1</a:t>
            </a:r>
            <a:endParaRPr lang="pt-PT" altLang="en-US"/>
          </a:p>
        </p:txBody>
      </p:sp>
      <p:grpSp>
        <p:nvGrpSpPr>
          <p:cNvPr id="10" name="Group 9"/>
          <p:cNvGrpSpPr/>
          <p:nvPr/>
        </p:nvGrpSpPr>
        <p:grpSpPr>
          <a:xfrm>
            <a:off x="5346065" y="791845"/>
            <a:ext cx="6431915" cy="5664835"/>
            <a:chOff x="3482" y="1159"/>
            <a:chExt cx="10129" cy="8921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1"/>
            <a:srcRect l="29039" t="30035" r="35603" b="33290"/>
            <a:stretch>
              <a:fillRect/>
            </a:stretch>
          </p:blipFill>
          <p:spPr>
            <a:xfrm>
              <a:off x="3482" y="1159"/>
              <a:ext cx="5085" cy="2965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/>
            <a:srcRect l="29580" t="29262" r="35603" b="33672"/>
            <a:stretch>
              <a:fillRect/>
            </a:stretch>
          </p:blipFill>
          <p:spPr>
            <a:xfrm>
              <a:off x="3482" y="4124"/>
              <a:ext cx="4996" cy="2990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rcRect l="29039" t="30799" r="36032" b="32717"/>
            <a:stretch>
              <a:fillRect/>
            </a:stretch>
          </p:blipFill>
          <p:spPr>
            <a:xfrm>
              <a:off x="8567" y="1160"/>
              <a:ext cx="5045" cy="2964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/>
            <a:srcRect l="29146" t="31944" r="35930" b="31189"/>
            <a:stretch>
              <a:fillRect/>
            </a:stretch>
          </p:blipFill>
          <p:spPr>
            <a:xfrm>
              <a:off x="8478" y="4124"/>
              <a:ext cx="4996" cy="2965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5"/>
            <a:srcRect l="29468" t="29271" r="35822" b="34054"/>
            <a:stretch>
              <a:fillRect/>
            </a:stretch>
          </p:blipFill>
          <p:spPr>
            <a:xfrm>
              <a:off x="3582" y="7089"/>
              <a:ext cx="4985" cy="2961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6"/>
            <a:srcRect l="30654" t="39974" r="34319" b="22960"/>
            <a:stretch>
              <a:fillRect/>
            </a:stretch>
          </p:blipFill>
          <p:spPr>
            <a:xfrm>
              <a:off x="8567" y="7114"/>
              <a:ext cx="4985" cy="2966"/>
            </a:xfrm>
            <a:prstGeom prst="rect">
              <a:avLst/>
            </a:prstGeom>
          </p:spPr>
        </p:pic>
      </p:grpSp>
      <p:sp>
        <p:nvSpPr>
          <p:cNvPr id="11" name="Text Box 10"/>
          <p:cNvSpPr txBox="1"/>
          <p:nvPr/>
        </p:nvSpPr>
        <p:spPr>
          <a:xfrm>
            <a:off x="455930" y="208280"/>
            <a:ext cx="1132268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PT" altLang="en-US" sz="3200"/>
              <a:t>Tuning </a:t>
            </a:r>
            <a:r>
              <a:rPr lang="pt-PT" altLang="en-US" sz="3200">
                <a:sym typeface="+mn-ea"/>
              </a:rPr>
              <a:t>PerturbaçãoPorcentagem </a:t>
            </a:r>
            <a:r>
              <a:rPr lang="pt-PT" altLang="en-US" sz="3200"/>
              <a:t>AGEO1real1 e AGEO2real1</a:t>
            </a:r>
            <a:endParaRPr lang="pt-PT" altLang="en-US" sz="3200"/>
          </a:p>
        </p:txBody>
      </p:sp>
      <p:graphicFrame>
        <p:nvGraphicFramePr>
          <p:cNvPr id="12" name="Table 11"/>
          <p:cNvGraphicFramePr/>
          <p:nvPr/>
        </p:nvGraphicFramePr>
        <p:xfrm>
          <a:off x="559435" y="4068445"/>
          <a:ext cx="4215765" cy="2388235"/>
        </p:xfrm>
        <a:graphic>
          <a:graphicData uri="http://schemas.openxmlformats.org/drawingml/2006/table">
            <a:tbl>
              <a:tblPr>
                <a:tableStyleId>{46F890A9-2807-4EBB-B81D-B2AA78EC7F39}</a:tableStyleId>
              </a:tblPr>
              <a:tblGrid>
                <a:gridCol w="1405255"/>
                <a:gridCol w="1405255"/>
                <a:gridCol w="1405255"/>
              </a:tblGrid>
              <a:tr h="503555"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400" b="1"/>
                        <a:t>Função</a:t>
                      </a:r>
                      <a:endParaRPr lang="pt-PT" altLang="en-US" sz="1400" b="1"/>
                    </a:p>
                  </a:txBody>
                  <a:tcPr anchor="ctr" anchorCtr="0">
                    <a:lnR w="12700">
                      <a:solidFill>
                        <a:schemeClr val="tx1"/>
                      </a:solidFill>
                      <a:prstDash val="solid"/>
                    </a:lnR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400" b="1"/>
                        <a:t>AGEO1real1</a:t>
                      </a:r>
                      <a:endParaRPr lang="pt-PT" altLang="en-US" sz="1400" b="1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400" b="1"/>
                        <a:t>AGEO2real1</a:t>
                      </a:r>
                      <a:endParaRPr lang="pt-PT" altLang="en-US" sz="1400" b="1"/>
                    </a:p>
                  </a:txBody>
                  <a:tcPr anchor="ctr" anchorCtr="0"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313690"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400" b="1"/>
                        <a:t>GRI</a:t>
                      </a:r>
                      <a:endParaRPr lang="pt-PT" altLang="en-US" sz="1400" b="1"/>
                    </a:p>
                  </a:txBody>
                  <a:tcPr anchor="ctr" anchorCtr="0"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</a:tcPr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400"/>
                        <a:t>0,2%</a:t>
                      </a:r>
                      <a:endParaRPr lang="pt-PT" altLang="en-US" sz="14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T w="12700">
                      <a:solidFill>
                        <a:schemeClr val="tx1"/>
                      </a:solidFill>
                      <a:prstDash val="solid"/>
                    </a:lnT>
                  </a:tcPr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400"/>
                        <a:t>0,2%</a:t>
                      </a:r>
                      <a:endParaRPr lang="pt-PT" altLang="en-US" sz="1400"/>
                    </a:p>
                  </a:txBody>
                  <a:tcPr anchor="ctr" anchorCtr="0">
                    <a:lnT w="12700">
                      <a:solidFill>
                        <a:schemeClr val="tx1"/>
                      </a:solidFill>
                      <a:prstDash val="solid"/>
                    </a:lnT>
                  </a:tcPr>
                </a:tc>
              </a:tr>
              <a:tr h="314325"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400" b="1"/>
                        <a:t>RAS</a:t>
                      </a:r>
                      <a:endParaRPr lang="pt-PT" altLang="en-US" sz="1400" b="1"/>
                    </a:p>
                  </a:txBody>
                  <a:tcPr anchor="ctr" anchorCtr="0">
                    <a:lnR w="12700">
                      <a:solidFill>
                        <a:schemeClr val="tx1"/>
                      </a:solidFill>
                      <a:prstDash val="solid"/>
                    </a:lnR>
                  </a:tcPr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400"/>
                        <a:t>5,2%</a:t>
                      </a:r>
                      <a:endParaRPr lang="pt-PT" altLang="en-US" sz="14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</a:tcPr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400"/>
                        <a:t>4,8%</a:t>
                      </a:r>
                      <a:endParaRPr lang="pt-PT" altLang="en-US" sz="1400"/>
                    </a:p>
                  </a:txBody>
                  <a:tcPr anchor="ctr" anchorCtr="0"/>
                </a:tc>
              </a:tr>
              <a:tr h="313690"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400" b="1"/>
                        <a:t>ROS</a:t>
                      </a:r>
                      <a:endParaRPr lang="pt-PT" altLang="en-US" sz="1400" b="1"/>
                    </a:p>
                  </a:txBody>
                  <a:tcPr anchor="ctr" anchorCtr="0">
                    <a:lnR w="12700">
                      <a:solidFill>
                        <a:schemeClr val="tx1"/>
                      </a:solidFill>
                      <a:prstDash val="solid"/>
                    </a:lnR>
                  </a:tcPr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400"/>
                        <a:t>0,4%</a:t>
                      </a:r>
                      <a:endParaRPr lang="pt-PT" altLang="en-US" sz="14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</a:tcPr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400"/>
                        <a:t>0,2%</a:t>
                      </a:r>
                      <a:endParaRPr lang="pt-PT" altLang="en-US" sz="1400"/>
                    </a:p>
                  </a:txBody>
                  <a:tcPr anchor="ctr" anchorCtr="0"/>
                </a:tc>
              </a:tr>
              <a:tr h="313690"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400" b="1"/>
                        <a:t>SCH</a:t>
                      </a:r>
                      <a:endParaRPr lang="pt-PT" altLang="en-US" sz="1400" b="1"/>
                    </a:p>
                  </a:txBody>
                  <a:tcPr anchor="ctr" anchorCtr="0">
                    <a:lnR w="12700">
                      <a:solidFill>
                        <a:schemeClr val="tx1"/>
                      </a:solidFill>
                      <a:prstDash val="solid"/>
                    </a:lnR>
                  </a:tcPr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400"/>
                        <a:t>5%</a:t>
                      </a:r>
                      <a:endParaRPr lang="pt-PT" altLang="en-US" sz="14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</a:tcPr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400"/>
                        <a:t>8,4%</a:t>
                      </a:r>
                      <a:endParaRPr lang="pt-PT" altLang="en-US" sz="1400"/>
                    </a:p>
                  </a:txBody>
                  <a:tcPr anchor="ctr" anchorCtr="0"/>
                </a:tc>
              </a:tr>
              <a:tr h="314960"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400" b="1"/>
                        <a:t>ACK</a:t>
                      </a:r>
                      <a:endParaRPr lang="pt-PT" altLang="en-US" sz="1400" b="1"/>
                    </a:p>
                  </a:txBody>
                  <a:tcPr anchor="ctr" anchorCtr="0">
                    <a:lnR w="12700">
                      <a:solidFill>
                        <a:schemeClr val="tx1"/>
                      </a:solidFill>
                      <a:prstDash val="solid"/>
                    </a:lnR>
                  </a:tcPr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400"/>
                        <a:t>3,6%</a:t>
                      </a:r>
                      <a:endParaRPr lang="pt-PT" altLang="en-US" sz="14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</a:tcPr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400"/>
                        <a:t>1%</a:t>
                      </a:r>
                      <a:endParaRPr lang="pt-PT" altLang="en-US" sz="1400"/>
                    </a:p>
                  </a:txBody>
                  <a:tcPr anchor="ctr" anchorCtr="0"/>
                </a:tc>
              </a:tr>
              <a:tr h="314325"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400" b="1"/>
                        <a:t>BEA</a:t>
                      </a:r>
                      <a:endParaRPr lang="pt-PT" altLang="en-US" sz="1400" b="1"/>
                    </a:p>
                  </a:txBody>
                  <a:tcPr anchor="ctr" anchorCtr="0">
                    <a:lnR w="12700">
                      <a:solidFill>
                        <a:schemeClr val="tx1"/>
                      </a:solidFill>
                      <a:prstDash val="solid"/>
                    </a:lnR>
                  </a:tcPr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400"/>
                        <a:t>1,2%</a:t>
                      </a:r>
                      <a:endParaRPr lang="pt-PT" altLang="en-US" sz="14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</a:tcPr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400"/>
                        <a:t>1,4%</a:t>
                      </a:r>
                      <a:endParaRPr lang="pt-PT" altLang="en-US" sz="1400"/>
                    </a:p>
                  </a:txBody>
                  <a:tcPr anchor="ctr" anchorCtr="0"/>
                </a:tc>
              </a:tr>
            </a:tbl>
          </a:graphicData>
        </a:graphic>
      </p:graphicFrame>
      <p:sp>
        <p:nvSpPr>
          <p:cNvPr id="8" name="Text Box 7"/>
          <p:cNvSpPr txBox="1"/>
          <p:nvPr/>
        </p:nvSpPr>
        <p:spPr>
          <a:xfrm>
            <a:off x="559435" y="3700145"/>
            <a:ext cx="42151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PT" altLang="en-US" b="1"/>
              <a:t>Tuning do p</a:t>
            </a:r>
            <a:endParaRPr lang="pt-PT" altLang="en-US" b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" name="Text Box 10"/>
          <p:cNvSpPr txBox="1"/>
          <p:nvPr/>
        </p:nvSpPr>
        <p:spPr>
          <a:xfrm>
            <a:off x="1197610" y="208280"/>
            <a:ext cx="979741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PT" altLang="en-US" sz="3200"/>
              <a:t>Execuções porcentagem AGEO1real1 e AGEO2real1</a:t>
            </a:r>
            <a:endParaRPr lang="pt-PT" altLang="en-US" sz="32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 Box 17"/>
              <p:cNvSpPr txBox="1"/>
              <p:nvPr/>
            </p:nvSpPr>
            <p:spPr>
              <a:xfrm>
                <a:off x="532130" y="1732280"/>
                <a:ext cx="4324350" cy="42462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>
                  <a:lnSpc>
                    <a:spcPct val="150000"/>
                  </a:lnSpc>
                </a:pPr>
                <a:r>
                  <a:rPr lang="pt-PT" b="1">
                    <a:sym typeface="+mn-ea"/>
                  </a:rPr>
                  <a:t>Nas execuções, novamente AGEO2real1 &gt; AGEO1real1</a:t>
                </a:r>
                <a:endParaRPr lang="pt-PT"/>
              </a:p>
              <a:p>
                <a:pPr>
                  <a:lnSpc>
                    <a:spcPct val="150000"/>
                  </a:lnSpc>
                </a:pPr>
                <a:endParaRPr lang="pt-PT" altLang="en-US"/>
              </a:p>
              <a:p>
                <a:pPr>
                  <a:lnSpc>
                    <a:spcPct val="150000"/>
                  </a:lnSpc>
                </a:pPr>
                <a:r>
                  <a:rPr lang="pt-PT" altLang="en-US"/>
                  <a:t>Algoritmos com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pt-PT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pPr>
                      <m:e>
                        <m:r>
                          <a:rPr lang="en-US" altLang="pt-PT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𝑥</m:t>
                        </m:r>
                      </m:e>
                      <m:sup>
                        <m:r>
                          <a:rPr lang="en-US" altLang="pt-PT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∗</m:t>
                        </m:r>
                      </m:sup>
                    </m:sSup>
                    <m:r>
                      <a:rPr lang="en-US" altLang="pt-PT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≠</m:t>
                    </m:r>
                    <m:r>
                      <a:rPr lang="en-US" altLang="pt-PT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0</m:t>
                    </m:r>
                  </m:oMath>
                </a14:m>
                <a:r>
                  <a:rPr lang="pt-PT" altLang="en-US"/>
                  <a:t> tiveram melhor performance em relação a perturbação original</a:t>
                </a:r>
                <a:endParaRPr lang="pt-PT" altLang="en-US"/>
              </a:p>
              <a:p>
                <a:pPr>
                  <a:lnSpc>
                    <a:spcPct val="150000"/>
                  </a:lnSpc>
                </a:pPr>
                <a:endParaRPr lang="pt-PT" altLang="en-US"/>
              </a:p>
              <a:p>
                <a:pPr>
                  <a:lnSpc>
                    <a:spcPct val="150000"/>
                  </a:lnSpc>
                </a:pPr>
                <a:r>
                  <a:rPr lang="pt-PT" altLang="en-US"/>
                  <a:t>ROSENBROCK</a:t>
                </a:r>
                <a:endParaRPr lang="pt-PT" altLang="en-US"/>
              </a:p>
              <a:p>
                <a:pPr>
                  <a:lnSpc>
                    <a:spcPct val="150000"/>
                  </a:lnSpc>
                </a:pPr>
                <a:r>
                  <a:rPr lang="pt-PT" altLang="en-US"/>
                  <a:t>SCHWEFEL</a:t>
                </a:r>
                <a:endParaRPr lang="pt-PT" altLang="en-US"/>
              </a:p>
              <a:p>
                <a:pPr>
                  <a:lnSpc>
                    <a:spcPct val="150000"/>
                  </a:lnSpc>
                </a:pPr>
                <a:r>
                  <a:rPr lang="pt-PT" altLang="en-US"/>
                  <a:t>BEALE</a:t>
                </a:r>
                <a:endParaRPr lang="pt-PT" altLang="en-US"/>
              </a:p>
            </p:txBody>
          </p:sp>
        </mc:Choice>
        <mc:Fallback>
          <p:sp>
            <p:nvSpPr>
              <p:cNvPr id="18" name="Text 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130" y="1732280"/>
                <a:ext cx="4324350" cy="4246245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/>
          <p:cNvGrpSpPr/>
          <p:nvPr/>
        </p:nvGrpSpPr>
        <p:grpSpPr>
          <a:xfrm>
            <a:off x="5261610" y="1002665"/>
            <a:ext cx="6416040" cy="5731510"/>
            <a:chOff x="8286" y="1579"/>
            <a:chExt cx="10104" cy="9026"/>
          </a:xfrm>
        </p:grpSpPr>
        <p:grpSp>
          <p:nvGrpSpPr>
            <p:cNvPr id="17" name="Group 16"/>
            <p:cNvGrpSpPr/>
            <p:nvPr/>
          </p:nvGrpSpPr>
          <p:grpSpPr>
            <a:xfrm rot="0">
              <a:off x="8286" y="1579"/>
              <a:ext cx="10105" cy="9027"/>
              <a:chOff x="1277" y="1513"/>
              <a:chExt cx="10105" cy="9027"/>
            </a:xfrm>
          </p:grpSpPr>
          <p:pic>
            <p:nvPicPr>
              <p:cNvPr id="12" name="Picture 1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278" y="4538"/>
                <a:ext cx="5062" cy="3039"/>
              </a:xfrm>
              <a:prstGeom prst="rect">
                <a:avLst/>
              </a:prstGeom>
            </p:spPr>
          </p:pic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19" y="1513"/>
                <a:ext cx="5062" cy="3025"/>
              </a:xfrm>
              <a:prstGeom prst="rect">
                <a:avLst/>
              </a:prstGeom>
            </p:spPr>
          </p:pic>
          <p:pic>
            <p:nvPicPr>
              <p:cNvPr id="14" name="Picture 13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340" y="4537"/>
                <a:ext cx="5042" cy="3000"/>
              </a:xfrm>
              <a:prstGeom prst="rect">
                <a:avLst/>
              </a:prstGeom>
            </p:spPr>
          </p:pic>
          <p:pic>
            <p:nvPicPr>
              <p:cNvPr id="15" name="Picture 14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78" y="7537"/>
                <a:ext cx="5062" cy="3003"/>
              </a:xfrm>
              <a:prstGeom prst="rect">
                <a:avLst/>
              </a:prstGeom>
            </p:spPr>
          </p:pic>
          <p:pic>
            <p:nvPicPr>
              <p:cNvPr id="16" name="Picture 15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277" y="1514"/>
                <a:ext cx="5042" cy="3024"/>
              </a:xfrm>
              <a:prstGeom prst="rect">
                <a:avLst/>
              </a:prstGeom>
            </p:spPr>
          </p:pic>
        </p:grpSp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3349" y="7603"/>
              <a:ext cx="5041" cy="2985"/>
            </a:xfrm>
            <a:prstGeom prst="rect">
              <a:avLst/>
            </a:prstGeom>
          </p:spPr>
        </p:pic>
      </p:grpSp>
      <p:sp>
        <p:nvSpPr>
          <p:cNvPr id="4" name="Rectangles 3"/>
          <p:cNvSpPr/>
          <p:nvPr/>
        </p:nvSpPr>
        <p:spPr>
          <a:xfrm>
            <a:off x="8453755" y="993140"/>
            <a:ext cx="3303270" cy="5724525"/>
          </a:xfrm>
          <a:prstGeom prst="rect">
            <a:avLst/>
          </a:prstGeom>
          <a:noFill/>
          <a:ln w="28575">
            <a:solidFill>
              <a:schemeClr val="accent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4145</Words>
  <Application>WPS Presentation</Application>
  <PresentationFormat>宽屏</PresentationFormat>
  <Paragraphs>411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32" baseType="lpstr">
      <vt:lpstr>Arial</vt:lpstr>
      <vt:lpstr>SimSun</vt:lpstr>
      <vt:lpstr>Wingdings</vt:lpstr>
      <vt:lpstr>Tahoma</vt:lpstr>
      <vt:lpstr>DejaVu Sans</vt:lpstr>
      <vt:lpstr>DejaVu Math TeX Gyre</vt:lpstr>
      <vt:lpstr>MS Mincho</vt:lpstr>
      <vt:lpstr>Gubbi</vt:lpstr>
      <vt:lpstr>Microsoft YaHei</vt:lpstr>
      <vt:lpstr>Droid Sans Fallback</vt:lpstr>
      <vt:lpstr>Arial Unicode MS</vt:lpstr>
      <vt:lpstr>Arial Black</vt:lpstr>
      <vt:lpstr>SimSun</vt:lpstr>
      <vt:lpstr>Office Theme</vt:lpstr>
      <vt:lpstr>AVANÇOS NA ADAPTAÇÃO DO AGEOreal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lbluz</dc:creator>
  <cp:lastModifiedBy>lbluz</cp:lastModifiedBy>
  <cp:revision>82</cp:revision>
  <dcterms:created xsi:type="dcterms:W3CDTF">2021-10-06T13:12:20Z</dcterms:created>
  <dcterms:modified xsi:type="dcterms:W3CDTF">2021-10-06T13:12:20Z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1033-11.1.0.10702</vt:lpwstr>
  </property>
</Properties>
</file>