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8" r:id="rId4"/>
    <p:sldId id="259" r:id="rId5"/>
    <p:sldId id="261" r:id="rId6"/>
    <p:sldId id="260" r:id="rId7"/>
  </p:sldIdLst>
  <p:sldSz cx="6858000" cy="1218946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919"/>
        <p:guide pos="22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581084" y="1279525"/>
            <a:ext cx="194348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857250" y="2351469"/>
            <a:ext cx="5143500" cy="3887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857250" y="6402363"/>
            <a:ext cx="5143500" cy="294299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471488" y="980328"/>
            <a:ext cx="5915025" cy="9880670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1" y="459367"/>
            <a:ext cx="5915025" cy="2356093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64331" y="3244917"/>
            <a:ext cx="5915025" cy="7734189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67916" y="6667034"/>
            <a:ext cx="5539550" cy="1442436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67916" y="8193992"/>
            <a:ext cx="4118372" cy="1150982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1" y="459367"/>
            <a:ext cx="5915025" cy="2356093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364331" y="3244917"/>
            <a:ext cx="2914650" cy="773418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3364706" y="3244917"/>
            <a:ext cx="2914650" cy="773418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2381" y="648983"/>
            <a:ext cx="5915025" cy="235609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2381" y="3101542"/>
            <a:ext cx="2901255" cy="146444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472381" y="4649056"/>
            <a:ext cx="2901255" cy="6352623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3471863" y="3101542"/>
            <a:ext cx="2915543" cy="146444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3471863" y="4649056"/>
            <a:ext cx="2915543" cy="6352623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1488" y="4916755"/>
            <a:ext cx="5915025" cy="2356093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3795" y="225733"/>
            <a:ext cx="2342925" cy="2844240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2916000" y="1362139"/>
            <a:ext cx="3272273" cy="905501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366653" y="3656880"/>
            <a:ext cx="2342925" cy="677482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417909" y="772008"/>
            <a:ext cx="0" cy="2472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5526272" y="648983"/>
            <a:ext cx="860240" cy="1033012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471488" y="648983"/>
            <a:ext cx="4994976" cy="10330123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471488" y="648983"/>
            <a:ext cx="5915025" cy="2356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1488" y="3244917"/>
            <a:ext cx="5915025" cy="7734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471488" y="11297953"/>
            <a:ext cx="1543050" cy="648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2271713" y="11297953"/>
            <a:ext cx="2314575" cy="648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4843463" y="11297953"/>
            <a:ext cx="1543050" cy="648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.png"/><Relationship Id="rId10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861060" y="2097405"/>
            <a:ext cx="5342255" cy="2736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Inicializa randomicamente a população de bits que codificam N variáveis de projeto</a:t>
            </a:r>
            <a:endParaRPr lang="pt-PT" altLang="en-US" sz="90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42870" y="2576830"/>
            <a:ext cx="3560445" cy="2736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Inicializa CoI</a:t>
            </a:r>
            <a:r>
              <a:rPr lang="pt-PT" altLang="en-US" sz="900" baseline="-25000">
                <a:solidFill>
                  <a:schemeClr val="tx1"/>
                </a:solidFill>
                <a:uFillTx/>
                <a:sym typeface="+mn-ea"/>
              </a:rPr>
              <a:t>i−1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 = 1/√n</a:t>
            </a:r>
            <a:endParaRPr lang="pt-PT" altLang="en-US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62330" y="3061970"/>
            <a:ext cx="5340985" cy="2736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Verifica o valor de f(x) para cada bit flipado</a:t>
            </a:r>
            <a:endParaRPr lang="pt-PT" altLang="en-US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22775" y="3531870"/>
            <a:ext cx="1781175" cy="9836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Calcula a CoI</a:t>
            </a:r>
            <a:r>
              <a:rPr lang="pt-PT" altLang="en-US" sz="900" baseline="-25000">
                <a:solidFill>
                  <a:schemeClr val="tx1"/>
                </a:solidFill>
                <a:uFillTx/>
                <a:sym typeface="+mn-ea"/>
              </a:rPr>
              <a:t>i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:</a:t>
            </a:r>
            <a:endParaRPr lang="pt-PT" altLang="en-US" sz="900">
              <a:solidFill>
                <a:schemeClr val="tx1"/>
              </a:solidFill>
            </a:endParaRPr>
          </a:p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Quantidade de bits que quando mutados provém uma solução melhor que a </a:t>
            </a:r>
            <a:r>
              <a:rPr lang="pt-PT" altLang="en-US" sz="900" b="1">
                <a:solidFill>
                  <a:schemeClr val="tx1"/>
                </a:solidFill>
                <a:sym typeface="+mn-ea"/>
              </a:rPr>
              <a:t>atual solução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, dividido pelo total de bits</a:t>
            </a:r>
            <a:endParaRPr lang="pt-PT" altLang="en-US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42870" y="3541395"/>
            <a:ext cx="1780540" cy="9747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Calcula a CoI</a:t>
            </a:r>
            <a:r>
              <a:rPr lang="pt-PT" altLang="en-US" sz="900" baseline="-25000">
                <a:solidFill>
                  <a:schemeClr val="tx1"/>
                </a:solidFill>
                <a:uFillTx/>
                <a:sym typeface="+mn-ea"/>
              </a:rPr>
              <a:t>i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:</a:t>
            </a:r>
            <a:endParaRPr lang="pt-PT" altLang="en-US" sz="900">
              <a:solidFill>
                <a:schemeClr val="tx1"/>
              </a:solidFill>
            </a:endParaRPr>
          </a:p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Quantidade de bits que quando mutados provém uma solução melhor que a </a:t>
            </a:r>
            <a:r>
              <a:rPr lang="pt-PT" altLang="en-US" sz="900" b="1">
                <a:solidFill>
                  <a:schemeClr val="tx1"/>
                </a:solidFill>
                <a:sym typeface="+mn-ea"/>
              </a:rPr>
              <a:t>melhor solução 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encontrada, dividido pelo total de bits</a:t>
            </a:r>
            <a:endParaRPr lang="pt-PT" altLang="en-US" sz="900">
              <a:solidFill>
                <a:schemeClr val="tx1"/>
              </a:solidFill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Diamond 13"/>
              <p:cNvSpPr/>
              <p:nvPr/>
            </p:nvSpPr>
            <p:spPr>
              <a:xfrm>
                <a:off x="4605020" y="4716145"/>
                <a:ext cx="1598930" cy="662940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900">
                    <a:solidFill>
                      <a:schemeClr val="tx1"/>
                    </a:solidFill>
                    <a:sym typeface="+mn-ea"/>
                  </a:rPr>
                  <a:t>CoI</a:t>
                </a:r>
                <a:r>
                  <a:rPr lang="pt-PT" altLang="en-US" sz="900" baseline="-25000">
                    <a:solidFill>
                      <a:schemeClr val="tx1"/>
                    </a:solidFill>
                    <a:uFillTx/>
                    <a:sym typeface="+mn-ea"/>
                  </a:rPr>
                  <a:t>i</a:t>
                </a:r>
                <a:r>
                  <a:rPr lang="pt-PT" altLang="en-US" sz="900">
                    <a:solidFill>
                      <a:schemeClr val="tx1"/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pt-PT" sz="900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</m:oMath>
                </a14:m>
                <a:r>
                  <a:rPr lang="pt-PT" altLang="en-US" sz="900">
                    <a:solidFill>
                      <a:schemeClr val="tx1"/>
                    </a:solidFill>
                    <a:sym typeface="+mn-ea"/>
                  </a:rPr>
                  <a:t> CoI</a:t>
                </a:r>
                <a:r>
                  <a:rPr lang="pt-PT" altLang="en-US" sz="900" baseline="-25000">
                    <a:solidFill>
                      <a:schemeClr val="tx1"/>
                    </a:solidFill>
                    <a:uFillTx/>
                    <a:sym typeface="+mn-ea"/>
                  </a:rPr>
                  <a:t>i-1</a:t>
                </a:r>
                <a:endParaRPr lang="pt-PT" altLang="en-US" sz="900" baseline="-25000">
                  <a:solidFill>
                    <a:schemeClr val="tx1"/>
                  </a:solidFill>
                  <a:uFillTx/>
                </a:endParaRPr>
              </a:p>
            </p:txBody>
          </p:sp>
        </mc:Choice>
        <mc:Fallback>
          <p:sp>
            <p:nvSpPr>
              <p:cNvPr id="14" name="Diamond 13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605020" y="4716145"/>
                <a:ext cx="1598930" cy="662940"/>
              </a:xfrm>
              <a:prstGeom prst="diamond">
                <a:avLst/>
              </a:prstGeom>
              <a:blipFill rotWithShape="true">
                <a:blip r:embed="rId1"/>
                <a:stretch>
                  <a:fillRect l="-1072" t="-1054" r="-1033" b="-958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ounded Rectangle 16"/>
          <p:cNvSpPr/>
          <p:nvPr/>
        </p:nvSpPr>
        <p:spPr>
          <a:xfrm>
            <a:off x="2956560" y="5560060"/>
            <a:ext cx="1148080" cy="1790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Reinicia o τ</a:t>
            </a:r>
            <a:endParaRPr lang="pt-PT" altLang="en-US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852035" y="5560060"/>
            <a:ext cx="1110615" cy="1790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Aumenta o τ</a:t>
            </a:r>
            <a:endParaRPr lang="pt-PT" altLang="en-US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642235" y="6022340"/>
            <a:ext cx="3561715" cy="1955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CoI</a:t>
            </a:r>
            <a:r>
              <a:rPr lang="pt-PT" altLang="en-US" sz="900" baseline="-25000">
                <a:solidFill>
                  <a:schemeClr val="tx1"/>
                </a:solidFill>
                <a:uFillTx/>
                <a:sym typeface="+mn-ea"/>
              </a:rPr>
              <a:t>i−1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 = CoI</a:t>
            </a:r>
            <a:r>
              <a:rPr lang="pt-PT" altLang="en-US" sz="900" baseline="-25000">
                <a:solidFill>
                  <a:schemeClr val="tx1"/>
                </a:solidFill>
                <a:uFillTx/>
                <a:sym typeface="+mn-ea"/>
              </a:rPr>
              <a:t>i</a:t>
            </a:r>
            <a:endParaRPr lang="pt-PT" altLang="en-US" sz="900" baseline="-2500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549650" y="6425565"/>
            <a:ext cx="883920" cy="18992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Cria um rank para </a:t>
            </a:r>
            <a:r>
              <a:rPr lang="pt-PT" altLang="en-US" sz="900" b="1">
                <a:solidFill>
                  <a:schemeClr val="tx1"/>
                </a:solidFill>
                <a:sym typeface="+mn-ea"/>
              </a:rPr>
              <a:t>toda população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 de acordo com o valor da função e muta 1 bit </a:t>
            </a:r>
            <a:r>
              <a:rPr lang="pt-PT" altLang="en-US" sz="900" b="1">
                <a:solidFill>
                  <a:schemeClr val="tx1"/>
                </a:solidFill>
                <a:sym typeface="+mn-ea"/>
              </a:rPr>
              <a:t>de toda população</a:t>
            </a:r>
            <a:endParaRPr lang="pt-PT" altLang="en-US" sz="900" b="1" baseline="-25000">
              <a:solidFill>
                <a:schemeClr val="tx1"/>
              </a:solidFill>
              <a:uFillTx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ounded Rectangle 20"/>
              <p:cNvSpPr/>
              <p:nvPr/>
            </p:nvSpPr>
            <p:spPr>
              <a:xfrm>
                <a:off x="5314315" y="6425565"/>
                <a:ext cx="890270" cy="189928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Cria um ranking para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cada variável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de acordo com o valor da função e muta 1 bit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de cada variável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8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𝐼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21" name="Rounded Rectangle 20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314315" y="6425565"/>
                <a:ext cx="890270" cy="1899285"/>
              </a:xfrm>
              <a:prstGeom prst="roundRect">
                <a:avLst/>
              </a:prstGeom>
              <a:blipFill rotWithShape="true">
                <a:blip r:embed="rId2"/>
                <a:stretch>
                  <a:fillRect l="-713" t="-334" r="-713" b="-334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3044190" y="333565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942080" y="333565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848860" y="333565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06110" y="333565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067050" y="285051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64940" y="285051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871720" y="285051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728970" y="285051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44190" y="237109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942080" y="237109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848860" y="237109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706110" y="237109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861695" y="1624330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</a:rPr>
              <a:t>GEOvar</a:t>
            </a:r>
            <a:endParaRPr lang="pt-PT" altLang="en-US" sz="100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751965" y="1624330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</a:rPr>
              <a:t>GEO</a:t>
            </a:r>
            <a:endParaRPr lang="pt-PT" altLang="en-US" sz="100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642235" y="1624330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</a:rPr>
              <a:t>A-GEO1</a:t>
            </a:r>
            <a:endParaRPr lang="pt-PT" altLang="en-US" sz="100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532505" y="1624330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</a:rPr>
              <a:t>A-GEO2</a:t>
            </a:r>
            <a:endParaRPr lang="pt-PT" altLang="en-US" sz="100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422775" y="1624330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</a:rPr>
              <a:t>A-GEO1var</a:t>
            </a:r>
            <a:endParaRPr lang="pt-PT" altLang="en-US" sz="100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313045" y="1624330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</a:rPr>
              <a:t>A-GEO2var</a:t>
            </a:r>
            <a:endParaRPr lang="pt-PT" altLang="en-US" sz="100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044190" y="189801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942080" y="189801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848860" y="189801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706110" y="189801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15085" y="189166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172335" y="189166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1" idx="2"/>
            <a:endCxn id="53" idx="0"/>
          </p:cNvCxnSpPr>
          <p:nvPr/>
        </p:nvCxnSpPr>
        <p:spPr>
          <a:xfrm rot="5400000">
            <a:off x="3431858" y="4616133"/>
            <a:ext cx="201295" cy="12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0" idx="2"/>
            <a:endCxn id="53" idx="0"/>
          </p:cNvCxnSpPr>
          <p:nvPr/>
        </p:nvCxnSpPr>
        <p:spPr>
          <a:xfrm rot="5400000">
            <a:off x="4321810" y="3725545"/>
            <a:ext cx="201930" cy="178181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iamond 52"/>
          <p:cNvSpPr/>
          <p:nvPr/>
        </p:nvSpPr>
        <p:spPr>
          <a:xfrm>
            <a:off x="2732405" y="4717415"/>
            <a:ext cx="1598930" cy="66294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CoI</a:t>
            </a:r>
            <a:r>
              <a:rPr lang="pt-PT" altLang="en-US" sz="900" baseline="-25000">
                <a:solidFill>
                  <a:schemeClr val="tx1"/>
                </a:solidFill>
                <a:uFillTx/>
                <a:sym typeface="+mn-ea"/>
              </a:rPr>
              <a:t>i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 = 0</a:t>
            </a:r>
            <a:endParaRPr lang="pt-PT" altLang="en-US" sz="9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54" name="Straight Arrow Connector 53"/>
          <p:cNvCxnSpPr>
            <a:endCxn id="17" idx="0"/>
          </p:cNvCxnSpPr>
          <p:nvPr/>
        </p:nvCxnSpPr>
        <p:spPr>
          <a:xfrm>
            <a:off x="3522980" y="5385435"/>
            <a:ext cx="7620" cy="174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true">
            <a:off x="4331335" y="5046980"/>
            <a:ext cx="273685" cy="12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55"/>
          <p:cNvSpPr txBox="true"/>
          <p:nvPr/>
        </p:nvSpPr>
        <p:spPr>
          <a:xfrm>
            <a:off x="4246245" y="4821555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Não</a:t>
            </a:r>
            <a:endParaRPr lang="pt-PT" altLang="en-US" sz="700"/>
          </a:p>
        </p:txBody>
      </p:sp>
      <p:sp>
        <p:nvSpPr>
          <p:cNvPr id="2" name="Text Box 1"/>
          <p:cNvSpPr txBox="true"/>
          <p:nvPr/>
        </p:nvSpPr>
        <p:spPr>
          <a:xfrm>
            <a:off x="3569970" y="5367655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Sim</a:t>
            </a:r>
            <a:endParaRPr lang="pt-PT" altLang="en-US" sz="700"/>
          </a:p>
        </p:txBody>
      </p:sp>
      <p:sp>
        <p:nvSpPr>
          <p:cNvPr id="3" name="Text Box 2"/>
          <p:cNvSpPr txBox="true"/>
          <p:nvPr/>
        </p:nvSpPr>
        <p:spPr>
          <a:xfrm>
            <a:off x="5436870" y="5334635"/>
            <a:ext cx="38544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Não</a:t>
            </a:r>
            <a:endParaRPr lang="pt-PT" altLang="en-US" sz="700"/>
          </a:p>
        </p:txBody>
      </p:sp>
      <p:cxnSp>
        <p:nvCxnSpPr>
          <p:cNvPr id="6" name="Straight Arrow Connector 5"/>
          <p:cNvCxnSpPr>
            <a:stCxn id="14" idx="2"/>
            <a:endCxn id="18" idx="0"/>
          </p:cNvCxnSpPr>
          <p:nvPr/>
        </p:nvCxnSpPr>
        <p:spPr>
          <a:xfrm>
            <a:off x="5404485" y="5379085"/>
            <a:ext cx="3175" cy="1809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7" idx="2"/>
            <a:endCxn id="19" idx="0"/>
          </p:cNvCxnSpPr>
          <p:nvPr/>
        </p:nvCxnSpPr>
        <p:spPr>
          <a:xfrm rot="5400000" flipV="true">
            <a:off x="3835400" y="5434330"/>
            <a:ext cx="283210" cy="89281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8" idx="2"/>
            <a:endCxn id="19" idx="0"/>
          </p:cNvCxnSpPr>
          <p:nvPr/>
        </p:nvCxnSpPr>
        <p:spPr>
          <a:xfrm rot="5400000">
            <a:off x="4773930" y="5388610"/>
            <a:ext cx="283210" cy="9842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2665730" y="6425565"/>
            <a:ext cx="883920" cy="18967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Cria um rank para </a:t>
            </a:r>
            <a:r>
              <a:rPr lang="pt-PT" altLang="en-US" sz="900" b="1">
                <a:solidFill>
                  <a:schemeClr val="tx1"/>
                </a:solidFill>
                <a:sym typeface="+mn-ea"/>
              </a:rPr>
              <a:t>toda população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 de acordo com o valor da função e muta 1 bit </a:t>
            </a:r>
            <a:r>
              <a:rPr lang="pt-PT" altLang="en-US" sz="900" b="1">
                <a:solidFill>
                  <a:schemeClr val="tx1"/>
                </a:solidFill>
                <a:sym typeface="+mn-ea"/>
              </a:rPr>
              <a:t>de toda população</a:t>
            </a:r>
            <a:endParaRPr lang="pt-PT" altLang="en-US" sz="900" b="1" baseline="-2500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891540" y="6428105"/>
            <a:ext cx="883920" cy="18992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Cria um rank para </a:t>
            </a:r>
            <a:r>
              <a:rPr lang="pt-PT" altLang="en-US" sz="900" b="1">
                <a:solidFill>
                  <a:schemeClr val="tx1"/>
                </a:solidFill>
                <a:sym typeface="+mn-ea"/>
              </a:rPr>
              <a:t>toda população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 de acordo com o valor da função e muta 1 bit </a:t>
            </a:r>
            <a:r>
              <a:rPr lang="pt-PT" altLang="en-US" sz="900" b="1">
                <a:solidFill>
                  <a:schemeClr val="tx1"/>
                </a:solidFill>
                <a:sym typeface="+mn-ea"/>
              </a:rPr>
              <a:t>de toda população</a:t>
            </a:r>
            <a:endParaRPr lang="pt-PT" altLang="en-US" sz="900" b="1" baseline="-25000">
              <a:solidFill>
                <a:schemeClr val="tx1"/>
              </a:solidFill>
              <a:uFillTx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ounded Rectangle 60"/>
              <p:cNvSpPr/>
              <p:nvPr/>
            </p:nvSpPr>
            <p:spPr>
              <a:xfrm>
                <a:off x="4433570" y="6425565"/>
                <a:ext cx="890270" cy="189674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Cria um ranking para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cada variável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de acordo com o valor da função e muta 1 bit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de cada variável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8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𝐼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61" name="Rounded Rectangle 60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433570" y="6425565"/>
                <a:ext cx="890270" cy="1896745"/>
              </a:xfrm>
              <a:prstGeom prst="roundRect">
                <a:avLst/>
              </a:prstGeom>
              <a:blipFill rotWithShape="true">
                <a:blip r:embed="rId3"/>
                <a:stretch>
                  <a:fillRect l="-713" t="-335" r="-713" b="-335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ounded Rectangle 61"/>
              <p:cNvSpPr/>
              <p:nvPr/>
            </p:nvSpPr>
            <p:spPr>
              <a:xfrm>
                <a:off x="1775460" y="6424930"/>
                <a:ext cx="890270" cy="189738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Cria um ranking para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cada variável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de acordo com o valor da função e muta 1 bit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de cada variável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8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𝐼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62" name="Rounded Rectangle 61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775460" y="6424930"/>
                <a:ext cx="890270" cy="1897380"/>
              </a:xfrm>
              <a:prstGeom prst="roundRect">
                <a:avLst/>
              </a:prstGeom>
              <a:blipFill rotWithShape="true">
                <a:blip r:embed="rId4"/>
                <a:stretch>
                  <a:fillRect l="-713" t="-335" r="-713" b="-335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>
            <a:off x="3044190" y="622236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942080" y="622236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848860" y="622236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706110" y="622236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315085" y="2371090"/>
            <a:ext cx="3810" cy="6864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172335" y="2371090"/>
            <a:ext cx="3810" cy="6864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323975" y="3336290"/>
            <a:ext cx="0" cy="30905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62" idx="0"/>
          </p:cNvCxnSpPr>
          <p:nvPr/>
        </p:nvCxnSpPr>
        <p:spPr>
          <a:xfrm>
            <a:off x="2219325" y="3335020"/>
            <a:ext cx="1270" cy="30899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/>
          <p:cNvSpPr/>
          <p:nvPr/>
        </p:nvSpPr>
        <p:spPr>
          <a:xfrm>
            <a:off x="2742565" y="8632190"/>
            <a:ext cx="1598930" cy="82359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800">
                <a:solidFill>
                  <a:schemeClr val="tx1"/>
                </a:solidFill>
                <a:sym typeface="+mn-ea"/>
              </a:rPr>
              <a:t>Critério de parada atingido?</a:t>
            </a:r>
            <a:endParaRPr lang="pt-PT" altLang="en-US" sz="800" baseline="-2500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75" name="Text Box 74"/>
          <p:cNvSpPr txBox="true"/>
          <p:nvPr/>
        </p:nvSpPr>
        <p:spPr>
          <a:xfrm>
            <a:off x="2355215" y="8845550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Não</a:t>
            </a:r>
            <a:endParaRPr lang="pt-PT" altLang="en-US" sz="700"/>
          </a:p>
        </p:txBody>
      </p:sp>
      <p:sp>
        <p:nvSpPr>
          <p:cNvPr id="76" name="Text Box 75"/>
          <p:cNvSpPr txBox="true"/>
          <p:nvPr/>
        </p:nvSpPr>
        <p:spPr>
          <a:xfrm>
            <a:off x="3569970" y="9455785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Sim</a:t>
            </a:r>
            <a:endParaRPr lang="pt-PT" altLang="en-US" sz="700"/>
          </a:p>
        </p:txBody>
      </p:sp>
      <p:cxnSp>
        <p:nvCxnSpPr>
          <p:cNvPr id="77" name="Elbow Connector 76"/>
          <p:cNvCxnSpPr>
            <a:stCxn id="62" idx="2"/>
            <a:endCxn id="74" idx="0"/>
          </p:cNvCxnSpPr>
          <p:nvPr/>
        </p:nvCxnSpPr>
        <p:spPr>
          <a:xfrm rot="5400000" flipV="true">
            <a:off x="2726373" y="7810183"/>
            <a:ext cx="309880" cy="1321435"/>
          </a:xfrm>
          <a:prstGeom prst="bentConnector3">
            <a:avLst>
              <a:gd name="adj1" fmla="val 4989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0" idx="2"/>
            <a:endCxn id="74" idx="0"/>
          </p:cNvCxnSpPr>
          <p:nvPr/>
        </p:nvCxnSpPr>
        <p:spPr>
          <a:xfrm rot="5400000" flipV="true">
            <a:off x="2285365" y="7369175"/>
            <a:ext cx="304800" cy="22085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59" idx="2"/>
            <a:endCxn id="74" idx="0"/>
          </p:cNvCxnSpPr>
          <p:nvPr/>
        </p:nvCxnSpPr>
        <p:spPr>
          <a:xfrm rot="5400000" flipV="true">
            <a:off x="3169920" y="8253730"/>
            <a:ext cx="309880" cy="4343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20" idx="2"/>
            <a:endCxn id="74" idx="0"/>
          </p:cNvCxnSpPr>
          <p:nvPr/>
        </p:nvCxnSpPr>
        <p:spPr>
          <a:xfrm rot="5400000">
            <a:off x="3613150" y="8247380"/>
            <a:ext cx="307340" cy="4495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1" idx="2"/>
            <a:endCxn id="74" idx="0"/>
          </p:cNvCxnSpPr>
          <p:nvPr/>
        </p:nvCxnSpPr>
        <p:spPr>
          <a:xfrm rot="5400000">
            <a:off x="4055428" y="7802563"/>
            <a:ext cx="309880" cy="1336675"/>
          </a:xfrm>
          <a:prstGeom prst="bentConnector3">
            <a:avLst>
              <a:gd name="adj1" fmla="val 4989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21" idx="2"/>
            <a:endCxn id="74" idx="0"/>
          </p:cNvCxnSpPr>
          <p:nvPr/>
        </p:nvCxnSpPr>
        <p:spPr>
          <a:xfrm rot="5400000">
            <a:off x="4497070" y="7363460"/>
            <a:ext cx="307340" cy="22174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4" idx="1"/>
            <a:endCxn id="9" idx="1"/>
          </p:cNvCxnSpPr>
          <p:nvPr/>
        </p:nvCxnSpPr>
        <p:spPr>
          <a:xfrm rot="10800000">
            <a:off x="862330" y="3199130"/>
            <a:ext cx="1880235" cy="5845175"/>
          </a:xfrm>
          <a:prstGeom prst="bentConnector3">
            <a:avLst>
              <a:gd name="adj1" fmla="val 11266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658110" y="9679940"/>
            <a:ext cx="1768475" cy="3486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Retorna a melhor solução obtida durante a busca</a:t>
            </a:r>
            <a:endParaRPr lang="pt-PT" altLang="en-US" sz="900" baseline="-25000">
              <a:solidFill>
                <a:schemeClr val="tx1"/>
              </a:solidFill>
              <a:uFillTx/>
              <a:sym typeface="+mn-ea"/>
            </a:endParaRPr>
          </a:p>
        </p:txBody>
      </p:sp>
      <p:cxnSp>
        <p:nvCxnSpPr>
          <p:cNvPr id="87" name="Elbow Connector 86"/>
          <p:cNvCxnSpPr>
            <a:stCxn id="74" idx="2"/>
            <a:endCxn id="86" idx="0"/>
          </p:cNvCxnSpPr>
          <p:nvPr/>
        </p:nvCxnSpPr>
        <p:spPr>
          <a:xfrm rot="5400000" flipV="true">
            <a:off x="3430270" y="9561195"/>
            <a:ext cx="224155" cy="635"/>
          </a:xfrm>
          <a:prstGeom prst="bentConnector3">
            <a:avLst>
              <a:gd name="adj1" fmla="val 5014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3549650" y="6424295"/>
            <a:ext cx="883920" cy="18992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Cria um rank para </a:t>
            </a:r>
            <a:r>
              <a:rPr lang="pt-PT" altLang="en-US" sz="900" b="1">
                <a:solidFill>
                  <a:schemeClr val="tx1"/>
                </a:solidFill>
                <a:sym typeface="+mn-ea"/>
              </a:rPr>
              <a:t>toda população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 de acordo com o valor da função e muta 1 bit </a:t>
            </a:r>
            <a:r>
              <a:rPr lang="pt-PT" altLang="en-US" sz="900" b="1">
                <a:solidFill>
                  <a:schemeClr val="tx1"/>
                </a:solidFill>
                <a:sym typeface="+mn-ea"/>
              </a:rPr>
              <a:t>de toda população</a:t>
            </a:r>
            <a:endParaRPr lang="pt-PT" altLang="en-US" sz="900" b="1" baseline="-2500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665730" y="6424295"/>
            <a:ext cx="883920" cy="18967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Cria um rank para </a:t>
            </a:r>
            <a:r>
              <a:rPr lang="pt-PT" altLang="en-US" sz="900" b="1">
                <a:solidFill>
                  <a:schemeClr val="tx1"/>
                </a:solidFill>
                <a:sym typeface="+mn-ea"/>
              </a:rPr>
              <a:t>toda população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 de acordo com o valor da função e muta 1 bit </a:t>
            </a:r>
            <a:r>
              <a:rPr lang="pt-PT" altLang="en-US" sz="900" b="1">
                <a:solidFill>
                  <a:schemeClr val="tx1"/>
                </a:solidFill>
                <a:sym typeface="+mn-ea"/>
              </a:rPr>
              <a:t>de toda população</a:t>
            </a:r>
            <a:endParaRPr lang="pt-PT" altLang="en-US" sz="900" b="1" baseline="-25000">
              <a:solidFill>
                <a:schemeClr val="tx1"/>
              </a:solidFill>
              <a:uFillTx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ounded Rectangle 89"/>
              <p:cNvSpPr/>
              <p:nvPr/>
            </p:nvSpPr>
            <p:spPr>
              <a:xfrm>
                <a:off x="891540" y="6426835"/>
                <a:ext cx="883920" cy="189928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Cria um ranking para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toda população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 de acordo com o valor da função e muta 1 bit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de toda população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8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90" name="Rounded Rectangle 89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891540" y="6426835"/>
                <a:ext cx="883920" cy="1899285"/>
              </a:xfrm>
              <a:prstGeom prst="roundRect">
                <a:avLst/>
              </a:prstGeom>
              <a:blipFill rotWithShape="true">
                <a:blip r:embed="rId5"/>
                <a:stretch>
                  <a:fillRect l="-718" t="-334" r="-718" b="-334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ounded Rectangle 90"/>
              <p:cNvSpPr/>
              <p:nvPr/>
            </p:nvSpPr>
            <p:spPr>
              <a:xfrm>
                <a:off x="3549650" y="6424930"/>
                <a:ext cx="883920" cy="189928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Cria um ranking para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toda população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 de acordo com o valor da função e muta 1 bit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de toda população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8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91" name="Rounded Rectangle 90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549650" y="6424930"/>
                <a:ext cx="883920" cy="1899285"/>
              </a:xfrm>
              <a:prstGeom prst="roundRect">
                <a:avLst/>
              </a:prstGeom>
              <a:blipFill rotWithShape="true">
                <a:blip r:embed="rId5"/>
                <a:stretch>
                  <a:fillRect l="-718" t="-334" r="-718" b="-334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ounded Rectangle 91"/>
              <p:cNvSpPr/>
              <p:nvPr/>
            </p:nvSpPr>
            <p:spPr>
              <a:xfrm>
                <a:off x="2665730" y="6424930"/>
                <a:ext cx="883920" cy="18967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Cria um ranking para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toda população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 de acordo com o valor da função e muta 1 bit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de toda população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8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92" name="Rounded Rectangle 91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665730" y="6424930"/>
                <a:ext cx="883920" cy="1896745"/>
              </a:xfrm>
              <a:prstGeom prst="roundRect">
                <a:avLst/>
              </a:prstGeom>
              <a:blipFill rotWithShape="true">
                <a:blip r:embed="rId6"/>
                <a:stretch>
                  <a:fillRect l="-718" t="-335" r="-718" b="-335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1454150" y="214630"/>
            <a:ext cx="3741420" cy="55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2000">
                <a:solidFill>
                  <a:schemeClr val="tx1"/>
                </a:solidFill>
              </a:rPr>
              <a:t>BINÁRIOS</a:t>
            </a:r>
            <a:endParaRPr lang="pt-PT" altLang="en-US" sz="2000">
              <a:solidFill>
                <a:schemeClr val="tx1"/>
              </a:solidFill>
            </a:endParaRPr>
          </a:p>
        </p:txBody>
      </p:sp>
      <p:sp>
        <p:nvSpPr>
          <p:cNvPr id="94" name="Text Box 93"/>
          <p:cNvSpPr txBox="true"/>
          <p:nvPr/>
        </p:nvSpPr>
        <p:spPr>
          <a:xfrm>
            <a:off x="6141085" y="4848860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Não</a:t>
            </a:r>
            <a:endParaRPr lang="pt-PT" altLang="en-US" sz="700"/>
          </a:p>
        </p:txBody>
      </p:sp>
      <p:cxnSp>
        <p:nvCxnSpPr>
          <p:cNvPr id="97" name="Elbow Connector 96"/>
          <p:cNvCxnSpPr>
            <a:stCxn id="14" idx="3"/>
            <a:endCxn id="19" idx="3"/>
          </p:cNvCxnSpPr>
          <p:nvPr/>
        </p:nvCxnSpPr>
        <p:spPr>
          <a:xfrm>
            <a:off x="6203950" y="5047615"/>
            <a:ext cx="3175" cy="1072515"/>
          </a:xfrm>
          <a:prstGeom prst="bentConnector3">
            <a:avLst>
              <a:gd name="adj1" fmla="val 75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870585" y="1668780"/>
            <a:ext cx="5342255" cy="2736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Inicializa randomicamente a população de N variáveis de projeto</a:t>
            </a:r>
            <a:endParaRPr lang="pt-PT" altLang="en-US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52395" y="2148205"/>
            <a:ext cx="3560445" cy="2736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Inicializa CoI</a:t>
            </a:r>
            <a:r>
              <a:rPr lang="pt-PT" altLang="en-US" sz="900" baseline="-25000">
                <a:solidFill>
                  <a:schemeClr val="tx1"/>
                </a:solidFill>
                <a:uFillTx/>
                <a:sym typeface="+mn-ea"/>
              </a:rPr>
              <a:t>i−1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 = 1/√n</a:t>
            </a:r>
            <a:endParaRPr lang="pt-PT" altLang="en-US" sz="900">
              <a:solidFill>
                <a:schemeClr val="tx1"/>
              </a:solidFill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559175" y="7220585"/>
                <a:ext cx="883920" cy="22523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Cria um ranking para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toda população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 de acordo com o valor da função e confirma a perturbação de uma variável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de toda população</a:t>
                </a:r>
                <a:endParaRPr lang="pt-PT" altLang="en-US" sz="800" b="1">
                  <a:solidFill>
                    <a:schemeClr val="tx1"/>
                  </a:solidFill>
                  <a:sym typeface="+mn-ea"/>
                </a:endParaRPr>
              </a:p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8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</m:oMath>
                </a14:m>
                <a:endParaRPr lang="pt-PT" altLang="en-US" sz="800" b="1" baseline="-25000">
                  <a:solidFill>
                    <a:schemeClr val="tx1"/>
                  </a:solidFill>
                  <a:uFillTx/>
                  <a:sym typeface="+mn-ea"/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559175" y="7220585"/>
                <a:ext cx="883920" cy="2252345"/>
              </a:xfrm>
              <a:prstGeom prst="roundRect">
                <a:avLst/>
              </a:prstGeom>
              <a:blipFill rotWithShape="true">
                <a:blip r:embed="rId1"/>
                <a:stretch>
                  <a:fillRect l="-718" t="-282" r="-718" b="-282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ounded Rectangle 20"/>
              <p:cNvSpPr/>
              <p:nvPr/>
            </p:nvSpPr>
            <p:spPr>
              <a:xfrm>
                <a:off x="5323840" y="7220585"/>
                <a:ext cx="890270" cy="225234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Cria um ranking para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cada variável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de acordo com o valor da função e confirma a perturbação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de cada variável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8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𝐼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21" name="Rounded Rectangle 20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323840" y="7220585"/>
                <a:ext cx="890270" cy="2252345"/>
              </a:xfrm>
              <a:prstGeom prst="roundRect">
                <a:avLst/>
              </a:prstGeom>
              <a:blipFill rotWithShape="true">
                <a:blip r:embed="rId2"/>
                <a:stretch>
                  <a:fillRect l="-713" t="-282" r="-713" b="-282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3076575" y="242189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4465" y="242189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881245" y="242189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738495" y="242189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53715" y="194246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951605" y="194246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858385" y="194246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715635" y="194246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871220" y="119570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</a:rPr>
              <a:t>GEOreal1</a:t>
            </a:r>
            <a:endParaRPr lang="pt-PT" altLang="en-US" sz="90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761490" y="119570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</a:rPr>
              <a:t>GEOreal2</a:t>
            </a:r>
            <a:endParaRPr lang="pt-PT" altLang="en-US" sz="90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651760" y="119570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</a:rPr>
              <a:t>A-GEO1real1</a:t>
            </a:r>
            <a:endParaRPr lang="pt-PT" altLang="en-US" sz="90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542030" y="119570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</a:rPr>
              <a:t>A-GEO2real1</a:t>
            </a:r>
            <a:endParaRPr lang="pt-PT" altLang="en-US" sz="90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432300" y="119570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</a:rPr>
              <a:t>A-GEO1real2</a:t>
            </a:r>
            <a:endParaRPr lang="pt-PT" altLang="en-US" sz="90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322570" y="119570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800">
                <a:solidFill>
                  <a:schemeClr val="tx1"/>
                </a:solidFill>
              </a:rPr>
              <a:t>A-GEO2real2</a:t>
            </a:r>
            <a:endParaRPr lang="pt-PT" altLang="en-US" sz="80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053715" y="146939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951605" y="146939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858385" y="146939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715635" y="146939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24610" y="146304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181860" y="146304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ounded Rectangle 58"/>
              <p:cNvSpPr/>
              <p:nvPr/>
            </p:nvSpPr>
            <p:spPr>
              <a:xfrm>
                <a:off x="2675255" y="7220585"/>
                <a:ext cx="883920" cy="225044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Cria um ranking para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toda população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 de acordo com o valor da função e confirma a perturbação de uma variável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de toda população</a:t>
                </a:r>
                <a:endParaRPr lang="pt-PT" altLang="en-US" sz="800" b="1">
                  <a:solidFill>
                    <a:schemeClr val="tx1"/>
                  </a:solidFill>
                  <a:sym typeface="+mn-ea"/>
                </a:endParaRPr>
              </a:p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8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</m:oMath>
                </a14:m>
                <a:endParaRPr lang="pt-PT" altLang="en-US" sz="800" b="1" baseline="-25000">
                  <a:solidFill>
                    <a:schemeClr val="tx1"/>
                  </a:solidFill>
                  <a:uFillTx/>
                  <a:sym typeface="+mn-ea"/>
                </a:endParaRPr>
              </a:p>
            </p:txBody>
          </p:sp>
        </mc:Choice>
        <mc:Fallback>
          <p:sp>
            <p:nvSpPr>
              <p:cNvPr id="59" name="Rounded Rectangle 58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675255" y="7220585"/>
                <a:ext cx="883920" cy="2250440"/>
              </a:xfrm>
              <a:prstGeom prst="roundRect">
                <a:avLst/>
              </a:prstGeom>
              <a:blipFill rotWithShape="true">
                <a:blip r:embed="rId3"/>
                <a:stretch>
                  <a:fillRect l="-718" t="-282" r="-718" b="-282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ounded Rectangle 59"/>
              <p:cNvSpPr/>
              <p:nvPr/>
            </p:nvSpPr>
            <p:spPr>
              <a:xfrm>
                <a:off x="907415" y="7207885"/>
                <a:ext cx="883920" cy="22523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Cria um ranking para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toda população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 de acordo com o valor da função e confirma a perturbação de uma variável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de toda população</a:t>
                </a:r>
                <a:endParaRPr lang="pt-PT" altLang="en-US" sz="800" b="1">
                  <a:solidFill>
                    <a:schemeClr val="tx1"/>
                  </a:solidFill>
                  <a:sym typeface="+mn-ea"/>
                </a:endParaRPr>
              </a:p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8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60" name="Rounded Rectangle 59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07415" y="7207885"/>
                <a:ext cx="883920" cy="2252345"/>
              </a:xfrm>
              <a:prstGeom prst="roundRect">
                <a:avLst/>
              </a:prstGeom>
              <a:blipFill rotWithShape="true">
                <a:blip r:embed="rId1"/>
                <a:stretch>
                  <a:fillRect l="-718" t="-282" r="-718" b="-282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ounded Rectangle 60"/>
              <p:cNvSpPr/>
              <p:nvPr/>
            </p:nvSpPr>
            <p:spPr>
              <a:xfrm>
                <a:off x="4443095" y="7220585"/>
                <a:ext cx="890270" cy="225044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Cria um ranking para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cada variável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de acordo com o valor da função e confirma a perturbação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de cada variável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8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𝐼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61" name="Rounded Rectangle 60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443095" y="7220585"/>
                <a:ext cx="890270" cy="2250440"/>
              </a:xfrm>
              <a:prstGeom prst="roundRect">
                <a:avLst/>
              </a:prstGeom>
              <a:blipFill rotWithShape="true">
                <a:blip r:embed="rId4"/>
                <a:stretch>
                  <a:fillRect l="-713" t="-282" r="-713" b="-282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ounded Rectangle 61"/>
              <p:cNvSpPr/>
              <p:nvPr/>
            </p:nvSpPr>
            <p:spPr>
              <a:xfrm>
                <a:off x="1788160" y="7223125"/>
                <a:ext cx="890270" cy="225171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Cria um ranking para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cada variável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de acordo com o valor da função e confirma a perturbação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de cada variável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8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𝐼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62" name="Rounded Rectangle 61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788160" y="7223125"/>
                <a:ext cx="890270" cy="2251710"/>
              </a:xfrm>
              <a:prstGeom prst="roundRect">
                <a:avLst/>
              </a:prstGeom>
              <a:blipFill rotWithShape="true">
                <a:blip r:embed="rId5"/>
                <a:stretch>
                  <a:fillRect l="-713" t="-282" r="-713" b="-282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/>
          <p:nvPr/>
        </p:nvCxnSpPr>
        <p:spPr>
          <a:xfrm>
            <a:off x="1324610" y="1942465"/>
            <a:ext cx="3810" cy="6864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181860" y="1942465"/>
            <a:ext cx="3810" cy="6864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88" idx="2"/>
            <a:endCxn id="60" idx="0"/>
          </p:cNvCxnSpPr>
          <p:nvPr/>
        </p:nvCxnSpPr>
        <p:spPr>
          <a:xfrm>
            <a:off x="1346200" y="4126865"/>
            <a:ext cx="3175" cy="30810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84" idx="2"/>
            <a:endCxn id="62" idx="0"/>
          </p:cNvCxnSpPr>
          <p:nvPr/>
        </p:nvCxnSpPr>
        <p:spPr>
          <a:xfrm>
            <a:off x="2233295" y="4127500"/>
            <a:ext cx="0" cy="3095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/>
          <p:cNvSpPr/>
          <p:nvPr/>
        </p:nvSpPr>
        <p:spPr>
          <a:xfrm>
            <a:off x="2752090" y="9799320"/>
            <a:ext cx="1598930" cy="82359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Critério de parada atingido?</a:t>
            </a:r>
            <a:endParaRPr lang="pt-PT" altLang="en-US" sz="9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75" name="Text Box 74"/>
          <p:cNvSpPr txBox="true"/>
          <p:nvPr/>
        </p:nvSpPr>
        <p:spPr>
          <a:xfrm>
            <a:off x="2364740" y="9974580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Não</a:t>
            </a:r>
            <a:endParaRPr lang="pt-PT" altLang="en-US" sz="700"/>
          </a:p>
        </p:txBody>
      </p:sp>
      <p:sp>
        <p:nvSpPr>
          <p:cNvPr id="76" name="Text Box 75"/>
          <p:cNvSpPr txBox="true"/>
          <p:nvPr/>
        </p:nvSpPr>
        <p:spPr>
          <a:xfrm>
            <a:off x="3579495" y="10584815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Sim</a:t>
            </a:r>
            <a:endParaRPr lang="pt-PT" altLang="en-US" sz="700"/>
          </a:p>
        </p:txBody>
      </p:sp>
      <p:cxnSp>
        <p:nvCxnSpPr>
          <p:cNvPr id="77" name="Elbow Connector 76"/>
          <p:cNvCxnSpPr>
            <a:stCxn id="62" idx="2"/>
            <a:endCxn id="74" idx="0"/>
          </p:cNvCxnSpPr>
          <p:nvPr/>
        </p:nvCxnSpPr>
        <p:spPr>
          <a:xfrm rot="5400000" flipV="true">
            <a:off x="2730183" y="8977948"/>
            <a:ext cx="324485" cy="131826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0" idx="2"/>
            <a:endCxn id="74" idx="0"/>
          </p:cNvCxnSpPr>
          <p:nvPr/>
        </p:nvCxnSpPr>
        <p:spPr>
          <a:xfrm rot="5400000" flipV="true">
            <a:off x="2280920" y="8528685"/>
            <a:ext cx="339090" cy="22021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59" idx="2"/>
            <a:endCxn id="74" idx="0"/>
          </p:cNvCxnSpPr>
          <p:nvPr/>
        </p:nvCxnSpPr>
        <p:spPr>
          <a:xfrm rot="5400000" flipV="true">
            <a:off x="3170238" y="9418003"/>
            <a:ext cx="328295" cy="4343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20" idx="2"/>
            <a:endCxn id="74" idx="0"/>
          </p:cNvCxnSpPr>
          <p:nvPr/>
        </p:nvCxnSpPr>
        <p:spPr>
          <a:xfrm rot="5400000">
            <a:off x="3613150" y="9411335"/>
            <a:ext cx="326390" cy="4495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1" idx="2"/>
            <a:endCxn id="74" idx="0"/>
          </p:cNvCxnSpPr>
          <p:nvPr/>
        </p:nvCxnSpPr>
        <p:spPr>
          <a:xfrm rot="5400000">
            <a:off x="4055745" y="8966835"/>
            <a:ext cx="328295" cy="1336675"/>
          </a:xfrm>
          <a:prstGeom prst="bentConnector3">
            <a:avLst>
              <a:gd name="adj1" fmla="val 5009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21" idx="2"/>
            <a:endCxn id="74" idx="0"/>
          </p:cNvCxnSpPr>
          <p:nvPr/>
        </p:nvCxnSpPr>
        <p:spPr>
          <a:xfrm rot="5400000">
            <a:off x="4497070" y="8527415"/>
            <a:ext cx="326390" cy="22174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4" idx="1"/>
            <a:endCxn id="88" idx="1"/>
          </p:cNvCxnSpPr>
          <p:nvPr/>
        </p:nvCxnSpPr>
        <p:spPr>
          <a:xfrm rot="10800000">
            <a:off x="901065" y="3376295"/>
            <a:ext cx="1851025" cy="6835140"/>
          </a:xfrm>
          <a:prstGeom prst="bentConnector3">
            <a:avLst>
              <a:gd name="adj1" fmla="val 11286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675890" y="10807065"/>
            <a:ext cx="1756410" cy="3486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Retorna a melhor solução obtida durante a busca</a:t>
            </a:r>
            <a:endParaRPr lang="pt-PT" altLang="en-US" sz="1000" baseline="-25000">
              <a:solidFill>
                <a:schemeClr val="tx1"/>
              </a:solidFill>
              <a:uFillTx/>
              <a:sym typeface="+mn-ea"/>
            </a:endParaRPr>
          </a:p>
        </p:txBody>
      </p:sp>
      <p:cxnSp>
        <p:nvCxnSpPr>
          <p:cNvPr id="87" name="Elbow Connector 86"/>
          <p:cNvCxnSpPr>
            <a:stCxn id="74" idx="2"/>
            <a:endCxn id="86" idx="0"/>
          </p:cNvCxnSpPr>
          <p:nvPr/>
        </p:nvCxnSpPr>
        <p:spPr>
          <a:xfrm rot="5400000" flipV="true">
            <a:off x="3460750" y="10713720"/>
            <a:ext cx="184150" cy="25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871220" y="119570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</a:rPr>
              <a:t>GEOreal1</a:t>
            </a:r>
            <a:endParaRPr lang="pt-PT" altLang="en-US" sz="90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61490" y="119570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</a:rPr>
              <a:t>GEOreal2</a:t>
            </a:r>
            <a:endParaRPr lang="pt-PT" altLang="en-US" sz="90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51760" y="118935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</a:rPr>
              <a:t>A-GEO1real1</a:t>
            </a:r>
            <a:endParaRPr lang="pt-PT" altLang="en-US" sz="90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542030" y="118935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</a:rPr>
              <a:t>A-GEO2real1</a:t>
            </a:r>
            <a:endParaRPr lang="pt-PT" altLang="en-US" sz="90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71220" y="118935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</a:rPr>
              <a:t>GEOreal1</a:t>
            </a:r>
            <a:endParaRPr lang="pt-PT" altLang="en-US" sz="90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61490" y="118935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</a:rPr>
              <a:t>GEOreal2</a:t>
            </a:r>
            <a:endParaRPr lang="pt-PT" altLang="en-US" sz="90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432300" y="119570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800">
                <a:solidFill>
                  <a:schemeClr val="tx1"/>
                </a:solidFill>
              </a:rPr>
              <a:t>A-GEO1real2</a:t>
            </a:r>
            <a:endParaRPr lang="pt-PT" altLang="en-US" sz="80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651760" y="118935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800">
                <a:solidFill>
                  <a:schemeClr val="tx1"/>
                </a:solidFill>
              </a:rPr>
              <a:t>A-GEO1real1</a:t>
            </a:r>
            <a:endParaRPr lang="pt-PT" altLang="en-US" sz="80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542030" y="118935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800">
                <a:solidFill>
                  <a:schemeClr val="tx1"/>
                </a:solidFill>
              </a:rPr>
              <a:t>A-GEO2real1</a:t>
            </a:r>
            <a:endParaRPr lang="pt-PT" altLang="en-US" sz="80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871220" y="118935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800">
                <a:solidFill>
                  <a:schemeClr val="tx1"/>
                </a:solidFill>
              </a:rPr>
              <a:t>GEOreal1</a:t>
            </a:r>
            <a:endParaRPr lang="pt-PT" altLang="en-US" sz="80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761490" y="118935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800">
                <a:solidFill>
                  <a:schemeClr val="tx1"/>
                </a:solidFill>
              </a:rPr>
              <a:t>GEOreal2</a:t>
            </a:r>
            <a:endParaRPr lang="pt-PT" altLang="en-US" sz="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ounded Rectangle 62"/>
              <p:cNvSpPr/>
              <p:nvPr/>
            </p:nvSpPr>
            <p:spPr>
              <a:xfrm>
                <a:off x="5336540" y="2607310"/>
                <a:ext cx="883920" cy="150177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Perturba P vezes cada variável </a:t>
                </a:r>
                <a:r>
                  <a:rPr lang="pt-PT" altLang="en-US" sz="800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i </a:t>
                </a:r>
                <a:r>
                  <a:rPr lang="pt-PT" altLang="en-US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com diferentes desvios padrão de acordo com a equação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’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𝑖𝑗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+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𝑁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pt-PT" sz="8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pt-PT" sz="8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ea typeface="MS Mincho" charset="0"/>
                                <a:cs typeface="DejaVu Math TeX Gyre" panose="02000503000000000000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pt-PT" sz="8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.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63" name="Rounded Rectangle 6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336540" y="2607310"/>
                <a:ext cx="883920" cy="1501775"/>
              </a:xfrm>
              <a:prstGeom prst="roundRect">
                <a:avLst/>
              </a:prstGeom>
              <a:blipFill rotWithShape="true">
                <a:blip r:embed="rId6"/>
                <a:stretch>
                  <a:fillRect l="-718" t="-423" r="-718" b="-423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ounded Rectangle 67"/>
              <p:cNvSpPr/>
              <p:nvPr/>
            </p:nvSpPr>
            <p:spPr>
              <a:xfrm>
                <a:off x="3562350" y="2608580"/>
                <a:ext cx="890270" cy="150177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Perturba cada variável </a:t>
                </a:r>
                <a:r>
                  <a:rPr lang="pt-PT" altLang="en-US" sz="800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pt-PT" altLang="en-US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de acordo com a equação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’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d>
                      <m:d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</m:d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.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68" name="Rounded Rectangle 67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562350" y="2608580"/>
                <a:ext cx="890270" cy="1501775"/>
              </a:xfrm>
              <a:prstGeom prst="roundRect">
                <a:avLst/>
              </a:prstGeom>
              <a:blipFill rotWithShape="true">
                <a:blip r:embed="rId7"/>
                <a:stretch>
                  <a:fillRect l="-713" t="-423" r="-713" b="-423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4452620" y="2608580"/>
                <a:ext cx="883920" cy="149987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Perturba P vezes cada variável </a:t>
                </a:r>
                <a:r>
                  <a:rPr lang="pt-PT" altLang="en-US" sz="800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i </a:t>
                </a:r>
                <a:r>
                  <a:rPr lang="pt-PT" altLang="en-US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com diferentes desvios padrão de acordo com a equação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’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𝑖𝑗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+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𝑁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pt-PT" sz="8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pt-PT" sz="8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ea typeface="MS Mincho" charset="0"/>
                                <a:cs typeface="DejaVu Math TeX Gyre" panose="02000503000000000000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pt-PT" sz="8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.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452620" y="2608580"/>
                <a:ext cx="883920" cy="1499870"/>
              </a:xfrm>
              <a:prstGeom prst="roundRect">
                <a:avLst/>
              </a:prstGeom>
              <a:blipFill rotWithShape="true">
                <a:blip r:embed="rId8"/>
                <a:stretch>
                  <a:fillRect l="-718" t="-423" r="-718" b="-423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ounded Rectangle 83"/>
              <p:cNvSpPr/>
              <p:nvPr/>
            </p:nvSpPr>
            <p:spPr>
              <a:xfrm>
                <a:off x="1791335" y="2625725"/>
                <a:ext cx="883920" cy="150177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Perturba P vezes cada variável </a:t>
                </a:r>
                <a:r>
                  <a:rPr lang="pt-PT" altLang="en-US" sz="800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i </a:t>
                </a:r>
                <a:r>
                  <a:rPr lang="pt-PT" altLang="en-US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com diferentes desvios padrão</a:t>
                </a:r>
                <a:r>
                  <a:rPr lang="pt-PT" altLang="en-US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PT" altLang="en-US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de acordo com a equação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’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𝑖𝑗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+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𝑁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pt-PT" sz="8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pt-PT" sz="8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ea typeface="MS Mincho" charset="0"/>
                                <a:cs typeface="DejaVu Math TeX Gyre" panose="02000503000000000000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pt-PT" sz="8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.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84" name="Rounded Rectangle 83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791335" y="2625725"/>
                <a:ext cx="883920" cy="1501775"/>
              </a:xfrm>
              <a:prstGeom prst="roundRect">
                <a:avLst/>
              </a:prstGeom>
              <a:blipFill rotWithShape="true">
                <a:blip r:embed="rId6"/>
                <a:stretch>
                  <a:fillRect l="-718" t="-423" r="-718" b="-423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ounded Rectangle 84"/>
              <p:cNvSpPr/>
              <p:nvPr/>
            </p:nvSpPr>
            <p:spPr>
              <a:xfrm>
                <a:off x="2672080" y="2625725"/>
                <a:ext cx="890270" cy="14998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Perturba cada variável </a:t>
                </a:r>
                <a:r>
                  <a:rPr lang="pt-PT" altLang="en-US" sz="800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pt-PT" altLang="en-US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de acordo com a equação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’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d>
                      <m:d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</m:d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.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85" name="Rounded Rectangle 84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672080" y="2625725"/>
                <a:ext cx="890270" cy="1499870"/>
              </a:xfrm>
              <a:prstGeom prst="roundRect">
                <a:avLst/>
              </a:prstGeom>
              <a:blipFill rotWithShape="true">
                <a:blip r:embed="rId9"/>
                <a:stretch>
                  <a:fillRect l="-713" t="-423" r="-713" b="-423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ounded Rectangle 87"/>
              <p:cNvSpPr/>
              <p:nvPr/>
            </p:nvSpPr>
            <p:spPr>
              <a:xfrm>
                <a:off x="901065" y="2625725"/>
                <a:ext cx="890270" cy="150114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Perturba cada variável </a:t>
                </a:r>
                <a:r>
                  <a:rPr lang="pt-PT" altLang="en-US" sz="800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pt-PT" altLang="en-US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de acordo com a equação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’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d>
                      <m:d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</m:d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.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88" name="Rounded Rectangle 87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01065" y="2625725"/>
                <a:ext cx="890270" cy="1501140"/>
              </a:xfrm>
              <a:prstGeom prst="roundRect">
                <a:avLst/>
              </a:prstGeom>
              <a:blipFill rotWithShape="true">
                <a:blip r:embed="rId10"/>
                <a:stretch>
                  <a:fillRect l="-713" t="-423" r="-713" b="-423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ounded Rectangle 102"/>
          <p:cNvSpPr/>
          <p:nvPr/>
        </p:nvSpPr>
        <p:spPr>
          <a:xfrm>
            <a:off x="1454150" y="214630"/>
            <a:ext cx="3741420" cy="55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2000">
                <a:solidFill>
                  <a:schemeClr val="tx1"/>
                </a:solidFill>
              </a:rPr>
              <a:t>REAIS</a:t>
            </a:r>
            <a:endParaRPr lang="pt-PT" altLang="en-US" sz="2000">
              <a:solidFill>
                <a:schemeClr val="tx1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4458335" y="4318635"/>
            <a:ext cx="1781175" cy="9836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Calcula a CoI</a:t>
            </a:r>
            <a:r>
              <a:rPr lang="pt-PT" altLang="en-US" sz="900" baseline="-25000">
                <a:solidFill>
                  <a:schemeClr val="tx1"/>
                </a:solidFill>
                <a:uFillTx/>
                <a:sym typeface="+mn-ea"/>
              </a:rPr>
              <a:t>i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:</a:t>
            </a:r>
            <a:endParaRPr lang="pt-PT" altLang="en-US" sz="900">
              <a:solidFill>
                <a:schemeClr val="tx1"/>
              </a:solidFill>
            </a:endParaRPr>
          </a:p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Quantidade de bits que quando mutados provém uma solução melhor que a </a:t>
            </a:r>
            <a:r>
              <a:rPr lang="pt-PT" altLang="en-US" sz="900" b="1">
                <a:solidFill>
                  <a:schemeClr val="tx1"/>
                </a:solidFill>
                <a:sym typeface="+mn-ea"/>
              </a:rPr>
              <a:t>atual solução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, dividido pelo total de bits</a:t>
            </a:r>
            <a:endParaRPr lang="pt-PT" altLang="en-US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2678430" y="4328160"/>
            <a:ext cx="1780540" cy="9747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Calcula a CoI</a:t>
            </a:r>
            <a:r>
              <a:rPr lang="pt-PT" altLang="en-US" sz="900" baseline="-25000">
                <a:solidFill>
                  <a:schemeClr val="tx1"/>
                </a:solidFill>
                <a:uFillTx/>
                <a:sym typeface="+mn-ea"/>
              </a:rPr>
              <a:t>i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:</a:t>
            </a:r>
            <a:endParaRPr lang="pt-PT" altLang="en-US" sz="900">
              <a:solidFill>
                <a:schemeClr val="tx1"/>
              </a:solidFill>
            </a:endParaRPr>
          </a:p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Quantidade de bits que quando mutados provém uma solução melhor que a </a:t>
            </a:r>
            <a:r>
              <a:rPr lang="pt-PT" altLang="en-US" sz="900" b="1">
                <a:solidFill>
                  <a:schemeClr val="tx1"/>
                </a:solidFill>
                <a:sym typeface="+mn-ea"/>
              </a:rPr>
              <a:t>melhor solução 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encontrada, dividido pelo total de bits</a:t>
            </a:r>
            <a:endParaRPr lang="pt-PT" altLang="en-US" sz="900">
              <a:solidFill>
                <a:schemeClr val="tx1"/>
              </a:solidFill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Diamond 105"/>
              <p:cNvSpPr/>
              <p:nvPr/>
            </p:nvSpPr>
            <p:spPr>
              <a:xfrm>
                <a:off x="4640580" y="5502910"/>
                <a:ext cx="1598930" cy="662940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900">
                    <a:solidFill>
                      <a:schemeClr val="tx1"/>
                    </a:solidFill>
                    <a:sym typeface="+mn-ea"/>
                  </a:rPr>
                  <a:t>CoI</a:t>
                </a:r>
                <a:r>
                  <a:rPr lang="pt-PT" altLang="en-US" sz="900" baseline="-25000">
                    <a:solidFill>
                      <a:schemeClr val="tx1"/>
                    </a:solidFill>
                    <a:uFillTx/>
                    <a:sym typeface="+mn-ea"/>
                  </a:rPr>
                  <a:t>i</a:t>
                </a:r>
                <a:r>
                  <a:rPr lang="pt-PT" altLang="en-US" sz="900">
                    <a:solidFill>
                      <a:schemeClr val="tx1"/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pt-PT" sz="900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</m:oMath>
                </a14:m>
                <a:r>
                  <a:rPr lang="pt-PT" altLang="en-US" sz="900">
                    <a:solidFill>
                      <a:schemeClr val="tx1"/>
                    </a:solidFill>
                    <a:sym typeface="+mn-ea"/>
                  </a:rPr>
                  <a:t> CoI</a:t>
                </a:r>
                <a:r>
                  <a:rPr lang="pt-PT" altLang="en-US" sz="900" baseline="-25000">
                    <a:solidFill>
                      <a:schemeClr val="tx1"/>
                    </a:solidFill>
                    <a:uFillTx/>
                    <a:sym typeface="+mn-ea"/>
                  </a:rPr>
                  <a:t>i-1</a:t>
                </a:r>
                <a:endParaRPr lang="pt-PT" altLang="en-US" sz="900" baseline="-25000">
                  <a:solidFill>
                    <a:schemeClr val="tx1"/>
                  </a:solidFill>
                  <a:uFillTx/>
                </a:endParaRPr>
              </a:p>
            </p:txBody>
          </p:sp>
        </mc:Choice>
        <mc:Fallback>
          <p:sp>
            <p:nvSpPr>
              <p:cNvPr id="106" name="Diamond 105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640580" y="5502910"/>
                <a:ext cx="1598930" cy="662940"/>
              </a:xfrm>
              <a:prstGeom prst="diamond">
                <a:avLst/>
              </a:prstGeom>
              <a:blipFill rotWithShape="true">
                <a:blip r:embed="rId11"/>
                <a:stretch>
                  <a:fillRect l="-1072" t="-1054" r="-1033" b="-958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ounded Rectangle 106"/>
          <p:cNvSpPr/>
          <p:nvPr/>
        </p:nvSpPr>
        <p:spPr>
          <a:xfrm>
            <a:off x="2992120" y="6346825"/>
            <a:ext cx="1148080" cy="1790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Reinicia o τ</a:t>
            </a:r>
            <a:endParaRPr lang="pt-PT" altLang="en-US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4887595" y="6346825"/>
            <a:ext cx="1110615" cy="1790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Aumenta o τ</a:t>
            </a:r>
            <a:endParaRPr lang="pt-PT" altLang="en-US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677795" y="6809105"/>
            <a:ext cx="3561715" cy="1955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CoI</a:t>
            </a:r>
            <a:r>
              <a:rPr lang="pt-PT" altLang="en-US" sz="900" baseline="-25000">
                <a:solidFill>
                  <a:schemeClr val="tx1"/>
                </a:solidFill>
                <a:uFillTx/>
                <a:sym typeface="+mn-ea"/>
              </a:rPr>
              <a:t>i−1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 = CoI</a:t>
            </a:r>
            <a:r>
              <a:rPr lang="pt-PT" altLang="en-US" sz="900" baseline="-25000">
                <a:solidFill>
                  <a:schemeClr val="tx1"/>
                </a:solidFill>
                <a:uFillTx/>
                <a:sym typeface="+mn-ea"/>
              </a:rPr>
              <a:t>i</a:t>
            </a:r>
            <a:endParaRPr lang="pt-PT" altLang="en-US" sz="900" baseline="-25000">
              <a:solidFill>
                <a:schemeClr val="tx1"/>
              </a:solidFill>
              <a:uFillTx/>
              <a:sym typeface="+mn-ea"/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3079750" y="412242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977640" y="412242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4884420" y="412242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5741670" y="412242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5" idx="2"/>
            <a:endCxn id="116" idx="0"/>
          </p:cNvCxnSpPr>
          <p:nvPr/>
        </p:nvCxnSpPr>
        <p:spPr>
          <a:xfrm rot="5400000">
            <a:off x="3467418" y="5402898"/>
            <a:ext cx="201295" cy="12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04" idx="2"/>
            <a:endCxn id="116" idx="0"/>
          </p:cNvCxnSpPr>
          <p:nvPr/>
        </p:nvCxnSpPr>
        <p:spPr>
          <a:xfrm rot="5400000">
            <a:off x="4357370" y="4512310"/>
            <a:ext cx="201930" cy="178181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Diamond 115"/>
          <p:cNvSpPr/>
          <p:nvPr/>
        </p:nvSpPr>
        <p:spPr>
          <a:xfrm>
            <a:off x="2767965" y="5504180"/>
            <a:ext cx="1598930" cy="66294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CoI</a:t>
            </a:r>
            <a:r>
              <a:rPr lang="pt-PT" altLang="en-US" sz="900" baseline="-25000">
                <a:solidFill>
                  <a:schemeClr val="tx1"/>
                </a:solidFill>
                <a:uFillTx/>
                <a:sym typeface="+mn-ea"/>
              </a:rPr>
              <a:t>i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 = 0</a:t>
            </a:r>
            <a:endParaRPr lang="pt-PT" altLang="en-US" sz="9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117" name="Straight Arrow Connector 116"/>
          <p:cNvCxnSpPr>
            <a:endCxn id="107" idx="0"/>
          </p:cNvCxnSpPr>
          <p:nvPr/>
        </p:nvCxnSpPr>
        <p:spPr>
          <a:xfrm>
            <a:off x="3558540" y="6172200"/>
            <a:ext cx="7620" cy="174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true">
            <a:off x="4366895" y="5833745"/>
            <a:ext cx="273685" cy="12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 Box 118"/>
          <p:cNvSpPr txBox="true"/>
          <p:nvPr/>
        </p:nvSpPr>
        <p:spPr>
          <a:xfrm>
            <a:off x="4281805" y="5608320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Não</a:t>
            </a:r>
            <a:endParaRPr lang="pt-PT" altLang="en-US" sz="700"/>
          </a:p>
        </p:txBody>
      </p:sp>
      <p:sp>
        <p:nvSpPr>
          <p:cNvPr id="120" name="Text Box 119"/>
          <p:cNvSpPr txBox="true"/>
          <p:nvPr/>
        </p:nvSpPr>
        <p:spPr>
          <a:xfrm>
            <a:off x="3605530" y="6154420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Sim</a:t>
            </a:r>
            <a:endParaRPr lang="pt-PT" altLang="en-US" sz="700"/>
          </a:p>
        </p:txBody>
      </p:sp>
      <p:sp>
        <p:nvSpPr>
          <p:cNvPr id="121" name="Text Box 120"/>
          <p:cNvSpPr txBox="true"/>
          <p:nvPr/>
        </p:nvSpPr>
        <p:spPr>
          <a:xfrm>
            <a:off x="5472430" y="6121400"/>
            <a:ext cx="38544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Não</a:t>
            </a:r>
            <a:endParaRPr lang="pt-PT" altLang="en-US" sz="700"/>
          </a:p>
        </p:txBody>
      </p:sp>
      <p:cxnSp>
        <p:nvCxnSpPr>
          <p:cNvPr id="122" name="Straight Arrow Connector 121"/>
          <p:cNvCxnSpPr>
            <a:stCxn id="106" idx="2"/>
            <a:endCxn id="108" idx="0"/>
          </p:cNvCxnSpPr>
          <p:nvPr/>
        </p:nvCxnSpPr>
        <p:spPr>
          <a:xfrm>
            <a:off x="5440045" y="6165850"/>
            <a:ext cx="3175" cy="1809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107" idx="2"/>
            <a:endCxn id="109" idx="0"/>
          </p:cNvCxnSpPr>
          <p:nvPr/>
        </p:nvCxnSpPr>
        <p:spPr>
          <a:xfrm rot="5400000" flipV="true">
            <a:off x="3870960" y="6221095"/>
            <a:ext cx="283210" cy="89281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108" idx="2"/>
            <a:endCxn id="109" idx="0"/>
          </p:cNvCxnSpPr>
          <p:nvPr/>
        </p:nvCxnSpPr>
        <p:spPr>
          <a:xfrm rot="5400000">
            <a:off x="4809490" y="6175375"/>
            <a:ext cx="283210" cy="9842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3079750" y="700913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3977640" y="700913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4884420" y="700913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5741670" y="700913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 Box 128"/>
          <p:cNvSpPr txBox="true"/>
          <p:nvPr/>
        </p:nvSpPr>
        <p:spPr>
          <a:xfrm>
            <a:off x="6212840" y="5636260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Não</a:t>
            </a:r>
            <a:endParaRPr lang="pt-PT" altLang="en-US" sz="700"/>
          </a:p>
        </p:txBody>
      </p:sp>
      <p:cxnSp>
        <p:nvCxnSpPr>
          <p:cNvPr id="130" name="Elbow Connector 129"/>
          <p:cNvCxnSpPr>
            <a:stCxn id="106" idx="3"/>
            <a:endCxn id="109" idx="3"/>
          </p:cNvCxnSpPr>
          <p:nvPr/>
        </p:nvCxnSpPr>
        <p:spPr>
          <a:xfrm>
            <a:off x="6239510" y="5834380"/>
            <a:ext cx="3175" cy="1072515"/>
          </a:xfrm>
          <a:prstGeom prst="bentConnector3">
            <a:avLst>
              <a:gd name="adj1" fmla="val 75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386840" y="935355"/>
            <a:ext cx="4060190" cy="4546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Inicializa randomicamente a população de L bits que codificam N variáveis de projeto</a:t>
            </a:r>
            <a:endParaRPr lang="pt-PT" altLang="en-US" sz="1000">
              <a:solidFill>
                <a:schemeClr val="tx1"/>
              </a:solidFill>
            </a:endParaRPr>
          </a:p>
        </p:txBody>
      </p:sp>
      <p:cxnSp>
        <p:nvCxnSpPr>
          <p:cNvPr id="52" name="Elbow Connector 51"/>
          <p:cNvCxnSpPr>
            <a:stCxn id="85" idx="2"/>
            <a:endCxn id="22" idx="0"/>
          </p:cNvCxnSpPr>
          <p:nvPr/>
        </p:nvCxnSpPr>
        <p:spPr>
          <a:xfrm rot="5400000">
            <a:off x="2241868" y="3281998"/>
            <a:ext cx="175260" cy="635"/>
          </a:xfrm>
          <a:prstGeom prst="bentConnector3">
            <a:avLst>
              <a:gd name="adj1" fmla="val 498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true"/>
          <p:nvPr/>
        </p:nvSpPr>
        <p:spPr>
          <a:xfrm>
            <a:off x="2752090" y="2185670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 b="1"/>
              <a:t>GEO</a:t>
            </a:r>
            <a:endParaRPr lang="pt-PT" altLang="en-US" sz="700" b="1"/>
          </a:p>
        </p:txBody>
      </p:sp>
      <p:sp>
        <p:nvSpPr>
          <p:cNvPr id="74" name="Diamond 73"/>
          <p:cNvSpPr/>
          <p:nvPr/>
        </p:nvSpPr>
        <p:spPr>
          <a:xfrm>
            <a:off x="2617470" y="4293870"/>
            <a:ext cx="1598930" cy="82359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Critério de parada atingido?</a:t>
            </a:r>
            <a:endParaRPr lang="pt-PT" altLang="en-US" sz="9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75" name="Text Box 74"/>
          <p:cNvSpPr txBox="true"/>
          <p:nvPr/>
        </p:nvSpPr>
        <p:spPr>
          <a:xfrm>
            <a:off x="2230120" y="4469130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Não</a:t>
            </a:r>
            <a:endParaRPr lang="pt-PT" altLang="en-US" sz="700"/>
          </a:p>
        </p:txBody>
      </p:sp>
      <p:sp>
        <p:nvSpPr>
          <p:cNvPr id="76" name="Text Box 75"/>
          <p:cNvSpPr txBox="true"/>
          <p:nvPr/>
        </p:nvSpPr>
        <p:spPr>
          <a:xfrm>
            <a:off x="3444875" y="5079365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Sim</a:t>
            </a:r>
            <a:endParaRPr lang="pt-PT" altLang="en-US" sz="700"/>
          </a:p>
        </p:txBody>
      </p:sp>
      <p:sp>
        <p:nvSpPr>
          <p:cNvPr id="86" name="Rounded Rectangle 85"/>
          <p:cNvSpPr/>
          <p:nvPr/>
        </p:nvSpPr>
        <p:spPr>
          <a:xfrm>
            <a:off x="1386840" y="5301615"/>
            <a:ext cx="4060190" cy="3486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Retorna a melhor solução obtida durante a busca</a:t>
            </a:r>
            <a:endParaRPr lang="pt-PT" altLang="en-US" sz="1000" baseline="-25000">
              <a:solidFill>
                <a:schemeClr val="tx1"/>
              </a:solidFill>
              <a:uFillTx/>
              <a:sym typeface="+mn-ea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true">
            <a:off x="3415348" y="5117783"/>
            <a:ext cx="3175" cy="1841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1386840" y="2550795"/>
            <a:ext cx="1885315" cy="6438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Cria um ranking </a:t>
            </a:r>
            <a:r>
              <a:rPr lang="pt-PT" altLang="en-US" sz="1000" b="1">
                <a:solidFill>
                  <a:schemeClr val="tx1"/>
                </a:solidFill>
                <a:sym typeface="+mn-ea"/>
              </a:rPr>
              <a:t>para toda população</a:t>
            </a:r>
            <a:r>
              <a:rPr lang="pt-PT" altLang="en-US" sz="1000">
                <a:solidFill>
                  <a:schemeClr val="tx1"/>
                </a:solidFill>
                <a:sym typeface="+mn-ea"/>
              </a:rPr>
              <a:t> de acordo com a adaptabilidade</a:t>
            </a:r>
            <a:endParaRPr lang="pt-PT" altLang="en-US" sz="1000" b="1" i="1" baseline="-25000">
              <a:solidFill>
                <a:schemeClr val="tx1"/>
              </a:solidFill>
              <a:uFillTx/>
              <a:latin typeface="DejaVu Math TeX Gyre" panose="02000503000000000000" charset="0"/>
              <a:cs typeface="DejaVu Math TeX Gyre" panose="02000503000000000000" charset="0"/>
              <a:sym typeface="+mn-ea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561080" y="2550795"/>
            <a:ext cx="1885950" cy="6445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Cria um ranking </a:t>
            </a:r>
            <a:r>
              <a:rPr lang="pt-PT" altLang="en-US" sz="1000" b="1">
                <a:solidFill>
                  <a:schemeClr val="tx1"/>
                </a:solidFill>
                <a:sym typeface="+mn-ea"/>
              </a:rPr>
              <a:t>para cada variável</a:t>
            </a:r>
            <a:r>
              <a:rPr lang="pt-PT" altLang="en-US" sz="1000">
                <a:solidFill>
                  <a:schemeClr val="tx1"/>
                </a:solidFill>
                <a:sym typeface="+mn-ea"/>
              </a:rPr>
              <a:t> de acordo com a adaptabilidade</a:t>
            </a:r>
            <a:endParaRPr lang="pt-PT" altLang="en-US" sz="1000" b="1" i="1" baseline="-25000">
              <a:solidFill>
                <a:schemeClr val="tx1"/>
              </a:solidFill>
              <a:uFillTx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1454150" y="214630"/>
            <a:ext cx="3741420" cy="55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2000">
                <a:solidFill>
                  <a:schemeClr val="tx1"/>
                </a:solidFill>
              </a:rPr>
              <a:t>GEO e GEOvar</a:t>
            </a:r>
            <a:endParaRPr lang="pt-PT" altLang="en-US" sz="200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86840" y="1573530"/>
            <a:ext cx="4060825" cy="5689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Realiza a mutação de cada bit e atribui um valor de adaptabilidade proporcional ao ganho ou perda que a função objetivo possui quando comparada com o melhor valor encontrado</a:t>
            </a:r>
            <a:endParaRPr lang="pt-PT" altLang="en-US" sz="1000">
              <a:solidFill>
                <a:schemeClr val="tx1"/>
              </a:solidFill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1386205" y="3369945"/>
                <a:ext cx="1885950" cy="64579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Muta um bit </a:t>
                </a:r>
                <a:r>
                  <a:rPr lang="pt-PT" altLang="en-US" sz="1000" b="1">
                    <a:solidFill>
                      <a:schemeClr val="tx1"/>
                    </a:solidFill>
                    <a:sym typeface="+mn-ea"/>
                  </a:rPr>
                  <a:t>de toda população</a:t>
                </a:r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</m:oMath>
                </a14:m>
                <a:endParaRPr lang="en-US" altLang="pt-PT" sz="10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386205" y="3369945"/>
                <a:ext cx="1885950" cy="645795"/>
              </a:xfrm>
              <a:prstGeom prst="roundRect">
                <a:avLst/>
              </a:prstGeom>
              <a:blipFill rotWithShape="true">
                <a:blip r:embed="rId1"/>
                <a:stretch>
                  <a:fillRect l="-337" t="-983" r="-337" b="-983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3559175" y="3371850"/>
                <a:ext cx="1887855" cy="644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Muta um bit </a:t>
                </a:r>
                <a:r>
                  <a:rPr lang="pt-PT" altLang="en-US" sz="1000" b="1">
                    <a:solidFill>
                      <a:schemeClr val="tx1"/>
                    </a:solidFill>
                    <a:sym typeface="+mn-ea"/>
                  </a:rPr>
                  <a:t>de cada variável </a:t>
                </a:r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𝐼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pt-PT" sz="10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559175" y="3371850"/>
                <a:ext cx="1887855" cy="644525"/>
              </a:xfrm>
              <a:prstGeom prst="roundRect">
                <a:avLst/>
              </a:prstGeom>
              <a:blipFill rotWithShape="true">
                <a:blip r:embed="rId2"/>
                <a:stretch>
                  <a:fillRect l="-336" t="-985" r="-336" b="-985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Elbow Connector 23"/>
          <p:cNvCxnSpPr>
            <a:stCxn id="88" idx="2"/>
            <a:endCxn id="23" idx="0"/>
          </p:cNvCxnSpPr>
          <p:nvPr/>
        </p:nvCxnSpPr>
        <p:spPr>
          <a:xfrm rot="5400000">
            <a:off x="4415473" y="3283268"/>
            <a:ext cx="176530" cy="635"/>
          </a:xfrm>
          <a:prstGeom prst="bentConnector3">
            <a:avLst>
              <a:gd name="adj1" fmla="val 498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9" idx="2"/>
            <a:endCxn id="85" idx="0"/>
          </p:cNvCxnSpPr>
          <p:nvPr/>
        </p:nvCxnSpPr>
        <p:spPr>
          <a:xfrm rot="5400000">
            <a:off x="2669540" y="1802765"/>
            <a:ext cx="408305" cy="1087755"/>
          </a:xfrm>
          <a:prstGeom prst="bentConnector3">
            <a:avLst>
              <a:gd name="adj1" fmla="val 5007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9" idx="2"/>
            <a:endCxn id="88" idx="0"/>
          </p:cNvCxnSpPr>
          <p:nvPr/>
        </p:nvCxnSpPr>
        <p:spPr>
          <a:xfrm rot="5400000" flipV="true">
            <a:off x="3756660" y="1803400"/>
            <a:ext cx="408305" cy="1086485"/>
          </a:xfrm>
          <a:prstGeom prst="bentConnector3">
            <a:avLst>
              <a:gd name="adj1" fmla="val 5007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93"/>
          <p:cNvSpPr txBox="true"/>
          <p:nvPr/>
        </p:nvSpPr>
        <p:spPr>
          <a:xfrm>
            <a:off x="3676650" y="2185670"/>
            <a:ext cx="67437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 b="1"/>
              <a:t>GEOvar</a:t>
            </a:r>
            <a:endParaRPr lang="pt-PT" altLang="en-US" sz="700" b="1"/>
          </a:p>
        </p:txBody>
      </p:sp>
      <p:cxnSp>
        <p:nvCxnSpPr>
          <p:cNvPr id="95" name="Elbow Connector 94"/>
          <p:cNvCxnSpPr>
            <a:stCxn id="4" idx="2"/>
            <a:endCxn id="9" idx="0"/>
          </p:cNvCxnSpPr>
          <p:nvPr/>
        </p:nvCxnSpPr>
        <p:spPr>
          <a:xfrm rot="5400000" flipV="true">
            <a:off x="3325495" y="1481455"/>
            <a:ext cx="183515" cy="635"/>
          </a:xfrm>
          <a:prstGeom prst="bentConnector3">
            <a:avLst>
              <a:gd name="adj1" fmla="val 5017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23" idx="2"/>
            <a:endCxn id="74" idx="0"/>
          </p:cNvCxnSpPr>
          <p:nvPr/>
        </p:nvCxnSpPr>
        <p:spPr>
          <a:xfrm rot="5400000">
            <a:off x="3821430" y="3611880"/>
            <a:ext cx="277495" cy="1086485"/>
          </a:xfrm>
          <a:prstGeom prst="bentConnector3">
            <a:avLst>
              <a:gd name="adj1" fmla="val 5011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22" idx="2"/>
            <a:endCxn id="74" idx="0"/>
          </p:cNvCxnSpPr>
          <p:nvPr/>
        </p:nvCxnSpPr>
        <p:spPr>
          <a:xfrm rot="5400000" flipV="true">
            <a:off x="2733993" y="3610928"/>
            <a:ext cx="278130" cy="1087755"/>
          </a:xfrm>
          <a:prstGeom prst="bentConnector3">
            <a:avLst>
              <a:gd name="adj1" fmla="val 4988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4" idx="1"/>
            <a:endCxn id="9" idx="1"/>
          </p:cNvCxnSpPr>
          <p:nvPr/>
        </p:nvCxnSpPr>
        <p:spPr>
          <a:xfrm rot="10800000">
            <a:off x="1386840" y="1858010"/>
            <a:ext cx="1230630" cy="2847975"/>
          </a:xfrm>
          <a:prstGeom prst="bentConnector3">
            <a:avLst>
              <a:gd name="adj1" fmla="val 11935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386840" y="935355"/>
            <a:ext cx="4060190" cy="4546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Inicializa randomicamente a população de L bits que codificam N variáveis de projeto</a:t>
            </a:r>
            <a:endParaRPr lang="pt-PT" altLang="en-US" sz="1000">
              <a:solidFill>
                <a:schemeClr val="tx1"/>
              </a:solidFill>
            </a:endParaRPr>
          </a:p>
        </p:txBody>
      </p:sp>
      <p:cxnSp>
        <p:nvCxnSpPr>
          <p:cNvPr id="52" name="Elbow Connector 51"/>
          <p:cNvCxnSpPr>
            <a:stCxn id="85" idx="2"/>
            <a:endCxn id="22" idx="0"/>
          </p:cNvCxnSpPr>
          <p:nvPr/>
        </p:nvCxnSpPr>
        <p:spPr>
          <a:xfrm rot="5400000">
            <a:off x="2241868" y="3281998"/>
            <a:ext cx="175260" cy="635"/>
          </a:xfrm>
          <a:prstGeom prst="bentConnector3">
            <a:avLst>
              <a:gd name="adj1" fmla="val 498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true"/>
          <p:nvPr/>
        </p:nvSpPr>
        <p:spPr>
          <a:xfrm>
            <a:off x="2752090" y="2185670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 b="1"/>
              <a:t>GEO</a:t>
            </a:r>
            <a:endParaRPr lang="pt-PT" altLang="en-US" sz="700" b="1"/>
          </a:p>
        </p:txBody>
      </p:sp>
      <p:sp>
        <p:nvSpPr>
          <p:cNvPr id="74" name="Diamond 73"/>
          <p:cNvSpPr/>
          <p:nvPr/>
        </p:nvSpPr>
        <p:spPr>
          <a:xfrm>
            <a:off x="2617470" y="4293870"/>
            <a:ext cx="1598930" cy="82359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Critério de parada atingido?</a:t>
            </a:r>
            <a:endParaRPr lang="pt-PT" altLang="en-US" sz="9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75" name="Text Box 74"/>
          <p:cNvSpPr txBox="true"/>
          <p:nvPr/>
        </p:nvSpPr>
        <p:spPr>
          <a:xfrm>
            <a:off x="2230120" y="4469130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Não</a:t>
            </a:r>
            <a:endParaRPr lang="pt-PT" altLang="en-US" sz="700"/>
          </a:p>
        </p:txBody>
      </p:sp>
      <p:sp>
        <p:nvSpPr>
          <p:cNvPr id="76" name="Text Box 75"/>
          <p:cNvSpPr txBox="true"/>
          <p:nvPr/>
        </p:nvSpPr>
        <p:spPr>
          <a:xfrm>
            <a:off x="3444875" y="5079365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Sim</a:t>
            </a:r>
            <a:endParaRPr lang="pt-PT" altLang="en-US" sz="700"/>
          </a:p>
        </p:txBody>
      </p:sp>
      <p:sp>
        <p:nvSpPr>
          <p:cNvPr id="86" name="Rounded Rectangle 85"/>
          <p:cNvSpPr/>
          <p:nvPr/>
        </p:nvSpPr>
        <p:spPr>
          <a:xfrm>
            <a:off x="1386840" y="5301615"/>
            <a:ext cx="4060190" cy="3486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Retorna a melhor solução obtida durante a busca</a:t>
            </a:r>
            <a:endParaRPr lang="pt-PT" altLang="en-US" sz="1000" baseline="-25000">
              <a:solidFill>
                <a:schemeClr val="tx1"/>
              </a:solidFill>
              <a:uFillTx/>
              <a:sym typeface="+mn-ea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true">
            <a:off x="3415348" y="5117783"/>
            <a:ext cx="3175" cy="1841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1386840" y="2550795"/>
            <a:ext cx="1885315" cy="6438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Cria um ranking </a:t>
            </a:r>
            <a:r>
              <a:rPr lang="pt-PT" altLang="en-US" sz="1000" b="1">
                <a:solidFill>
                  <a:schemeClr val="tx1"/>
                </a:solidFill>
                <a:sym typeface="+mn-ea"/>
              </a:rPr>
              <a:t>para toda população</a:t>
            </a:r>
            <a:r>
              <a:rPr lang="pt-PT" altLang="en-US" sz="1000">
                <a:solidFill>
                  <a:schemeClr val="tx1"/>
                </a:solidFill>
                <a:sym typeface="+mn-ea"/>
              </a:rPr>
              <a:t> de acordo com a adaptabilidade</a:t>
            </a:r>
            <a:endParaRPr lang="pt-PT" altLang="en-US" sz="1000" b="1" i="1" baseline="-25000">
              <a:solidFill>
                <a:schemeClr val="tx1"/>
              </a:solidFill>
              <a:uFillTx/>
              <a:latin typeface="DejaVu Math TeX Gyre" panose="02000503000000000000" charset="0"/>
              <a:cs typeface="DejaVu Math TeX Gyre" panose="02000503000000000000" charset="0"/>
              <a:sym typeface="+mn-ea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561080" y="2550795"/>
            <a:ext cx="1885950" cy="6445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Cria um ranking </a:t>
            </a:r>
            <a:r>
              <a:rPr lang="pt-PT" altLang="en-US" sz="1000" b="1">
                <a:solidFill>
                  <a:schemeClr val="tx1"/>
                </a:solidFill>
                <a:sym typeface="+mn-ea"/>
              </a:rPr>
              <a:t>para cada variável</a:t>
            </a:r>
            <a:r>
              <a:rPr lang="pt-PT" altLang="en-US" sz="1000">
                <a:solidFill>
                  <a:schemeClr val="tx1"/>
                </a:solidFill>
                <a:sym typeface="+mn-ea"/>
              </a:rPr>
              <a:t> de acordo com a adaptabilidade</a:t>
            </a:r>
            <a:endParaRPr lang="pt-PT" altLang="en-US" sz="1000" b="1" i="1" baseline="-25000">
              <a:solidFill>
                <a:schemeClr val="tx1"/>
              </a:solidFill>
              <a:uFillTx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1454150" y="214630"/>
            <a:ext cx="3741420" cy="55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2000">
                <a:solidFill>
                  <a:srgbClr val="FF0000"/>
                </a:solidFill>
              </a:rPr>
              <a:t>A-GEO1 e A-GEO2</a:t>
            </a:r>
            <a:endParaRPr lang="pt-PT" altLang="en-US" sz="200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86840" y="1573530"/>
            <a:ext cx="4060825" cy="5689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Realiza a mutação de cada bit e atribui um valor de adaptabilidade proporcional ao ganho ou perda que a função objetivo possui quando comparada com o melhor valor encontrado</a:t>
            </a:r>
            <a:endParaRPr lang="pt-PT" altLang="en-US" sz="1000">
              <a:solidFill>
                <a:schemeClr val="tx1"/>
              </a:solidFill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1386205" y="3369945"/>
                <a:ext cx="1885950" cy="64579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Muta um bit </a:t>
                </a:r>
                <a:r>
                  <a:rPr lang="pt-PT" altLang="en-US" sz="1000" b="1">
                    <a:solidFill>
                      <a:schemeClr val="tx1"/>
                    </a:solidFill>
                    <a:sym typeface="+mn-ea"/>
                  </a:rPr>
                  <a:t>de toda população</a:t>
                </a:r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</m:oMath>
                </a14:m>
                <a:endParaRPr lang="en-US" altLang="pt-PT" sz="10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386205" y="3369945"/>
                <a:ext cx="1885950" cy="645795"/>
              </a:xfrm>
              <a:prstGeom prst="roundRect">
                <a:avLst/>
              </a:prstGeom>
              <a:blipFill rotWithShape="true">
                <a:blip r:embed="rId1"/>
                <a:stretch>
                  <a:fillRect l="-337" t="-983" r="-337" b="-983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3559175" y="3371850"/>
                <a:ext cx="1887855" cy="644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Muta um bit </a:t>
                </a:r>
                <a:r>
                  <a:rPr lang="pt-PT" altLang="en-US" sz="1000" b="1">
                    <a:solidFill>
                      <a:schemeClr val="tx1"/>
                    </a:solidFill>
                    <a:sym typeface="+mn-ea"/>
                  </a:rPr>
                  <a:t>de cada variável </a:t>
                </a:r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𝐼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pt-PT" sz="10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559175" y="3371850"/>
                <a:ext cx="1887855" cy="644525"/>
              </a:xfrm>
              <a:prstGeom prst="roundRect">
                <a:avLst/>
              </a:prstGeom>
              <a:blipFill rotWithShape="true">
                <a:blip r:embed="rId2"/>
                <a:stretch>
                  <a:fillRect l="-336" t="-985" r="-336" b="-985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Elbow Connector 23"/>
          <p:cNvCxnSpPr>
            <a:stCxn id="88" idx="2"/>
            <a:endCxn id="23" idx="0"/>
          </p:cNvCxnSpPr>
          <p:nvPr/>
        </p:nvCxnSpPr>
        <p:spPr>
          <a:xfrm rot="5400000">
            <a:off x="4415473" y="3283268"/>
            <a:ext cx="176530" cy="635"/>
          </a:xfrm>
          <a:prstGeom prst="bentConnector3">
            <a:avLst>
              <a:gd name="adj1" fmla="val 498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9" idx="2"/>
            <a:endCxn id="85" idx="0"/>
          </p:cNvCxnSpPr>
          <p:nvPr/>
        </p:nvCxnSpPr>
        <p:spPr>
          <a:xfrm rot="5400000">
            <a:off x="2669540" y="1802765"/>
            <a:ext cx="408305" cy="1087755"/>
          </a:xfrm>
          <a:prstGeom prst="bentConnector3">
            <a:avLst>
              <a:gd name="adj1" fmla="val 5007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9" idx="2"/>
            <a:endCxn id="88" idx="0"/>
          </p:cNvCxnSpPr>
          <p:nvPr/>
        </p:nvCxnSpPr>
        <p:spPr>
          <a:xfrm rot="5400000" flipV="true">
            <a:off x="3756660" y="1803400"/>
            <a:ext cx="408305" cy="1086485"/>
          </a:xfrm>
          <a:prstGeom prst="bentConnector3">
            <a:avLst>
              <a:gd name="adj1" fmla="val 5007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93"/>
          <p:cNvSpPr txBox="true"/>
          <p:nvPr/>
        </p:nvSpPr>
        <p:spPr>
          <a:xfrm>
            <a:off x="3676650" y="2185670"/>
            <a:ext cx="67437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 b="1"/>
              <a:t>GEOvar</a:t>
            </a:r>
            <a:endParaRPr lang="pt-PT" altLang="en-US" sz="700" b="1"/>
          </a:p>
        </p:txBody>
      </p:sp>
      <p:cxnSp>
        <p:nvCxnSpPr>
          <p:cNvPr id="95" name="Elbow Connector 94"/>
          <p:cNvCxnSpPr>
            <a:stCxn id="4" idx="2"/>
            <a:endCxn id="9" idx="0"/>
          </p:cNvCxnSpPr>
          <p:nvPr/>
        </p:nvCxnSpPr>
        <p:spPr>
          <a:xfrm rot="5400000" flipV="true">
            <a:off x="3325495" y="1481455"/>
            <a:ext cx="183515" cy="635"/>
          </a:xfrm>
          <a:prstGeom prst="bentConnector3">
            <a:avLst>
              <a:gd name="adj1" fmla="val 5017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23" idx="2"/>
            <a:endCxn id="74" idx="0"/>
          </p:cNvCxnSpPr>
          <p:nvPr/>
        </p:nvCxnSpPr>
        <p:spPr>
          <a:xfrm rot="5400000">
            <a:off x="3821430" y="3611880"/>
            <a:ext cx="277495" cy="1086485"/>
          </a:xfrm>
          <a:prstGeom prst="bentConnector3">
            <a:avLst>
              <a:gd name="adj1" fmla="val 5011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22" idx="2"/>
            <a:endCxn id="74" idx="0"/>
          </p:cNvCxnSpPr>
          <p:nvPr/>
        </p:nvCxnSpPr>
        <p:spPr>
          <a:xfrm rot="5400000" flipV="true">
            <a:off x="2733993" y="3610928"/>
            <a:ext cx="278130" cy="1087755"/>
          </a:xfrm>
          <a:prstGeom prst="bentConnector3">
            <a:avLst>
              <a:gd name="adj1" fmla="val 4988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4" idx="1"/>
            <a:endCxn id="9" idx="1"/>
          </p:cNvCxnSpPr>
          <p:nvPr/>
        </p:nvCxnSpPr>
        <p:spPr>
          <a:xfrm rot="10800000">
            <a:off x="1386840" y="1858010"/>
            <a:ext cx="1230630" cy="2847975"/>
          </a:xfrm>
          <a:prstGeom prst="bentConnector3">
            <a:avLst>
              <a:gd name="adj1" fmla="val 11935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386840" y="935355"/>
            <a:ext cx="4060190" cy="4546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Inicializa randomicamente a população de N variáveis de projeto</a:t>
            </a:r>
            <a:endParaRPr lang="pt-PT" altLang="en-US" sz="1000">
              <a:solidFill>
                <a:schemeClr val="tx1"/>
              </a:solidFill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2576830" y="1410970"/>
            <a:ext cx="59245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 b="1"/>
              <a:t>GEOreal1</a:t>
            </a:r>
            <a:endParaRPr lang="pt-PT" altLang="en-US" sz="700" b="1"/>
          </a:p>
        </p:txBody>
      </p:sp>
      <p:sp>
        <p:nvSpPr>
          <p:cNvPr id="74" name="Diamond 73"/>
          <p:cNvSpPr/>
          <p:nvPr/>
        </p:nvSpPr>
        <p:spPr>
          <a:xfrm>
            <a:off x="2618740" y="5436870"/>
            <a:ext cx="1598930" cy="82359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Critério de parada atingido?</a:t>
            </a:r>
            <a:endParaRPr lang="pt-PT" altLang="en-US" sz="9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75" name="Text Box 74"/>
          <p:cNvSpPr txBox="true"/>
          <p:nvPr/>
        </p:nvSpPr>
        <p:spPr>
          <a:xfrm>
            <a:off x="2259965" y="5650230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Não</a:t>
            </a:r>
            <a:endParaRPr lang="pt-PT" altLang="en-US" sz="700"/>
          </a:p>
        </p:txBody>
      </p:sp>
      <p:sp>
        <p:nvSpPr>
          <p:cNvPr id="76" name="Text Box 75"/>
          <p:cNvSpPr txBox="true"/>
          <p:nvPr/>
        </p:nvSpPr>
        <p:spPr>
          <a:xfrm>
            <a:off x="3446145" y="6222365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Sim</a:t>
            </a:r>
            <a:endParaRPr lang="pt-PT" altLang="en-US" sz="700"/>
          </a:p>
        </p:txBody>
      </p:sp>
      <p:sp>
        <p:nvSpPr>
          <p:cNvPr id="86" name="Rounded Rectangle 85"/>
          <p:cNvSpPr/>
          <p:nvPr/>
        </p:nvSpPr>
        <p:spPr>
          <a:xfrm>
            <a:off x="1386840" y="6445250"/>
            <a:ext cx="4060190" cy="3486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Retorna a melhor solução obtida durante a busca</a:t>
            </a:r>
            <a:endParaRPr lang="pt-PT" altLang="en-US" sz="1000" baseline="-25000">
              <a:solidFill>
                <a:schemeClr val="tx1"/>
              </a:solidFill>
              <a:uFillTx/>
              <a:sym typeface="+mn-ea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true">
            <a:off x="3416618" y="6260783"/>
            <a:ext cx="3175" cy="1841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ounded Rectangle 84"/>
              <p:cNvSpPr/>
              <p:nvPr/>
            </p:nvSpPr>
            <p:spPr>
              <a:xfrm>
                <a:off x="1386840" y="1788795"/>
                <a:ext cx="1885315" cy="21126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Perturba cada variável </a:t>
                </a:r>
                <a14:m>
                  <m:oMath xmlns:m="http://schemas.openxmlformats.org/officeDocument/2006/math"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𝑖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de acordo com a equação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d>
                      <m:d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</m:d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e calcula o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da função objetivo, gerando pares </a:t>
                </a:r>
                <a14:m>
                  <m:oMath xmlns:m="http://schemas.openxmlformats.org/officeDocument/2006/math">
                    <m:r>
                      <a:rPr lang="en-US" altLang="pt-PT" sz="1000">
                        <a:solidFill>
                          <a:schemeClr val="tx1"/>
                        </a:solidFill>
                        <a:latin typeface="DejaVu Math TeX Gyre" panose="02000503000000000000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pt-PT" sz="1000">
                        <a:solidFill>
                          <a:schemeClr val="tx1"/>
                        </a:solidFill>
                        <a:latin typeface="DejaVu Math TeX Gyre" panose="02000503000000000000" charset="0"/>
                      </a:rPr>
                      <m:t>i</m:t>
                    </m:r>
                    <m:r>
                      <a:rPr lang="en-US" altLang="pt-PT" sz="1000">
                        <a:solidFill>
                          <a:schemeClr val="tx1"/>
                        </a:solidFill>
                        <a:latin typeface="DejaVu Math TeX Gyre" panose="02000503000000000000" charset="0"/>
                      </a:rPr>
                      <m:t>,</m:t>
                    </m:r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.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for melhor que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𝐹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𝑏𝑒𝑠𝑡</m:t>
                        </m:r>
                      </m:sub>
                    </m:sSub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, a</a:t>
                </a:r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tualiza ele</a:t>
                </a:r>
                <a:r>
                  <a:rPr lang="pt-PT" altLang="en-US" sz="10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.</a:t>
                </a:r>
                <a:endParaRPr lang="pt-PT" altLang="en-US" sz="10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85" name="Rounded Rectangle 84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386840" y="1788795"/>
                <a:ext cx="1885315" cy="2112645"/>
              </a:xfrm>
              <a:prstGeom prst="roundRect">
                <a:avLst/>
              </a:prstGeom>
              <a:blipFill rotWithShape="true">
                <a:blip r:embed="rId1"/>
                <a:stretch>
                  <a:fillRect l="-337" t="-301" r="-337" b="-301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ounded Rectangle 87"/>
              <p:cNvSpPr/>
              <p:nvPr/>
            </p:nvSpPr>
            <p:spPr>
              <a:xfrm>
                <a:off x="3561080" y="1788795"/>
                <a:ext cx="1885950" cy="211518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Perturba cada variável </a:t>
                </a:r>
                <a14:m>
                  <m:oMath xmlns:m="http://schemas.openxmlformats.org/officeDocument/2006/math"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𝑖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de acordo com a equação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𝑖𝑗</m:t>
                        </m:r>
                      </m:sub>
                    </m:sSub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𝑁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e calcula o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da função objetivo e gerando uma tríade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𝑥</m:t>
                            </m:r>
                            <m: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’</m:t>
                            </m:r>
                          </m:e>
                          <m:sub>
                            <m: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. Se o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for melhor que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𝐹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𝑏𝑒𝑠𝑡</m:t>
                        </m:r>
                      </m:sub>
                    </m:sSub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, a</a:t>
                </a:r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tualiza ele. Repita isso por P vezes, variando o </a:t>
                </a:r>
                <a14:m>
                  <m:oMath xmlns:m="http://schemas.openxmlformats.org/officeDocument/2006/math"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da forma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𝑠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.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)</a:t>
                </a:r>
                <a:endParaRPr lang="pt-PT" altLang="en-US" sz="1000" b="1" i="1" baseline="-25000">
                  <a:solidFill>
                    <a:schemeClr val="tx1"/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88" name="Rounded Rectangle 87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561080" y="1788795"/>
                <a:ext cx="1885950" cy="2115185"/>
              </a:xfrm>
              <a:prstGeom prst="roundRect">
                <a:avLst/>
              </a:prstGeom>
              <a:blipFill rotWithShape="true">
                <a:blip r:embed="rId2"/>
                <a:stretch>
                  <a:fillRect l="-337" t="-300" r="-337" b="-300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ounded Rectangle 102"/>
          <p:cNvSpPr/>
          <p:nvPr/>
        </p:nvSpPr>
        <p:spPr>
          <a:xfrm>
            <a:off x="1454150" y="214630"/>
            <a:ext cx="3741420" cy="55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2000">
                <a:solidFill>
                  <a:schemeClr val="tx1"/>
                </a:solidFill>
              </a:rPr>
              <a:t>GEOreal1 e GEOreal2</a:t>
            </a:r>
            <a:endParaRPr lang="pt-PT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1387475" y="4100195"/>
                <a:ext cx="1885950" cy="110553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Ranqueia os pares </a:t>
                </a:r>
                <a:r>
                  <a:rPr lang="pt-PT" altLang="en-US" sz="1000" b="1">
                    <a:solidFill>
                      <a:schemeClr val="tx1"/>
                    </a:solidFill>
                    <a:sym typeface="+mn-ea"/>
                  </a:rPr>
                  <a:t>da população </a:t>
                </a:r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de acordo com 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e escolhe uma das perturbações para ocorrer com probabilidade proporcional 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bSup>
                  </m:oMath>
                </a14:m>
                <a:endParaRPr lang="en-US" altLang="pt-PT" sz="10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387475" y="4100195"/>
                <a:ext cx="1885950" cy="1105535"/>
              </a:xfrm>
              <a:prstGeom prst="roundRect">
                <a:avLst/>
              </a:prstGeom>
              <a:blipFill rotWithShape="true">
                <a:blip r:embed="rId3"/>
                <a:stretch>
                  <a:fillRect l="-337" t="-574" r="-337" b="-574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3560445" y="4100195"/>
                <a:ext cx="1887855" cy="11049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Ranqueia as tríades </a:t>
                </a:r>
                <a:r>
                  <a:rPr lang="pt-PT" altLang="en-US" sz="1000" b="1">
                    <a:solidFill>
                      <a:schemeClr val="tx1"/>
                    </a:solidFill>
                    <a:sym typeface="+mn-ea"/>
                  </a:rPr>
                  <a:t>de cada variável </a:t>
                </a:r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de acordo com 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e escolhe uma das perturbações para ocorrer com probabilidade proporcional 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  <m:sup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bSup>
                  </m:oMath>
                </a14:m>
                <a:endParaRPr lang="en-US" altLang="pt-PT" sz="10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560445" y="4100195"/>
                <a:ext cx="1887855" cy="1104900"/>
              </a:xfrm>
              <a:prstGeom prst="roundRect">
                <a:avLst/>
              </a:prstGeom>
              <a:blipFill rotWithShape="true">
                <a:blip r:embed="rId4"/>
                <a:stretch>
                  <a:fillRect l="-336" t="-575" r="-336" b="-575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Elbow Connector 24"/>
          <p:cNvCxnSpPr>
            <a:stCxn id="4" idx="2"/>
            <a:endCxn id="85" idx="0"/>
          </p:cNvCxnSpPr>
          <p:nvPr/>
        </p:nvCxnSpPr>
        <p:spPr>
          <a:xfrm rot="5400000">
            <a:off x="2673985" y="1045845"/>
            <a:ext cx="398780" cy="10871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4" idx="2"/>
            <a:endCxn id="88" idx="0"/>
          </p:cNvCxnSpPr>
          <p:nvPr/>
        </p:nvCxnSpPr>
        <p:spPr>
          <a:xfrm rot="5400000" flipV="true">
            <a:off x="3761105" y="1045845"/>
            <a:ext cx="398780" cy="10871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93"/>
          <p:cNvSpPr txBox="true"/>
          <p:nvPr/>
        </p:nvSpPr>
        <p:spPr>
          <a:xfrm>
            <a:off x="3676015" y="1410970"/>
            <a:ext cx="67437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 b="1"/>
              <a:t>GEOreal2</a:t>
            </a:r>
            <a:endParaRPr lang="pt-PT" altLang="en-US" sz="700" b="1"/>
          </a:p>
        </p:txBody>
      </p:sp>
      <p:cxnSp>
        <p:nvCxnSpPr>
          <p:cNvPr id="96" name="Elbow Connector 95"/>
          <p:cNvCxnSpPr>
            <a:stCxn id="23" idx="2"/>
            <a:endCxn id="74" idx="0"/>
          </p:cNvCxnSpPr>
          <p:nvPr/>
        </p:nvCxnSpPr>
        <p:spPr>
          <a:xfrm rot="5400000">
            <a:off x="3845560" y="4777740"/>
            <a:ext cx="231775" cy="1086485"/>
          </a:xfrm>
          <a:prstGeom prst="bentConnector3">
            <a:avLst>
              <a:gd name="adj1" fmla="val 5013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22" idx="2"/>
            <a:endCxn id="74" idx="0"/>
          </p:cNvCxnSpPr>
          <p:nvPr/>
        </p:nvCxnSpPr>
        <p:spPr>
          <a:xfrm rot="5400000" flipV="true">
            <a:off x="2758758" y="4777423"/>
            <a:ext cx="231140" cy="1087755"/>
          </a:xfrm>
          <a:prstGeom prst="bentConnector3">
            <a:avLst>
              <a:gd name="adj1" fmla="val 4986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4" idx="1"/>
            <a:endCxn id="85" idx="1"/>
          </p:cNvCxnSpPr>
          <p:nvPr/>
        </p:nvCxnSpPr>
        <p:spPr>
          <a:xfrm rot="10800000">
            <a:off x="1386840" y="2845435"/>
            <a:ext cx="1231900" cy="3003550"/>
          </a:xfrm>
          <a:prstGeom prst="bentConnector3">
            <a:avLst>
              <a:gd name="adj1" fmla="val 11933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85" idx="2"/>
            <a:endCxn id="22" idx="0"/>
          </p:cNvCxnSpPr>
          <p:nvPr/>
        </p:nvCxnSpPr>
        <p:spPr>
          <a:xfrm>
            <a:off x="2329815" y="3901440"/>
            <a:ext cx="635" cy="1987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88" idx="2"/>
            <a:endCxn id="23" idx="0"/>
          </p:cNvCxnSpPr>
          <p:nvPr/>
        </p:nvCxnSpPr>
        <p:spPr>
          <a:xfrm>
            <a:off x="4504055" y="3903980"/>
            <a:ext cx="635" cy="1962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4" idx="3"/>
            <a:endCxn id="88" idx="3"/>
          </p:cNvCxnSpPr>
          <p:nvPr/>
        </p:nvCxnSpPr>
        <p:spPr>
          <a:xfrm flipV="true">
            <a:off x="4217670" y="2846705"/>
            <a:ext cx="1229360" cy="3002280"/>
          </a:xfrm>
          <a:prstGeom prst="bentConnector3">
            <a:avLst>
              <a:gd name="adj1" fmla="val 11937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true"/>
          <p:nvPr/>
        </p:nvSpPr>
        <p:spPr>
          <a:xfrm>
            <a:off x="4217670" y="5650230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Não</a:t>
            </a:r>
            <a:endParaRPr lang="pt-PT" altLang="en-US"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6585</Words>
  <Application>WPS Presentation</Application>
  <PresentationFormat>宽屏</PresentationFormat>
  <Paragraphs>251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DejaVu Math TeX Gyre</vt:lpstr>
      <vt:lpstr>MS Mincho</vt:lpstr>
      <vt:lpstr>Pothana2000</vt:lpstr>
      <vt:lpstr>微软雅黑</vt:lpstr>
      <vt:lpstr>Arial Unicode MS</vt:lpstr>
      <vt:lpstr>Arial Black</vt:lpstr>
      <vt:lpstr>SimSun</vt:lpstr>
      <vt:lpstr>方正书宋_GBK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B. da Luz</dc:creator>
  <cp:lastModifiedBy>Leonardo B. da Luz</cp:lastModifiedBy>
  <cp:revision>59</cp:revision>
  <dcterms:created xsi:type="dcterms:W3CDTF">2021-08-02T13:27:54Z</dcterms:created>
  <dcterms:modified xsi:type="dcterms:W3CDTF">2021-08-02T13:27:54Z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