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7" r:id="rId3"/>
    <p:sldId id="257" r:id="rId4"/>
    <p:sldId id="258" r:id="rId5"/>
    <p:sldId id="259" r:id="rId6"/>
    <p:sldId id="263" r:id="rId7"/>
    <p:sldId id="261" r:id="rId8"/>
    <p:sldId id="262" r:id="rId9"/>
    <p:sldId id="264" r:id="rId10"/>
    <p:sldId id="265" r:id="rId11"/>
    <p:sldId id="275" r:id="rId12"/>
    <p:sldId id="268" r:id="rId13"/>
    <p:sldId id="269" r:id="rId14"/>
    <p:sldId id="270" r:id="rId15"/>
    <p:sldId id="286" r:id="rId16"/>
    <p:sldId id="271" r:id="rId17"/>
    <p:sldId id="272" r:id="rId18"/>
    <p:sldId id="273" r:id="rId19"/>
    <p:sldId id="287" r:id="rId20"/>
    <p:sldId id="274" r:id="rId21"/>
    <p:sldId id="276" r:id="rId22"/>
    <p:sldId id="277" r:id="rId23"/>
    <p:sldId id="278" r:id="rId24"/>
    <p:sldId id="280" r:id="rId25"/>
    <p:sldId id="288" r:id="rId26"/>
    <p:sldId id="281" r:id="rId27"/>
    <p:sldId id="282" r:id="rId28"/>
    <p:sldId id="284" r:id="rId29"/>
    <p:sldId id="283" r:id="rId30"/>
    <p:sldId id="279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9" autoAdjust="0"/>
    <p:restoredTop sz="90846" autoAdjust="0"/>
  </p:normalViewPr>
  <p:slideViewPr>
    <p:cSldViewPr snapToGrid="0">
      <p:cViewPr varScale="1">
        <p:scale>
          <a:sx n="70" d="100"/>
          <a:sy n="70" d="100"/>
        </p:scale>
        <p:origin x="69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1347F-173B-4575-8806-9C4B1CF3BE62}" type="datetimeFigureOut">
              <a:rPr lang="en-US" smtClean="0"/>
              <a:t>20-Jan-20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CA625-7EC5-4524-990B-ECC7DABAF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62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CA625-7EC5-4524-990B-ECC7DABAF7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67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2CBD-171B-4CF1-AEF8-3F52DBC11674}" type="datetimeFigureOut">
              <a:rPr lang="en-US" smtClean="0"/>
              <a:t>20-Jan-20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762C-5CD7-4709-9F3B-CEF473DD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4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2CBD-171B-4CF1-AEF8-3F52DBC11674}" type="datetimeFigureOut">
              <a:rPr lang="en-US" smtClean="0"/>
              <a:t>20-Jan-20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762C-5CD7-4709-9F3B-CEF473DD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9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2CBD-171B-4CF1-AEF8-3F52DBC11674}" type="datetimeFigureOut">
              <a:rPr lang="en-US" smtClean="0"/>
              <a:t>20-Jan-20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762C-5CD7-4709-9F3B-CEF473DD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8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2CBD-171B-4CF1-AEF8-3F52DBC11674}" type="datetimeFigureOut">
              <a:rPr lang="en-US" smtClean="0"/>
              <a:t>20-Jan-20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762C-5CD7-4709-9F3B-CEF473DD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7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2CBD-171B-4CF1-AEF8-3F52DBC11674}" type="datetimeFigureOut">
              <a:rPr lang="en-US" smtClean="0"/>
              <a:t>20-Jan-20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762C-5CD7-4709-9F3B-CEF473DD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2CBD-171B-4CF1-AEF8-3F52DBC11674}" type="datetimeFigureOut">
              <a:rPr lang="en-US" smtClean="0"/>
              <a:t>20-Jan-20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762C-5CD7-4709-9F3B-CEF473DD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2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2CBD-171B-4CF1-AEF8-3F52DBC11674}" type="datetimeFigureOut">
              <a:rPr lang="en-US" smtClean="0"/>
              <a:t>20-Jan-20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762C-5CD7-4709-9F3B-CEF473DD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9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2CBD-171B-4CF1-AEF8-3F52DBC11674}" type="datetimeFigureOut">
              <a:rPr lang="en-US" smtClean="0"/>
              <a:t>20-Jan-20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762C-5CD7-4709-9F3B-CEF473DD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9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2CBD-171B-4CF1-AEF8-3F52DBC11674}" type="datetimeFigureOut">
              <a:rPr lang="en-US" smtClean="0"/>
              <a:t>20-Jan-20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762C-5CD7-4709-9F3B-CEF473DD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6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2CBD-171B-4CF1-AEF8-3F52DBC11674}" type="datetimeFigureOut">
              <a:rPr lang="en-US" smtClean="0"/>
              <a:t>20-Jan-20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762C-5CD7-4709-9F3B-CEF473DD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0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2CBD-171B-4CF1-AEF8-3F52DBC11674}" type="datetimeFigureOut">
              <a:rPr lang="en-US" smtClean="0"/>
              <a:t>20-Jan-20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762C-5CD7-4709-9F3B-CEF473DD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C2CBD-171B-4CF1-AEF8-3F52DBC11674}" type="datetimeFigureOut">
              <a:rPr lang="en-US" smtClean="0"/>
              <a:t>20-Jan-20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E762C-5CD7-4709-9F3B-CEF473DD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2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" TargetMode="External"/><Relationship Id="rId2" Type="http://schemas.openxmlformats.org/officeDocument/2006/relationships/hyperlink" Target="https://python-packaging.readthedocs.io/en/lates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amtools.github.io/hts-specs/VCFv4.3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yvcf.readthedocs.io/en/latest/" TargetMode="External"/><Relationship Id="rId2" Type="http://schemas.openxmlformats.org/officeDocument/2006/relationships/hyperlink" Target="https://github.com/vcflib/vcflib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Quantitative Biological Research with Python (92847)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41654"/>
            <a:ext cx="9144000" cy="1655762"/>
          </a:xfrm>
        </p:spPr>
        <p:txBody>
          <a:bodyPr/>
          <a:lstStyle/>
          <a:p>
            <a:r>
              <a:rPr lang="en-US" dirty="0"/>
              <a:t>TA 12 – </a:t>
            </a:r>
            <a:r>
              <a:rPr lang="en-US" dirty="0" smtClean="0"/>
              <a:t>Modules, </a:t>
            </a:r>
            <a:r>
              <a:rPr lang="en-US" smtClean="0"/>
              <a:t>VCF &amp; multivariate </a:t>
            </a:r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496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__name__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__name__ </a:t>
            </a:r>
            <a:r>
              <a:rPr lang="en-US" dirty="0"/>
              <a:t>is a variable that refers to the module name of the current code</a:t>
            </a:r>
          </a:p>
          <a:p>
            <a:r>
              <a:rPr lang="en-US" dirty="0"/>
              <a:t>It’s better not to use it (unless you really must hack something)</a:t>
            </a:r>
          </a:p>
          <a:p>
            <a:r>
              <a:rPr lang="en-US" dirty="0"/>
              <a:t>It’s conventionally used in scripts as:</a:t>
            </a:r>
          </a:p>
          <a:p>
            <a:pPr marL="457200" lvl="1" indent="0">
              <a:buNone/>
            </a:pPr>
            <a:r>
              <a:rPr lang="en-US" i="1" dirty="0"/>
              <a:t>if __name__ == ‘__main__’:</a:t>
            </a:r>
          </a:p>
          <a:p>
            <a:pPr marL="457200" lvl="1" indent="0">
              <a:buNone/>
            </a:pPr>
            <a:r>
              <a:rPr lang="en-US" i="1" dirty="0"/>
              <a:t>   …</a:t>
            </a:r>
          </a:p>
        </p:txBody>
      </p:sp>
    </p:spTree>
    <p:extLst>
      <p:ext uri="{BB962C8B-B14F-4D97-AF65-F5344CB8AC3E}">
        <p14:creationId xmlns:p14="http://schemas.microsoft.com/office/powerpoint/2010/main" val="188413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Open sourcing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serious about turning your code into a </a:t>
            </a:r>
            <a:r>
              <a:rPr lang="en-US" dirty="0" smtClean="0"/>
              <a:t>package, </a:t>
            </a:r>
            <a:r>
              <a:rPr lang="en-US" dirty="0"/>
              <a:t>use </a:t>
            </a:r>
            <a:r>
              <a:rPr lang="en-US" dirty="0" err="1"/>
              <a:t>setuptools</a:t>
            </a:r>
            <a:r>
              <a:rPr lang="en-US" dirty="0"/>
              <a:t> (setup.py)</a:t>
            </a:r>
          </a:p>
          <a:p>
            <a:pPr lvl="1"/>
            <a:r>
              <a:rPr lang="en-US" dirty="0"/>
              <a:t>Simple tutorial: </a:t>
            </a:r>
            <a:r>
              <a:rPr lang="en-US" dirty="0">
                <a:hlinkClick r:id="rId2"/>
              </a:rPr>
              <a:t>https://python-packaging.readthedocs.io/en/latest/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It will also allow you to </a:t>
            </a:r>
            <a:r>
              <a:rPr lang="en-US" dirty="0" smtClean="0"/>
              <a:t>upload your </a:t>
            </a:r>
            <a:r>
              <a:rPr lang="en-US" dirty="0"/>
              <a:t>module </a:t>
            </a:r>
            <a:r>
              <a:rPr lang="en-US" dirty="0" smtClean="0"/>
              <a:t>to </a:t>
            </a:r>
            <a:r>
              <a:rPr lang="en-US" dirty="0" err="1" smtClean="0"/>
              <a:t>PyPI</a:t>
            </a:r>
            <a:r>
              <a:rPr lang="en-US" dirty="0" smtClean="0"/>
              <a:t> </a:t>
            </a:r>
            <a:r>
              <a:rPr lang="en-US" dirty="0"/>
              <a:t>(so others can just pip install it)</a:t>
            </a:r>
          </a:p>
          <a:p>
            <a:r>
              <a:rPr lang="en-US" dirty="0"/>
              <a:t>You can share code via </a:t>
            </a:r>
            <a:r>
              <a:rPr lang="en-US" dirty="0" err="1"/>
              <a:t>GitHub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http://www.github.com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you actually want other researchers to use your package, consider providing a command-line interface (e.g. using </a:t>
            </a:r>
            <a:r>
              <a:rPr lang="en-US" dirty="0" err="1" smtClean="0"/>
              <a:t>argparse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15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VCF</a:t>
            </a:r>
          </a:p>
        </p:txBody>
      </p:sp>
    </p:spTree>
    <p:extLst>
      <p:ext uri="{BB962C8B-B14F-4D97-AF65-F5344CB8AC3E}">
        <p14:creationId xmlns:p14="http://schemas.microsoft.com/office/powerpoint/2010/main" val="3079312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Storing genetic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Raw NGS </a:t>
            </a:r>
            <a:r>
              <a:rPr lang="en-US" dirty="0"/>
              <a:t>data is </a:t>
            </a:r>
            <a:r>
              <a:rPr lang="en-US" dirty="0" smtClean="0"/>
              <a:t>usually encoded in the </a:t>
            </a:r>
            <a:r>
              <a:rPr lang="en-US" dirty="0"/>
              <a:t>FASTQ </a:t>
            </a:r>
            <a:r>
              <a:rPr lang="en-US" dirty="0" smtClean="0"/>
              <a:t>format</a:t>
            </a:r>
            <a:endParaRPr lang="en-US" dirty="0"/>
          </a:p>
          <a:p>
            <a:pPr lvl="1"/>
            <a:r>
              <a:rPr lang="en-US" dirty="0"/>
              <a:t>[Turns into BAM files after alignment]</a:t>
            </a:r>
          </a:p>
          <a:p>
            <a:pPr lvl="1"/>
            <a:r>
              <a:rPr lang="en-US" dirty="0"/>
              <a:t>Just a pile of reads and scores</a:t>
            </a:r>
          </a:p>
          <a:p>
            <a:pPr lvl="1"/>
            <a:r>
              <a:rPr lang="en-US" dirty="0"/>
              <a:t>Can reach tens of gigabytes </a:t>
            </a:r>
            <a:r>
              <a:rPr lang="en-US" dirty="0" smtClean="0"/>
              <a:t>per sample</a:t>
            </a:r>
            <a:endParaRPr lang="en-US" dirty="0"/>
          </a:p>
          <a:p>
            <a:pPr lvl="1"/>
            <a:r>
              <a:rPr lang="en-US" dirty="0"/>
              <a:t>Mostly redundant (matches the reference genome)</a:t>
            </a:r>
          </a:p>
          <a:p>
            <a:r>
              <a:rPr lang="en-US" dirty="0"/>
              <a:t>Processing human genetic data usually involves mapping the reads to the reference genome, and storing only the differences (= </a:t>
            </a:r>
            <a:r>
              <a:rPr lang="en-US" b="1" dirty="0"/>
              <a:t>variants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Easier to work with (you get only the distinct elements of each genome)</a:t>
            </a:r>
          </a:p>
          <a:p>
            <a:pPr lvl="1"/>
            <a:r>
              <a:rPr lang="en-US" dirty="0"/>
              <a:t>Far less data to store</a:t>
            </a:r>
          </a:p>
          <a:p>
            <a:pPr lvl="1"/>
            <a:r>
              <a:rPr lang="en-US" dirty="0"/>
              <a:t>However, reflects the decisions of algorithms (not divine truth)</a:t>
            </a:r>
          </a:p>
        </p:txBody>
      </p:sp>
    </p:spTree>
    <p:extLst>
      <p:ext uri="{BB962C8B-B14F-4D97-AF65-F5344CB8AC3E}">
        <p14:creationId xmlns:p14="http://schemas.microsoft.com/office/powerpoint/2010/main" val="1631428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VCF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Variant Call Format</a:t>
            </a:r>
          </a:p>
          <a:p>
            <a:r>
              <a:rPr lang="en-US" dirty="0"/>
              <a:t>A very </a:t>
            </a:r>
            <a:r>
              <a:rPr lang="en-US" dirty="0" smtClean="0"/>
              <a:t>common, </a:t>
            </a:r>
            <a:r>
              <a:rPr lang="en-US" dirty="0"/>
              <a:t>textual format for storing genetic variants</a:t>
            </a:r>
          </a:p>
          <a:p>
            <a:r>
              <a:rPr lang="en-US" dirty="0"/>
              <a:t>The concept is very simple, the details are quite complex</a:t>
            </a:r>
          </a:p>
          <a:p>
            <a:pPr lvl="1"/>
            <a:r>
              <a:rPr lang="en-US" dirty="0"/>
              <a:t>The spec file of the current version (4.3) is 35 pages long: </a:t>
            </a:r>
            <a:r>
              <a:rPr lang="en-US" dirty="0">
                <a:hlinkClick r:id="rId2"/>
              </a:rPr>
              <a:t>http://samtools.github.io/hts-specs/VCFv4.3.pdf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1000 Genomes Project uses a slightly different specification they developed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920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body of VCF is comprised of tab-separated rows (each representing a variant) with at least 8 columns: CHROM, POS, ID, REF, ALT, QUAL, FILTER, INFO</a:t>
            </a:r>
          </a:p>
          <a:p>
            <a:r>
              <a:rPr lang="en-US" dirty="0"/>
              <a:t>Additional columns provide the actual genotype of each of the samples/individuals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2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CHROM</a:t>
            </a:r>
            <a:r>
              <a:rPr lang="en-US" dirty="0"/>
              <a:t>: the name of the reference sequence (typically a chromosome) on which the variation is being called</a:t>
            </a:r>
          </a:p>
          <a:p>
            <a:r>
              <a:rPr lang="en-US" b="1" dirty="0"/>
              <a:t>POS</a:t>
            </a:r>
            <a:r>
              <a:rPr lang="en-US" dirty="0"/>
              <a:t>: 1-based position of the variation on that sequence</a:t>
            </a:r>
          </a:p>
          <a:p>
            <a:r>
              <a:rPr lang="en-US" b="1" dirty="0"/>
              <a:t>ID</a:t>
            </a:r>
            <a:r>
              <a:rPr lang="en-US" dirty="0"/>
              <a:t>: Name of the variation (e.g. </a:t>
            </a:r>
            <a:r>
              <a:rPr lang="en-US" dirty="0" err="1"/>
              <a:t>dbSNP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 identifier) or “.” if </a:t>
            </a:r>
            <a:r>
              <a:rPr lang="en-US" dirty="0" err="1"/>
              <a:t>unkown</a:t>
            </a:r>
            <a:endParaRPr lang="en-US" dirty="0"/>
          </a:p>
          <a:p>
            <a:r>
              <a:rPr lang="en-US" b="1" dirty="0"/>
              <a:t>REF</a:t>
            </a:r>
            <a:r>
              <a:rPr lang="en-US" dirty="0"/>
              <a:t>: The reference bases on the reference sequence </a:t>
            </a:r>
          </a:p>
          <a:p>
            <a:r>
              <a:rPr lang="en-US" b="1" dirty="0"/>
              <a:t>ALT</a:t>
            </a:r>
            <a:r>
              <a:rPr lang="en-US" dirty="0"/>
              <a:t>: List of alternative alleles at this position (that replace the REF sequence)</a:t>
            </a:r>
          </a:p>
          <a:p>
            <a:pPr lvl="1"/>
            <a:r>
              <a:rPr lang="en-US" dirty="0"/>
              <a:t>Together, REF &amp; ALT can describe all simple variation types (SNPs, </a:t>
            </a:r>
            <a:r>
              <a:rPr lang="en-US" dirty="0" err="1"/>
              <a:t>indels</a:t>
            </a:r>
            <a:r>
              <a:rPr lang="en-US" dirty="0"/>
              <a:t>, etc.)  </a:t>
            </a:r>
          </a:p>
          <a:p>
            <a:r>
              <a:rPr lang="en-US" b="1" dirty="0"/>
              <a:t>QUAL</a:t>
            </a:r>
            <a:r>
              <a:rPr lang="en-US" dirty="0"/>
              <a:t>: Quality score</a:t>
            </a:r>
          </a:p>
          <a:p>
            <a:r>
              <a:rPr lang="en-US" b="1" dirty="0"/>
              <a:t>INFO</a:t>
            </a:r>
            <a:r>
              <a:rPr lang="en-US" dirty="0"/>
              <a:t>: Extra fields given by key-value pairs </a:t>
            </a:r>
            <a:r>
              <a:rPr lang="en-US" dirty="0" smtClean="0"/>
              <a:t>(separated </a:t>
            </a:r>
            <a:r>
              <a:rPr lang="en-US" dirty="0"/>
              <a:t>by </a:t>
            </a:r>
            <a:r>
              <a:rPr lang="en-US" dirty="0" smtClean="0"/>
              <a:t>semicolons)</a:t>
            </a:r>
            <a:endParaRPr lang="en-US" dirty="0"/>
          </a:p>
          <a:p>
            <a:r>
              <a:rPr lang="en-US" dirty="0"/>
              <a:t>Common INFO fields include:</a:t>
            </a:r>
          </a:p>
          <a:p>
            <a:pPr lvl="1"/>
            <a:r>
              <a:rPr lang="en-US" b="1" dirty="0"/>
              <a:t>AC</a:t>
            </a:r>
            <a:r>
              <a:rPr lang="en-US" dirty="0"/>
              <a:t>/</a:t>
            </a:r>
            <a:r>
              <a:rPr lang="en-US" b="1" dirty="0"/>
              <a:t>AF</a:t>
            </a:r>
            <a:r>
              <a:rPr lang="en-US" dirty="0"/>
              <a:t>: allele count/frequency of each ALT allele, listed in the same order</a:t>
            </a:r>
          </a:p>
          <a:p>
            <a:pPr lvl="1"/>
            <a:r>
              <a:rPr lang="en-US" b="1" dirty="0"/>
              <a:t>AN</a:t>
            </a:r>
            <a:r>
              <a:rPr lang="en-US" dirty="0"/>
              <a:t>: total number of alleles in the called genotypes</a:t>
            </a:r>
          </a:p>
        </p:txBody>
      </p:sp>
    </p:spTree>
    <p:extLst>
      <p:ext uri="{BB962C8B-B14F-4D97-AF65-F5344CB8AC3E}">
        <p14:creationId xmlns:p14="http://schemas.microsoft.com/office/powerpoint/2010/main" val="2769180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VCF files also contain header rows beginning with ## describing various general properties such as:</a:t>
            </a:r>
          </a:p>
          <a:p>
            <a:pPr lvl="1"/>
            <a:r>
              <a:rPr lang="en-US" dirty="0"/>
              <a:t>Used version of VCF format</a:t>
            </a:r>
          </a:p>
          <a:p>
            <a:pPr lvl="1"/>
            <a:r>
              <a:rPr lang="en-US" dirty="0"/>
              <a:t>Used reference genome</a:t>
            </a:r>
          </a:p>
          <a:p>
            <a:pPr lvl="1"/>
            <a:r>
              <a:rPr lang="en-US" dirty="0"/>
              <a:t>Creation date</a:t>
            </a:r>
          </a:p>
          <a:p>
            <a:pPr lvl="1"/>
            <a:r>
              <a:rPr lang="en-US" dirty="0"/>
              <a:t>Whether the data is phased</a:t>
            </a:r>
          </a:p>
          <a:p>
            <a:pPr lvl="1"/>
            <a:r>
              <a:rPr lang="en-US" dirty="0"/>
              <a:t>Descriptions of INFO fields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10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3" y="1495188"/>
            <a:ext cx="8082576" cy="38103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1101" b="74679"/>
          <a:stretch/>
        </p:blipFill>
        <p:spPr>
          <a:xfrm>
            <a:off x="45993" y="5467350"/>
            <a:ext cx="12100013" cy="1257300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8429625" y="1571625"/>
            <a:ext cx="491151" cy="366712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218125" y="3169533"/>
            <a:ext cx="183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Headers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8338242" y="5467350"/>
            <a:ext cx="3807764" cy="1257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0360" y="5848539"/>
            <a:ext cx="274320" cy="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9687396" y="5848537"/>
            <a:ext cx="274320" cy="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0994432" y="5848535"/>
            <a:ext cx="274320" cy="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8402129" y="6056925"/>
            <a:ext cx="274320" cy="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9709165" y="6056923"/>
            <a:ext cx="274320" cy="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1016201" y="6056921"/>
            <a:ext cx="274320" cy="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367915" y="6265311"/>
            <a:ext cx="274320" cy="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9674951" y="6265309"/>
            <a:ext cx="274320" cy="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0981987" y="6265307"/>
            <a:ext cx="274320" cy="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8371024" y="6455035"/>
            <a:ext cx="274320" cy="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9678060" y="6455033"/>
            <a:ext cx="274320" cy="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0985096" y="6455031"/>
            <a:ext cx="274320" cy="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8383463" y="6663421"/>
            <a:ext cx="274320" cy="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690499" y="6663419"/>
            <a:ext cx="274320" cy="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0997535" y="6663417"/>
            <a:ext cx="274320" cy="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0" idx="2"/>
          </p:cNvCxnSpPr>
          <p:nvPr/>
        </p:nvCxnSpPr>
        <p:spPr>
          <a:xfrm flipH="1">
            <a:off x="8539290" y="4536365"/>
            <a:ext cx="1322992" cy="1139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833244" y="4259366"/>
            <a:ext cx="20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Homozygous Reference (G|G)</a:t>
            </a:r>
            <a:endParaRPr lang="en-US" sz="1600" b="1" dirty="0">
              <a:solidFill>
                <a:srgbClr val="0070C0"/>
              </a:solidFill>
            </a:endParaRPr>
          </a:p>
        </p:txBody>
      </p:sp>
      <p:cxnSp>
        <p:nvCxnSpPr>
          <p:cNvPr id="43" name="Straight Arrow Connector 42"/>
          <p:cNvCxnSpPr>
            <a:stCxn id="44" idx="2"/>
          </p:cNvCxnSpPr>
          <p:nvPr/>
        </p:nvCxnSpPr>
        <p:spPr>
          <a:xfrm flipH="1">
            <a:off x="9830939" y="4791414"/>
            <a:ext cx="836500" cy="8842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949271" y="4514415"/>
            <a:ext cx="1436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Heterozygous (A|G)</a:t>
            </a:r>
            <a:endParaRPr lang="en-US" sz="1600" b="1" dirty="0">
              <a:solidFill>
                <a:srgbClr val="0070C0"/>
              </a:solidFill>
            </a:endParaRPr>
          </a:p>
        </p:txBody>
      </p:sp>
      <p:cxnSp>
        <p:nvCxnSpPr>
          <p:cNvPr id="51" name="Straight Arrow Connector 50"/>
          <p:cNvCxnSpPr>
            <a:stCxn id="52" idx="2"/>
          </p:cNvCxnSpPr>
          <p:nvPr/>
        </p:nvCxnSpPr>
        <p:spPr>
          <a:xfrm flipH="1">
            <a:off x="11119147" y="5252500"/>
            <a:ext cx="274095" cy="445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754428" y="4790835"/>
            <a:ext cx="1277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Homozygous Alternative (A|A)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86614" y="5117182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Genotypes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467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Limitations of VCF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copy number variations (called separately)</a:t>
            </a:r>
          </a:p>
          <a:p>
            <a:r>
              <a:rPr lang="en-US" dirty="0" smtClean="0"/>
              <a:t>In reality our genome can be better seen as comprised of haplotypes rather than individual, unrelated variants</a:t>
            </a:r>
          </a:p>
          <a:p>
            <a:pPr lvl="1"/>
            <a:r>
              <a:rPr lang="en-US" dirty="0" smtClean="0"/>
              <a:t>Partially supported if the variants are phased</a:t>
            </a:r>
          </a:p>
          <a:p>
            <a:r>
              <a:rPr lang="en-US" dirty="0" smtClean="0"/>
              <a:t>Somatic mutations are much more complex than </a:t>
            </a:r>
            <a:r>
              <a:rPr lang="en-US" dirty="0" err="1" smtClean="0"/>
              <a:t>germline</a:t>
            </a:r>
            <a:r>
              <a:rPr lang="en-US" dirty="0" smtClean="0"/>
              <a:t> variants (e.g. </a:t>
            </a:r>
            <a:r>
              <a:rPr lang="en-US" dirty="0" err="1" smtClean="0"/>
              <a:t>subclonal</a:t>
            </a:r>
            <a:r>
              <a:rPr lang="en-US" dirty="0" smtClean="0"/>
              <a:t> mutations)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9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2628704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Working with VCFs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some efficient open-source C/C++ implementations that provide a rich set of command-line tools for various manipulations (e.g. </a:t>
            </a:r>
            <a:r>
              <a:rPr lang="en-US" dirty="0" err="1"/>
              <a:t>vcflib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https://github.com/vcflib/vcflib</a:t>
            </a:r>
            <a:r>
              <a:rPr lang="en-US" dirty="0"/>
              <a:t>) </a:t>
            </a:r>
          </a:p>
          <a:p>
            <a:r>
              <a:rPr lang="en-US" dirty="0" err="1"/>
              <a:t>PyVCF</a:t>
            </a:r>
            <a:r>
              <a:rPr lang="en-US" dirty="0"/>
              <a:t> is a simple (but </a:t>
            </a:r>
            <a:r>
              <a:rPr lang="en-US" b="1" u="sng" dirty="0"/>
              <a:t>very</a:t>
            </a:r>
            <a:r>
              <a:rPr lang="en-US" dirty="0"/>
              <a:t> slow) Python parser (</a:t>
            </a:r>
            <a:r>
              <a:rPr lang="en-US" dirty="0">
                <a:hlinkClick r:id="rId3"/>
              </a:rPr>
              <a:t>https://pyvcf.readthedocs.io/en/latest/</a:t>
            </a:r>
            <a:r>
              <a:rPr lang="en-US" dirty="0"/>
              <a:t>)</a:t>
            </a:r>
          </a:p>
          <a:p>
            <a:r>
              <a:rPr lang="en-US" dirty="0"/>
              <a:t>Parsing by hand is not so difficult either</a:t>
            </a:r>
          </a:p>
        </p:txBody>
      </p:sp>
    </p:spTree>
    <p:extLst>
      <p:ext uri="{BB962C8B-B14F-4D97-AF65-F5344CB8AC3E}">
        <p14:creationId xmlns:p14="http://schemas.microsoft.com/office/powerpoint/2010/main" val="1138959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Multivariate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problem of confounding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Virtually all the statistical methods we have learned deal with just two variables (AKA bivariate analysis).</a:t>
            </a:r>
          </a:p>
          <a:p>
            <a:r>
              <a:rPr lang="en-US" dirty="0" smtClean="0"/>
              <a:t>When there are confounders, we may end up with “spurious correlations”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70764" y="3947311"/>
            <a:ext cx="2018923" cy="778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Sex, </a:t>
            </a:r>
            <a:r>
              <a:rPr lang="en-US" dirty="0" smtClean="0"/>
              <a:t>income, </a:t>
            </a:r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75022" y="5398365"/>
            <a:ext cx="1665838" cy="778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Alcohol consumption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40339" y="5398365"/>
            <a:ext cx="1665838" cy="778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Mortality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305331" y="5787664"/>
            <a:ext cx="121316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307941" y="4860846"/>
            <a:ext cx="707679" cy="4790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771997" y="4860846"/>
            <a:ext cx="570363" cy="4790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9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Ways to control/adjust for confounders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Stratification</a:t>
            </a:r>
            <a:r>
              <a:rPr lang="en-US" dirty="0" smtClean="0"/>
              <a:t>: Perform the analysis within homogenous groups (with respect to the relevant confounders)</a:t>
            </a:r>
          </a:p>
          <a:p>
            <a:pPr lvl="1"/>
            <a:r>
              <a:rPr lang="en-US" dirty="0" smtClean="0"/>
              <a:t>Can then report per-group p-values, or merge them (will be discussed in a bonus question)</a:t>
            </a:r>
          </a:p>
          <a:p>
            <a:r>
              <a:rPr lang="en-US" b="1" dirty="0" smtClean="0"/>
              <a:t>Multivariate models</a:t>
            </a:r>
            <a:endParaRPr lang="en-US" b="1" dirty="0"/>
          </a:p>
          <a:p>
            <a:r>
              <a:rPr lang="en-US" dirty="0" smtClean="0"/>
              <a:t>Either way</a:t>
            </a:r>
            <a:r>
              <a:rPr lang="en-US" dirty="0" smtClean="0"/>
              <a:t>, can only account for </a:t>
            </a:r>
            <a:r>
              <a:rPr lang="en-US" u="sng" dirty="0" smtClean="0"/>
              <a:t>known</a:t>
            </a:r>
            <a:r>
              <a:rPr lang="en-US" dirty="0" smtClean="0"/>
              <a:t> &amp; </a:t>
            </a:r>
            <a:r>
              <a:rPr lang="en-US" u="sng" dirty="0" smtClean="0"/>
              <a:t>observed</a:t>
            </a:r>
            <a:r>
              <a:rPr lang="en-US" dirty="0" smtClean="0"/>
              <a:t> confounders.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Multivariate linear 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3731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simple linear-regression model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The null hypothesis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(i.e. just guessing a constant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for all the samples is as good as making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-dependent linear estimation).</a:t>
                </a:r>
              </a:p>
              <a:p>
                <a:r>
                  <a:rPr lang="en-US" dirty="0" smtClean="0"/>
                  <a:t>We can generalize the model for any number of variables, obtaining: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37314"/>
              </a:xfrm>
              <a:blipFill rotWithShape="0">
                <a:blip r:embed="rId2"/>
                <a:stretch>
                  <a:fillRect l="-1043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5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isolate a specific variable, say the first, and obtain a p-value for the null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I.e. the remaining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variables explain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as good as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(so the first variable adds nothing)</a:t>
                </a:r>
              </a:p>
              <a:p>
                <a:pPr lvl="1"/>
                <a:r>
                  <a:rPr lang="en-US" dirty="0"/>
                  <a:t>If we reject the null hypothesis, then it means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dependent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after controlling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(linearly).</a:t>
                </a:r>
              </a:p>
              <a:p>
                <a:r>
                  <a:rPr lang="en-US" dirty="0"/>
                  <a:t>Untested variables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) are often referred to as </a:t>
                </a:r>
                <a:r>
                  <a:rPr lang="en-US" b="1" dirty="0"/>
                  <a:t>covariates</a:t>
                </a:r>
                <a:r>
                  <a:rPr lang="en-US" dirty="0"/>
                  <a:t>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434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Contrasts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can use multivariate linear regression to test even more </a:t>
                </a:r>
                <a:r>
                  <a:rPr lang="en-US" dirty="0" smtClean="0"/>
                  <a:t>complex null </a:t>
                </a:r>
                <a:r>
                  <a:rPr lang="en-US" dirty="0" smtClean="0"/>
                  <a:t>hypotheses. </a:t>
                </a:r>
              </a:p>
              <a:p>
                <a:r>
                  <a:rPr lang="en-US" dirty="0" smtClean="0"/>
                  <a:t>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would tell us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is dependent on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(or some combination of them) after controlling for the other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 smtClean="0"/>
                  <a:t> variables. </a:t>
                </a:r>
              </a:p>
              <a:p>
                <a:r>
                  <a:rPr lang="en-US" dirty="0" smtClean="0"/>
                  <a:t>In fact, we can test any crazy linear combination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+1.7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We won’t get into that…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9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Logistic 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is binary, linear regression is inappropriate (as it assumes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is continuous). </a:t>
                </a:r>
              </a:p>
              <a:p>
                <a:r>
                  <a:rPr lang="en-US" dirty="0" smtClean="0"/>
                  <a:t>If we just want to test its association with some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, we can resort to t/U-test or Fisher’s exact test (depending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is continuous or binary). But we may want to test more than one variable, or adjust for covariates.</a:t>
                </a:r>
              </a:p>
              <a:p>
                <a:r>
                  <a:rPr lang="en-US" dirty="0" smtClean="0"/>
                  <a:t>A good solution is the logistic regression model: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=1)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78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(standard) logistic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AKA sigmoid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Output is in the range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0,1)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File:Logistic-curve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198" y="2824681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20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variable determines whether to use linear or logistic regression.</a:t>
                </a:r>
              </a:p>
              <a:p>
                <a:r>
                  <a:rPr lang="en-US" dirty="0" smtClean="0"/>
                  <a:t>Both can handle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variables that are either continuous or binary.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69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Organizing your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doing research, most of the time we just work interactively</a:t>
            </a:r>
          </a:p>
          <a:p>
            <a:pPr lvl="1"/>
            <a:r>
              <a:rPr lang="en-US" dirty="0"/>
              <a:t>With </a:t>
            </a:r>
            <a:r>
              <a:rPr lang="en-US" dirty="0" err="1"/>
              <a:t>Jupyter</a:t>
            </a:r>
            <a:r>
              <a:rPr lang="en-US" dirty="0"/>
              <a:t> we create a notebook with all our code and results</a:t>
            </a:r>
          </a:p>
          <a:p>
            <a:r>
              <a:rPr lang="en-US" dirty="0"/>
              <a:t>But even with </a:t>
            </a:r>
            <a:r>
              <a:rPr lang="en-US" dirty="0" err="1"/>
              <a:t>Jupyter</a:t>
            </a:r>
            <a:r>
              <a:rPr lang="en-US" dirty="0"/>
              <a:t>, our code is not really reusable</a:t>
            </a:r>
          </a:p>
          <a:p>
            <a:pPr lvl="1"/>
            <a:r>
              <a:rPr lang="en-US" dirty="0"/>
              <a:t>If we want to use the code somewhere else, we’ll have to copy-paste it (code duplication is bad!)</a:t>
            </a:r>
          </a:p>
          <a:p>
            <a:r>
              <a:rPr lang="en-US" dirty="0"/>
              <a:t>When writing generic code that can be reused (by ourselves or others), we may want to put it in a separate </a:t>
            </a:r>
            <a:r>
              <a:rPr lang="en-US" b="1" dirty="0"/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34821098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Sratification</a:t>
            </a:r>
            <a:r>
              <a:rPr lang="en-US" dirty="0" smtClean="0"/>
              <a:t> (vs. multivariate analysis) - pros &amp;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/>
              <a:t>Can highlight associations that behave differently </a:t>
            </a:r>
            <a:r>
              <a:rPr lang="en-US" dirty="0" smtClean="0"/>
              <a:t>across different groups</a:t>
            </a:r>
          </a:p>
          <a:p>
            <a:pPr lvl="1"/>
            <a:r>
              <a:rPr lang="en-US" dirty="0" smtClean="0"/>
              <a:t>Given the groups, it is model-free (no further assumptions)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Group definition is arbitrary when dealing with continuous variables</a:t>
            </a:r>
          </a:p>
          <a:p>
            <a:pPr lvl="1"/>
            <a:r>
              <a:rPr lang="en-US" dirty="0" smtClean="0"/>
              <a:t>Underpowered compared to multivariate analysis (especially with small groups)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9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&amp; logistic regression</a:t>
            </a:r>
          </a:p>
          <a:p>
            <a:r>
              <a:rPr lang="en-US" dirty="0" smtClean="0"/>
              <a:t>Per-group analysis will be demonstrated in an upcoming bonus question.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41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built-in or third-party libraries, we can write custom modules that can then be imported from anywhere</a:t>
            </a:r>
          </a:p>
          <a:p>
            <a:r>
              <a:rPr lang="en-US" dirty="0"/>
              <a:t>Modules are nothing but standard .</a:t>
            </a:r>
            <a:r>
              <a:rPr lang="en-US" dirty="0" err="1"/>
              <a:t>py</a:t>
            </a:r>
            <a:r>
              <a:rPr lang="en-US" dirty="0"/>
              <a:t> files (or directories); everything within these files can be imported from the module</a:t>
            </a:r>
          </a:p>
          <a:p>
            <a:r>
              <a:rPr lang="en-US" dirty="0"/>
              <a:t>Just need to make sure the module is in PYTHONPATH, by either:</a:t>
            </a:r>
          </a:p>
          <a:p>
            <a:pPr lvl="1"/>
            <a:r>
              <a:rPr lang="en-US" dirty="0"/>
              <a:t>Installing the module into a standard location (e.g. site-packages)</a:t>
            </a:r>
          </a:p>
          <a:p>
            <a:pPr lvl="1"/>
            <a:r>
              <a:rPr lang="en-US" dirty="0"/>
              <a:t>Temporary hack:</a:t>
            </a:r>
          </a:p>
          <a:p>
            <a:pPr lvl="2"/>
            <a:r>
              <a:rPr lang="en-US" dirty="0"/>
              <a:t>Modifying the PYTHONPATH environment variable</a:t>
            </a:r>
          </a:p>
          <a:p>
            <a:pPr lvl="2"/>
            <a:r>
              <a:rPr lang="en-US" dirty="0"/>
              <a:t>Changing </a:t>
            </a:r>
            <a:r>
              <a:rPr lang="en-US" dirty="0" err="1"/>
              <a:t>sys.path</a:t>
            </a:r>
            <a:endParaRPr lang="en-US" dirty="0"/>
          </a:p>
          <a:p>
            <a:pPr lvl="1"/>
            <a:r>
              <a:rPr lang="en-US" dirty="0"/>
              <a:t>Relative import (should be done only within a module)</a:t>
            </a:r>
          </a:p>
        </p:txBody>
      </p:sp>
    </p:spTree>
    <p:extLst>
      <p:ext uri="{BB962C8B-B14F-4D97-AF65-F5344CB8AC3E}">
        <p14:creationId xmlns:p14="http://schemas.microsoft.com/office/powerpoint/2010/main" val="312279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genome_reader.py as a module</a:t>
            </a:r>
          </a:p>
        </p:txBody>
      </p:sp>
    </p:spTree>
    <p:extLst>
      <p:ext uri="{BB962C8B-B14F-4D97-AF65-F5344CB8AC3E}">
        <p14:creationId xmlns:p14="http://schemas.microsoft.com/office/powerpoint/2010/main" val="3746004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Reloading a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developing a module, sometimes you change it and want to reload it (if you work interactively)</a:t>
            </a:r>
          </a:p>
          <a:p>
            <a:r>
              <a:rPr lang="en-US" b="1" dirty="0"/>
              <a:t>Just running the import statement again won’t help</a:t>
            </a:r>
          </a:p>
          <a:p>
            <a:r>
              <a:rPr lang="en-US" dirty="0"/>
              <a:t>You can either restart your shell, or use the </a:t>
            </a:r>
            <a:r>
              <a:rPr lang="en-US" i="1" dirty="0" err="1"/>
              <a:t>importlib.reload</a:t>
            </a:r>
            <a:r>
              <a:rPr lang="en-US" dirty="0"/>
              <a:t> built-in function</a:t>
            </a:r>
          </a:p>
          <a:p>
            <a:r>
              <a:rPr lang="en-US" dirty="0"/>
              <a:t>Reloading is dangerous (it won’t update other references to that module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53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Modules with multiple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It’s </a:t>
            </a:r>
            <a:r>
              <a:rPr lang="en-US" dirty="0" smtClean="0"/>
              <a:t>a good idea to spread big </a:t>
            </a:r>
            <a:r>
              <a:rPr lang="en-US" dirty="0"/>
              <a:t>modules across multiple </a:t>
            </a:r>
            <a:r>
              <a:rPr lang="en-US" dirty="0" smtClean="0"/>
              <a:t>files (</a:t>
            </a:r>
            <a:r>
              <a:rPr lang="en-US" dirty="0" err="1" smtClean="0"/>
              <a:t>submodules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You can create any directory structure that reflects your module structure</a:t>
            </a:r>
          </a:p>
          <a:p>
            <a:r>
              <a:rPr lang="en-US" dirty="0"/>
              <a:t>For example, given the shown tree, you can do the following:</a:t>
            </a:r>
          </a:p>
          <a:p>
            <a:pPr lvl="1"/>
            <a:r>
              <a:rPr lang="en-US" i="1" dirty="0"/>
              <a:t>from my_module.submodule1 import </a:t>
            </a:r>
            <a:r>
              <a:rPr lang="en-US" i="1" dirty="0" err="1"/>
              <a:t>some_function</a:t>
            </a:r>
            <a:endParaRPr lang="en-US" i="1" dirty="0"/>
          </a:p>
          <a:p>
            <a:pPr lvl="1"/>
            <a:r>
              <a:rPr lang="en-US" i="1" dirty="0"/>
              <a:t>from </a:t>
            </a:r>
            <a:r>
              <a:rPr lang="en-US" i="1" dirty="0" err="1"/>
              <a:t>my_module</a:t>
            </a:r>
            <a:r>
              <a:rPr lang="en-US" i="1" dirty="0"/>
              <a:t> import some_function2</a:t>
            </a:r>
          </a:p>
          <a:p>
            <a:pPr lvl="1"/>
            <a:r>
              <a:rPr lang="en-US" i="1" dirty="0"/>
              <a:t>from my_module.submodule3 import submodule4</a:t>
            </a:r>
            <a:endParaRPr lang="en-US" dirty="0"/>
          </a:p>
          <a:p>
            <a:r>
              <a:rPr lang="en-US" i="1" dirty="0"/>
              <a:t>__init__.py files are important</a:t>
            </a:r>
          </a:p>
          <a:p>
            <a:pPr lvl="1"/>
            <a:r>
              <a:rPr lang="en-US" i="1" dirty="0"/>
              <a:t>They determine what the module exports</a:t>
            </a:r>
          </a:p>
          <a:p>
            <a:pPr lvl="1"/>
            <a:r>
              <a:rPr lang="en-US" i="1" dirty="0" smtClean="0"/>
              <a:t>Must exist (even </a:t>
            </a:r>
            <a:r>
              <a:rPr lang="en-US" i="1" dirty="0"/>
              <a:t>if you leave them </a:t>
            </a:r>
            <a:r>
              <a:rPr lang="en-US" i="1" dirty="0" smtClean="0"/>
              <a:t>empty)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471" y="3957983"/>
            <a:ext cx="3191476" cy="290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44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Relative imports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need to import things from other </a:t>
            </a:r>
            <a:r>
              <a:rPr lang="en-US" dirty="0" err="1"/>
              <a:t>submodules</a:t>
            </a:r>
            <a:r>
              <a:rPr lang="en-US" dirty="0"/>
              <a:t> in the same module, you need to use relative imports</a:t>
            </a:r>
          </a:p>
          <a:p>
            <a:r>
              <a:rPr lang="en-US" dirty="0"/>
              <a:t>For example, your code in the </a:t>
            </a:r>
            <a:r>
              <a:rPr lang="en-US" b="1" dirty="0"/>
              <a:t>A.B.C</a:t>
            </a:r>
            <a:r>
              <a:rPr lang="en-US" dirty="0"/>
              <a:t> module can do:</a:t>
            </a:r>
          </a:p>
          <a:p>
            <a:pPr lvl="1"/>
            <a:r>
              <a:rPr lang="en-US" i="1" dirty="0"/>
              <a:t>from . import D                 </a:t>
            </a:r>
            <a:r>
              <a:rPr lang="en-US" dirty="0"/>
              <a:t># Imports </a:t>
            </a:r>
            <a:r>
              <a:rPr lang="en-US" b="1" dirty="0"/>
              <a:t>A.B.D</a:t>
            </a:r>
          </a:p>
          <a:p>
            <a:pPr lvl="1"/>
            <a:r>
              <a:rPr lang="en-US" i="1" dirty="0"/>
              <a:t>from .. import E                </a:t>
            </a:r>
            <a:r>
              <a:rPr lang="en-US" dirty="0"/>
              <a:t># Imports </a:t>
            </a:r>
            <a:r>
              <a:rPr lang="en-US" b="1" dirty="0"/>
              <a:t>A.E</a:t>
            </a:r>
          </a:p>
          <a:p>
            <a:pPr lvl="1"/>
            <a:r>
              <a:rPr lang="en-US" i="1" dirty="0"/>
              <a:t>from ..F import G             </a:t>
            </a:r>
            <a:r>
              <a:rPr lang="en-US" dirty="0"/>
              <a:t># Imports </a:t>
            </a:r>
            <a:r>
              <a:rPr lang="en-US" b="1" dirty="0"/>
              <a:t>A.F.G</a:t>
            </a:r>
          </a:p>
        </p:txBody>
      </p:sp>
    </p:spTree>
    <p:extLst>
      <p:ext uri="{BB962C8B-B14F-4D97-AF65-F5344CB8AC3E}">
        <p14:creationId xmlns:p14="http://schemas.microsoft.com/office/powerpoint/2010/main" val="2947156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Cyclic imports can cause troubles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b="1" dirty="0"/>
              <a:t>A</a:t>
            </a:r>
            <a:r>
              <a:rPr lang="en-US" dirty="0"/>
              <a:t> imports </a:t>
            </a:r>
            <a:r>
              <a:rPr lang="en-US" b="1" dirty="0"/>
              <a:t>B</a:t>
            </a:r>
            <a:r>
              <a:rPr lang="en-US" dirty="0"/>
              <a:t>, and </a:t>
            </a:r>
            <a:r>
              <a:rPr lang="en-US" b="1" dirty="0"/>
              <a:t>B</a:t>
            </a:r>
            <a:r>
              <a:rPr lang="en-US" dirty="0"/>
              <a:t> imports </a:t>
            </a:r>
            <a:r>
              <a:rPr lang="en-US" b="1" dirty="0"/>
              <a:t>A</a:t>
            </a:r>
            <a:endParaRPr lang="en-US" dirty="0"/>
          </a:p>
          <a:p>
            <a:r>
              <a:rPr lang="en-US" dirty="0"/>
              <a:t>Cyclic imports usually indicate a bad design</a:t>
            </a:r>
          </a:p>
          <a:p>
            <a:pPr lvl="1"/>
            <a:r>
              <a:rPr lang="en-US" dirty="0"/>
              <a:t>If two modules are so </a:t>
            </a:r>
            <a:r>
              <a:rPr lang="en-US" dirty="0" smtClean="0"/>
              <a:t>interdependent, perhaps they should be </a:t>
            </a:r>
            <a:r>
              <a:rPr lang="en-US" dirty="0"/>
              <a:t>merged into one module</a:t>
            </a:r>
          </a:p>
          <a:p>
            <a:r>
              <a:rPr lang="en-US" dirty="0"/>
              <a:t>If you insist keeping cyclic imports, you are exposed to some technical issues</a:t>
            </a:r>
          </a:p>
          <a:p>
            <a:pPr lvl="1"/>
            <a:r>
              <a:rPr lang="en-US" dirty="0"/>
              <a:t>It’s better to avoid the </a:t>
            </a:r>
            <a:r>
              <a:rPr lang="en-US" b="1" i="1" dirty="0"/>
              <a:t>from module import something </a:t>
            </a:r>
            <a:r>
              <a:rPr lang="en-US" dirty="0"/>
              <a:t>syntax and remain with </a:t>
            </a:r>
            <a:r>
              <a:rPr lang="en-US" b="1" i="1" dirty="0"/>
              <a:t>import module</a:t>
            </a:r>
            <a:endParaRPr lang="en-US" dirty="0"/>
          </a:p>
          <a:p>
            <a:pPr lvl="1"/>
            <a:r>
              <a:rPr lang="en-US" dirty="0"/>
              <a:t>Behavior may vary between Python versions</a:t>
            </a:r>
          </a:p>
        </p:txBody>
      </p:sp>
    </p:spTree>
    <p:extLst>
      <p:ext uri="{BB962C8B-B14F-4D97-AF65-F5344CB8AC3E}">
        <p14:creationId xmlns:p14="http://schemas.microsoft.com/office/powerpoint/2010/main" val="185630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32940</TotalTime>
  <Words>1412</Words>
  <Application>Microsoft Office PowerPoint</Application>
  <PresentationFormat>Widescreen</PresentationFormat>
  <Paragraphs>160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Quantitative Biological Research with Python (92847)</vt:lpstr>
      <vt:lpstr>Modules</vt:lpstr>
      <vt:lpstr>Organizing your code</vt:lpstr>
      <vt:lpstr>Modules</vt:lpstr>
      <vt:lpstr>Example</vt:lpstr>
      <vt:lpstr>Reloading a module</vt:lpstr>
      <vt:lpstr>Modules with multiple files</vt:lpstr>
      <vt:lpstr>Relative imports</vt:lpstr>
      <vt:lpstr>Cyclic imports can cause troubles</vt:lpstr>
      <vt:lpstr>__name__</vt:lpstr>
      <vt:lpstr>Open sourcing</vt:lpstr>
      <vt:lpstr>VCF</vt:lpstr>
      <vt:lpstr>Storing genetic data</vt:lpstr>
      <vt:lpstr>VCF format</vt:lpstr>
      <vt:lpstr>PowerPoint Presentation</vt:lpstr>
      <vt:lpstr>PowerPoint Presentation</vt:lpstr>
      <vt:lpstr>PowerPoint Presentation</vt:lpstr>
      <vt:lpstr>Example</vt:lpstr>
      <vt:lpstr>Limitations of VCF</vt:lpstr>
      <vt:lpstr>Working with VCFs</vt:lpstr>
      <vt:lpstr>Multivariate analysis</vt:lpstr>
      <vt:lpstr>The problem of confounding</vt:lpstr>
      <vt:lpstr>Ways to control/adjust for confounders</vt:lpstr>
      <vt:lpstr>Multivariate linear regression</vt:lpstr>
      <vt:lpstr>PowerPoint Presentation</vt:lpstr>
      <vt:lpstr>Contrasts</vt:lpstr>
      <vt:lpstr>Logistic regression</vt:lpstr>
      <vt:lpstr>The (standard) logistic function</vt:lpstr>
      <vt:lpstr>PowerPoint Presentation</vt:lpstr>
      <vt:lpstr>Sratification (vs. multivariate analysis) - pros &amp; cons</vt:lpstr>
      <vt:lpstr>Demonstration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Biological Research with Python (92847) – Course Outline</dc:title>
  <dc:creator>Nadav Brandes</dc:creator>
  <cp:lastModifiedBy>Nadav Brandes</cp:lastModifiedBy>
  <cp:revision>1855</cp:revision>
  <dcterms:created xsi:type="dcterms:W3CDTF">2016-10-14T13:10:16Z</dcterms:created>
  <dcterms:modified xsi:type="dcterms:W3CDTF">2020-01-20T09:59:30Z</dcterms:modified>
</cp:coreProperties>
</file>