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160" d="100"/>
          <a:sy n="160" d="100"/>
        </p:scale>
        <p:origin x="240"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e8403d5a9d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e8403d5a9d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8403d5a9d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e8403d5a9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8403d5a9d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8403d5a9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8403d5a9d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e8403d5a9d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e8403d5a9d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e8403d5a9d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8403d5a9d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8403d5a9d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8403d5a9d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8403d5a9d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8403d5a9d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8403d5a9d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8403d5a9d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8403d5a9d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e8403d5a9d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e8403d5a9d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9cb6c6253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9cb6c6253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8403d5a9d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e8403d5a9d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e8403d5a9d_0_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e8403d5a9d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403d5a9d_0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403d5a9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e8403d5a9d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e8403d5a9d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e8403d5a9d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e8403d5a9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8403d5a9d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8403d5a9d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8403d5a9d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e8403d5a9d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8403d5a9d_0_2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8403d5a9d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e8403d5a9d_0_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e8403d5a9d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8403d5a9d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8403d5a9d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e8c85e683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e8c85e683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e8403d5a9d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e8403d5a9d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8403d5a9d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8403d5a9d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e8403d5a9d_0_4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e8403d5a9d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e8403d5a9d_0_4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e8403d5a9d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e8403d5a9d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e8403d5a9d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e8403d5a9d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e8403d5a9d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e8403d5a9d_0_4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e8403d5a9d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e8403d5a9d_0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e8403d5a9d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e8403d5a9d_0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e8403d5a9d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8403d5a9d_0_5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8403d5a9d_0_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e8c85e683b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e8c85e683b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e8403d5a9d_0_5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e8403d5a9d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e8403d5a9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e8403d5a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e8403d5a9d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e8403d5a9d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e8557e82d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e8557e82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e8c85e683b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e8c85e683b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8c85e683b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8c85e683b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8c85e683b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8c85e683b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8403d5a9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8403d5a9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e8403d5a9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e8403d5a9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web.mit.edu/6.031/"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hyperlink" Target="https://missing.csail.mit.edu/2020/version-control/" TargetMode="External"/><Relationship Id="rId4" Type="http://schemas.openxmlformats.org/officeDocument/2006/relationships/hyperlink" Target="https://missing.csail.mit.edu/"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a:spLocks noGrp="1"/>
          </p:cNvSpPr>
          <p:nvPr>
            <p:ph type="title" idx="4294967295"/>
          </p:nvPr>
        </p:nvSpPr>
        <p:spPr>
          <a:xfrm>
            <a:off x="288050" y="6863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a:solidFill>
                  <a:srgbClr val="980000"/>
                </a:solidFill>
              </a:rPr>
              <a:t>Version control: Git and Github</a:t>
            </a:r>
            <a:r>
              <a:rPr lang="en" sz="3020"/>
              <a:t> </a:t>
            </a:r>
            <a:endParaRPr sz="3020"/>
          </a:p>
        </p:txBody>
      </p:sp>
      <p:sp>
        <p:nvSpPr>
          <p:cNvPr id="58" name="Google Shape;58;p14"/>
          <p:cNvSpPr txBox="1"/>
          <p:nvPr/>
        </p:nvSpPr>
        <p:spPr>
          <a:xfrm>
            <a:off x="1139100" y="1850125"/>
            <a:ext cx="6865800" cy="2031900"/>
          </a:xfrm>
          <a:prstGeom prst="rect">
            <a:avLst/>
          </a:prstGeom>
          <a:noFill/>
          <a:ln>
            <a:noFill/>
          </a:ln>
        </p:spPr>
        <p:txBody>
          <a:bodyPr spcFirstLastPara="1" wrap="square" lIns="91425" tIns="91425" rIns="91425" bIns="91425" anchor="t" anchorCtr="0">
            <a:spAutoFit/>
          </a:bodyPr>
          <a:lstStyle/>
          <a:p>
            <a:pPr marL="0" lvl="0" indent="0" algn="ctr" rtl="0">
              <a:lnSpc>
                <a:spcPct val="200000"/>
              </a:lnSpc>
              <a:spcBef>
                <a:spcPts val="0"/>
              </a:spcBef>
              <a:spcAft>
                <a:spcPts val="0"/>
              </a:spcAft>
              <a:buNone/>
            </a:pPr>
            <a:r>
              <a:rPr lang="en" sz="2400"/>
              <a:t>Kimberly Villalobos Carballo</a:t>
            </a:r>
            <a:endParaRPr sz="2400"/>
          </a:p>
          <a:p>
            <a:pPr marL="0" lvl="0" indent="0" algn="ctr" rtl="0">
              <a:lnSpc>
                <a:spcPct val="200000"/>
              </a:lnSpc>
              <a:spcBef>
                <a:spcPts val="0"/>
              </a:spcBef>
              <a:spcAft>
                <a:spcPts val="0"/>
              </a:spcAft>
              <a:buNone/>
            </a:pPr>
            <a:r>
              <a:rPr lang="en" sz="2400"/>
              <a:t>MIT</a:t>
            </a:r>
            <a:endParaRPr sz="2400"/>
          </a:p>
          <a:p>
            <a:pPr marL="0" lvl="0" indent="0" algn="ctr" rtl="0">
              <a:lnSpc>
                <a:spcPct val="200000"/>
              </a:lnSpc>
              <a:spcBef>
                <a:spcPts val="0"/>
              </a:spcBef>
              <a:spcAft>
                <a:spcPts val="0"/>
              </a:spcAft>
              <a:buNone/>
            </a:pPr>
            <a:r>
              <a:rPr lang="en" sz="2400"/>
              <a:t>August 25th, 2021</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Terminology</a:t>
            </a:r>
            <a:endParaRPr>
              <a:solidFill>
                <a:srgbClr val="980000"/>
              </a:solidFill>
            </a:endParaRPr>
          </a:p>
        </p:txBody>
      </p:sp>
      <p:sp>
        <p:nvSpPr>
          <p:cNvPr id="136" name="Google Shape;136;p23"/>
          <p:cNvSpPr txBox="1">
            <a:spLocks noGrp="1"/>
          </p:cNvSpPr>
          <p:nvPr>
            <p:ph type="body" idx="1"/>
          </p:nvPr>
        </p:nvSpPr>
        <p:spPr>
          <a:xfrm>
            <a:off x="311700" y="1245725"/>
            <a:ext cx="8520600" cy="68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None/>
            </a:pPr>
            <a:r>
              <a:rPr lang="en" sz="1400" b="1">
                <a:solidFill>
                  <a:schemeClr val="dk1"/>
                </a:solidFill>
                <a:highlight>
                  <a:schemeClr val="lt1"/>
                </a:highlight>
              </a:rPr>
              <a:t>Push: </a:t>
            </a:r>
            <a:r>
              <a:rPr lang="en" sz="1400">
                <a:solidFill>
                  <a:srgbClr val="333333"/>
                </a:solidFill>
                <a:highlight>
                  <a:srgbClr val="FFFFFF"/>
                </a:highlight>
              </a:rPr>
              <a:t>The act of sending your local commits to a remote repository. Again, until you add, commit, </a:t>
            </a:r>
            <a:r>
              <a:rPr lang="en" sz="1400" i="1">
                <a:solidFill>
                  <a:srgbClr val="333333"/>
                </a:solidFill>
                <a:highlight>
                  <a:srgbClr val="FFFFFF"/>
                </a:highlight>
              </a:rPr>
              <a:t>and</a:t>
            </a:r>
            <a:r>
              <a:rPr lang="en" sz="1400">
                <a:solidFill>
                  <a:srgbClr val="333333"/>
                </a:solidFill>
                <a:highlight>
                  <a:srgbClr val="FFFFFF"/>
                </a:highlight>
              </a:rPr>
              <a:t> push your changes, no one else can see them.</a:t>
            </a:r>
            <a:endParaRPr sz="1400">
              <a:solidFill>
                <a:schemeClr val="dk1"/>
              </a:solidFill>
            </a:endParaRPr>
          </a:p>
        </p:txBody>
      </p:sp>
      <p:sp>
        <p:nvSpPr>
          <p:cNvPr id="137" name="Google Shape;137;p23"/>
          <p:cNvSpPr txBox="1">
            <a:spLocks noGrp="1"/>
          </p:cNvSpPr>
          <p:nvPr>
            <p:ph type="body" idx="1"/>
          </p:nvPr>
        </p:nvSpPr>
        <p:spPr>
          <a:xfrm>
            <a:off x="311700" y="2075000"/>
            <a:ext cx="8520600" cy="68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None/>
            </a:pPr>
            <a:r>
              <a:rPr lang="en" sz="1400" b="1">
                <a:solidFill>
                  <a:schemeClr val="dk1"/>
                </a:solidFill>
                <a:highlight>
                  <a:schemeClr val="lt1"/>
                </a:highlight>
              </a:rPr>
              <a:t>Pull: </a:t>
            </a:r>
            <a:r>
              <a:rPr lang="en" sz="1400">
                <a:solidFill>
                  <a:srgbClr val="333333"/>
                </a:solidFill>
                <a:highlight>
                  <a:srgbClr val="FFFFFF"/>
                </a:highlight>
              </a:rPr>
              <a:t>The act of retrieving commits made to a remote repository and writing them into your local repository. This is how you are able to see commits made by others after the time at which you made an initial clone.</a:t>
            </a:r>
            <a:endParaRPr sz="1400">
              <a:solidFill>
                <a:schemeClr val="dk1"/>
              </a:solidFill>
            </a:endParaRPr>
          </a:p>
        </p:txBody>
      </p:sp>
      <p:sp>
        <p:nvSpPr>
          <p:cNvPr id="138" name="Google Shape;138;p23"/>
          <p:cNvSpPr txBox="1">
            <a:spLocks noGrp="1"/>
          </p:cNvSpPr>
          <p:nvPr>
            <p:ph type="body" idx="1"/>
          </p:nvPr>
        </p:nvSpPr>
        <p:spPr>
          <a:xfrm>
            <a:off x="388875" y="3073675"/>
            <a:ext cx="8520600" cy="8850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980000"/>
              </a:buClr>
              <a:buSzPts val="1400"/>
              <a:buChar char="●"/>
            </a:pPr>
            <a:r>
              <a:rPr lang="en" sz="1400" b="1">
                <a:solidFill>
                  <a:schemeClr val="dk1"/>
                </a:solidFill>
                <a:highlight>
                  <a:schemeClr val="lt1"/>
                </a:highlight>
              </a:rPr>
              <a:t>Fetch: </a:t>
            </a:r>
            <a:r>
              <a:rPr lang="en" sz="1400">
                <a:solidFill>
                  <a:schemeClr val="dk1"/>
                </a:solidFill>
                <a:highlight>
                  <a:srgbClr val="FFFFFF"/>
                </a:highlight>
              </a:rPr>
              <a:t>download and store the changes. At this point, the repository doesn’t look any different, but it knows what the state of the remote repository is and what the state of your local repository is.</a:t>
            </a:r>
            <a:endParaRPr sz="1400" b="1">
              <a:solidFill>
                <a:schemeClr val="dk1"/>
              </a:solidFill>
              <a:highlight>
                <a:schemeClr val="lt1"/>
              </a:highlight>
            </a:endParaRPr>
          </a:p>
          <a:p>
            <a:pPr marL="0" lvl="0" indent="0" algn="l" rtl="0">
              <a:lnSpc>
                <a:spcPct val="100000"/>
              </a:lnSpc>
              <a:spcBef>
                <a:spcPts val="1200"/>
              </a:spcBef>
              <a:spcAft>
                <a:spcPts val="0"/>
              </a:spcAft>
              <a:buNone/>
            </a:pPr>
            <a:endParaRPr sz="1400" b="1">
              <a:solidFill>
                <a:schemeClr val="dk1"/>
              </a:solidFill>
              <a:highlight>
                <a:schemeClr val="lt1"/>
              </a:highlight>
            </a:endParaRPr>
          </a:p>
          <a:p>
            <a:pPr marL="457200" lvl="0" indent="0" algn="l" rtl="0">
              <a:lnSpc>
                <a:spcPct val="100000"/>
              </a:lnSpc>
              <a:spcBef>
                <a:spcPts val="0"/>
              </a:spcBef>
              <a:spcAft>
                <a:spcPts val="0"/>
              </a:spcAft>
              <a:buNone/>
            </a:pPr>
            <a:endParaRPr sz="1400" b="1">
              <a:solidFill>
                <a:schemeClr val="dk1"/>
              </a:solidFill>
              <a:highlight>
                <a:schemeClr val="lt1"/>
              </a:highlight>
            </a:endParaRPr>
          </a:p>
          <a:p>
            <a:pPr marL="0" lvl="0" indent="0" algn="l" rtl="0">
              <a:lnSpc>
                <a:spcPct val="100000"/>
              </a:lnSpc>
              <a:spcBef>
                <a:spcPts val="0"/>
              </a:spcBef>
              <a:spcAft>
                <a:spcPts val="0"/>
              </a:spcAft>
              <a:buNone/>
            </a:pPr>
            <a:endParaRPr sz="1400" b="1">
              <a:solidFill>
                <a:schemeClr val="dk1"/>
              </a:solidFill>
              <a:highlight>
                <a:schemeClr val="lt1"/>
              </a:highlight>
            </a:endParaRPr>
          </a:p>
        </p:txBody>
      </p:sp>
      <p:sp>
        <p:nvSpPr>
          <p:cNvPr id="139" name="Google Shape;139;p23"/>
          <p:cNvSpPr txBox="1">
            <a:spLocks noGrp="1"/>
          </p:cNvSpPr>
          <p:nvPr>
            <p:ph type="body" idx="1"/>
          </p:nvPr>
        </p:nvSpPr>
        <p:spPr>
          <a:xfrm>
            <a:off x="388875" y="3814475"/>
            <a:ext cx="8520600" cy="8850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980000"/>
              </a:buClr>
              <a:buSzPts val="1400"/>
              <a:buChar char="●"/>
            </a:pPr>
            <a:r>
              <a:rPr lang="en" sz="1400" b="1">
                <a:solidFill>
                  <a:schemeClr val="dk1"/>
                </a:solidFill>
                <a:highlight>
                  <a:schemeClr val="lt1"/>
                </a:highlight>
              </a:rPr>
              <a:t>Merge: </a:t>
            </a:r>
            <a:r>
              <a:rPr lang="en" sz="1400">
                <a:solidFill>
                  <a:schemeClr val="dk1"/>
                </a:solidFill>
                <a:highlight>
                  <a:srgbClr val="FFFFFF"/>
                </a:highlight>
              </a:rPr>
              <a:t>incorporate the changes from the remote repository into the local repository by merging the two lines of development into a single branch.</a:t>
            </a:r>
            <a:endParaRPr sz="1400" b="1">
              <a:solidFill>
                <a:schemeClr val="dk1"/>
              </a:solidFill>
              <a:highlight>
                <a:schemeClr val="lt1"/>
              </a:highlight>
            </a:endParaRPr>
          </a:p>
          <a:p>
            <a:pPr marL="0" lvl="0" indent="0" algn="l" rtl="0">
              <a:lnSpc>
                <a:spcPct val="100000"/>
              </a:lnSpc>
              <a:spcBef>
                <a:spcPts val="1200"/>
              </a:spcBef>
              <a:spcAft>
                <a:spcPts val="0"/>
              </a:spcAft>
              <a:buNone/>
            </a:pPr>
            <a:endParaRPr sz="1400" b="1">
              <a:solidFill>
                <a:schemeClr val="dk1"/>
              </a:solidFill>
              <a:highlight>
                <a:schemeClr val="lt1"/>
              </a:highlight>
            </a:endParaRPr>
          </a:p>
          <a:p>
            <a:pPr marL="457200" lvl="0" indent="0" algn="l" rtl="0">
              <a:lnSpc>
                <a:spcPct val="100000"/>
              </a:lnSpc>
              <a:spcBef>
                <a:spcPts val="0"/>
              </a:spcBef>
              <a:spcAft>
                <a:spcPts val="0"/>
              </a:spcAft>
              <a:buNone/>
            </a:pPr>
            <a:endParaRPr sz="1400" b="1">
              <a:solidFill>
                <a:schemeClr val="dk1"/>
              </a:solidFill>
              <a:highlight>
                <a:schemeClr val="lt1"/>
              </a:highlight>
            </a:endParaRPr>
          </a:p>
          <a:p>
            <a:pPr marL="0" lvl="0" indent="0" algn="l" rtl="0">
              <a:lnSpc>
                <a:spcPct val="100000"/>
              </a:lnSpc>
              <a:spcBef>
                <a:spcPts val="0"/>
              </a:spcBef>
              <a:spcAft>
                <a:spcPts val="0"/>
              </a:spcAft>
              <a:buNone/>
            </a:pPr>
            <a:endParaRPr sz="1400" b="1">
              <a:solidFill>
                <a:schemeClr val="dk1"/>
              </a:solidFill>
              <a:highlight>
                <a:schemeClr val="lt1"/>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1"/>
                                        <p:tgtEl>
                                          <p:spTgt spid="1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1"/>
                                        <p:tgtEl>
                                          <p:spTgt spid="1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fade">
                                      <p:cBhvr>
                                        <p:cTn id="17" dur="1"/>
                                        <p:tgtEl>
                                          <p:spTgt spid="1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8"/>
                                        </p:tgtEl>
                                        <p:attrNameLst>
                                          <p:attrName>style.visibility</p:attrName>
                                        </p:attrNameLst>
                                      </p:cBhvr>
                                      <p:to>
                                        <p:strVal val="visible"/>
                                      </p:to>
                                    </p:set>
                                    <p:animEffect transition="in" filter="fade">
                                      <p:cBhvr>
                                        <p:cTn id="22" dur="1"/>
                                        <p:tgtEl>
                                          <p:spTgt spid="1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1"/>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0" y="951354"/>
            <a:ext cx="5956366" cy="4102775"/>
          </a:xfrm>
          <a:prstGeom prst="rect">
            <a:avLst/>
          </a:prstGeom>
          <a:noFill/>
          <a:ln>
            <a:noFill/>
          </a:ln>
        </p:spPr>
      </p:pic>
      <p:sp>
        <p:nvSpPr>
          <p:cNvPr id="145" name="Google Shape;145;p24"/>
          <p:cNvSpPr txBox="1"/>
          <p:nvPr/>
        </p:nvSpPr>
        <p:spPr>
          <a:xfrm>
            <a:off x="2153081" y="892383"/>
            <a:ext cx="16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My computer</a:t>
            </a:r>
            <a:endParaRPr b="1"/>
          </a:p>
        </p:txBody>
      </p:sp>
      <p:sp>
        <p:nvSpPr>
          <p:cNvPr id="146" name="Google Shape;146;p24"/>
          <p:cNvSpPr/>
          <p:nvPr/>
        </p:nvSpPr>
        <p:spPr>
          <a:xfrm>
            <a:off x="1123175" y="1368163"/>
            <a:ext cx="3704700" cy="8274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a:off x="1123175" y="2144863"/>
            <a:ext cx="3704700" cy="8274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a:off x="1123175" y="2921563"/>
            <a:ext cx="3704700" cy="8274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txBox="1"/>
          <p:nvPr/>
        </p:nvSpPr>
        <p:spPr>
          <a:xfrm>
            <a:off x="1583925" y="1518613"/>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Repository</a:t>
            </a:r>
            <a:endParaRPr/>
          </a:p>
        </p:txBody>
      </p:sp>
      <p:sp>
        <p:nvSpPr>
          <p:cNvPr id="150" name="Google Shape;150;p24"/>
          <p:cNvSpPr txBox="1"/>
          <p:nvPr/>
        </p:nvSpPr>
        <p:spPr>
          <a:xfrm>
            <a:off x="1583925" y="2358463"/>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Staging Area</a:t>
            </a:r>
            <a:endParaRPr/>
          </a:p>
        </p:txBody>
      </p:sp>
      <p:sp>
        <p:nvSpPr>
          <p:cNvPr id="151" name="Google Shape;151;p24"/>
          <p:cNvSpPr txBox="1"/>
          <p:nvPr/>
        </p:nvSpPr>
        <p:spPr>
          <a:xfrm>
            <a:off x="1579175" y="3135163"/>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Working Directory</a:t>
            </a:r>
            <a:endParaRPr/>
          </a:p>
        </p:txBody>
      </p:sp>
      <p:grpSp>
        <p:nvGrpSpPr>
          <p:cNvPr id="152" name="Google Shape;152;p24"/>
          <p:cNvGrpSpPr/>
          <p:nvPr/>
        </p:nvGrpSpPr>
        <p:grpSpPr>
          <a:xfrm>
            <a:off x="6590863" y="2047700"/>
            <a:ext cx="2407895" cy="1763121"/>
            <a:chOff x="6412213" y="1302316"/>
            <a:chExt cx="2649824" cy="2044909"/>
          </a:xfrm>
        </p:grpSpPr>
        <p:pic>
          <p:nvPicPr>
            <p:cNvPr id="153" name="Google Shape;153;p24"/>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154" name="Google Shape;154;p24"/>
            <p:cNvSpPr txBox="1"/>
            <p:nvPr/>
          </p:nvSpPr>
          <p:spPr>
            <a:xfrm>
              <a:off x="6640657" y="1302316"/>
              <a:ext cx="2069700" cy="46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Remote computer</a:t>
              </a:r>
              <a:endParaRPr b="1"/>
            </a:p>
          </p:txBody>
        </p:sp>
        <p:pic>
          <p:nvPicPr>
            <p:cNvPr id="155" name="Google Shape;155;p24"/>
            <p:cNvPicPr preferRelativeResize="0"/>
            <p:nvPr/>
          </p:nvPicPr>
          <p:blipFill>
            <a:blip r:embed="rId4">
              <a:alphaModFix/>
            </a:blip>
            <a:stretch>
              <a:fillRect/>
            </a:stretch>
          </p:blipFill>
          <p:spPr>
            <a:xfrm>
              <a:off x="7328138" y="1871326"/>
              <a:ext cx="817974" cy="817974"/>
            </a:xfrm>
            <a:prstGeom prst="rect">
              <a:avLst/>
            </a:prstGeom>
            <a:noFill/>
            <a:ln>
              <a:noFill/>
            </a:ln>
          </p:spPr>
        </p:pic>
      </p:grpSp>
      <p:pic>
        <p:nvPicPr>
          <p:cNvPr id="156" name="Google Shape;156;p24"/>
          <p:cNvPicPr preferRelativeResize="0"/>
          <p:nvPr/>
        </p:nvPicPr>
        <p:blipFill>
          <a:blip r:embed="rId4">
            <a:alphaModFix/>
          </a:blip>
          <a:stretch>
            <a:fillRect/>
          </a:stretch>
        </p:blipFill>
        <p:spPr>
          <a:xfrm>
            <a:off x="4124234" y="1659649"/>
            <a:ext cx="2155525" cy="2045225"/>
          </a:xfrm>
          <a:prstGeom prst="rect">
            <a:avLst/>
          </a:prstGeom>
          <a:noFill/>
          <a:ln>
            <a:noFill/>
          </a:ln>
        </p:spPr>
      </p:pic>
      <p:sp>
        <p:nvSpPr>
          <p:cNvPr id="157" name="Google Shape;157;p24"/>
          <p:cNvSpPr/>
          <p:nvPr/>
        </p:nvSpPr>
        <p:spPr>
          <a:xfrm rot="10800000">
            <a:off x="5641900" y="2559518"/>
            <a:ext cx="1589100" cy="633600"/>
          </a:xfrm>
          <a:prstGeom prst="striped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txBox="1"/>
          <p:nvPr/>
        </p:nvSpPr>
        <p:spPr>
          <a:xfrm>
            <a:off x="6177850" y="2872700"/>
            <a:ext cx="541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9" name="Google Shape;159;p24"/>
          <p:cNvSpPr txBox="1"/>
          <p:nvPr/>
        </p:nvSpPr>
        <p:spPr>
          <a:xfrm>
            <a:off x="6121300" y="3033525"/>
            <a:ext cx="74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rPr>
              <a:t>Clone</a:t>
            </a:r>
            <a:endParaRPr b="1">
              <a:solidFill>
                <a:schemeClr val="dk1"/>
              </a:solidFill>
            </a:endParaRPr>
          </a:p>
        </p:txBody>
      </p:sp>
      <p:sp>
        <p:nvSpPr>
          <p:cNvPr id="160" name="Google Shape;16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
                                        <p:tgtEl>
                                          <p:spTgt spid="157"/>
                                        </p:tgtEl>
                                      </p:cBhvr>
                                    </p:animEffect>
                                  </p:childTnLst>
                                </p:cTn>
                              </p:par>
                              <p:par>
                                <p:cTn id="8" presetID="10" presetClass="entr" presetSubtype="0" fill="hold" nodeType="withEffect">
                                  <p:stCondLst>
                                    <p:cond delay="0"/>
                                  </p:stCondLst>
                                  <p:childTnLst>
                                    <p:set>
                                      <p:cBhvr>
                                        <p:cTn id="9" dur="1" fill="hold">
                                          <p:stCondLst>
                                            <p:cond delay="0"/>
                                          </p:stCondLst>
                                        </p:cTn>
                                        <p:tgtEl>
                                          <p:spTgt spid="159"/>
                                        </p:tgtEl>
                                        <p:attrNameLst>
                                          <p:attrName>style.visibility</p:attrName>
                                        </p:attrNameLst>
                                      </p:cBhvr>
                                      <p:to>
                                        <p:strVal val="visible"/>
                                      </p:to>
                                    </p:set>
                                    <p:animEffect transition="in" filter="fade">
                                      <p:cBhvr>
                                        <p:cTn id="10" dur="1"/>
                                        <p:tgtEl>
                                          <p:spTgt spid="159"/>
                                        </p:tgtEl>
                                      </p:cBhvr>
                                    </p:animEffec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156"/>
                                        </p:tgtEl>
                                        <p:attrNameLst>
                                          <p:attrName>style.visibility</p:attrName>
                                        </p:attrNameLst>
                                      </p:cBhvr>
                                      <p:to>
                                        <p:strVal val="visible"/>
                                      </p:to>
                                    </p:set>
                                    <p:animEffect transition="in" filter="fade">
                                      <p:cBhvr>
                                        <p:cTn id="14" dur="1000"/>
                                        <p:tgtEl>
                                          <p:spTgt spid="156"/>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46"/>
                                        </p:tgtEl>
                                        <p:attrNameLst>
                                          <p:attrName>style.visibility</p:attrName>
                                        </p:attrNameLst>
                                      </p:cBhvr>
                                      <p:to>
                                        <p:strVal val="visible"/>
                                      </p:to>
                                    </p:set>
                                    <p:animEffect transition="in" filter="fade">
                                      <p:cBhvr>
                                        <p:cTn id="18" dur="1000"/>
                                        <p:tgtEl>
                                          <p:spTgt spid="146"/>
                                        </p:tgtEl>
                                      </p:cBhvr>
                                    </p:animEffect>
                                  </p:childTnLst>
                                </p:cTn>
                              </p:par>
                              <p:par>
                                <p:cTn id="19" presetID="10" presetClass="entr" presetSubtype="0" fill="hold" nodeType="withEffect">
                                  <p:stCondLst>
                                    <p:cond delay="0"/>
                                  </p:stCondLst>
                                  <p:childTnLst>
                                    <p:set>
                                      <p:cBhvr>
                                        <p:cTn id="20" dur="1" fill="hold">
                                          <p:stCondLst>
                                            <p:cond delay="0"/>
                                          </p:stCondLst>
                                        </p:cTn>
                                        <p:tgtEl>
                                          <p:spTgt spid="149"/>
                                        </p:tgtEl>
                                        <p:attrNameLst>
                                          <p:attrName>style.visibility</p:attrName>
                                        </p:attrNameLst>
                                      </p:cBhvr>
                                      <p:to>
                                        <p:strVal val="visible"/>
                                      </p:to>
                                    </p:set>
                                    <p:animEffect transition="in" filter="fade">
                                      <p:cBhvr>
                                        <p:cTn id="21" dur="1000"/>
                                        <p:tgtEl>
                                          <p:spTgt spid="149"/>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47"/>
                                        </p:tgtEl>
                                        <p:attrNameLst>
                                          <p:attrName>style.visibility</p:attrName>
                                        </p:attrNameLst>
                                      </p:cBhvr>
                                      <p:to>
                                        <p:strVal val="visible"/>
                                      </p:to>
                                    </p:set>
                                    <p:animEffect transition="in" filter="fade">
                                      <p:cBhvr>
                                        <p:cTn id="25" dur="1000"/>
                                        <p:tgtEl>
                                          <p:spTgt spid="147"/>
                                        </p:tgtEl>
                                      </p:cBhvr>
                                    </p:animEffect>
                                  </p:childTnLst>
                                </p:cTn>
                              </p:par>
                              <p:par>
                                <p:cTn id="26" presetID="10" presetClass="entr" presetSubtype="0" fill="hold" nodeType="withEffect">
                                  <p:stCondLst>
                                    <p:cond delay="0"/>
                                  </p:stCondLst>
                                  <p:childTnLst>
                                    <p:set>
                                      <p:cBhvr>
                                        <p:cTn id="27" dur="1" fill="hold">
                                          <p:stCondLst>
                                            <p:cond delay="0"/>
                                          </p:stCondLst>
                                        </p:cTn>
                                        <p:tgtEl>
                                          <p:spTgt spid="150"/>
                                        </p:tgtEl>
                                        <p:attrNameLst>
                                          <p:attrName>style.visibility</p:attrName>
                                        </p:attrNameLst>
                                      </p:cBhvr>
                                      <p:to>
                                        <p:strVal val="visible"/>
                                      </p:to>
                                    </p:set>
                                    <p:animEffect transition="in" filter="fade">
                                      <p:cBhvr>
                                        <p:cTn id="28" dur="1000"/>
                                        <p:tgtEl>
                                          <p:spTgt spid="150"/>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148"/>
                                        </p:tgtEl>
                                        <p:attrNameLst>
                                          <p:attrName>style.visibility</p:attrName>
                                        </p:attrNameLst>
                                      </p:cBhvr>
                                      <p:to>
                                        <p:strVal val="visible"/>
                                      </p:to>
                                    </p:set>
                                    <p:animEffect transition="in" filter="fade">
                                      <p:cBhvr>
                                        <p:cTn id="32" dur="1000"/>
                                        <p:tgtEl>
                                          <p:spTgt spid="148"/>
                                        </p:tgtEl>
                                      </p:cBhvr>
                                    </p:animEffect>
                                  </p:childTnLst>
                                </p:cTn>
                              </p:par>
                              <p:par>
                                <p:cTn id="33" presetID="10" presetClass="entr" presetSubtype="0" fill="hold" nodeType="withEffect">
                                  <p:stCondLst>
                                    <p:cond delay="0"/>
                                  </p:stCondLst>
                                  <p:childTnLst>
                                    <p:set>
                                      <p:cBhvr>
                                        <p:cTn id="34" dur="1" fill="hold">
                                          <p:stCondLst>
                                            <p:cond delay="0"/>
                                          </p:stCondLst>
                                        </p:cTn>
                                        <p:tgtEl>
                                          <p:spTgt spid="151"/>
                                        </p:tgtEl>
                                        <p:attrNameLst>
                                          <p:attrName>style.visibility</p:attrName>
                                        </p:attrNameLst>
                                      </p:cBhvr>
                                      <p:to>
                                        <p:strVal val="visible"/>
                                      </p:to>
                                    </p:set>
                                    <p:animEffect transition="in" filter="fade">
                                      <p:cBhvr>
                                        <p:cTn id="35" dur="10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pSp>
        <p:nvGrpSpPr>
          <p:cNvPr id="165" name="Google Shape;165;p25"/>
          <p:cNvGrpSpPr/>
          <p:nvPr/>
        </p:nvGrpSpPr>
        <p:grpSpPr>
          <a:xfrm>
            <a:off x="0" y="892383"/>
            <a:ext cx="5956366" cy="4161747"/>
            <a:chOff x="259075" y="793646"/>
            <a:chExt cx="5956366" cy="4161747"/>
          </a:xfrm>
        </p:grpSpPr>
        <p:pic>
          <p:nvPicPr>
            <p:cNvPr id="166" name="Google Shape;166;p25"/>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167" name="Google Shape;167;p25"/>
            <p:cNvSpPr txBox="1"/>
            <p:nvPr/>
          </p:nvSpPr>
          <p:spPr>
            <a:xfrm>
              <a:off x="2412156" y="793646"/>
              <a:ext cx="16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My computer</a:t>
              </a:r>
              <a:endParaRPr b="1"/>
            </a:p>
          </p:txBody>
        </p:sp>
        <p:sp>
          <p:nvSpPr>
            <p:cNvPr id="168" name="Google Shape;168;p25"/>
            <p:cNvSpPr/>
            <p:nvPr/>
          </p:nvSpPr>
          <p:spPr>
            <a:xfrm>
              <a:off x="1382250" y="1269425"/>
              <a:ext cx="3704700" cy="8274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p:nvPr/>
          </p:nvSpPr>
          <p:spPr>
            <a:xfrm>
              <a:off x="1382250" y="2046125"/>
              <a:ext cx="3704700" cy="8274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5"/>
            <p:cNvSpPr/>
            <p:nvPr/>
          </p:nvSpPr>
          <p:spPr>
            <a:xfrm>
              <a:off x="1382250" y="2822825"/>
              <a:ext cx="3704700" cy="8274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txBox="1"/>
            <p:nvPr/>
          </p:nvSpPr>
          <p:spPr>
            <a:xfrm>
              <a:off x="1843000" y="141987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Repository</a:t>
              </a:r>
              <a:endParaRPr/>
            </a:p>
          </p:txBody>
        </p:sp>
        <p:sp>
          <p:nvSpPr>
            <p:cNvPr id="172" name="Google Shape;172;p25"/>
            <p:cNvSpPr txBox="1"/>
            <p:nvPr/>
          </p:nvSpPr>
          <p:spPr>
            <a:xfrm>
              <a:off x="1843000" y="22597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Staging Area</a:t>
              </a:r>
              <a:endParaRPr/>
            </a:p>
          </p:txBody>
        </p:sp>
        <p:sp>
          <p:nvSpPr>
            <p:cNvPr id="173" name="Google Shape;173;p25"/>
            <p:cNvSpPr txBox="1"/>
            <p:nvPr/>
          </p:nvSpPr>
          <p:spPr>
            <a:xfrm>
              <a:off x="1838250" y="30364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Working Directory</a:t>
              </a:r>
              <a:endParaRPr/>
            </a:p>
          </p:txBody>
        </p:sp>
      </p:grpSp>
      <p:sp>
        <p:nvSpPr>
          <p:cNvPr id="174" name="Google Shape;174;p25"/>
          <p:cNvSpPr txBox="1"/>
          <p:nvPr/>
        </p:nvSpPr>
        <p:spPr>
          <a:xfrm>
            <a:off x="6177850" y="2783325"/>
            <a:ext cx="541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75" name="Google Shape;175;p25"/>
          <p:cNvSpPr/>
          <p:nvPr/>
        </p:nvSpPr>
        <p:spPr>
          <a:xfrm rot="2700000">
            <a:off x="4071633" y="3730262"/>
            <a:ext cx="1589293" cy="633426"/>
          </a:xfrm>
          <a:prstGeom prst="striped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txBox="1"/>
          <p:nvPr/>
        </p:nvSpPr>
        <p:spPr>
          <a:xfrm>
            <a:off x="5717100" y="4316025"/>
            <a:ext cx="2689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This is where you edit/create/remove files.</a:t>
            </a:r>
            <a:endParaRPr/>
          </a:p>
        </p:txBody>
      </p:sp>
      <p:sp>
        <p:nvSpPr>
          <p:cNvPr id="177" name="Google Shape;17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fade">
                                      <p:cBhvr>
                                        <p:cTn id="7" dur="1000"/>
                                        <p:tgtEl>
                                          <p:spTgt spid="175"/>
                                        </p:tgtEl>
                                      </p:cBhvr>
                                    </p:animEffect>
                                  </p:childTnLst>
                                </p:cTn>
                              </p:par>
                              <p:par>
                                <p:cTn id="8" presetID="10" presetClass="entr" presetSubtype="0" fill="hold" nodeType="withEffect">
                                  <p:stCondLst>
                                    <p:cond delay="0"/>
                                  </p:stCondLst>
                                  <p:childTnLst>
                                    <p:set>
                                      <p:cBhvr>
                                        <p:cTn id="9" dur="1" fill="hold">
                                          <p:stCondLst>
                                            <p:cond delay="0"/>
                                          </p:stCondLst>
                                        </p:cTn>
                                        <p:tgtEl>
                                          <p:spTgt spid="176"/>
                                        </p:tgtEl>
                                        <p:attrNameLst>
                                          <p:attrName>style.visibility</p:attrName>
                                        </p:attrNameLst>
                                      </p:cBhvr>
                                      <p:to>
                                        <p:strVal val="visible"/>
                                      </p:to>
                                    </p:set>
                                    <p:animEffect transition="in" filter="fade">
                                      <p:cBhvr>
                                        <p:cTn id="10"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grpSp>
        <p:nvGrpSpPr>
          <p:cNvPr id="182" name="Google Shape;182;p26"/>
          <p:cNvGrpSpPr/>
          <p:nvPr/>
        </p:nvGrpSpPr>
        <p:grpSpPr>
          <a:xfrm>
            <a:off x="0" y="892383"/>
            <a:ext cx="5956366" cy="4161747"/>
            <a:chOff x="259075" y="793646"/>
            <a:chExt cx="5956366" cy="4161747"/>
          </a:xfrm>
        </p:grpSpPr>
        <p:pic>
          <p:nvPicPr>
            <p:cNvPr id="183" name="Google Shape;183;p26"/>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184" name="Google Shape;184;p26"/>
            <p:cNvSpPr txBox="1"/>
            <p:nvPr/>
          </p:nvSpPr>
          <p:spPr>
            <a:xfrm>
              <a:off x="2412156" y="793646"/>
              <a:ext cx="16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My computer</a:t>
              </a:r>
              <a:endParaRPr b="1"/>
            </a:p>
          </p:txBody>
        </p:sp>
        <p:sp>
          <p:nvSpPr>
            <p:cNvPr id="185" name="Google Shape;185;p26"/>
            <p:cNvSpPr/>
            <p:nvPr/>
          </p:nvSpPr>
          <p:spPr>
            <a:xfrm>
              <a:off x="1382250" y="1269425"/>
              <a:ext cx="3704700" cy="8274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1382250" y="2046125"/>
              <a:ext cx="3704700" cy="8274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1382250" y="2822825"/>
              <a:ext cx="3704700" cy="8274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txBox="1"/>
            <p:nvPr/>
          </p:nvSpPr>
          <p:spPr>
            <a:xfrm>
              <a:off x="1843000" y="141987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Repository</a:t>
              </a:r>
              <a:endParaRPr/>
            </a:p>
          </p:txBody>
        </p:sp>
        <p:sp>
          <p:nvSpPr>
            <p:cNvPr id="189" name="Google Shape;189;p26"/>
            <p:cNvSpPr txBox="1"/>
            <p:nvPr/>
          </p:nvSpPr>
          <p:spPr>
            <a:xfrm>
              <a:off x="1843000" y="22597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Staging Area</a:t>
              </a:r>
              <a:endParaRPr/>
            </a:p>
          </p:txBody>
        </p:sp>
        <p:sp>
          <p:nvSpPr>
            <p:cNvPr id="190" name="Google Shape;190;p26"/>
            <p:cNvSpPr txBox="1"/>
            <p:nvPr/>
          </p:nvSpPr>
          <p:spPr>
            <a:xfrm>
              <a:off x="1838250" y="30364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Working Directory</a:t>
              </a:r>
              <a:endParaRPr/>
            </a:p>
          </p:txBody>
        </p:sp>
      </p:grpSp>
      <p:sp>
        <p:nvSpPr>
          <p:cNvPr id="191" name="Google Shape;191;p26"/>
          <p:cNvSpPr txBox="1"/>
          <p:nvPr/>
        </p:nvSpPr>
        <p:spPr>
          <a:xfrm rot="5400000">
            <a:off x="6177850" y="2501225"/>
            <a:ext cx="541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92" name="Google Shape;192;p26"/>
          <p:cNvSpPr/>
          <p:nvPr/>
        </p:nvSpPr>
        <p:spPr>
          <a:xfrm rot="10800000" flipH="1">
            <a:off x="5081875" y="2137150"/>
            <a:ext cx="874500" cy="1617300"/>
          </a:xfrm>
          <a:prstGeom prst="curvedLeftArrow">
            <a:avLst>
              <a:gd name="adj1" fmla="val 25000"/>
              <a:gd name="adj2" fmla="val 50000"/>
              <a:gd name="adj3" fmla="val 25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txBox="1"/>
          <p:nvPr/>
        </p:nvSpPr>
        <p:spPr>
          <a:xfrm>
            <a:off x="5956375" y="2632875"/>
            <a:ext cx="22191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You next </a:t>
            </a:r>
            <a:r>
              <a:rPr lang="en" b="1"/>
              <a:t>add</a:t>
            </a:r>
            <a:r>
              <a:rPr lang="en"/>
              <a:t> the changes you want to commit</a:t>
            </a:r>
            <a:endParaRPr/>
          </a:p>
        </p:txBody>
      </p:sp>
      <p:sp>
        <p:nvSpPr>
          <p:cNvPr id="194" name="Google Shape;194;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1000"/>
                                        <p:tgtEl>
                                          <p:spTgt spid="192"/>
                                        </p:tgtEl>
                                      </p:cBhvr>
                                    </p:animEffect>
                                  </p:childTnLst>
                                </p:cTn>
                              </p:par>
                              <p:par>
                                <p:cTn id="8" presetID="10" presetClass="entr" presetSubtype="0" fill="hold" nodeType="withEffect">
                                  <p:stCondLst>
                                    <p:cond delay="0"/>
                                  </p:stCondLst>
                                  <p:childTnLst>
                                    <p:set>
                                      <p:cBhvr>
                                        <p:cTn id="9" dur="1" fill="hold">
                                          <p:stCondLst>
                                            <p:cond delay="0"/>
                                          </p:stCondLst>
                                        </p:cTn>
                                        <p:tgtEl>
                                          <p:spTgt spid="193"/>
                                        </p:tgtEl>
                                        <p:attrNameLst>
                                          <p:attrName>style.visibility</p:attrName>
                                        </p:attrNameLst>
                                      </p:cBhvr>
                                      <p:to>
                                        <p:strVal val="visible"/>
                                      </p:to>
                                    </p:set>
                                    <p:animEffect transition="in" filter="fade">
                                      <p:cBhvr>
                                        <p:cTn id="10" dur="10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grpSp>
        <p:nvGrpSpPr>
          <p:cNvPr id="199" name="Google Shape;199;p27"/>
          <p:cNvGrpSpPr/>
          <p:nvPr/>
        </p:nvGrpSpPr>
        <p:grpSpPr>
          <a:xfrm>
            <a:off x="0" y="892383"/>
            <a:ext cx="5956366" cy="4161747"/>
            <a:chOff x="259075" y="793646"/>
            <a:chExt cx="5956366" cy="4161747"/>
          </a:xfrm>
        </p:grpSpPr>
        <p:pic>
          <p:nvPicPr>
            <p:cNvPr id="200" name="Google Shape;200;p27"/>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01" name="Google Shape;201;p27"/>
            <p:cNvSpPr txBox="1"/>
            <p:nvPr/>
          </p:nvSpPr>
          <p:spPr>
            <a:xfrm>
              <a:off x="2412156" y="793646"/>
              <a:ext cx="16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My computer</a:t>
              </a:r>
              <a:endParaRPr b="1"/>
            </a:p>
          </p:txBody>
        </p:sp>
        <p:sp>
          <p:nvSpPr>
            <p:cNvPr id="202" name="Google Shape;202;p27"/>
            <p:cNvSpPr/>
            <p:nvPr/>
          </p:nvSpPr>
          <p:spPr>
            <a:xfrm>
              <a:off x="1382250" y="1269425"/>
              <a:ext cx="3704700" cy="8274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7"/>
            <p:cNvSpPr/>
            <p:nvPr/>
          </p:nvSpPr>
          <p:spPr>
            <a:xfrm>
              <a:off x="1382250" y="2046125"/>
              <a:ext cx="3704700" cy="8274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1382250" y="2822825"/>
              <a:ext cx="3704700" cy="8274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txBox="1"/>
            <p:nvPr/>
          </p:nvSpPr>
          <p:spPr>
            <a:xfrm>
              <a:off x="1843000" y="141987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Repository</a:t>
              </a:r>
              <a:endParaRPr/>
            </a:p>
          </p:txBody>
        </p:sp>
        <p:sp>
          <p:nvSpPr>
            <p:cNvPr id="206" name="Google Shape;206;p27"/>
            <p:cNvSpPr txBox="1"/>
            <p:nvPr/>
          </p:nvSpPr>
          <p:spPr>
            <a:xfrm>
              <a:off x="1843000" y="22597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Staging Area</a:t>
              </a:r>
              <a:endParaRPr/>
            </a:p>
          </p:txBody>
        </p:sp>
        <p:sp>
          <p:nvSpPr>
            <p:cNvPr id="207" name="Google Shape;207;p27"/>
            <p:cNvSpPr txBox="1"/>
            <p:nvPr/>
          </p:nvSpPr>
          <p:spPr>
            <a:xfrm>
              <a:off x="1838250" y="30364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Working Directory</a:t>
              </a:r>
              <a:endParaRPr/>
            </a:p>
          </p:txBody>
        </p:sp>
      </p:grpSp>
      <p:sp>
        <p:nvSpPr>
          <p:cNvPr id="208" name="Google Shape;208;p27"/>
          <p:cNvSpPr txBox="1"/>
          <p:nvPr/>
        </p:nvSpPr>
        <p:spPr>
          <a:xfrm rot="5400000">
            <a:off x="6177850" y="2501225"/>
            <a:ext cx="541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09" name="Google Shape;209;p27"/>
          <p:cNvSpPr/>
          <p:nvPr/>
        </p:nvSpPr>
        <p:spPr>
          <a:xfrm rot="10800000" flipH="1">
            <a:off x="5081875" y="1328475"/>
            <a:ext cx="874500" cy="1617300"/>
          </a:xfrm>
          <a:prstGeom prst="curvedLeftArrow">
            <a:avLst>
              <a:gd name="adj1" fmla="val 25000"/>
              <a:gd name="adj2" fmla="val 50000"/>
              <a:gd name="adj3" fmla="val 25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txBox="1"/>
          <p:nvPr/>
        </p:nvSpPr>
        <p:spPr>
          <a:xfrm>
            <a:off x="6059825" y="1721475"/>
            <a:ext cx="22191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Then, you </a:t>
            </a:r>
            <a:r>
              <a:rPr lang="en" b="1"/>
              <a:t>commit</a:t>
            </a:r>
            <a:r>
              <a:rPr lang="en"/>
              <a:t> your added changes. </a:t>
            </a:r>
            <a:endParaRPr/>
          </a:p>
        </p:txBody>
      </p:sp>
      <p:sp>
        <p:nvSpPr>
          <p:cNvPr id="211" name="Google Shape;21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fade">
                                      <p:cBhvr>
                                        <p:cTn id="7" dur="1000"/>
                                        <p:tgtEl>
                                          <p:spTgt spid="209"/>
                                        </p:tgtEl>
                                      </p:cBhvr>
                                    </p:animEffect>
                                  </p:childTnLst>
                                </p:cTn>
                              </p:par>
                              <p:par>
                                <p:cTn id="8" presetID="10" presetClass="entr" presetSubtype="0" fill="hold" nodeType="withEffect">
                                  <p:stCondLst>
                                    <p:cond delay="0"/>
                                  </p:stCondLst>
                                  <p:childTnLst>
                                    <p:set>
                                      <p:cBhvr>
                                        <p:cTn id="9" dur="1" fill="hold">
                                          <p:stCondLst>
                                            <p:cond delay="0"/>
                                          </p:stCondLst>
                                        </p:cTn>
                                        <p:tgtEl>
                                          <p:spTgt spid="210"/>
                                        </p:tgtEl>
                                        <p:attrNameLst>
                                          <p:attrName>style.visibility</p:attrName>
                                        </p:attrNameLst>
                                      </p:cBhvr>
                                      <p:to>
                                        <p:strVal val="visible"/>
                                      </p:to>
                                    </p:set>
                                    <p:animEffect transition="in" filter="fade">
                                      <p:cBhvr>
                                        <p:cTn id="10" dur="10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grpSp>
        <p:nvGrpSpPr>
          <p:cNvPr id="216" name="Google Shape;216;p28"/>
          <p:cNvGrpSpPr/>
          <p:nvPr/>
        </p:nvGrpSpPr>
        <p:grpSpPr>
          <a:xfrm>
            <a:off x="0" y="892383"/>
            <a:ext cx="5956366" cy="4161747"/>
            <a:chOff x="259075" y="793646"/>
            <a:chExt cx="5956366" cy="4161747"/>
          </a:xfrm>
        </p:grpSpPr>
        <p:pic>
          <p:nvPicPr>
            <p:cNvPr id="217" name="Google Shape;217;p28"/>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18" name="Google Shape;218;p28"/>
            <p:cNvSpPr txBox="1"/>
            <p:nvPr/>
          </p:nvSpPr>
          <p:spPr>
            <a:xfrm>
              <a:off x="2412156" y="793646"/>
              <a:ext cx="16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My computer</a:t>
              </a:r>
              <a:endParaRPr b="1"/>
            </a:p>
          </p:txBody>
        </p:sp>
        <p:sp>
          <p:nvSpPr>
            <p:cNvPr id="219" name="Google Shape;219;p28"/>
            <p:cNvSpPr/>
            <p:nvPr/>
          </p:nvSpPr>
          <p:spPr>
            <a:xfrm>
              <a:off x="1382250" y="1269425"/>
              <a:ext cx="3704700" cy="8274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1382250" y="2046125"/>
              <a:ext cx="3704700" cy="8274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1382250" y="2822825"/>
              <a:ext cx="3704700" cy="8274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8"/>
            <p:cNvSpPr txBox="1"/>
            <p:nvPr/>
          </p:nvSpPr>
          <p:spPr>
            <a:xfrm>
              <a:off x="1843000" y="141987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Repository</a:t>
              </a:r>
              <a:endParaRPr/>
            </a:p>
          </p:txBody>
        </p:sp>
        <p:sp>
          <p:nvSpPr>
            <p:cNvPr id="223" name="Google Shape;223;p28"/>
            <p:cNvSpPr txBox="1"/>
            <p:nvPr/>
          </p:nvSpPr>
          <p:spPr>
            <a:xfrm>
              <a:off x="1843000" y="22597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Staging Area</a:t>
              </a:r>
              <a:endParaRPr/>
            </a:p>
          </p:txBody>
        </p:sp>
        <p:sp>
          <p:nvSpPr>
            <p:cNvPr id="224" name="Google Shape;224;p28"/>
            <p:cNvSpPr txBox="1"/>
            <p:nvPr/>
          </p:nvSpPr>
          <p:spPr>
            <a:xfrm>
              <a:off x="1838250" y="30364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Working Directory</a:t>
              </a:r>
              <a:endParaRPr/>
            </a:p>
          </p:txBody>
        </p:sp>
      </p:grpSp>
      <p:grpSp>
        <p:nvGrpSpPr>
          <p:cNvPr id="225" name="Google Shape;225;p28"/>
          <p:cNvGrpSpPr/>
          <p:nvPr/>
        </p:nvGrpSpPr>
        <p:grpSpPr>
          <a:xfrm>
            <a:off x="6590863" y="2088800"/>
            <a:ext cx="2407895" cy="1773671"/>
            <a:chOff x="6412213" y="1290079"/>
            <a:chExt cx="2649824" cy="2057145"/>
          </a:xfrm>
        </p:grpSpPr>
        <p:pic>
          <p:nvPicPr>
            <p:cNvPr id="226" name="Google Shape;226;p28"/>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227" name="Google Shape;227;p28"/>
            <p:cNvSpPr txBox="1"/>
            <p:nvPr/>
          </p:nvSpPr>
          <p:spPr>
            <a:xfrm>
              <a:off x="6640657" y="1290079"/>
              <a:ext cx="2069700" cy="46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Remote computer</a:t>
              </a:r>
              <a:endParaRPr b="1"/>
            </a:p>
          </p:txBody>
        </p:sp>
        <p:pic>
          <p:nvPicPr>
            <p:cNvPr id="228" name="Google Shape;228;p28"/>
            <p:cNvPicPr preferRelativeResize="0"/>
            <p:nvPr/>
          </p:nvPicPr>
          <p:blipFill>
            <a:blip r:embed="rId4">
              <a:alphaModFix/>
            </a:blip>
            <a:stretch>
              <a:fillRect/>
            </a:stretch>
          </p:blipFill>
          <p:spPr>
            <a:xfrm>
              <a:off x="7328138" y="1871326"/>
              <a:ext cx="817974" cy="817974"/>
            </a:xfrm>
            <a:prstGeom prst="rect">
              <a:avLst/>
            </a:prstGeom>
            <a:noFill/>
            <a:ln>
              <a:noFill/>
            </a:ln>
          </p:spPr>
        </p:pic>
      </p:grpSp>
      <p:sp>
        <p:nvSpPr>
          <p:cNvPr id="229" name="Google Shape;229;p28"/>
          <p:cNvSpPr/>
          <p:nvPr/>
        </p:nvSpPr>
        <p:spPr>
          <a:xfrm rot="10800000">
            <a:off x="5096525" y="2488943"/>
            <a:ext cx="1589100" cy="633600"/>
          </a:xfrm>
          <a:prstGeom prst="striped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txBox="1"/>
          <p:nvPr/>
        </p:nvSpPr>
        <p:spPr>
          <a:xfrm>
            <a:off x="6177850" y="2924350"/>
            <a:ext cx="541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1" name="Google Shape;231;p28"/>
          <p:cNvSpPr txBox="1"/>
          <p:nvPr/>
        </p:nvSpPr>
        <p:spPr>
          <a:xfrm>
            <a:off x="5228125" y="3055975"/>
            <a:ext cx="1532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1"/>
                </a:solidFill>
              </a:rPr>
              <a:t>Pull =</a:t>
            </a:r>
            <a:endParaRPr b="1">
              <a:solidFill>
                <a:schemeClr val="dk1"/>
              </a:solidFill>
            </a:endParaRPr>
          </a:p>
          <a:p>
            <a:pPr marL="0" lvl="0" indent="0" algn="ctr" rtl="0">
              <a:spcBef>
                <a:spcPts val="0"/>
              </a:spcBef>
              <a:spcAft>
                <a:spcPts val="0"/>
              </a:spcAft>
              <a:buNone/>
            </a:pPr>
            <a:r>
              <a:rPr lang="en" b="1">
                <a:solidFill>
                  <a:schemeClr val="dk1"/>
                </a:solidFill>
              </a:rPr>
              <a:t>Fetch + Merge</a:t>
            </a:r>
            <a:endParaRPr b="1">
              <a:solidFill>
                <a:schemeClr val="dk1"/>
              </a:solidFill>
            </a:endParaRPr>
          </a:p>
        </p:txBody>
      </p:sp>
      <p:sp>
        <p:nvSpPr>
          <p:cNvPr id="232" name="Google Shape;23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1000"/>
                                        <p:tgtEl>
                                          <p:spTgt spid="229"/>
                                        </p:tgtEl>
                                      </p:cBhvr>
                                    </p:animEffect>
                                  </p:childTnLst>
                                </p:cTn>
                              </p:par>
                              <p:par>
                                <p:cTn id="8" presetID="10" presetClass="entr" presetSubtype="0" fill="hold" nodeType="withEffect">
                                  <p:stCondLst>
                                    <p:cond delay="0"/>
                                  </p:stCondLst>
                                  <p:childTnLst>
                                    <p:set>
                                      <p:cBhvr>
                                        <p:cTn id="9" dur="1" fill="hold">
                                          <p:stCondLst>
                                            <p:cond delay="0"/>
                                          </p:stCondLst>
                                        </p:cTn>
                                        <p:tgtEl>
                                          <p:spTgt spid="231"/>
                                        </p:tgtEl>
                                        <p:attrNameLst>
                                          <p:attrName>style.visibility</p:attrName>
                                        </p:attrNameLst>
                                      </p:cBhvr>
                                      <p:to>
                                        <p:strVal val="visible"/>
                                      </p:to>
                                    </p:set>
                                    <p:animEffect transition="in" filter="fade">
                                      <p:cBhvr>
                                        <p:cTn id="10" dur="10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237" name="Google Shape;237;p29"/>
          <p:cNvGrpSpPr/>
          <p:nvPr/>
        </p:nvGrpSpPr>
        <p:grpSpPr>
          <a:xfrm>
            <a:off x="0" y="892383"/>
            <a:ext cx="5956366" cy="4161747"/>
            <a:chOff x="259075" y="793646"/>
            <a:chExt cx="5956366" cy="4161747"/>
          </a:xfrm>
        </p:grpSpPr>
        <p:pic>
          <p:nvPicPr>
            <p:cNvPr id="238" name="Google Shape;238;p29"/>
            <p:cNvPicPr preferRelativeResize="0"/>
            <p:nvPr/>
          </p:nvPicPr>
          <p:blipFill>
            <a:blip r:embed="rId3">
              <a:alphaModFix/>
            </a:blip>
            <a:stretch>
              <a:fillRect/>
            </a:stretch>
          </p:blipFill>
          <p:spPr>
            <a:xfrm>
              <a:off x="259075" y="852617"/>
              <a:ext cx="5956366" cy="4102775"/>
            </a:xfrm>
            <a:prstGeom prst="rect">
              <a:avLst/>
            </a:prstGeom>
            <a:noFill/>
            <a:ln>
              <a:noFill/>
            </a:ln>
          </p:spPr>
        </p:pic>
        <p:sp>
          <p:nvSpPr>
            <p:cNvPr id="239" name="Google Shape;239;p29"/>
            <p:cNvSpPr txBox="1"/>
            <p:nvPr/>
          </p:nvSpPr>
          <p:spPr>
            <a:xfrm>
              <a:off x="2412156" y="793646"/>
              <a:ext cx="164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My computer</a:t>
              </a:r>
              <a:endParaRPr b="1"/>
            </a:p>
          </p:txBody>
        </p:sp>
        <p:sp>
          <p:nvSpPr>
            <p:cNvPr id="240" name="Google Shape;240;p29"/>
            <p:cNvSpPr/>
            <p:nvPr/>
          </p:nvSpPr>
          <p:spPr>
            <a:xfrm>
              <a:off x="1382250" y="1269425"/>
              <a:ext cx="3704700" cy="8274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1382250" y="2046125"/>
              <a:ext cx="3704700" cy="8274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1382250" y="2822825"/>
              <a:ext cx="3704700" cy="8274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txBox="1"/>
            <p:nvPr/>
          </p:nvSpPr>
          <p:spPr>
            <a:xfrm>
              <a:off x="1843000" y="141987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Repository</a:t>
              </a:r>
              <a:endParaRPr/>
            </a:p>
          </p:txBody>
        </p:sp>
        <p:sp>
          <p:nvSpPr>
            <p:cNvPr id="244" name="Google Shape;244;p29"/>
            <p:cNvSpPr txBox="1"/>
            <p:nvPr/>
          </p:nvSpPr>
          <p:spPr>
            <a:xfrm>
              <a:off x="1843000" y="22597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Staging Area</a:t>
              </a:r>
              <a:endParaRPr/>
            </a:p>
          </p:txBody>
        </p:sp>
        <p:sp>
          <p:nvSpPr>
            <p:cNvPr id="245" name="Google Shape;245;p29"/>
            <p:cNvSpPr txBox="1"/>
            <p:nvPr/>
          </p:nvSpPr>
          <p:spPr>
            <a:xfrm>
              <a:off x="1838250" y="3036425"/>
              <a:ext cx="27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Working Directory</a:t>
              </a:r>
              <a:endParaRPr/>
            </a:p>
          </p:txBody>
        </p:sp>
      </p:grpSp>
      <p:grpSp>
        <p:nvGrpSpPr>
          <p:cNvPr id="246" name="Google Shape;246;p29"/>
          <p:cNvGrpSpPr/>
          <p:nvPr/>
        </p:nvGrpSpPr>
        <p:grpSpPr>
          <a:xfrm>
            <a:off x="6590863" y="1984050"/>
            <a:ext cx="2407895" cy="1869021"/>
            <a:chOff x="6412213" y="1179490"/>
            <a:chExt cx="2649824" cy="2167735"/>
          </a:xfrm>
        </p:grpSpPr>
        <p:pic>
          <p:nvPicPr>
            <p:cNvPr id="247" name="Google Shape;247;p29"/>
            <p:cNvPicPr preferRelativeResize="0"/>
            <p:nvPr/>
          </p:nvPicPr>
          <p:blipFill>
            <a:blip r:embed="rId3">
              <a:alphaModFix/>
            </a:blip>
            <a:stretch>
              <a:fillRect/>
            </a:stretch>
          </p:blipFill>
          <p:spPr>
            <a:xfrm>
              <a:off x="6412213" y="1579700"/>
              <a:ext cx="2649824" cy="1767525"/>
            </a:xfrm>
            <a:prstGeom prst="rect">
              <a:avLst/>
            </a:prstGeom>
            <a:noFill/>
            <a:ln>
              <a:noFill/>
            </a:ln>
          </p:spPr>
        </p:pic>
        <p:sp>
          <p:nvSpPr>
            <p:cNvPr id="248" name="Google Shape;248;p29"/>
            <p:cNvSpPr txBox="1"/>
            <p:nvPr/>
          </p:nvSpPr>
          <p:spPr>
            <a:xfrm>
              <a:off x="6640657" y="1179490"/>
              <a:ext cx="2069700" cy="46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t>Remote computer</a:t>
              </a:r>
              <a:endParaRPr b="1"/>
            </a:p>
          </p:txBody>
        </p:sp>
        <p:pic>
          <p:nvPicPr>
            <p:cNvPr id="249" name="Google Shape;249;p29"/>
            <p:cNvPicPr preferRelativeResize="0"/>
            <p:nvPr/>
          </p:nvPicPr>
          <p:blipFill>
            <a:blip r:embed="rId4">
              <a:alphaModFix/>
            </a:blip>
            <a:stretch>
              <a:fillRect/>
            </a:stretch>
          </p:blipFill>
          <p:spPr>
            <a:xfrm>
              <a:off x="7328138" y="1871326"/>
              <a:ext cx="817974" cy="817974"/>
            </a:xfrm>
            <a:prstGeom prst="rect">
              <a:avLst/>
            </a:prstGeom>
            <a:noFill/>
            <a:ln>
              <a:noFill/>
            </a:ln>
          </p:spPr>
        </p:pic>
      </p:grpSp>
      <p:sp>
        <p:nvSpPr>
          <p:cNvPr id="250" name="Google Shape;250;p29"/>
          <p:cNvSpPr/>
          <p:nvPr/>
        </p:nvSpPr>
        <p:spPr>
          <a:xfrm>
            <a:off x="5096525" y="2479543"/>
            <a:ext cx="1589100" cy="633600"/>
          </a:xfrm>
          <a:prstGeom prst="stripedRightArrow">
            <a:avLst>
              <a:gd name="adj1" fmla="val 50000"/>
              <a:gd name="adj2"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txBox="1"/>
          <p:nvPr/>
        </p:nvSpPr>
        <p:spPr>
          <a:xfrm>
            <a:off x="6177850" y="2914950"/>
            <a:ext cx="541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52" name="Google Shape;252;p29"/>
          <p:cNvSpPr txBox="1"/>
          <p:nvPr/>
        </p:nvSpPr>
        <p:spPr>
          <a:xfrm>
            <a:off x="5481175" y="2200300"/>
            <a:ext cx="110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rPr>
              <a:t>Push</a:t>
            </a:r>
            <a:endParaRPr b="1">
              <a:solidFill>
                <a:schemeClr val="dk1"/>
              </a:solidFill>
            </a:endParaRPr>
          </a:p>
        </p:txBody>
      </p:sp>
      <p:sp>
        <p:nvSpPr>
          <p:cNvPr id="253" name="Google Shape;25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Workflow - Commands </a:t>
            </a:r>
            <a:endParaRPr>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Effect transition="in" filter="fade">
                                      <p:cBhvr>
                                        <p:cTn id="7" dur="1000"/>
                                        <p:tgtEl>
                                          <p:spTgt spid="250"/>
                                        </p:tgtEl>
                                      </p:cBhvr>
                                    </p:animEffect>
                                  </p:childTnLst>
                                </p:cTn>
                              </p:par>
                              <p:par>
                                <p:cTn id="8" presetID="10" presetClass="entr" presetSubtype="0" fill="hold" nodeType="withEffect">
                                  <p:stCondLst>
                                    <p:cond delay="0"/>
                                  </p:stCondLst>
                                  <p:childTnLst>
                                    <p:set>
                                      <p:cBhvr>
                                        <p:cTn id="9" dur="1" fill="hold">
                                          <p:stCondLst>
                                            <p:cond delay="0"/>
                                          </p:stCondLst>
                                        </p:cTn>
                                        <p:tgtEl>
                                          <p:spTgt spid="252"/>
                                        </p:tgtEl>
                                        <p:attrNameLst>
                                          <p:attrName>style.visibility</p:attrName>
                                        </p:attrNameLst>
                                      </p:cBhvr>
                                      <p:to>
                                        <p:strVal val="visible"/>
                                      </p:to>
                                    </p:set>
                                    <p:animEffect transition="in" filter="fade">
                                      <p:cBhvr>
                                        <p:cTn id="10" dur="10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Workflow - Local/Remote</a:t>
            </a:r>
            <a:endParaRPr>
              <a:solidFill>
                <a:srgbClr val="980000"/>
              </a:solidFill>
            </a:endParaRPr>
          </a:p>
        </p:txBody>
      </p:sp>
      <p:pic>
        <p:nvPicPr>
          <p:cNvPr id="259" name="Google Shape;259;p30"/>
          <p:cNvPicPr preferRelativeResize="0"/>
          <p:nvPr/>
        </p:nvPicPr>
        <p:blipFill>
          <a:blip r:embed="rId3">
            <a:alphaModFix/>
          </a:blip>
          <a:stretch>
            <a:fillRect/>
          </a:stretch>
        </p:blipFill>
        <p:spPr>
          <a:xfrm>
            <a:off x="1549488" y="1094900"/>
            <a:ext cx="6045027"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Workflow - Branches </a:t>
            </a:r>
            <a:endParaRPr>
              <a:solidFill>
                <a:srgbClr val="980000"/>
              </a:solidFill>
            </a:endParaRPr>
          </a:p>
        </p:txBody>
      </p:sp>
      <p:pic>
        <p:nvPicPr>
          <p:cNvPr id="265" name="Google Shape;265;p31"/>
          <p:cNvPicPr preferRelativeResize="0"/>
          <p:nvPr/>
        </p:nvPicPr>
        <p:blipFill>
          <a:blip r:embed="rId3">
            <a:alphaModFix/>
          </a:blip>
          <a:stretch>
            <a:fillRect/>
          </a:stretch>
        </p:blipFill>
        <p:spPr>
          <a:xfrm>
            <a:off x="662200" y="1311501"/>
            <a:ext cx="7819600" cy="252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2"/>
          <p:cNvSpPr txBox="1">
            <a:spLocks noGrp="1"/>
          </p:cNvSpPr>
          <p:nvPr>
            <p:ph type="body" idx="1"/>
          </p:nvPr>
        </p:nvSpPr>
        <p:spPr>
          <a:xfrm>
            <a:off x="311700" y="1152475"/>
            <a:ext cx="8520600" cy="6435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1400">
                <a:solidFill>
                  <a:schemeClr val="dk1"/>
                </a:solidFill>
                <a:highlight>
                  <a:srgbClr val="FFFFFF"/>
                </a:highlight>
              </a:rPr>
              <a:t>We will be using the command-line interface to Git, which can be a bit harder to use if you have never used the command line.</a:t>
            </a:r>
            <a:endParaRPr sz="1400">
              <a:solidFill>
                <a:schemeClr val="dk1"/>
              </a:solidFill>
            </a:endParaRPr>
          </a:p>
        </p:txBody>
      </p:sp>
      <p:sp>
        <p:nvSpPr>
          <p:cNvPr id="272" name="Google Shape;27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The Command Line</a:t>
            </a:r>
            <a:endParaRPr>
              <a:solidFill>
                <a:srgbClr val="980000"/>
              </a:solidFill>
            </a:endParaRPr>
          </a:p>
        </p:txBody>
      </p:sp>
      <p:sp>
        <p:nvSpPr>
          <p:cNvPr id="273" name="Google Shape;273;p32"/>
          <p:cNvSpPr txBox="1">
            <a:spLocks noGrp="1"/>
          </p:cNvSpPr>
          <p:nvPr>
            <p:ph type="body" idx="1"/>
          </p:nvPr>
        </p:nvSpPr>
        <p:spPr>
          <a:xfrm>
            <a:off x="311700" y="1874300"/>
            <a:ext cx="8520600" cy="4953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1400" b="1">
                <a:solidFill>
                  <a:srgbClr val="980000"/>
                </a:solidFill>
                <a:highlight>
                  <a:srgbClr val="FFFFFF"/>
                </a:highlight>
              </a:rPr>
              <a:t>What is the command line?</a:t>
            </a:r>
            <a:endParaRPr sz="1400" b="1">
              <a:solidFill>
                <a:srgbClr val="980000"/>
              </a:solidFill>
            </a:endParaRPr>
          </a:p>
        </p:txBody>
      </p:sp>
      <p:sp>
        <p:nvSpPr>
          <p:cNvPr id="274" name="Google Shape;274;p32"/>
          <p:cNvSpPr txBox="1">
            <a:spLocks noGrp="1"/>
          </p:cNvSpPr>
          <p:nvPr>
            <p:ph type="body" idx="1"/>
          </p:nvPr>
        </p:nvSpPr>
        <p:spPr>
          <a:xfrm>
            <a:off x="311700" y="2206350"/>
            <a:ext cx="8520600" cy="7308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980000"/>
              </a:buClr>
              <a:buSzPts val="1400"/>
              <a:buChar char="➢"/>
            </a:pPr>
            <a:r>
              <a:rPr lang="en" sz="1400">
                <a:solidFill>
                  <a:schemeClr val="dk1"/>
                </a:solidFill>
                <a:highlight>
                  <a:srgbClr val="FFFFFF"/>
                </a:highlight>
              </a:rPr>
              <a:t>It is an interface to your computer, similar to the Mac Finder or Windows Explorer, except that it’s text-based.</a:t>
            </a:r>
            <a:endParaRPr sz="1400">
              <a:solidFill>
                <a:schemeClr val="dk1"/>
              </a:solidFill>
            </a:endParaRPr>
          </a:p>
        </p:txBody>
      </p:sp>
      <p:sp>
        <p:nvSpPr>
          <p:cNvPr id="275" name="Google Shape;275;p32"/>
          <p:cNvSpPr txBox="1">
            <a:spLocks noGrp="1"/>
          </p:cNvSpPr>
          <p:nvPr>
            <p:ph type="body" idx="1"/>
          </p:nvPr>
        </p:nvSpPr>
        <p:spPr>
          <a:xfrm>
            <a:off x="311700" y="2862542"/>
            <a:ext cx="8520600" cy="495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980000"/>
              </a:buClr>
              <a:buSzPts val="1400"/>
              <a:buChar char="➢"/>
            </a:pPr>
            <a:r>
              <a:rPr lang="en" sz="1400">
                <a:solidFill>
                  <a:schemeClr val="dk1"/>
                </a:solidFill>
                <a:highlight>
                  <a:srgbClr val="FFFFFF"/>
                </a:highlight>
              </a:rPr>
              <a:t>As the name implies, you interact with it through “commands”. </a:t>
            </a:r>
            <a:endParaRPr sz="1400">
              <a:solidFill>
                <a:schemeClr val="dk1"/>
              </a:solidFill>
            </a:endParaRPr>
          </a:p>
        </p:txBody>
      </p:sp>
      <p:sp>
        <p:nvSpPr>
          <p:cNvPr id="276" name="Google Shape;276;p32"/>
          <p:cNvSpPr txBox="1">
            <a:spLocks noGrp="1"/>
          </p:cNvSpPr>
          <p:nvPr>
            <p:ph type="body" idx="1"/>
          </p:nvPr>
        </p:nvSpPr>
        <p:spPr>
          <a:xfrm>
            <a:off x="311700" y="3283233"/>
            <a:ext cx="8520600" cy="4953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980000"/>
              </a:buClr>
              <a:buSzPts val="1400"/>
              <a:buChar char="➢"/>
            </a:pPr>
            <a:r>
              <a:rPr lang="en" sz="1400">
                <a:solidFill>
                  <a:schemeClr val="dk1"/>
                </a:solidFill>
                <a:highlight>
                  <a:srgbClr val="FFFFFF"/>
                </a:highlight>
              </a:rPr>
              <a:t>Each line of input begins with a command and has zero or more arguments, separated by spaces.</a:t>
            </a:r>
            <a:endParaRPr sz="1400">
              <a:solidFill>
                <a:schemeClr val="dk1"/>
              </a:solidFill>
            </a:endParaRPr>
          </a:p>
        </p:txBody>
      </p:sp>
      <p:sp>
        <p:nvSpPr>
          <p:cNvPr id="277" name="Google Shape;277;p32"/>
          <p:cNvSpPr txBox="1">
            <a:spLocks noGrp="1"/>
          </p:cNvSpPr>
          <p:nvPr>
            <p:ph type="body" idx="1"/>
          </p:nvPr>
        </p:nvSpPr>
        <p:spPr>
          <a:xfrm>
            <a:off x="311700" y="3703925"/>
            <a:ext cx="8520600" cy="68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highlight>
                  <a:srgbClr val="FFFFFF"/>
                </a:highlight>
              </a:rPr>
              <a:t>The command-line keeps track of what directory (folder) you’re in, which is important to many of the commands you might be running.</a:t>
            </a:r>
            <a:endParaRPr sz="14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fade">
                                      <p:cBhvr>
                                        <p:cTn id="7" dur="1"/>
                                        <p:tgtEl>
                                          <p:spTgt spid="272"/>
                                        </p:tgtEl>
                                      </p:cBhvr>
                                    </p:animEffect>
                                  </p:childTnLst>
                                </p:cTn>
                              </p:par>
                              <p:par>
                                <p:cTn id="8" presetID="10" presetClass="entr" presetSubtype="0" fill="hold" nodeType="withEffect">
                                  <p:stCondLst>
                                    <p:cond delay="0"/>
                                  </p:stCondLst>
                                  <p:childTnLst>
                                    <p:set>
                                      <p:cBhvr>
                                        <p:cTn id="9" dur="1" fill="hold">
                                          <p:stCondLst>
                                            <p:cond delay="0"/>
                                          </p:stCondLst>
                                        </p:cTn>
                                        <p:tgtEl>
                                          <p:spTgt spid="271"/>
                                        </p:tgtEl>
                                        <p:attrNameLst>
                                          <p:attrName>style.visibility</p:attrName>
                                        </p:attrNameLst>
                                      </p:cBhvr>
                                      <p:to>
                                        <p:strVal val="visible"/>
                                      </p:to>
                                    </p:set>
                                    <p:animEffect transition="in" filter="fade">
                                      <p:cBhvr>
                                        <p:cTn id="10" dur="1"/>
                                        <p:tgtEl>
                                          <p:spTgt spid="27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3"/>
                                        </p:tgtEl>
                                        <p:attrNameLst>
                                          <p:attrName>style.visibility</p:attrName>
                                        </p:attrNameLst>
                                      </p:cBhvr>
                                      <p:to>
                                        <p:strVal val="visible"/>
                                      </p:to>
                                    </p:set>
                                    <p:animEffect transition="in" filter="fade">
                                      <p:cBhvr>
                                        <p:cTn id="15" dur="1"/>
                                        <p:tgtEl>
                                          <p:spTgt spid="27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4"/>
                                        </p:tgtEl>
                                        <p:attrNameLst>
                                          <p:attrName>style.visibility</p:attrName>
                                        </p:attrNameLst>
                                      </p:cBhvr>
                                      <p:to>
                                        <p:strVal val="visible"/>
                                      </p:to>
                                    </p:set>
                                    <p:animEffect transition="in" filter="fade">
                                      <p:cBhvr>
                                        <p:cTn id="20" dur="1"/>
                                        <p:tgtEl>
                                          <p:spTgt spid="27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5"/>
                                        </p:tgtEl>
                                        <p:attrNameLst>
                                          <p:attrName>style.visibility</p:attrName>
                                        </p:attrNameLst>
                                      </p:cBhvr>
                                      <p:to>
                                        <p:strVal val="visible"/>
                                      </p:to>
                                    </p:set>
                                    <p:animEffect transition="in" filter="fade">
                                      <p:cBhvr>
                                        <p:cTn id="25" dur="1"/>
                                        <p:tgtEl>
                                          <p:spTgt spid="27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6"/>
                                        </p:tgtEl>
                                        <p:attrNameLst>
                                          <p:attrName>style.visibility</p:attrName>
                                        </p:attrNameLst>
                                      </p:cBhvr>
                                      <p:to>
                                        <p:strVal val="visible"/>
                                      </p:to>
                                    </p:set>
                                    <p:animEffect transition="in" filter="fade">
                                      <p:cBhvr>
                                        <p:cTn id="30" dur="1"/>
                                        <p:tgtEl>
                                          <p:spTgt spid="27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7"/>
                                        </p:tgtEl>
                                        <p:attrNameLst>
                                          <p:attrName>style.visibility</p:attrName>
                                        </p:attrNameLst>
                                      </p:cBhvr>
                                      <p:to>
                                        <p:strVal val="visible"/>
                                      </p:to>
                                    </p:set>
                                    <p:animEffect transition="in" filter="fade">
                                      <p:cBhvr>
                                        <p:cTn id="35" dur="1"/>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What are version control systems (VCSs)?</a:t>
            </a:r>
            <a:r>
              <a:rPr lang="en"/>
              <a:t> </a:t>
            </a:r>
            <a:endParaRPr/>
          </a:p>
        </p:txBody>
      </p:sp>
      <p:sp>
        <p:nvSpPr>
          <p:cNvPr id="64" name="Google Shape;64;p15"/>
          <p:cNvSpPr txBox="1">
            <a:spLocks noGrp="1"/>
          </p:cNvSpPr>
          <p:nvPr>
            <p:ph type="body" idx="1"/>
          </p:nvPr>
        </p:nvSpPr>
        <p:spPr>
          <a:xfrm>
            <a:off x="311700" y="1152475"/>
            <a:ext cx="8520600" cy="3013200"/>
          </a:xfrm>
          <a:prstGeom prst="rect">
            <a:avLst/>
          </a:prstGeom>
        </p:spPr>
        <p:txBody>
          <a:bodyPr spcFirstLastPara="1" wrap="square" lIns="91425" tIns="91425" rIns="91425" bIns="91425" anchor="t" anchorCtr="0">
            <a:noAutofit/>
          </a:bodyPr>
          <a:lstStyle/>
          <a:p>
            <a:pPr marL="457200" lvl="0" indent="-310515" algn="l" rtl="0">
              <a:lnSpc>
                <a:spcPct val="150000"/>
              </a:lnSpc>
              <a:spcBef>
                <a:spcPts val="0"/>
              </a:spcBef>
              <a:spcAft>
                <a:spcPts val="0"/>
              </a:spcAft>
              <a:buClr>
                <a:srgbClr val="980000"/>
              </a:buClr>
              <a:buSzPts val="1290"/>
              <a:buChar char="➢"/>
            </a:pPr>
            <a:r>
              <a:rPr lang="en" sz="1290">
                <a:solidFill>
                  <a:schemeClr val="dk1"/>
                </a:solidFill>
                <a:highlight>
                  <a:srgbClr val="FFFFFF"/>
                </a:highlight>
              </a:rPr>
              <a:t>VCSs are systems used to track changes made to collections of files and folders.</a:t>
            </a:r>
            <a:endParaRPr sz="1290">
              <a:solidFill>
                <a:schemeClr val="dk1"/>
              </a:solidFill>
              <a:highlight>
                <a:srgbClr val="FFFFFF"/>
              </a:highlight>
            </a:endParaRPr>
          </a:p>
          <a:p>
            <a:pPr marL="914400" lvl="1" indent="-310515" algn="l" rtl="0">
              <a:lnSpc>
                <a:spcPct val="150000"/>
              </a:lnSpc>
              <a:spcBef>
                <a:spcPts val="0"/>
              </a:spcBef>
              <a:spcAft>
                <a:spcPts val="0"/>
              </a:spcAft>
              <a:buClr>
                <a:srgbClr val="980000"/>
              </a:buClr>
              <a:buSzPts val="1290"/>
              <a:buChar char="○"/>
            </a:pPr>
            <a:r>
              <a:rPr lang="en" sz="1290">
                <a:solidFill>
                  <a:schemeClr val="dk1"/>
                </a:solidFill>
                <a:highlight>
                  <a:srgbClr val="FFFFFF"/>
                </a:highlight>
              </a:rPr>
              <a:t>Maintains history of all changes.</a:t>
            </a:r>
            <a:endParaRPr sz="1290">
              <a:solidFill>
                <a:schemeClr val="dk1"/>
              </a:solidFill>
              <a:highlight>
                <a:srgbClr val="FFFFFF"/>
              </a:highlight>
            </a:endParaRPr>
          </a:p>
          <a:p>
            <a:pPr marL="914400" lvl="1" indent="-310515" algn="l" rtl="0">
              <a:lnSpc>
                <a:spcPct val="150000"/>
              </a:lnSpc>
              <a:spcBef>
                <a:spcPts val="0"/>
              </a:spcBef>
              <a:spcAft>
                <a:spcPts val="0"/>
              </a:spcAft>
              <a:buClr>
                <a:srgbClr val="980000"/>
              </a:buClr>
              <a:buSzPts val="1290"/>
              <a:buChar char="○"/>
            </a:pPr>
            <a:r>
              <a:rPr lang="en" sz="1290">
                <a:solidFill>
                  <a:schemeClr val="dk1"/>
                </a:solidFill>
                <a:highlight>
                  <a:srgbClr val="FFFFFF"/>
                </a:highlight>
              </a:rPr>
              <a:t>Changes to a folder and its contents are tracked in a series of snapshots.</a:t>
            </a:r>
            <a:endParaRPr sz="1290">
              <a:solidFill>
                <a:schemeClr val="dk1"/>
              </a:solidFill>
              <a:highlight>
                <a:srgbClr val="FFFFFF"/>
              </a:highlight>
            </a:endParaRPr>
          </a:p>
          <a:p>
            <a:pPr marL="914400" lvl="1" indent="-310515" algn="l" rtl="0">
              <a:lnSpc>
                <a:spcPct val="150000"/>
              </a:lnSpc>
              <a:spcBef>
                <a:spcPts val="0"/>
              </a:spcBef>
              <a:spcAft>
                <a:spcPts val="0"/>
              </a:spcAft>
              <a:buClr>
                <a:srgbClr val="980000"/>
              </a:buClr>
              <a:buSzPts val="1290"/>
              <a:buChar char="○"/>
            </a:pPr>
            <a:r>
              <a:rPr lang="en" sz="1290">
                <a:solidFill>
                  <a:schemeClr val="dk1"/>
                </a:solidFill>
                <a:highlight>
                  <a:srgbClr val="FFFFFF"/>
                </a:highlight>
              </a:rPr>
              <a:t>Each snapshot encapsulates the entire state of files/folders within a top-level directory.</a:t>
            </a:r>
            <a:endParaRPr sz="1290">
              <a:solidFill>
                <a:schemeClr val="dk1"/>
              </a:solidFill>
              <a:highlight>
                <a:srgbClr val="FFFFFF"/>
              </a:highlight>
            </a:endParaRPr>
          </a:p>
          <a:p>
            <a:pPr marL="914400" lvl="1" indent="-310515" algn="l" rtl="0">
              <a:lnSpc>
                <a:spcPct val="200000"/>
              </a:lnSpc>
              <a:spcBef>
                <a:spcPts val="0"/>
              </a:spcBef>
              <a:spcAft>
                <a:spcPts val="0"/>
              </a:spcAft>
              <a:buClr>
                <a:srgbClr val="980000"/>
              </a:buClr>
              <a:buSzPts val="1290"/>
              <a:buChar char="○"/>
            </a:pPr>
            <a:r>
              <a:rPr lang="en" sz="1290">
                <a:solidFill>
                  <a:schemeClr val="dk1"/>
                </a:solidFill>
                <a:highlight>
                  <a:srgbClr val="FFFFFF"/>
                </a:highlight>
              </a:rPr>
              <a:t>Also maintain metadata ( who created each snapshot, messages associated with each snapshot, and so on.) </a:t>
            </a:r>
            <a:endParaRPr sz="1290">
              <a:solidFill>
                <a:schemeClr val="dk1"/>
              </a:solidFill>
              <a:highlight>
                <a:srgbClr val="FFFFFF"/>
              </a:highlight>
            </a:endParaRPr>
          </a:p>
          <a:p>
            <a:pPr marL="457200" lvl="0" indent="-310515" algn="l" rtl="0">
              <a:lnSpc>
                <a:spcPct val="200000"/>
              </a:lnSpc>
              <a:spcBef>
                <a:spcPts val="0"/>
              </a:spcBef>
              <a:spcAft>
                <a:spcPts val="0"/>
              </a:spcAft>
              <a:buClr>
                <a:srgbClr val="980000"/>
              </a:buClr>
              <a:buSzPts val="1290"/>
              <a:buChar char="➢"/>
            </a:pPr>
            <a:r>
              <a:rPr lang="en" sz="1290">
                <a:solidFill>
                  <a:schemeClr val="dk1"/>
                </a:solidFill>
                <a:highlight>
                  <a:srgbClr val="FFFFFF"/>
                </a:highlight>
              </a:rPr>
              <a:t>Can be used for projects big or small, long-term or short-term.</a:t>
            </a:r>
            <a:endParaRPr sz="1290">
              <a:solidFill>
                <a:schemeClr val="dk1"/>
              </a:solidFill>
              <a:highlight>
                <a:srgbClr val="FFFFFF"/>
              </a:highlight>
            </a:endParaRPr>
          </a:p>
          <a:p>
            <a:pPr marL="457200" lvl="0" indent="-310515" algn="l" rtl="0">
              <a:lnSpc>
                <a:spcPct val="200000"/>
              </a:lnSpc>
              <a:spcBef>
                <a:spcPts val="0"/>
              </a:spcBef>
              <a:spcAft>
                <a:spcPts val="0"/>
              </a:spcAft>
              <a:buClr>
                <a:srgbClr val="980000"/>
              </a:buClr>
              <a:buSzPts val="1290"/>
              <a:buChar char="➢"/>
            </a:pPr>
            <a:r>
              <a:rPr lang="en" sz="1290">
                <a:solidFill>
                  <a:schemeClr val="dk1"/>
                </a:solidFill>
                <a:highlight>
                  <a:srgbClr val="FFFFFF"/>
                </a:highlight>
              </a:rPr>
              <a:t>Changes can be done offline.</a:t>
            </a:r>
            <a:endParaRPr sz="1290">
              <a:solidFill>
                <a:schemeClr val="dk1"/>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xEl>
                                              <p:pRg st="0" end="0"/>
                                            </p:txEl>
                                          </p:spTgt>
                                        </p:tgtEl>
                                        <p:attrNameLst>
                                          <p:attrName>style.visibility</p:attrName>
                                        </p:attrNameLst>
                                      </p:cBhvr>
                                      <p:to>
                                        <p:strVal val="visible"/>
                                      </p:to>
                                    </p:set>
                                    <p:animEffect transition="in" filter="fade">
                                      <p:cBhvr>
                                        <p:cTn id="7" dur="1"/>
                                        <p:tgtEl>
                                          <p:spTgt spid="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
                                            <p:txEl>
                                              <p:pRg st="1" end="1"/>
                                            </p:txEl>
                                          </p:spTgt>
                                        </p:tgtEl>
                                        <p:attrNameLst>
                                          <p:attrName>style.visibility</p:attrName>
                                        </p:attrNameLst>
                                      </p:cBhvr>
                                      <p:to>
                                        <p:strVal val="visible"/>
                                      </p:to>
                                    </p:set>
                                    <p:animEffect transition="in" filter="fade">
                                      <p:cBhvr>
                                        <p:cTn id="12" dur="1"/>
                                        <p:tgtEl>
                                          <p:spTgt spid="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
                                            <p:txEl>
                                              <p:pRg st="2" end="2"/>
                                            </p:txEl>
                                          </p:spTgt>
                                        </p:tgtEl>
                                        <p:attrNameLst>
                                          <p:attrName>style.visibility</p:attrName>
                                        </p:attrNameLst>
                                      </p:cBhvr>
                                      <p:to>
                                        <p:strVal val="visible"/>
                                      </p:to>
                                    </p:set>
                                    <p:animEffect transition="in" filter="fade">
                                      <p:cBhvr>
                                        <p:cTn id="17" dur="1"/>
                                        <p:tgtEl>
                                          <p:spTgt spid="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
                                            <p:txEl>
                                              <p:pRg st="3" end="3"/>
                                            </p:txEl>
                                          </p:spTgt>
                                        </p:tgtEl>
                                        <p:attrNameLst>
                                          <p:attrName>style.visibility</p:attrName>
                                        </p:attrNameLst>
                                      </p:cBhvr>
                                      <p:to>
                                        <p:strVal val="visible"/>
                                      </p:to>
                                    </p:set>
                                    <p:animEffect transition="in" filter="fade">
                                      <p:cBhvr>
                                        <p:cTn id="22" dur="1"/>
                                        <p:tgtEl>
                                          <p:spTgt spid="6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
                                            <p:txEl>
                                              <p:pRg st="4" end="4"/>
                                            </p:txEl>
                                          </p:spTgt>
                                        </p:tgtEl>
                                        <p:attrNameLst>
                                          <p:attrName>style.visibility</p:attrName>
                                        </p:attrNameLst>
                                      </p:cBhvr>
                                      <p:to>
                                        <p:strVal val="visible"/>
                                      </p:to>
                                    </p:set>
                                    <p:animEffect transition="in" filter="fade">
                                      <p:cBhvr>
                                        <p:cTn id="27" dur="1"/>
                                        <p:tgtEl>
                                          <p:spTgt spid="6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4">
                                            <p:txEl>
                                              <p:pRg st="5" end="5"/>
                                            </p:txEl>
                                          </p:spTgt>
                                        </p:tgtEl>
                                        <p:attrNameLst>
                                          <p:attrName>style.visibility</p:attrName>
                                        </p:attrNameLst>
                                      </p:cBhvr>
                                      <p:to>
                                        <p:strVal val="visible"/>
                                      </p:to>
                                    </p:set>
                                    <p:animEffect transition="in" filter="fade">
                                      <p:cBhvr>
                                        <p:cTn id="32" dur="1"/>
                                        <p:tgtEl>
                                          <p:spTgt spid="6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4">
                                            <p:txEl>
                                              <p:pRg st="6" end="6"/>
                                            </p:txEl>
                                          </p:spTgt>
                                        </p:tgtEl>
                                        <p:attrNameLst>
                                          <p:attrName>style.visibility</p:attrName>
                                        </p:attrNameLst>
                                      </p:cBhvr>
                                      <p:to>
                                        <p:strVal val="visible"/>
                                      </p:to>
                                    </p:set>
                                    <p:animEffect transition="in" filter="fade">
                                      <p:cBhvr>
                                        <p:cTn id="37" dur="1"/>
                                        <p:tgtEl>
                                          <p:spTgt spid="6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3"/>
          <p:cNvSpPr txBox="1">
            <a:spLocks noGrp="1"/>
          </p:cNvSpPr>
          <p:nvPr>
            <p:ph type="body" idx="1"/>
          </p:nvPr>
        </p:nvSpPr>
        <p:spPr>
          <a:xfrm>
            <a:off x="311700" y="973825"/>
            <a:ext cx="8611800" cy="1226400"/>
          </a:xfrm>
          <a:prstGeom prst="rect">
            <a:avLst/>
          </a:prstGeom>
        </p:spPr>
        <p:txBody>
          <a:bodyPr spcFirstLastPara="1" wrap="square" lIns="91425" tIns="91425" rIns="91425" bIns="91425" anchor="t" anchorCtr="0">
            <a:normAutofit fontScale="32500" lnSpcReduction="10000"/>
          </a:bodyPr>
          <a:lstStyle/>
          <a:p>
            <a:pPr marL="0" lvl="0" indent="0" algn="l" rtl="0">
              <a:spcBef>
                <a:spcPts val="0"/>
              </a:spcBef>
              <a:spcAft>
                <a:spcPts val="0"/>
              </a:spcAft>
              <a:buNone/>
            </a:pPr>
            <a:r>
              <a:rPr lang="en" sz="5600" b="1">
                <a:solidFill>
                  <a:srgbClr val="980000"/>
                </a:solidFill>
                <a:highlight>
                  <a:srgbClr val="FFFFFF"/>
                </a:highlight>
              </a:rPr>
              <a:t>Opening the Command Line: </a:t>
            </a:r>
            <a:r>
              <a:rPr lang="en" sz="5600">
                <a:solidFill>
                  <a:schemeClr val="dk1"/>
                </a:solidFill>
                <a:highlight>
                  <a:srgbClr val="FFFFFF"/>
                </a:highlight>
              </a:rPr>
              <a:t>On </a:t>
            </a:r>
            <a:r>
              <a:rPr lang="en" sz="5600" b="1">
                <a:solidFill>
                  <a:schemeClr val="dk1"/>
                </a:solidFill>
                <a:highlight>
                  <a:srgbClr val="FFFFFF"/>
                </a:highlight>
              </a:rPr>
              <a:t>macOS and Linux</a:t>
            </a:r>
            <a:r>
              <a:rPr lang="en" sz="5600">
                <a:solidFill>
                  <a:schemeClr val="dk1"/>
                </a:solidFill>
                <a:highlight>
                  <a:srgbClr val="FFFFFF"/>
                </a:highlight>
              </a:rPr>
              <a:t>, open the </a:t>
            </a:r>
            <a:r>
              <a:rPr lang="en" sz="5600" b="1">
                <a:solidFill>
                  <a:schemeClr val="dk1"/>
                </a:solidFill>
                <a:highlight>
                  <a:srgbClr val="FFFFFF"/>
                </a:highlight>
              </a:rPr>
              <a:t>Terminal</a:t>
            </a:r>
            <a:r>
              <a:rPr lang="en" sz="5600">
                <a:solidFill>
                  <a:schemeClr val="dk1"/>
                </a:solidFill>
                <a:highlight>
                  <a:srgbClr val="FFFFFF"/>
                </a:highlight>
              </a:rPr>
              <a:t> application. On </a:t>
            </a:r>
            <a:r>
              <a:rPr lang="en" sz="5600" b="1">
                <a:solidFill>
                  <a:schemeClr val="dk1"/>
                </a:solidFill>
                <a:highlight>
                  <a:srgbClr val="FFFFFF"/>
                </a:highlight>
              </a:rPr>
              <a:t>Windows</a:t>
            </a:r>
            <a:r>
              <a:rPr lang="en" sz="5600">
                <a:solidFill>
                  <a:schemeClr val="dk1"/>
                </a:solidFill>
                <a:highlight>
                  <a:srgbClr val="FFFFFF"/>
                </a:highlight>
              </a:rPr>
              <a:t>, Git for windows includes </a:t>
            </a:r>
            <a:r>
              <a:rPr lang="en" sz="5600" b="1">
                <a:solidFill>
                  <a:schemeClr val="dk1"/>
                </a:solidFill>
                <a:highlight>
                  <a:srgbClr val="FFFFFF"/>
                </a:highlight>
              </a:rPr>
              <a:t>Git Bash</a:t>
            </a:r>
            <a:r>
              <a:rPr lang="en" sz="5600">
                <a:solidFill>
                  <a:schemeClr val="dk1"/>
                </a:solidFill>
                <a:highlight>
                  <a:srgbClr val="FFFFFF"/>
                </a:highlight>
              </a:rPr>
              <a:t>. Run Git Bash to open a terminal where you can run all the commands below, in addition to Git commands.</a:t>
            </a:r>
            <a:endParaRPr sz="5600">
              <a:solidFill>
                <a:schemeClr val="dk1"/>
              </a:solidFill>
              <a:highlight>
                <a:srgbClr val="FFFFFF"/>
              </a:highlight>
            </a:endParaRPr>
          </a:p>
          <a:p>
            <a:pPr marL="0" lvl="0" indent="0" algn="l" rtl="0">
              <a:spcBef>
                <a:spcPts val="1200"/>
              </a:spcBef>
              <a:spcAft>
                <a:spcPts val="1200"/>
              </a:spcAft>
              <a:buNone/>
            </a:pPr>
            <a:endParaRPr sz="1050">
              <a:solidFill>
                <a:srgbClr val="333333"/>
              </a:solidFill>
              <a:highlight>
                <a:srgbClr val="FFFFFF"/>
              </a:highlight>
            </a:endParaRPr>
          </a:p>
        </p:txBody>
      </p:sp>
      <p:sp>
        <p:nvSpPr>
          <p:cNvPr id="283" name="Google Shape;28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The Command Line</a:t>
            </a:r>
            <a:endParaRPr>
              <a:solidFill>
                <a:srgbClr val="980000"/>
              </a:solidFill>
            </a:endParaRPr>
          </a:p>
        </p:txBody>
      </p:sp>
      <p:sp>
        <p:nvSpPr>
          <p:cNvPr id="284" name="Google Shape;284;p33"/>
          <p:cNvSpPr txBox="1">
            <a:spLocks noGrp="1"/>
          </p:cNvSpPr>
          <p:nvPr>
            <p:ph type="body" idx="1"/>
          </p:nvPr>
        </p:nvSpPr>
        <p:spPr>
          <a:xfrm>
            <a:off x="311700" y="1805825"/>
            <a:ext cx="8611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980000"/>
                </a:solidFill>
                <a:highlight>
                  <a:srgbClr val="FFFFFF"/>
                </a:highlight>
              </a:rPr>
              <a:t>Common Commands</a:t>
            </a:r>
            <a:endParaRPr sz="1400">
              <a:solidFill>
                <a:srgbClr val="333333"/>
              </a:solidFill>
              <a:highlight>
                <a:srgbClr val="FFFFFF"/>
              </a:highlight>
            </a:endParaRPr>
          </a:p>
          <a:p>
            <a:pPr marL="0" lvl="0" indent="0" algn="l" rtl="0">
              <a:spcBef>
                <a:spcPts val="1200"/>
              </a:spcBef>
              <a:spcAft>
                <a:spcPts val="1200"/>
              </a:spcAft>
              <a:buNone/>
            </a:pPr>
            <a:endParaRPr sz="1050">
              <a:solidFill>
                <a:srgbClr val="333333"/>
              </a:solidFill>
              <a:highlight>
                <a:srgbClr val="FFFFFF"/>
              </a:highlight>
            </a:endParaRPr>
          </a:p>
        </p:txBody>
      </p:sp>
      <p:sp>
        <p:nvSpPr>
          <p:cNvPr id="285" name="Google Shape;285;p33"/>
          <p:cNvSpPr txBox="1">
            <a:spLocks noGrp="1"/>
          </p:cNvSpPr>
          <p:nvPr>
            <p:ph type="body" idx="1"/>
          </p:nvPr>
        </p:nvSpPr>
        <p:spPr>
          <a:xfrm>
            <a:off x="311700" y="2200225"/>
            <a:ext cx="8611800" cy="2604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b="1">
                <a:solidFill>
                  <a:schemeClr val="dk1"/>
                </a:solidFill>
                <a:highlight>
                  <a:srgbClr val="F5F5F5"/>
                </a:highlight>
              </a:rPr>
              <a:t>cd</a:t>
            </a:r>
            <a:r>
              <a:rPr lang="en" sz="1400">
                <a:solidFill>
                  <a:schemeClr val="dk1"/>
                </a:solidFill>
                <a:highlight>
                  <a:srgbClr val="FFFFFF"/>
                </a:highlight>
              </a:rPr>
              <a:t>  (“change directory”): Changes the current directory. If you’re in a directory that has a subdirectory called </a:t>
            </a:r>
            <a:r>
              <a:rPr lang="en" sz="1400">
                <a:solidFill>
                  <a:schemeClr val="dk1"/>
                </a:solidFill>
                <a:highlight>
                  <a:srgbClr val="F5F5F5"/>
                </a:highlight>
                <a:latin typeface="Courier New"/>
                <a:ea typeface="Courier New"/>
                <a:cs typeface="Courier New"/>
                <a:sym typeface="Courier New"/>
              </a:rPr>
              <a:t>hello</a:t>
            </a:r>
            <a:r>
              <a:rPr lang="en" sz="1400">
                <a:solidFill>
                  <a:schemeClr val="dk1"/>
                </a:solidFill>
                <a:highlight>
                  <a:srgbClr val="FFFFFF"/>
                </a:highlight>
              </a:rPr>
              <a:t>, then </a:t>
            </a:r>
            <a:r>
              <a:rPr lang="en" sz="1400">
                <a:solidFill>
                  <a:schemeClr val="dk1"/>
                </a:solidFill>
                <a:highlight>
                  <a:srgbClr val="F5F5F5"/>
                </a:highlight>
                <a:latin typeface="Courier New"/>
                <a:ea typeface="Courier New"/>
                <a:cs typeface="Courier New"/>
                <a:sym typeface="Courier New"/>
              </a:rPr>
              <a:t>cd hello</a:t>
            </a:r>
            <a:r>
              <a:rPr lang="en" sz="1400">
                <a:solidFill>
                  <a:schemeClr val="dk1"/>
                </a:solidFill>
                <a:highlight>
                  <a:srgbClr val="FFFFFF"/>
                </a:highlight>
              </a:rPr>
              <a:t> moves into that subdirectory. Use </a:t>
            </a:r>
            <a:r>
              <a:rPr lang="en" sz="1400">
                <a:solidFill>
                  <a:schemeClr val="dk1"/>
                </a:solidFill>
                <a:highlight>
                  <a:srgbClr val="F5F5F5"/>
                </a:highlight>
                <a:latin typeface="Courier New"/>
                <a:ea typeface="Courier New"/>
                <a:cs typeface="Courier New"/>
                <a:sym typeface="Courier New"/>
              </a:rPr>
              <a:t>cd ..</a:t>
            </a:r>
            <a:r>
              <a:rPr lang="en" sz="1400">
                <a:solidFill>
                  <a:schemeClr val="dk1"/>
                </a:solidFill>
                <a:highlight>
                  <a:srgbClr val="FFFFFF"/>
                </a:highlight>
              </a:rPr>
              <a:t> to move to the parent directory of your current directory. Use </a:t>
            </a:r>
            <a:r>
              <a:rPr lang="en" sz="1400">
                <a:solidFill>
                  <a:schemeClr val="dk1"/>
                </a:solidFill>
                <a:highlight>
                  <a:srgbClr val="F5F5F5"/>
                </a:highlight>
                <a:latin typeface="Courier New"/>
                <a:ea typeface="Courier New"/>
                <a:cs typeface="Courier New"/>
                <a:sym typeface="Courier New"/>
              </a:rPr>
              <a:t>cd </a:t>
            </a:r>
            <a:r>
              <a:rPr lang="en" sz="1000">
                <a:solidFill>
                  <a:schemeClr val="dk1"/>
                </a:solidFill>
                <a:highlight>
                  <a:srgbClr val="F5F5F5"/>
                </a:highlight>
                <a:latin typeface="Courier New"/>
                <a:ea typeface="Courier New"/>
                <a:cs typeface="Courier New"/>
                <a:sym typeface="Courier New"/>
              </a:rPr>
              <a:t>~</a:t>
            </a:r>
            <a:r>
              <a:rPr lang="en" sz="1400">
                <a:solidFill>
                  <a:schemeClr val="dk1"/>
                </a:solidFill>
                <a:highlight>
                  <a:srgbClr val="F5F5F5"/>
                </a:highlight>
                <a:latin typeface="Courier New"/>
                <a:ea typeface="Courier New"/>
                <a:cs typeface="Courier New"/>
                <a:sym typeface="Courier New"/>
              </a:rPr>
              <a:t> </a:t>
            </a:r>
            <a:r>
              <a:rPr lang="en" sz="1400">
                <a:solidFill>
                  <a:schemeClr val="dk1"/>
                </a:solidFill>
                <a:highlight>
                  <a:srgbClr val="FFFFFF"/>
                </a:highlight>
              </a:rPr>
              <a:t>to navigate to your home directory.</a:t>
            </a:r>
            <a:endParaRPr sz="1400">
              <a:solidFill>
                <a:schemeClr val="dk1"/>
              </a:solidFill>
              <a:highlight>
                <a:srgbClr val="FFFFFF"/>
              </a:highlight>
            </a:endParaRPr>
          </a:p>
          <a:p>
            <a:pPr marL="457200" lvl="0" indent="-317500" algn="l" rtl="0">
              <a:spcBef>
                <a:spcPts val="0"/>
              </a:spcBef>
              <a:spcAft>
                <a:spcPts val="0"/>
              </a:spcAft>
              <a:buClr>
                <a:srgbClr val="980000"/>
              </a:buClr>
              <a:buSzPts val="1400"/>
              <a:buChar char="➢"/>
            </a:pPr>
            <a:r>
              <a:rPr lang="en" sz="1400" b="1">
                <a:solidFill>
                  <a:schemeClr val="dk1"/>
                </a:solidFill>
                <a:highlight>
                  <a:srgbClr val="F5F5F5"/>
                </a:highlight>
              </a:rPr>
              <a:t>pwd</a:t>
            </a:r>
            <a:r>
              <a:rPr lang="en" sz="1400">
                <a:solidFill>
                  <a:schemeClr val="dk1"/>
                </a:solidFill>
                <a:highlight>
                  <a:srgbClr val="FFFFFF"/>
                </a:highlight>
              </a:rPr>
              <a:t> (“print working directory”) Prints out the current directory, if you’re not sure where you are.</a:t>
            </a:r>
            <a:endParaRPr sz="1400">
              <a:solidFill>
                <a:schemeClr val="dk1"/>
              </a:solidFill>
              <a:highlight>
                <a:srgbClr val="FFFFFF"/>
              </a:highlight>
            </a:endParaRPr>
          </a:p>
          <a:p>
            <a:pPr marL="457200" lvl="0" indent="-317500" algn="l" rtl="0">
              <a:spcBef>
                <a:spcPts val="0"/>
              </a:spcBef>
              <a:spcAft>
                <a:spcPts val="0"/>
              </a:spcAft>
              <a:buClr>
                <a:srgbClr val="980000"/>
              </a:buClr>
              <a:buSzPts val="1400"/>
              <a:buChar char="➢"/>
            </a:pPr>
            <a:r>
              <a:rPr lang="en" sz="1400" b="1">
                <a:solidFill>
                  <a:schemeClr val="dk1"/>
                </a:solidFill>
                <a:highlight>
                  <a:srgbClr val="F5F5F5"/>
                </a:highlight>
              </a:rPr>
              <a:t>ls</a:t>
            </a:r>
            <a:r>
              <a:rPr lang="en" sz="1400">
                <a:solidFill>
                  <a:schemeClr val="dk1"/>
                </a:solidFill>
                <a:highlight>
                  <a:srgbClr val="FFFFFF"/>
                </a:highlight>
              </a:rPr>
              <a:t> (“list”) Lists the files in the current directory. Use </a:t>
            </a:r>
            <a:r>
              <a:rPr lang="en" sz="1400">
                <a:solidFill>
                  <a:schemeClr val="dk1"/>
                </a:solidFill>
                <a:highlight>
                  <a:srgbClr val="F5F5F5"/>
                </a:highlight>
                <a:latin typeface="Courier New"/>
                <a:ea typeface="Courier New"/>
                <a:cs typeface="Courier New"/>
                <a:sym typeface="Courier New"/>
              </a:rPr>
              <a:t>ls -l</a:t>
            </a:r>
            <a:r>
              <a:rPr lang="en" sz="1400">
                <a:solidFill>
                  <a:schemeClr val="dk1"/>
                </a:solidFill>
                <a:highlight>
                  <a:srgbClr val="FFFFFF"/>
                </a:highlight>
              </a:rPr>
              <a:t> for extra information (a “long” listing) about the files. </a:t>
            </a:r>
            <a:endParaRPr sz="1400">
              <a:solidFill>
                <a:schemeClr val="dk1"/>
              </a:solidFill>
              <a:highlight>
                <a:srgbClr val="FFFFFF"/>
              </a:highlight>
            </a:endParaRPr>
          </a:p>
          <a:p>
            <a:pPr marL="457200" lvl="0" indent="-317500" algn="l" rtl="0">
              <a:spcBef>
                <a:spcPts val="0"/>
              </a:spcBef>
              <a:spcAft>
                <a:spcPts val="0"/>
              </a:spcAft>
              <a:buClr>
                <a:srgbClr val="980000"/>
              </a:buClr>
              <a:buSzPts val="1400"/>
              <a:buChar char="➢"/>
            </a:pPr>
            <a:r>
              <a:rPr lang="en" sz="1400" b="1">
                <a:solidFill>
                  <a:schemeClr val="dk1"/>
                </a:solidFill>
                <a:highlight>
                  <a:srgbClr val="F5F5F5"/>
                </a:highlight>
              </a:rPr>
              <a:t>mkdir</a:t>
            </a:r>
            <a:r>
              <a:rPr lang="en" sz="1400">
                <a:solidFill>
                  <a:schemeClr val="dk1"/>
                </a:solidFill>
                <a:highlight>
                  <a:srgbClr val="FFFFFF"/>
                </a:highlight>
              </a:rPr>
              <a:t> (“make directory”) Creates a new directory in the current directory. To create a directory called </a:t>
            </a:r>
            <a:r>
              <a:rPr lang="en" sz="1400">
                <a:solidFill>
                  <a:schemeClr val="dk1"/>
                </a:solidFill>
                <a:highlight>
                  <a:srgbClr val="F5F5F5"/>
                </a:highlight>
                <a:latin typeface="Courier New"/>
                <a:ea typeface="Courier New"/>
                <a:cs typeface="Courier New"/>
                <a:sym typeface="Courier New"/>
              </a:rPr>
              <a:t>goodbye</a:t>
            </a:r>
            <a:r>
              <a:rPr lang="en" sz="1400">
                <a:solidFill>
                  <a:schemeClr val="dk1"/>
                </a:solidFill>
                <a:highlight>
                  <a:srgbClr val="FFFFFF"/>
                </a:highlight>
              </a:rPr>
              <a:t>, use </a:t>
            </a:r>
            <a:r>
              <a:rPr lang="en" sz="1400">
                <a:solidFill>
                  <a:schemeClr val="dk1"/>
                </a:solidFill>
                <a:highlight>
                  <a:srgbClr val="F5F5F5"/>
                </a:highlight>
                <a:latin typeface="Courier New"/>
                <a:ea typeface="Courier New"/>
                <a:cs typeface="Courier New"/>
                <a:sym typeface="Courier New"/>
              </a:rPr>
              <a:t>mkdir goodbye</a:t>
            </a:r>
            <a:r>
              <a:rPr lang="en" sz="1400">
                <a:solidFill>
                  <a:schemeClr val="dk1"/>
                </a:solidFill>
                <a:highlight>
                  <a:srgbClr val="FFFFFF"/>
                </a:highlight>
              </a:rPr>
              <a:t>.</a:t>
            </a:r>
            <a:endParaRPr sz="1400">
              <a:solidFill>
                <a:schemeClr val="dk1"/>
              </a:solidFill>
              <a:highlight>
                <a:srgbClr val="FFFFFF"/>
              </a:highlight>
            </a:endParaRPr>
          </a:p>
          <a:p>
            <a:pPr marL="457200" lvl="0" indent="-317500" algn="l" rtl="0">
              <a:spcBef>
                <a:spcPts val="0"/>
              </a:spcBef>
              <a:spcAft>
                <a:spcPts val="0"/>
              </a:spcAft>
              <a:buClr>
                <a:srgbClr val="980000"/>
              </a:buClr>
              <a:buSzPts val="1400"/>
              <a:buChar char="➢"/>
            </a:pPr>
            <a:r>
              <a:rPr lang="en" sz="1400" b="1" i="1">
                <a:solidFill>
                  <a:schemeClr val="dk1"/>
                </a:solidFill>
                <a:highlight>
                  <a:srgbClr val="FFFFFF"/>
                </a:highlight>
              </a:rPr>
              <a:t>up arrow</a:t>
            </a:r>
            <a:r>
              <a:rPr lang="en" sz="1400" b="1">
                <a:solidFill>
                  <a:schemeClr val="dk1"/>
                </a:solidFill>
                <a:highlight>
                  <a:srgbClr val="FFFFFF"/>
                </a:highlight>
              </a:rPr>
              <a:t> and </a:t>
            </a:r>
            <a:r>
              <a:rPr lang="en" sz="1400" b="1" i="1">
                <a:solidFill>
                  <a:schemeClr val="dk1"/>
                </a:solidFill>
                <a:highlight>
                  <a:srgbClr val="FFFFFF"/>
                </a:highlight>
              </a:rPr>
              <a:t>down arrow </a:t>
            </a:r>
            <a:r>
              <a:rPr lang="en" sz="1400">
                <a:solidFill>
                  <a:schemeClr val="dk1"/>
                </a:solidFill>
                <a:highlight>
                  <a:srgbClr val="FFFFFF"/>
                </a:highlight>
              </a:rPr>
              <a:t>Use the up and down arrow keys to navigate through your history of commands, so you never have to retype a long command line.</a:t>
            </a:r>
            <a:endParaRPr sz="1400">
              <a:solidFill>
                <a:schemeClr val="dk1"/>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3"/>
                                        </p:tgtEl>
                                        <p:attrNameLst>
                                          <p:attrName>style.visibility</p:attrName>
                                        </p:attrNameLst>
                                      </p:cBhvr>
                                      <p:to>
                                        <p:strVal val="visible"/>
                                      </p:to>
                                    </p:set>
                                    <p:animEffect transition="in" filter="fade">
                                      <p:cBhvr>
                                        <p:cTn id="7" dur="1"/>
                                        <p:tgtEl>
                                          <p:spTgt spid="283"/>
                                        </p:tgtEl>
                                      </p:cBhvr>
                                    </p:animEffect>
                                  </p:childTnLst>
                                </p:cTn>
                              </p:par>
                            </p:childTnLst>
                          </p:cTn>
                        </p:par>
                        <p:par>
                          <p:cTn id="8" fill="hold">
                            <p:stCondLst>
                              <p:cond delay="0"/>
                            </p:stCondLst>
                            <p:childTnLst>
                              <p:par>
                                <p:cTn id="9" presetID="10" presetClass="entr" presetSubtype="0" fill="hold" nodeType="afterEffect">
                                  <p:stCondLst>
                                    <p:cond delay="0"/>
                                  </p:stCondLst>
                                  <p:childTnLst>
                                    <p:set>
                                      <p:cBhvr>
                                        <p:cTn id="10" dur="1" fill="hold">
                                          <p:stCondLst>
                                            <p:cond delay="0"/>
                                          </p:stCondLst>
                                        </p:cTn>
                                        <p:tgtEl>
                                          <p:spTgt spid="282">
                                            <p:txEl>
                                              <p:pRg st="0" end="0"/>
                                            </p:txEl>
                                          </p:spTgt>
                                        </p:tgtEl>
                                        <p:attrNameLst>
                                          <p:attrName>style.visibility</p:attrName>
                                        </p:attrNameLst>
                                      </p:cBhvr>
                                      <p:to>
                                        <p:strVal val="visible"/>
                                      </p:to>
                                    </p:set>
                                    <p:animEffect transition="in" filter="fade">
                                      <p:cBhvr>
                                        <p:cTn id="11" dur="1"/>
                                        <p:tgtEl>
                                          <p:spTgt spid="282">
                                            <p:txEl>
                                              <p:pRg st="0" end="0"/>
                                            </p:txEl>
                                          </p:spTgt>
                                        </p:tgtEl>
                                      </p:cBhvr>
                                    </p:animEffec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282">
                                            <p:txEl>
                                              <p:pRg st="1" end="1"/>
                                            </p:txEl>
                                          </p:spTgt>
                                        </p:tgtEl>
                                        <p:attrNameLst>
                                          <p:attrName>style.visibility</p:attrName>
                                        </p:attrNameLst>
                                      </p:cBhvr>
                                      <p:to>
                                        <p:strVal val="visible"/>
                                      </p:to>
                                    </p:set>
                                    <p:animEffect transition="in" filter="fade">
                                      <p:cBhvr>
                                        <p:cTn id="15" dur="1"/>
                                        <p:tgtEl>
                                          <p:spTgt spid="28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4"/>
                                        </p:tgtEl>
                                        <p:attrNameLst>
                                          <p:attrName>style.visibility</p:attrName>
                                        </p:attrNameLst>
                                      </p:cBhvr>
                                      <p:to>
                                        <p:strVal val="visible"/>
                                      </p:to>
                                    </p:set>
                                    <p:animEffect transition="in" filter="fade">
                                      <p:cBhvr>
                                        <p:cTn id="20" dur="1"/>
                                        <p:tgtEl>
                                          <p:spTgt spid="28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85">
                                            <p:txEl>
                                              <p:pRg st="0" end="0"/>
                                            </p:txEl>
                                          </p:spTgt>
                                        </p:tgtEl>
                                        <p:attrNameLst>
                                          <p:attrName>style.visibility</p:attrName>
                                        </p:attrNameLst>
                                      </p:cBhvr>
                                      <p:to>
                                        <p:strVal val="visible"/>
                                      </p:to>
                                    </p:set>
                                    <p:animEffect transition="in" filter="fade">
                                      <p:cBhvr>
                                        <p:cTn id="25" dur="1"/>
                                        <p:tgtEl>
                                          <p:spTgt spid="28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85">
                                            <p:txEl>
                                              <p:pRg st="1" end="1"/>
                                            </p:txEl>
                                          </p:spTgt>
                                        </p:tgtEl>
                                        <p:attrNameLst>
                                          <p:attrName>style.visibility</p:attrName>
                                        </p:attrNameLst>
                                      </p:cBhvr>
                                      <p:to>
                                        <p:strVal val="visible"/>
                                      </p:to>
                                    </p:set>
                                    <p:animEffect transition="in" filter="fade">
                                      <p:cBhvr>
                                        <p:cTn id="30" dur="1"/>
                                        <p:tgtEl>
                                          <p:spTgt spid="28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85">
                                            <p:txEl>
                                              <p:pRg st="2" end="2"/>
                                            </p:txEl>
                                          </p:spTgt>
                                        </p:tgtEl>
                                        <p:attrNameLst>
                                          <p:attrName>style.visibility</p:attrName>
                                        </p:attrNameLst>
                                      </p:cBhvr>
                                      <p:to>
                                        <p:strVal val="visible"/>
                                      </p:to>
                                    </p:set>
                                    <p:animEffect transition="in" filter="fade">
                                      <p:cBhvr>
                                        <p:cTn id="35" dur="1"/>
                                        <p:tgtEl>
                                          <p:spTgt spid="285">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85">
                                            <p:txEl>
                                              <p:pRg st="3" end="3"/>
                                            </p:txEl>
                                          </p:spTgt>
                                        </p:tgtEl>
                                        <p:attrNameLst>
                                          <p:attrName>style.visibility</p:attrName>
                                        </p:attrNameLst>
                                      </p:cBhvr>
                                      <p:to>
                                        <p:strVal val="visible"/>
                                      </p:to>
                                    </p:set>
                                    <p:animEffect transition="in" filter="fade">
                                      <p:cBhvr>
                                        <p:cTn id="40" dur="1"/>
                                        <p:tgtEl>
                                          <p:spTgt spid="285">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85">
                                            <p:txEl>
                                              <p:pRg st="4" end="4"/>
                                            </p:txEl>
                                          </p:spTgt>
                                        </p:tgtEl>
                                        <p:attrNameLst>
                                          <p:attrName>style.visibility</p:attrName>
                                        </p:attrNameLst>
                                      </p:cBhvr>
                                      <p:to>
                                        <p:strVal val="visible"/>
                                      </p:to>
                                    </p:set>
                                    <p:animEffect transition="in" filter="fade">
                                      <p:cBhvr>
                                        <p:cTn id="45" dur="1"/>
                                        <p:tgtEl>
                                          <p:spTgt spid="2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200000"/>
              </a:lnSpc>
              <a:spcBef>
                <a:spcPts val="0"/>
              </a:spcBef>
              <a:spcAft>
                <a:spcPts val="0"/>
              </a:spcAft>
              <a:buClr>
                <a:srgbClr val="980000"/>
              </a:buClr>
              <a:buSzPts val="1400"/>
              <a:buAutoNum type="arabicPeriod"/>
            </a:pPr>
            <a:r>
              <a:rPr lang="en" sz="1400">
                <a:solidFill>
                  <a:schemeClr val="dk1"/>
                </a:solidFill>
              </a:rPr>
              <a:t>Go to your home directory: </a:t>
            </a:r>
            <a:r>
              <a:rPr lang="en" sz="1400">
                <a:solidFill>
                  <a:schemeClr val="dk1"/>
                </a:solidFill>
                <a:highlight>
                  <a:schemeClr val="lt2"/>
                </a:highlight>
                <a:latin typeface="Courier New"/>
                <a:ea typeface="Courier New"/>
                <a:cs typeface="Courier New"/>
                <a:sym typeface="Courier New"/>
              </a:rPr>
              <a:t>$ cd ~</a:t>
            </a:r>
            <a:endParaRPr sz="1400">
              <a:solidFill>
                <a:schemeClr val="dk1"/>
              </a:solidFill>
              <a:highlight>
                <a:schemeClr val="lt2"/>
              </a:highlight>
              <a:latin typeface="Courier New"/>
              <a:ea typeface="Courier New"/>
              <a:cs typeface="Courier New"/>
              <a:sym typeface="Courier New"/>
            </a:endParaRPr>
          </a:p>
          <a:p>
            <a:pPr marL="457200" lvl="0" indent="-317500" algn="l" rtl="0">
              <a:lnSpc>
                <a:spcPct val="200000"/>
              </a:lnSpc>
              <a:spcBef>
                <a:spcPts val="0"/>
              </a:spcBef>
              <a:spcAft>
                <a:spcPts val="0"/>
              </a:spcAft>
              <a:buClr>
                <a:srgbClr val="980000"/>
              </a:buClr>
              <a:buSzPts val="1400"/>
              <a:buAutoNum type="arabicPeriod"/>
            </a:pPr>
            <a:r>
              <a:rPr lang="en" sz="1400">
                <a:solidFill>
                  <a:schemeClr val="dk1"/>
                </a:solidFill>
              </a:rPr>
              <a:t>Check all the existing files in your home directory: </a:t>
            </a:r>
            <a:r>
              <a:rPr lang="en" sz="1400">
                <a:solidFill>
                  <a:schemeClr val="dk1"/>
                </a:solidFill>
                <a:highlight>
                  <a:schemeClr val="lt2"/>
                </a:highlight>
                <a:latin typeface="Courier New"/>
                <a:ea typeface="Courier New"/>
                <a:cs typeface="Courier New"/>
                <a:sym typeface="Courier New"/>
              </a:rPr>
              <a:t>$ ls </a:t>
            </a:r>
            <a:endParaRPr sz="1400">
              <a:solidFill>
                <a:schemeClr val="dk1"/>
              </a:solidFill>
              <a:highlight>
                <a:schemeClr val="lt2"/>
              </a:highlight>
              <a:latin typeface="Courier New"/>
              <a:ea typeface="Courier New"/>
              <a:cs typeface="Courier New"/>
              <a:sym typeface="Courier New"/>
            </a:endParaRPr>
          </a:p>
          <a:p>
            <a:pPr marL="457200" lvl="0" indent="-317500" algn="l" rtl="0">
              <a:lnSpc>
                <a:spcPct val="200000"/>
              </a:lnSpc>
              <a:spcBef>
                <a:spcPts val="0"/>
              </a:spcBef>
              <a:spcAft>
                <a:spcPts val="0"/>
              </a:spcAft>
              <a:buClr>
                <a:srgbClr val="980000"/>
              </a:buClr>
              <a:buSzPts val="1400"/>
              <a:buAutoNum type="arabicPeriod"/>
            </a:pPr>
            <a:r>
              <a:rPr lang="en" sz="1400">
                <a:solidFill>
                  <a:schemeClr val="dk1"/>
                </a:solidFill>
              </a:rPr>
              <a:t>Create a new folder called “Orientation”: </a:t>
            </a:r>
            <a:r>
              <a:rPr lang="en" sz="1400">
                <a:solidFill>
                  <a:schemeClr val="dk1"/>
                </a:solidFill>
                <a:highlight>
                  <a:schemeClr val="lt2"/>
                </a:highlight>
                <a:latin typeface="Courier New"/>
                <a:ea typeface="Courier New"/>
                <a:cs typeface="Courier New"/>
                <a:sym typeface="Courier New"/>
              </a:rPr>
              <a:t>$ mkdir Orientation</a:t>
            </a:r>
            <a:endParaRPr sz="1400">
              <a:solidFill>
                <a:schemeClr val="dk1"/>
              </a:solidFill>
              <a:highlight>
                <a:schemeClr val="lt2"/>
              </a:highlight>
              <a:latin typeface="Courier New"/>
              <a:ea typeface="Courier New"/>
              <a:cs typeface="Courier New"/>
              <a:sym typeface="Courier New"/>
            </a:endParaRPr>
          </a:p>
          <a:p>
            <a:pPr marL="457200" lvl="0" indent="-317500" algn="l" rtl="0">
              <a:lnSpc>
                <a:spcPct val="200000"/>
              </a:lnSpc>
              <a:spcBef>
                <a:spcPts val="0"/>
              </a:spcBef>
              <a:spcAft>
                <a:spcPts val="0"/>
              </a:spcAft>
              <a:buClr>
                <a:srgbClr val="980000"/>
              </a:buClr>
              <a:buSzPts val="1400"/>
              <a:buAutoNum type="arabicPeriod"/>
            </a:pPr>
            <a:r>
              <a:rPr lang="en" sz="1400">
                <a:solidFill>
                  <a:schemeClr val="dk1"/>
                </a:solidFill>
              </a:rPr>
              <a:t>Navigate to the Orientation folder: </a:t>
            </a:r>
            <a:r>
              <a:rPr lang="en" sz="1400">
                <a:solidFill>
                  <a:schemeClr val="dk1"/>
                </a:solidFill>
                <a:highlight>
                  <a:schemeClr val="lt2"/>
                </a:highlight>
                <a:latin typeface="Courier New"/>
                <a:ea typeface="Courier New"/>
                <a:cs typeface="Courier New"/>
                <a:sym typeface="Courier New"/>
              </a:rPr>
              <a:t>$ cd Orientation</a:t>
            </a:r>
            <a:endParaRPr sz="1400">
              <a:solidFill>
                <a:schemeClr val="dk1"/>
              </a:solidFill>
              <a:highlight>
                <a:schemeClr val="lt2"/>
              </a:highlight>
              <a:latin typeface="Courier New"/>
              <a:ea typeface="Courier New"/>
              <a:cs typeface="Courier New"/>
              <a:sym typeface="Courier New"/>
            </a:endParaRPr>
          </a:p>
          <a:p>
            <a:pPr marL="457200" lvl="0" indent="-317500" algn="l" rtl="0">
              <a:lnSpc>
                <a:spcPct val="200000"/>
              </a:lnSpc>
              <a:spcBef>
                <a:spcPts val="0"/>
              </a:spcBef>
              <a:spcAft>
                <a:spcPts val="0"/>
              </a:spcAft>
              <a:buClr>
                <a:srgbClr val="980000"/>
              </a:buClr>
              <a:buSzPts val="1400"/>
              <a:buAutoNum type="arabicPeriod"/>
            </a:pPr>
            <a:r>
              <a:rPr lang="en" sz="1400">
                <a:solidFill>
                  <a:schemeClr val="dk1"/>
                </a:solidFill>
              </a:rPr>
              <a:t>Print your current path: </a:t>
            </a:r>
            <a:r>
              <a:rPr lang="en" sz="1400">
                <a:solidFill>
                  <a:schemeClr val="dk1"/>
                </a:solidFill>
                <a:highlight>
                  <a:schemeClr val="lt2"/>
                </a:highlight>
                <a:latin typeface="Courier New"/>
                <a:ea typeface="Courier New"/>
                <a:cs typeface="Courier New"/>
                <a:sym typeface="Courier New"/>
              </a:rPr>
              <a:t>$ pwd </a:t>
            </a:r>
            <a:endParaRPr sz="1400">
              <a:solidFill>
                <a:schemeClr val="dk1"/>
              </a:solidFill>
              <a:highlight>
                <a:schemeClr val="lt2"/>
              </a:highlight>
              <a:latin typeface="Courier New"/>
              <a:ea typeface="Courier New"/>
              <a:cs typeface="Courier New"/>
              <a:sym typeface="Courier New"/>
            </a:endParaRPr>
          </a:p>
          <a:p>
            <a:pPr marL="457200" lvl="0" indent="-317500" algn="l" rtl="0">
              <a:lnSpc>
                <a:spcPct val="200000"/>
              </a:lnSpc>
              <a:spcBef>
                <a:spcPts val="0"/>
              </a:spcBef>
              <a:spcAft>
                <a:spcPts val="0"/>
              </a:spcAft>
              <a:buClr>
                <a:srgbClr val="980000"/>
              </a:buClr>
              <a:buSzPts val="1400"/>
              <a:buAutoNum type="arabicPeriod"/>
            </a:pPr>
            <a:r>
              <a:rPr lang="en" sz="1400">
                <a:solidFill>
                  <a:schemeClr val="dk1"/>
                </a:solidFill>
              </a:rPr>
              <a:t>Use the up and down arrows to check your previous commands.</a:t>
            </a:r>
            <a:endParaRPr sz="1400">
              <a:solidFill>
                <a:schemeClr val="dk1"/>
              </a:solidFill>
            </a:endParaRPr>
          </a:p>
        </p:txBody>
      </p:sp>
      <p:sp>
        <p:nvSpPr>
          <p:cNvPr id="291" name="Google Shape;29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The Command Line: exercises</a:t>
            </a:r>
            <a:endParaRPr>
              <a:solidFill>
                <a:srgbClr val="98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fade">
                                      <p:cBhvr>
                                        <p:cTn id="7" dur="1"/>
                                        <p:tgtEl>
                                          <p:spTgt spid="290"/>
                                        </p:tgtEl>
                                      </p:cBhvr>
                                    </p:animEffect>
                                  </p:childTnLst>
                                </p:cTn>
                              </p:par>
                              <p:par>
                                <p:cTn id="8" presetID="10" presetClass="entr" presetSubtype="0" fill="hold" nodeType="withEffect">
                                  <p:stCondLst>
                                    <p:cond delay="0"/>
                                  </p:stCondLst>
                                  <p:childTnLst>
                                    <p:set>
                                      <p:cBhvr>
                                        <p:cTn id="9" dur="1" fill="hold">
                                          <p:stCondLst>
                                            <p:cond delay="0"/>
                                          </p:stCondLst>
                                        </p:cTn>
                                        <p:tgtEl>
                                          <p:spTgt spid="291"/>
                                        </p:tgtEl>
                                        <p:attrNameLst>
                                          <p:attrName>style.visibility</p:attrName>
                                        </p:attrNameLst>
                                      </p:cBhvr>
                                      <p:to>
                                        <p:strVal val="visible"/>
                                      </p:to>
                                    </p:set>
                                    <p:animEffect transition="in" filter="fade">
                                      <p:cBhvr>
                                        <p:cTn id="10" dur="1"/>
                                        <p:tgtEl>
                                          <p:spTgt spid="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5"/>
          <p:cNvSpPr txBox="1">
            <a:spLocks noGrp="1"/>
          </p:cNvSpPr>
          <p:nvPr>
            <p:ph type="body" idx="1"/>
          </p:nvPr>
        </p:nvSpPr>
        <p:spPr>
          <a:xfrm>
            <a:off x="311700" y="1152475"/>
            <a:ext cx="8520600" cy="78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a:solidFill>
                  <a:schemeClr val="dk1"/>
                </a:solidFill>
              </a:rPr>
              <a:t>To create or edit files using the command line, we need an editor. There are multiple editors: nano, notepad, vim, … We will be using </a:t>
            </a:r>
            <a:r>
              <a:rPr lang="en" sz="1400" b="1">
                <a:solidFill>
                  <a:schemeClr val="dk1"/>
                </a:solidFill>
              </a:rPr>
              <a:t>vim!</a:t>
            </a:r>
            <a:endParaRPr sz="1400" b="1">
              <a:solidFill>
                <a:schemeClr val="dk1"/>
              </a:solidFill>
            </a:endParaRPr>
          </a:p>
        </p:txBody>
      </p:sp>
      <p:sp>
        <p:nvSpPr>
          <p:cNvPr id="297" name="Google Shape;29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The Command Line: creating and editing files</a:t>
            </a:r>
            <a:endParaRPr>
              <a:solidFill>
                <a:srgbClr val="980000"/>
              </a:solidFill>
            </a:endParaRPr>
          </a:p>
        </p:txBody>
      </p:sp>
      <p:sp>
        <p:nvSpPr>
          <p:cNvPr id="298" name="Google Shape;298;p35"/>
          <p:cNvSpPr txBox="1">
            <a:spLocks noGrp="1"/>
          </p:cNvSpPr>
          <p:nvPr>
            <p:ph type="body" idx="1"/>
          </p:nvPr>
        </p:nvSpPr>
        <p:spPr>
          <a:xfrm>
            <a:off x="311700" y="1713800"/>
            <a:ext cx="8520600" cy="589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a:solidFill>
                  <a:schemeClr val="dk1"/>
                </a:solidFill>
              </a:rPr>
              <a:t>In your Orientation folder, create a text file called “demo.txt”: </a:t>
            </a:r>
            <a:r>
              <a:rPr lang="en" sz="1400">
                <a:solidFill>
                  <a:schemeClr val="dk1"/>
                </a:solidFill>
                <a:highlight>
                  <a:schemeClr val="lt2"/>
                </a:highlight>
                <a:latin typeface="Courier New"/>
                <a:ea typeface="Courier New"/>
                <a:cs typeface="Courier New"/>
                <a:sym typeface="Courier New"/>
              </a:rPr>
              <a:t>$ vim demo.txt </a:t>
            </a:r>
            <a:endParaRPr sz="1400">
              <a:solidFill>
                <a:schemeClr val="dk1"/>
              </a:solidFill>
              <a:highlight>
                <a:schemeClr val="lt2"/>
              </a:highlight>
              <a:latin typeface="Courier New"/>
              <a:ea typeface="Courier New"/>
              <a:cs typeface="Courier New"/>
              <a:sym typeface="Courier New"/>
            </a:endParaRPr>
          </a:p>
        </p:txBody>
      </p:sp>
      <p:sp>
        <p:nvSpPr>
          <p:cNvPr id="299" name="Google Shape;299;p35"/>
          <p:cNvSpPr txBox="1">
            <a:spLocks noGrp="1"/>
          </p:cNvSpPr>
          <p:nvPr>
            <p:ph type="body" idx="1"/>
          </p:nvPr>
        </p:nvSpPr>
        <p:spPr>
          <a:xfrm>
            <a:off x="311700" y="2145450"/>
            <a:ext cx="8520600" cy="51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a:solidFill>
                  <a:schemeClr val="dk1"/>
                </a:solidFill>
                <a:highlight>
                  <a:srgbClr val="FFFFFF"/>
                </a:highlight>
              </a:rPr>
              <a:t>You start in a mode called “normal mode”. You can’t immediately type anything into the file!</a:t>
            </a:r>
            <a:endParaRPr sz="1400" b="1">
              <a:solidFill>
                <a:schemeClr val="dk1"/>
              </a:solidFill>
            </a:endParaRPr>
          </a:p>
        </p:txBody>
      </p:sp>
      <p:sp>
        <p:nvSpPr>
          <p:cNvPr id="300" name="Google Shape;300;p35"/>
          <p:cNvSpPr txBox="1">
            <a:spLocks noGrp="1"/>
          </p:cNvSpPr>
          <p:nvPr>
            <p:ph type="body" idx="1"/>
          </p:nvPr>
        </p:nvSpPr>
        <p:spPr>
          <a:xfrm>
            <a:off x="398275" y="2520100"/>
            <a:ext cx="8520600" cy="23226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980000"/>
              </a:buClr>
              <a:buSzPts val="1400"/>
              <a:buChar char="●"/>
            </a:pPr>
            <a:r>
              <a:rPr lang="en" sz="1400">
                <a:solidFill>
                  <a:schemeClr val="dk1"/>
                </a:solidFill>
                <a:highlight>
                  <a:srgbClr val="FFFFFF"/>
                </a:highlight>
              </a:rPr>
              <a:t>In order to start typing, press </a:t>
            </a:r>
            <a:r>
              <a:rPr lang="en" sz="1400">
                <a:solidFill>
                  <a:schemeClr val="dk1"/>
                </a:solidFill>
                <a:highlight>
                  <a:srgbClr val="F5F5F5"/>
                </a:highlight>
                <a:latin typeface="Courier New"/>
                <a:ea typeface="Courier New"/>
                <a:cs typeface="Courier New"/>
                <a:sym typeface="Courier New"/>
              </a:rPr>
              <a:t>i</a:t>
            </a:r>
            <a:r>
              <a:rPr lang="en" sz="1400">
                <a:solidFill>
                  <a:schemeClr val="dk1"/>
                </a:solidFill>
                <a:highlight>
                  <a:srgbClr val="FFFFFF"/>
                </a:highlight>
              </a:rPr>
              <a:t> (stands for “insert”). This will bring you to “insert mode”, so named because in this mode you can type text into the file. When you are done typing, press </a:t>
            </a:r>
            <a:r>
              <a:rPr lang="en" sz="1400">
                <a:solidFill>
                  <a:schemeClr val="dk1"/>
                </a:solidFill>
                <a:highlight>
                  <a:srgbClr val="F5F5F5"/>
                </a:highlight>
                <a:latin typeface="Courier New"/>
                <a:ea typeface="Courier New"/>
                <a:cs typeface="Courier New"/>
                <a:sym typeface="Courier New"/>
              </a:rPr>
              <a:t>esc</a:t>
            </a:r>
            <a:r>
              <a:rPr lang="en" sz="1400">
                <a:solidFill>
                  <a:schemeClr val="dk1"/>
                </a:solidFill>
                <a:highlight>
                  <a:srgbClr val="FFFFFF"/>
                </a:highlight>
              </a:rPr>
              <a:t>. This will bring you back to “normal mode”.</a:t>
            </a:r>
            <a:endParaRPr sz="1400">
              <a:solidFill>
                <a:schemeClr val="dk1"/>
              </a:solidFill>
              <a:highlight>
                <a:srgbClr val="FFFFFF"/>
              </a:highlight>
            </a:endParaRPr>
          </a:p>
          <a:p>
            <a:pPr marL="457200" lvl="0" indent="-317500" algn="l" rtl="0">
              <a:lnSpc>
                <a:spcPct val="150000"/>
              </a:lnSpc>
              <a:spcBef>
                <a:spcPts val="0"/>
              </a:spcBef>
              <a:spcAft>
                <a:spcPts val="0"/>
              </a:spcAft>
              <a:buClr>
                <a:srgbClr val="980000"/>
              </a:buClr>
              <a:buSzPts val="1400"/>
              <a:buChar char="●"/>
            </a:pPr>
            <a:r>
              <a:rPr lang="en" sz="1400">
                <a:solidFill>
                  <a:schemeClr val="dk1"/>
                </a:solidFill>
                <a:highlight>
                  <a:srgbClr val="FFFFFF"/>
                </a:highlight>
              </a:rPr>
              <a:t>Once you’re back in normal mode, you can type commands that start with </a:t>
            </a:r>
            <a:r>
              <a:rPr lang="en" sz="1400">
                <a:solidFill>
                  <a:schemeClr val="dk1"/>
                </a:solidFill>
                <a:highlight>
                  <a:srgbClr val="F5F5F5"/>
                </a:highlight>
                <a:latin typeface="Courier New"/>
                <a:ea typeface="Courier New"/>
                <a:cs typeface="Courier New"/>
                <a:sym typeface="Courier New"/>
              </a:rPr>
              <a:t>:</a:t>
            </a:r>
            <a:endParaRPr sz="1400">
              <a:solidFill>
                <a:schemeClr val="dk1"/>
              </a:solidFill>
              <a:highlight>
                <a:srgbClr val="F5F5F5"/>
              </a:highlight>
              <a:latin typeface="Courier New"/>
              <a:ea typeface="Courier New"/>
              <a:cs typeface="Courier New"/>
              <a:sym typeface="Courier New"/>
            </a:endParaRPr>
          </a:p>
          <a:p>
            <a:pPr marL="914400" lvl="1" indent="-317500" algn="l" rtl="0">
              <a:lnSpc>
                <a:spcPct val="150000"/>
              </a:lnSpc>
              <a:spcBef>
                <a:spcPts val="0"/>
              </a:spcBef>
              <a:spcAft>
                <a:spcPts val="0"/>
              </a:spcAft>
              <a:buClr>
                <a:srgbClr val="980000"/>
              </a:buClr>
              <a:buSzPts val="1400"/>
              <a:buChar char="○"/>
            </a:pPr>
            <a:r>
              <a:rPr lang="en" sz="1400">
                <a:solidFill>
                  <a:schemeClr val="dk1"/>
                </a:solidFill>
                <a:highlight>
                  <a:srgbClr val="FFFFFF"/>
                </a:highlight>
              </a:rPr>
              <a:t>To save your work, type </a:t>
            </a:r>
            <a:r>
              <a:rPr lang="en" sz="1400">
                <a:solidFill>
                  <a:schemeClr val="dk1"/>
                </a:solidFill>
                <a:highlight>
                  <a:srgbClr val="F5F5F5"/>
                </a:highlight>
                <a:latin typeface="Courier New"/>
                <a:ea typeface="Courier New"/>
                <a:cs typeface="Courier New"/>
                <a:sym typeface="Courier New"/>
              </a:rPr>
              <a:t>:w</a:t>
            </a:r>
            <a:r>
              <a:rPr lang="en" sz="1400">
                <a:solidFill>
                  <a:schemeClr val="dk1"/>
                </a:solidFill>
                <a:highlight>
                  <a:srgbClr val="FFFFFF"/>
                </a:highlight>
              </a:rPr>
              <a:t> (stands for “write”) and press return.</a:t>
            </a:r>
            <a:endParaRPr>
              <a:solidFill>
                <a:schemeClr val="dk1"/>
              </a:solidFill>
              <a:highlight>
                <a:srgbClr val="FFFFFF"/>
              </a:highlight>
            </a:endParaRPr>
          </a:p>
          <a:p>
            <a:pPr marL="914400" lvl="1" indent="-317500" algn="l" rtl="0">
              <a:lnSpc>
                <a:spcPct val="150000"/>
              </a:lnSpc>
              <a:spcBef>
                <a:spcPts val="0"/>
              </a:spcBef>
              <a:spcAft>
                <a:spcPts val="0"/>
              </a:spcAft>
              <a:buClr>
                <a:srgbClr val="980000"/>
              </a:buClr>
              <a:buSzPts val="1400"/>
              <a:buChar char="○"/>
            </a:pPr>
            <a:r>
              <a:rPr lang="en" sz="1400">
                <a:solidFill>
                  <a:schemeClr val="dk1"/>
                </a:solidFill>
                <a:highlight>
                  <a:srgbClr val="FFFFFF"/>
                </a:highlight>
              </a:rPr>
              <a:t>To exit (quit) Vim, type </a:t>
            </a:r>
            <a:r>
              <a:rPr lang="en" sz="1400">
                <a:solidFill>
                  <a:schemeClr val="dk1"/>
                </a:solidFill>
                <a:highlight>
                  <a:srgbClr val="F5F5F5"/>
                </a:highlight>
                <a:latin typeface="Courier New"/>
                <a:ea typeface="Courier New"/>
                <a:cs typeface="Courier New"/>
                <a:sym typeface="Courier New"/>
              </a:rPr>
              <a:t>:q</a:t>
            </a:r>
            <a:r>
              <a:rPr lang="en" sz="1400">
                <a:solidFill>
                  <a:schemeClr val="dk1"/>
                </a:solidFill>
                <a:highlight>
                  <a:srgbClr val="FFFFFF"/>
                </a:highlight>
              </a:rPr>
              <a:t> and press return.</a:t>
            </a:r>
            <a:endParaRPr>
              <a:solidFill>
                <a:schemeClr val="dk1"/>
              </a:solidFill>
              <a:highlight>
                <a:srgbClr val="FFFFFF"/>
              </a:highlight>
            </a:endParaRPr>
          </a:p>
          <a:p>
            <a:pPr marL="914400" lvl="1" indent="-317500" algn="l" rtl="0">
              <a:lnSpc>
                <a:spcPct val="150000"/>
              </a:lnSpc>
              <a:spcBef>
                <a:spcPts val="0"/>
              </a:spcBef>
              <a:spcAft>
                <a:spcPts val="0"/>
              </a:spcAft>
              <a:buClr>
                <a:srgbClr val="980000"/>
              </a:buClr>
              <a:buSzPts val="1400"/>
              <a:buChar char="○"/>
            </a:pPr>
            <a:r>
              <a:rPr lang="en" sz="1400">
                <a:solidFill>
                  <a:schemeClr val="dk1"/>
                </a:solidFill>
                <a:highlight>
                  <a:srgbClr val="FFFFFF"/>
                </a:highlight>
              </a:rPr>
              <a:t>To save and quit in one command, combine them: type </a:t>
            </a:r>
            <a:r>
              <a:rPr lang="en" sz="1400">
                <a:solidFill>
                  <a:schemeClr val="dk1"/>
                </a:solidFill>
                <a:highlight>
                  <a:srgbClr val="F5F5F5"/>
                </a:highlight>
                <a:latin typeface="Courier New"/>
                <a:ea typeface="Courier New"/>
                <a:cs typeface="Courier New"/>
                <a:sym typeface="Courier New"/>
              </a:rPr>
              <a:t>:wq</a:t>
            </a:r>
            <a:r>
              <a:rPr lang="en" sz="1400">
                <a:solidFill>
                  <a:schemeClr val="dk1"/>
                </a:solidFill>
                <a:highlight>
                  <a:srgbClr val="FFFFFF"/>
                </a:highlight>
              </a:rPr>
              <a:t> and press return.</a:t>
            </a:r>
            <a:endParaRPr sz="1400">
              <a:solidFill>
                <a:schemeClr val="dk1"/>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1"/>
                                        <p:tgtEl>
                                          <p:spTgt spid="2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6"/>
                                        </p:tgtEl>
                                        <p:attrNameLst>
                                          <p:attrName>style.visibility</p:attrName>
                                        </p:attrNameLst>
                                      </p:cBhvr>
                                      <p:to>
                                        <p:strVal val="visible"/>
                                      </p:to>
                                    </p:set>
                                    <p:animEffect transition="in" filter="fade">
                                      <p:cBhvr>
                                        <p:cTn id="12" dur="1"/>
                                        <p:tgtEl>
                                          <p:spTgt spid="2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8"/>
                                        </p:tgtEl>
                                        <p:attrNameLst>
                                          <p:attrName>style.visibility</p:attrName>
                                        </p:attrNameLst>
                                      </p:cBhvr>
                                      <p:to>
                                        <p:strVal val="visible"/>
                                      </p:to>
                                    </p:set>
                                    <p:animEffect transition="in" filter="fade">
                                      <p:cBhvr>
                                        <p:cTn id="17" dur="1"/>
                                        <p:tgtEl>
                                          <p:spTgt spid="2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9"/>
                                        </p:tgtEl>
                                        <p:attrNameLst>
                                          <p:attrName>style.visibility</p:attrName>
                                        </p:attrNameLst>
                                      </p:cBhvr>
                                      <p:to>
                                        <p:strVal val="visible"/>
                                      </p:to>
                                    </p:set>
                                    <p:animEffect transition="in" filter="fade">
                                      <p:cBhvr>
                                        <p:cTn id="22" dur="1"/>
                                        <p:tgtEl>
                                          <p:spTgt spid="29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0">
                                            <p:txEl>
                                              <p:pRg st="0" end="0"/>
                                            </p:txEl>
                                          </p:spTgt>
                                        </p:tgtEl>
                                        <p:attrNameLst>
                                          <p:attrName>style.visibility</p:attrName>
                                        </p:attrNameLst>
                                      </p:cBhvr>
                                      <p:to>
                                        <p:strVal val="visible"/>
                                      </p:to>
                                    </p:set>
                                    <p:animEffect transition="in" filter="fade">
                                      <p:cBhvr>
                                        <p:cTn id="27" dur="1"/>
                                        <p:tgtEl>
                                          <p:spTgt spid="30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0">
                                            <p:txEl>
                                              <p:pRg st="1" end="1"/>
                                            </p:txEl>
                                          </p:spTgt>
                                        </p:tgtEl>
                                        <p:attrNameLst>
                                          <p:attrName>style.visibility</p:attrName>
                                        </p:attrNameLst>
                                      </p:cBhvr>
                                      <p:to>
                                        <p:strVal val="visible"/>
                                      </p:to>
                                    </p:set>
                                    <p:animEffect transition="in" filter="fade">
                                      <p:cBhvr>
                                        <p:cTn id="32" dur="1"/>
                                        <p:tgtEl>
                                          <p:spTgt spid="30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0">
                                            <p:txEl>
                                              <p:pRg st="2" end="2"/>
                                            </p:txEl>
                                          </p:spTgt>
                                        </p:tgtEl>
                                        <p:attrNameLst>
                                          <p:attrName>style.visibility</p:attrName>
                                        </p:attrNameLst>
                                      </p:cBhvr>
                                      <p:to>
                                        <p:strVal val="visible"/>
                                      </p:to>
                                    </p:set>
                                    <p:animEffect transition="in" filter="fade">
                                      <p:cBhvr>
                                        <p:cTn id="37" dur="1"/>
                                        <p:tgtEl>
                                          <p:spTgt spid="30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0">
                                            <p:txEl>
                                              <p:pRg st="3" end="3"/>
                                            </p:txEl>
                                          </p:spTgt>
                                        </p:tgtEl>
                                        <p:attrNameLst>
                                          <p:attrName>style.visibility</p:attrName>
                                        </p:attrNameLst>
                                      </p:cBhvr>
                                      <p:to>
                                        <p:strVal val="visible"/>
                                      </p:to>
                                    </p:set>
                                    <p:animEffect transition="in" filter="fade">
                                      <p:cBhvr>
                                        <p:cTn id="42" dur="1"/>
                                        <p:tgtEl>
                                          <p:spTgt spid="300">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0">
                                            <p:txEl>
                                              <p:pRg st="4" end="4"/>
                                            </p:txEl>
                                          </p:spTgt>
                                        </p:tgtEl>
                                        <p:attrNameLst>
                                          <p:attrName>style.visibility</p:attrName>
                                        </p:attrNameLst>
                                      </p:cBhvr>
                                      <p:to>
                                        <p:strVal val="visible"/>
                                      </p:to>
                                    </p:set>
                                    <p:animEffect transition="in" filter="fade">
                                      <p:cBhvr>
                                        <p:cTn id="47" dur="1"/>
                                        <p:tgtEl>
                                          <p:spTgt spid="3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6"/>
          <p:cNvSpPr txBox="1">
            <a:spLocks noGrp="1"/>
          </p:cNvSpPr>
          <p:nvPr>
            <p:ph type="body" idx="1"/>
          </p:nvPr>
        </p:nvSpPr>
        <p:spPr>
          <a:xfrm>
            <a:off x="311700" y="1152475"/>
            <a:ext cx="8520600" cy="455400"/>
          </a:xfrm>
          <a:prstGeom prst="rect">
            <a:avLst/>
          </a:prstGeom>
        </p:spPr>
        <p:txBody>
          <a:bodyPr spcFirstLastPara="1" wrap="square" lIns="91425" tIns="91425" rIns="91425" bIns="91425" anchor="t" anchorCtr="0">
            <a:normAutofit fontScale="55000" lnSpcReduction="20000"/>
          </a:bodyPr>
          <a:lstStyle/>
          <a:p>
            <a:pPr marL="0" lvl="0" indent="0" algn="l" rtl="0">
              <a:spcBef>
                <a:spcPts val="0"/>
              </a:spcBef>
              <a:spcAft>
                <a:spcPts val="1200"/>
              </a:spcAft>
              <a:buNone/>
            </a:pPr>
            <a:r>
              <a:rPr lang="en" sz="1400">
                <a:solidFill>
                  <a:schemeClr val="dk1"/>
                </a:solidFill>
                <a:highlight>
                  <a:srgbClr val="FFFFFF"/>
                </a:highlight>
              </a:rPr>
              <a:t>We’ll first do some setup to use Git from the command terminal.</a:t>
            </a:r>
            <a:endParaRPr sz="1400">
              <a:solidFill>
                <a:schemeClr val="dk1"/>
              </a:solidFill>
            </a:endParaRPr>
          </a:p>
        </p:txBody>
      </p:sp>
      <p:sp>
        <p:nvSpPr>
          <p:cNvPr id="306" name="Google Shape;30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The Command Line: Git</a:t>
            </a:r>
            <a:endParaRPr>
              <a:solidFill>
                <a:srgbClr val="980000"/>
              </a:solidFill>
            </a:endParaRPr>
          </a:p>
        </p:txBody>
      </p:sp>
      <p:sp>
        <p:nvSpPr>
          <p:cNvPr id="307" name="Google Shape;307;p36"/>
          <p:cNvSpPr txBox="1"/>
          <p:nvPr/>
        </p:nvSpPr>
        <p:spPr>
          <a:xfrm>
            <a:off x="319700" y="1758375"/>
            <a:ext cx="8520600" cy="1194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AutoNum type="arabicPeriod"/>
            </a:pPr>
            <a:r>
              <a:rPr lang="en">
                <a:solidFill>
                  <a:srgbClr val="980000"/>
                </a:solidFill>
              </a:rPr>
              <a:t>Tell Git who you are: </a:t>
            </a:r>
            <a:r>
              <a:rPr lang="en">
                <a:solidFill>
                  <a:schemeClr val="dk1"/>
                </a:solidFill>
                <a:highlight>
                  <a:srgbClr val="FFFFFF"/>
                </a:highlight>
              </a:rPr>
              <a:t>Every Git commit includes the author’s name and e-mail. Make sure Git knows your name and email by running these two commands:</a:t>
            </a:r>
            <a:endParaRPr>
              <a:solidFill>
                <a:schemeClr val="dk1"/>
              </a:solidFill>
              <a:highlight>
                <a:srgbClr val="FFFFFF"/>
              </a:highlight>
            </a:endParaRPr>
          </a:p>
          <a:p>
            <a:pPr marL="0" lvl="0" indent="0" algn="l" rtl="0">
              <a:spcBef>
                <a:spcPts val="0"/>
              </a:spcBef>
              <a:spcAft>
                <a:spcPts val="0"/>
              </a:spcAft>
              <a:buNone/>
            </a:pPr>
            <a:r>
              <a:rPr lang="en">
                <a:solidFill>
                  <a:srgbClr val="333333"/>
                </a:solidFill>
                <a:highlight>
                  <a:srgbClr val="FFFFFF"/>
                </a:highlight>
              </a:rPr>
              <a:t>	</a:t>
            </a:r>
            <a:endParaRPr>
              <a:solidFill>
                <a:srgbClr val="333333"/>
              </a:solidFill>
              <a:highlight>
                <a:srgbClr val="FFFFFF"/>
              </a:highlight>
            </a:endParaRPr>
          </a:p>
          <a:p>
            <a:pPr marL="0" lvl="0" indent="457200" algn="l" rtl="0">
              <a:spcBef>
                <a:spcPts val="0"/>
              </a:spcBef>
              <a:spcAft>
                <a:spcPts val="0"/>
              </a:spcAft>
              <a:buNone/>
            </a:pPr>
            <a:endParaRPr sz="1000">
              <a:solidFill>
                <a:srgbClr val="333333"/>
              </a:solidFill>
              <a:highlight>
                <a:srgbClr val="F5F5F5"/>
              </a:highlight>
              <a:latin typeface="Courier New"/>
              <a:ea typeface="Courier New"/>
              <a:cs typeface="Courier New"/>
              <a:sym typeface="Courier New"/>
            </a:endParaRPr>
          </a:p>
          <a:p>
            <a:pPr marL="0" lvl="0" indent="0" algn="l" rtl="0">
              <a:spcBef>
                <a:spcPts val="0"/>
              </a:spcBef>
              <a:spcAft>
                <a:spcPts val="0"/>
              </a:spcAft>
              <a:buNone/>
            </a:pPr>
            <a:endParaRPr>
              <a:solidFill>
                <a:srgbClr val="333333"/>
              </a:solidFill>
              <a:highlight>
                <a:srgbClr val="FFFFFF"/>
              </a:highlight>
            </a:endParaRPr>
          </a:p>
        </p:txBody>
      </p:sp>
      <p:sp>
        <p:nvSpPr>
          <p:cNvPr id="308" name="Google Shape;308;p36"/>
          <p:cNvSpPr txBox="1"/>
          <p:nvPr/>
        </p:nvSpPr>
        <p:spPr>
          <a:xfrm>
            <a:off x="311700" y="3081600"/>
            <a:ext cx="8520600" cy="11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980000"/>
                </a:solidFill>
              </a:rPr>
              <a:t>  2.     Set up Vim as your default editor for Git : </a:t>
            </a:r>
            <a:r>
              <a:rPr lang="en" dirty="0">
                <a:solidFill>
                  <a:schemeClr val="dk1"/>
                </a:solidFill>
                <a:highlight>
                  <a:srgbClr val="FFFFFF"/>
                </a:highlight>
              </a:rPr>
              <a:t>Every Git commit has a descriptive message, called the commit message. Set Vim as your default editor to write these messages:</a:t>
            </a:r>
            <a:endParaRPr dirty="0">
              <a:solidFill>
                <a:schemeClr val="dk1"/>
              </a:solidFill>
              <a:highlight>
                <a:srgbClr val="FFFFFF"/>
              </a:highlight>
            </a:endParaRPr>
          </a:p>
          <a:p>
            <a:pPr marL="0" lvl="0" indent="0" algn="l" rtl="0">
              <a:spcBef>
                <a:spcPts val="0"/>
              </a:spcBef>
              <a:spcAft>
                <a:spcPts val="0"/>
              </a:spcAft>
              <a:buNone/>
            </a:pPr>
            <a:r>
              <a:rPr lang="en" dirty="0">
                <a:solidFill>
                  <a:srgbClr val="333333"/>
                </a:solidFill>
                <a:highlight>
                  <a:srgbClr val="FFFFFF"/>
                </a:highlight>
              </a:rPr>
              <a:t>	</a:t>
            </a:r>
            <a:endParaRPr dirty="0">
              <a:solidFill>
                <a:srgbClr val="333333"/>
              </a:solidFill>
              <a:highlight>
                <a:srgbClr val="FFFFFF"/>
              </a:highlight>
            </a:endParaRPr>
          </a:p>
          <a:p>
            <a:pPr marL="0" lvl="0" indent="457200" algn="l" rtl="0">
              <a:spcBef>
                <a:spcPts val="0"/>
              </a:spcBef>
              <a:spcAft>
                <a:spcPts val="0"/>
              </a:spcAft>
              <a:buNone/>
            </a:pPr>
            <a:endParaRPr sz="1000" dirty="0">
              <a:solidFill>
                <a:srgbClr val="333333"/>
              </a:solidFill>
              <a:highlight>
                <a:srgbClr val="F5F5F5"/>
              </a:highlight>
              <a:latin typeface="Courier New"/>
              <a:ea typeface="Courier New"/>
              <a:cs typeface="Courier New"/>
              <a:sym typeface="Courier New"/>
            </a:endParaRPr>
          </a:p>
          <a:p>
            <a:pPr marL="0" lvl="0" indent="0" algn="l" rtl="0">
              <a:spcBef>
                <a:spcPts val="0"/>
              </a:spcBef>
              <a:spcAft>
                <a:spcPts val="0"/>
              </a:spcAft>
              <a:buNone/>
            </a:pPr>
            <a:endParaRPr dirty="0">
              <a:solidFill>
                <a:srgbClr val="333333"/>
              </a:solidFill>
              <a:highlight>
                <a:srgbClr val="FFFFFF"/>
              </a:highlight>
            </a:endParaRPr>
          </a:p>
        </p:txBody>
      </p:sp>
      <p:sp>
        <p:nvSpPr>
          <p:cNvPr id="309" name="Google Shape;309;p36"/>
          <p:cNvSpPr txBox="1"/>
          <p:nvPr/>
        </p:nvSpPr>
        <p:spPr>
          <a:xfrm>
            <a:off x="2096900" y="2397800"/>
            <a:ext cx="5425500" cy="77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config --global user.name &lt;your-name&gt;</a:t>
            </a:r>
            <a:endParaRPr>
              <a:solidFill>
                <a:schemeClr val="dk1"/>
              </a:solidFill>
              <a:highlight>
                <a:schemeClr val="lt2"/>
              </a:highlight>
              <a:latin typeface="Courier New"/>
              <a:ea typeface="Courier New"/>
              <a:cs typeface="Courier New"/>
              <a:sym typeface="Courier New"/>
            </a:endParaRPr>
          </a:p>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config --global user.email username@mit.edu</a:t>
            </a:r>
            <a:endParaRPr>
              <a:solidFill>
                <a:schemeClr val="dk1"/>
              </a:solidFill>
              <a:highlight>
                <a:schemeClr val="lt2"/>
              </a:highlight>
              <a:latin typeface="Courier New"/>
              <a:ea typeface="Courier New"/>
              <a:cs typeface="Courier New"/>
              <a:sym typeface="Courier New"/>
            </a:endParaRPr>
          </a:p>
        </p:txBody>
      </p:sp>
      <p:sp>
        <p:nvSpPr>
          <p:cNvPr id="310" name="Google Shape;310;p36"/>
          <p:cNvSpPr txBox="1"/>
          <p:nvPr/>
        </p:nvSpPr>
        <p:spPr>
          <a:xfrm>
            <a:off x="2096900" y="3820500"/>
            <a:ext cx="47955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config --global core.editor vim</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1"/>
                                        <p:tgtEl>
                                          <p:spTgt spid="306"/>
                                        </p:tgtEl>
                                      </p:cBhvr>
                                    </p:animEffect>
                                  </p:childTnLst>
                                </p:cTn>
                              </p:par>
                              <p:par>
                                <p:cTn id="8" presetID="10" presetClass="entr" presetSubtype="0" fill="hold" nodeType="withEffect">
                                  <p:stCondLst>
                                    <p:cond delay="0"/>
                                  </p:stCondLst>
                                  <p:childTnLst>
                                    <p:set>
                                      <p:cBhvr>
                                        <p:cTn id="9" dur="1" fill="hold">
                                          <p:stCondLst>
                                            <p:cond delay="0"/>
                                          </p:stCondLst>
                                        </p:cTn>
                                        <p:tgtEl>
                                          <p:spTgt spid="305"/>
                                        </p:tgtEl>
                                        <p:attrNameLst>
                                          <p:attrName>style.visibility</p:attrName>
                                        </p:attrNameLst>
                                      </p:cBhvr>
                                      <p:to>
                                        <p:strVal val="visible"/>
                                      </p:to>
                                    </p:set>
                                    <p:animEffect transition="in" filter="fade">
                                      <p:cBhvr>
                                        <p:cTn id="10" dur="1"/>
                                        <p:tgtEl>
                                          <p:spTgt spid="30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
                                        </p:tgtEl>
                                        <p:attrNameLst>
                                          <p:attrName>style.visibility</p:attrName>
                                        </p:attrNameLst>
                                      </p:cBhvr>
                                      <p:to>
                                        <p:strVal val="visible"/>
                                      </p:to>
                                    </p:set>
                                    <p:animEffect transition="in" filter="fade">
                                      <p:cBhvr>
                                        <p:cTn id="15" dur="1"/>
                                        <p:tgtEl>
                                          <p:spTgt spid="30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9"/>
                                        </p:tgtEl>
                                        <p:attrNameLst>
                                          <p:attrName>style.visibility</p:attrName>
                                        </p:attrNameLst>
                                      </p:cBhvr>
                                      <p:to>
                                        <p:strVal val="visible"/>
                                      </p:to>
                                    </p:set>
                                    <p:animEffect transition="in" filter="fade">
                                      <p:cBhvr>
                                        <p:cTn id="20" dur="1"/>
                                        <p:tgtEl>
                                          <p:spTgt spid="30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8"/>
                                        </p:tgtEl>
                                        <p:attrNameLst>
                                          <p:attrName>style.visibility</p:attrName>
                                        </p:attrNameLst>
                                      </p:cBhvr>
                                      <p:to>
                                        <p:strVal val="visible"/>
                                      </p:to>
                                    </p:set>
                                    <p:animEffect transition="in" filter="fade">
                                      <p:cBhvr>
                                        <p:cTn id="25" dur="1"/>
                                        <p:tgtEl>
                                          <p:spTgt spid="30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10"/>
                                        </p:tgtEl>
                                        <p:attrNameLst>
                                          <p:attrName>style.visibility</p:attrName>
                                        </p:attrNameLst>
                                      </p:cBhvr>
                                      <p:to>
                                        <p:strVal val="visible"/>
                                      </p:to>
                                    </p:set>
                                    <p:animEffect transition="in" filter="fade">
                                      <p:cBhvr>
                                        <p:cTn id="30" dur="1"/>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Creating a new Repository</a:t>
            </a:r>
            <a:endParaRPr>
              <a:solidFill>
                <a:srgbClr val="980000"/>
              </a:solidFill>
            </a:endParaRPr>
          </a:p>
        </p:txBody>
      </p:sp>
      <p:pic>
        <p:nvPicPr>
          <p:cNvPr id="316" name="Google Shape;316;p37"/>
          <p:cNvPicPr preferRelativeResize="0"/>
          <p:nvPr/>
        </p:nvPicPr>
        <p:blipFill>
          <a:blip r:embed="rId3">
            <a:alphaModFix/>
          </a:blip>
          <a:stretch>
            <a:fillRect/>
          </a:stretch>
        </p:blipFill>
        <p:spPr>
          <a:xfrm>
            <a:off x="152400" y="1753125"/>
            <a:ext cx="8839204" cy="181704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Creating a new Repository</a:t>
            </a:r>
            <a:endParaRPr>
              <a:solidFill>
                <a:srgbClr val="980000"/>
              </a:solidFill>
            </a:endParaRPr>
          </a:p>
        </p:txBody>
      </p:sp>
      <p:pic>
        <p:nvPicPr>
          <p:cNvPr id="322" name="Google Shape;322;p38"/>
          <p:cNvPicPr preferRelativeResize="0"/>
          <p:nvPr/>
        </p:nvPicPr>
        <p:blipFill>
          <a:blip r:embed="rId3">
            <a:alphaModFix/>
          </a:blip>
          <a:stretch>
            <a:fillRect/>
          </a:stretch>
        </p:blipFill>
        <p:spPr>
          <a:xfrm>
            <a:off x="1081650" y="1017725"/>
            <a:ext cx="6980695" cy="38209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39"/>
          <p:cNvPicPr preferRelativeResize="0"/>
          <p:nvPr/>
        </p:nvPicPr>
        <p:blipFill>
          <a:blip r:embed="rId3">
            <a:alphaModFix/>
          </a:blip>
          <a:stretch>
            <a:fillRect/>
          </a:stretch>
        </p:blipFill>
        <p:spPr>
          <a:xfrm>
            <a:off x="575388" y="1179525"/>
            <a:ext cx="7993216" cy="3820976"/>
          </a:xfrm>
          <a:prstGeom prst="rect">
            <a:avLst/>
          </a:prstGeom>
          <a:noFill/>
          <a:ln>
            <a:noFill/>
          </a:ln>
        </p:spPr>
      </p:pic>
      <p:sp>
        <p:nvSpPr>
          <p:cNvPr id="328" name="Google Shape;328;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Creating a new Repository</a:t>
            </a:r>
            <a:endParaRPr>
              <a:solidFill>
                <a:srgbClr val="98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Cloning a new Repository</a:t>
            </a:r>
            <a:endParaRPr>
              <a:solidFill>
                <a:srgbClr val="980000"/>
              </a:solidFill>
            </a:endParaRPr>
          </a:p>
        </p:txBody>
      </p:sp>
      <p:sp>
        <p:nvSpPr>
          <p:cNvPr id="334" name="Google Shape;334;p40"/>
          <p:cNvSpPr txBox="1"/>
          <p:nvPr/>
        </p:nvSpPr>
        <p:spPr>
          <a:xfrm>
            <a:off x="441950" y="1165975"/>
            <a:ext cx="82899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980000"/>
              </a:buClr>
              <a:buSzPts val="1400"/>
              <a:buChar char="➢"/>
            </a:pPr>
            <a:r>
              <a:rPr lang="en">
                <a:solidFill>
                  <a:schemeClr val="dk1"/>
                </a:solidFill>
              </a:rPr>
              <a:t>Go to the repository and copy the URL.</a:t>
            </a:r>
            <a:endParaRPr>
              <a:solidFill>
                <a:schemeClr val="dk1"/>
              </a:solidFill>
            </a:endParaRPr>
          </a:p>
        </p:txBody>
      </p:sp>
      <p:sp>
        <p:nvSpPr>
          <p:cNvPr id="335" name="Google Shape;335;p40"/>
          <p:cNvSpPr txBox="1"/>
          <p:nvPr/>
        </p:nvSpPr>
        <p:spPr>
          <a:xfrm>
            <a:off x="441950" y="1902475"/>
            <a:ext cx="87021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980000"/>
              </a:buClr>
              <a:buSzPts val="1400"/>
              <a:buChar char="➢"/>
            </a:pPr>
            <a:r>
              <a:rPr lang="en">
                <a:solidFill>
                  <a:schemeClr val="dk1"/>
                </a:solidFill>
                <a:highlight>
                  <a:srgbClr val="FFFFFF"/>
                </a:highlight>
              </a:rPr>
              <a:t>Open the terminal (use Git Bash on Windows) and use the </a:t>
            </a:r>
            <a:r>
              <a:rPr lang="en">
                <a:solidFill>
                  <a:schemeClr val="dk1"/>
                </a:solidFill>
                <a:highlight>
                  <a:srgbClr val="F5F5F5"/>
                </a:highlight>
              </a:rPr>
              <a:t>cd</a:t>
            </a:r>
            <a:r>
              <a:rPr lang="en">
                <a:solidFill>
                  <a:schemeClr val="dk1"/>
                </a:solidFill>
                <a:highlight>
                  <a:srgbClr val="FFFFFF"/>
                </a:highlight>
              </a:rPr>
              <a:t> command to navigate to the Orientation folder we made earlier (or any other folder where you would like to store your repository). Then run  </a:t>
            </a:r>
            <a:r>
              <a:rPr lang="en">
                <a:solidFill>
                  <a:schemeClr val="dk1"/>
                </a:solidFill>
                <a:highlight>
                  <a:srgbClr val="F5F5F5"/>
                </a:highlight>
                <a:latin typeface="Courier New"/>
                <a:ea typeface="Courier New"/>
                <a:cs typeface="Courier New"/>
                <a:sym typeface="Courier New"/>
              </a:rPr>
              <a:t>git clone &lt;</a:t>
            </a:r>
            <a:r>
              <a:rPr lang="en" i="1">
                <a:solidFill>
                  <a:schemeClr val="dk1"/>
                </a:solidFill>
                <a:highlight>
                  <a:srgbClr val="F5F5F5"/>
                </a:highlight>
                <a:latin typeface="Courier New"/>
                <a:ea typeface="Courier New"/>
                <a:cs typeface="Courier New"/>
                <a:sym typeface="Courier New"/>
              </a:rPr>
              <a:t>URI-of-remote-repo&gt;</a:t>
            </a:r>
            <a:endParaRPr>
              <a:solidFill>
                <a:schemeClr val="dk1"/>
              </a:solidFill>
              <a:highlight>
                <a:srgbClr val="F5F5F5"/>
              </a:highlight>
            </a:endParaRPr>
          </a:p>
        </p:txBody>
      </p:sp>
      <p:sp>
        <p:nvSpPr>
          <p:cNvPr id="336" name="Google Shape;336;p40"/>
          <p:cNvSpPr txBox="1"/>
          <p:nvPr/>
        </p:nvSpPr>
        <p:spPr>
          <a:xfrm>
            <a:off x="427050" y="3490475"/>
            <a:ext cx="82899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980000"/>
              </a:buClr>
              <a:buSzPts val="1400"/>
              <a:buChar char="➢"/>
            </a:pPr>
            <a:r>
              <a:rPr lang="en">
                <a:solidFill>
                  <a:schemeClr val="dk1"/>
                </a:solidFill>
              </a:rPr>
              <a:t>Navigate to the new git repo: </a:t>
            </a:r>
            <a:r>
              <a:rPr lang="en">
                <a:solidFill>
                  <a:schemeClr val="dk1"/>
                </a:solidFill>
                <a:highlight>
                  <a:schemeClr val="lt2"/>
                </a:highlight>
                <a:latin typeface="Courier New"/>
                <a:ea typeface="Courier New"/>
                <a:cs typeface="Courier New"/>
                <a:sym typeface="Courier New"/>
              </a:rPr>
              <a:t>$ cd Playground</a:t>
            </a:r>
            <a:endParaRPr>
              <a:solidFill>
                <a:schemeClr val="dk1"/>
              </a:solidFill>
              <a:highlight>
                <a:schemeClr val="lt2"/>
              </a:highlight>
              <a:latin typeface="Courier New"/>
              <a:ea typeface="Courier New"/>
              <a:cs typeface="Courier New"/>
              <a:sym typeface="Courier New"/>
            </a:endParaRPr>
          </a:p>
        </p:txBody>
      </p:sp>
      <p:sp>
        <p:nvSpPr>
          <p:cNvPr id="337" name="Google Shape;337;p40"/>
          <p:cNvSpPr txBox="1"/>
          <p:nvPr/>
        </p:nvSpPr>
        <p:spPr>
          <a:xfrm>
            <a:off x="2078100" y="2814375"/>
            <a:ext cx="55290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clone git@github.com:kimvc7/Playground.git</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3"/>
                                        </p:tgtEl>
                                        <p:attrNameLst>
                                          <p:attrName>style.visibility</p:attrName>
                                        </p:attrNameLst>
                                      </p:cBhvr>
                                      <p:to>
                                        <p:strVal val="visible"/>
                                      </p:to>
                                    </p:set>
                                    <p:animEffect transition="in" filter="fade">
                                      <p:cBhvr>
                                        <p:cTn id="7" dur="1"/>
                                        <p:tgtEl>
                                          <p:spTgt spid="333"/>
                                        </p:tgtEl>
                                      </p:cBhvr>
                                    </p:animEffect>
                                  </p:childTnLst>
                                </p:cTn>
                              </p:par>
                              <p:par>
                                <p:cTn id="8" presetID="10" presetClass="entr" presetSubtype="0" fill="hold" nodeType="withEffect">
                                  <p:stCondLst>
                                    <p:cond delay="0"/>
                                  </p:stCondLst>
                                  <p:childTnLst>
                                    <p:set>
                                      <p:cBhvr>
                                        <p:cTn id="9" dur="1" fill="hold">
                                          <p:stCondLst>
                                            <p:cond delay="0"/>
                                          </p:stCondLst>
                                        </p:cTn>
                                        <p:tgtEl>
                                          <p:spTgt spid="334"/>
                                        </p:tgtEl>
                                        <p:attrNameLst>
                                          <p:attrName>style.visibility</p:attrName>
                                        </p:attrNameLst>
                                      </p:cBhvr>
                                      <p:to>
                                        <p:strVal val="visible"/>
                                      </p:to>
                                    </p:set>
                                    <p:animEffect transition="in" filter="fade">
                                      <p:cBhvr>
                                        <p:cTn id="10" dur="1"/>
                                        <p:tgtEl>
                                          <p:spTgt spid="3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5"/>
                                        </p:tgtEl>
                                        <p:attrNameLst>
                                          <p:attrName>style.visibility</p:attrName>
                                        </p:attrNameLst>
                                      </p:cBhvr>
                                      <p:to>
                                        <p:strVal val="visible"/>
                                      </p:to>
                                    </p:set>
                                    <p:animEffect transition="in" filter="fade">
                                      <p:cBhvr>
                                        <p:cTn id="15" dur="1"/>
                                        <p:tgtEl>
                                          <p:spTgt spid="33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7"/>
                                        </p:tgtEl>
                                        <p:attrNameLst>
                                          <p:attrName>style.visibility</p:attrName>
                                        </p:attrNameLst>
                                      </p:cBhvr>
                                      <p:to>
                                        <p:strVal val="visible"/>
                                      </p:to>
                                    </p:set>
                                    <p:animEffect transition="in" filter="fade">
                                      <p:cBhvr>
                                        <p:cTn id="20" dur="1"/>
                                        <p:tgtEl>
                                          <p:spTgt spid="33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6"/>
                                        </p:tgtEl>
                                        <p:attrNameLst>
                                          <p:attrName>style.visibility</p:attrName>
                                        </p:attrNameLst>
                                      </p:cBhvr>
                                      <p:to>
                                        <p:strVal val="visible"/>
                                      </p:to>
                                    </p:set>
                                    <p:animEffect transition="in" filter="fade">
                                      <p:cBhvr>
                                        <p:cTn id="25" dur="1"/>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p:nvPr/>
        </p:nvSpPr>
        <p:spPr>
          <a:xfrm>
            <a:off x="311700" y="3451826"/>
            <a:ext cx="8520600" cy="13635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980000"/>
              </a:buClr>
              <a:buSzPts val="1400"/>
              <a:buChar char="●"/>
            </a:pPr>
            <a:r>
              <a:rPr lang="en">
                <a:solidFill>
                  <a:schemeClr val="dk1"/>
                </a:solidFill>
              </a:rPr>
              <a:t>Run </a:t>
            </a:r>
            <a:r>
              <a:rPr lang="en">
                <a:solidFill>
                  <a:schemeClr val="dk1"/>
                </a:solidFill>
                <a:highlight>
                  <a:schemeClr val="lt2"/>
                </a:highlight>
              </a:rPr>
              <a:t> </a:t>
            </a:r>
            <a:r>
              <a:rPr lang="en">
                <a:solidFill>
                  <a:schemeClr val="dk1"/>
                </a:solidFill>
                <a:highlight>
                  <a:schemeClr val="lt2"/>
                </a:highlight>
                <a:latin typeface="Courier New"/>
                <a:ea typeface="Courier New"/>
                <a:cs typeface="Courier New"/>
                <a:sym typeface="Courier New"/>
              </a:rPr>
              <a:t>$ git log</a:t>
            </a:r>
            <a:r>
              <a:rPr lang="en">
                <a:solidFill>
                  <a:schemeClr val="dk1"/>
                </a:solidFill>
              </a:rPr>
              <a:t> to see a list of the commits made in the repository in reverse chronological order.</a:t>
            </a:r>
            <a:endParaRPr>
              <a:solidFill>
                <a:schemeClr val="dk1"/>
              </a:solidFill>
            </a:endParaRPr>
          </a:p>
          <a:p>
            <a:pPr marL="914400" lvl="1" indent="-317500" algn="l" rtl="0">
              <a:lnSpc>
                <a:spcPct val="150000"/>
              </a:lnSpc>
              <a:spcBef>
                <a:spcPts val="0"/>
              </a:spcBef>
              <a:spcAft>
                <a:spcPts val="0"/>
              </a:spcAft>
              <a:buClr>
                <a:srgbClr val="980000"/>
              </a:buClr>
              <a:buSzPts val="1400"/>
              <a:buChar char="○"/>
            </a:pPr>
            <a:r>
              <a:rPr lang="en">
                <a:solidFill>
                  <a:schemeClr val="dk1"/>
                </a:solidFill>
              </a:rPr>
              <a:t>HEAD: name of the commit (snapshot) where we currently are.</a:t>
            </a:r>
            <a:endParaRPr>
              <a:solidFill>
                <a:schemeClr val="dk1"/>
              </a:solidFill>
            </a:endParaRPr>
          </a:p>
          <a:p>
            <a:pPr marL="914400" lvl="1" indent="-317500" algn="l" rtl="0">
              <a:lnSpc>
                <a:spcPct val="150000"/>
              </a:lnSpc>
              <a:spcBef>
                <a:spcPts val="0"/>
              </a:spcBef>
              <a:spcAft>
                <a:spcPts val="0"/>
              </a:spcAft>
              <a:buClr>
                <a:srgbClr val="980000"/>
              </a:buClr>
              <a:buSzPts val="1400"/>
              <a:buChar char="○"/>
            </a:pPr>
            <a:r>
              <a:rPr lang="en">
                <a:solidFill>
                  <a:schemeClr val="dk1"/>
                </a:solidFill>
              </a:rPr>
              <a:t>Origin: default name of the remote.</a:t>
            </a:r>
            <a:endParaRPr>
              <a:solidFill>
                <a:schemeClr val="dk1"/>
              </a:solidFill>
            </a:endParaRPr>
          </a:p>
          <a:p>
            <a:pPr marL="914400" lvl="1" indent="-317500" algn="l" rtl="0">
              <a:lnSpc>
                <a:spcPct val="150000"/>
              </a:lnSpc>
              <a:spcBef>
                <a:spcPts val="0"/>
              </a:spcBef>
              <a:spcAft>
                <a:spcPts val="0"/>
              </a:spcAft>
              <a:buClr>
                <a:srgbClr val="980000"/>
              </a:buClr>
              <a:buSzPts val="1400"/>
              <a:buChar char="○"/>
            </a:pPr>
            <a:r>
              <a:rPr lang="en">
                <a:solidFill>
                  <a:schemeClr val="dk1"/>
                </a:solidFill>
              </a:rPr>
              <a:t>Master or Main: default name for the latest commit in the main branch of the repository.</a:t>
            </a:r>
            <a:endParaRPr>
              <a:solidFill>
                <a:schemeClr val="dk1"/>
              </a:solidFill>
            </a:endParaRPr>
          </a:p>
        </p:txBody>
      </p:sp>
      <p:sp>
        <p:nvSpPr>
          <p:cNvPr id="343" name="Google Shape;343;p41"/>
          <p:cNvSpPr txBox="1">
            <a:spLocks noGrp="1"/>
          </p:cNvSpPr>
          <p:nvPr>
            <p:ph type="body" idx="1"/>
          </p:nvPr>
        </p:nvSpPr>
        <p:spPr>
          <a:xfrm>
            <a:off x="311700" y="1152475"/>
            <a:ext cx="8520600" cy="4890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rgbClr val="980000"/>
              </a:buClr>
              <a:buSzPts val="1400"/>
              <a:buChar char="●"/>
            </a:pPr>
            <a:r>
              <a:rPr lang="en" sz="1400">
                <a:solidFill>
                  <a:schemeClr val="dk1"/>
                </a:solidFill>
              </a:rPr>
              <a:t>Use the vim editor to create a new file called “new_file.txt” inside of the Playground folder and write “This is a new file”.</a:t>
            </a:r>
            <a:endParaRPr sz="1400">
              <a:solidFill>
                <a:schemeClr val="dk1"/>
              </a:solidFill>
            </a:endParaRPr>
          </a:p>
          <a:p>
            <a:pPr marL="457200" lvl="0" indent="0" algn="l" rtl="0">
              <a:lnSpc>
                <a:spcPct val="150000"/>
              </a:lnSpc>
              <a:spcBef>
                <a:spcPts val="1200"/>
              </a:spcBef>
              <a:spcAft>
                <a:spcPts val="0"/>
              </a:spcAft>
              <a:buNone/>
            </a:pPr>
            <a:endParaRPr sz="1400">
              <a:solidFill>
                <a:schemeClr val="dk1"/>
              </a:solidFill>
            </a:endParaRPr>
          </a:p>
          <a:p>
            <a:pPr marL="0" lvl="0" indent="0" algn="l" rtl="0">
              <a:lnSpc>
                <a:spcPct val="150000"/>
              </a:lnSpc>
              <a:spcBef>
                <a:spcPts val="1200"/>
              </a:spcBef>
              <a:spcAft>
                <a:spcPts val="1200"/>
              </a:spcAft>
              <a:buNone/>
            </a:pPr>
            <a:endParaRPr sz="1400"/>
          </a:p>
        </p:txBody>
      </p:sp>
      <p:sp>
        <p:nvSpPr>
          <p:cNvPr id="344" name="Google Shape;344;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Now let’s make some changes!</a:t>
            </a:r>
            <a:endParaRPr>
              <a:solidFill>
                <a:srgbClr val="980000"/>
              </a:solidFill>
            </a:endParaRPr>
          </a:p>
        </p:txBody>
      </p:sp>
      <p:sp>
        <p:nvSpPr>
          <p:cNvPr id="345" name="Google Shape;345;p41"/>
          <p:cNvSpPr txBox="1"/>
          <p:nvPr/>
        </p:nvSpPr>
        <p:spPr>
          <a:xfrm>
            <a:off x="763325" y="1675525"/>
            <a:ext cx="23319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vim new_file.txt</a:t>
            </a:r>
            <a:endParaRPr>
              <a:solidFill>
                <a:schemeClr val="dk1"/>
              </a:solidFill>
              <a:highlight>
                <a:schemeClr val="lt2"/>
              </a:highlight>
              <a:latin typeface="Courier New"/>
              <a:ea typeface="Courier New"/>
              <a:cs typeface="Courier New"/>
              <a:sym typeface="Courier New"/>
            </a:endParaRPr>
          </a:p>
        </p:txBody>
      </p:sp>
      <p:sp>
        <p:nvSpPr>
          <p:cNvPr id="346" name="Google Shape;346;p41"/>
          <p:cNvSpPr txBox="1"/>
          <p:nvPr/>
        </p:nvSpPr>
        <p:spPr>
          <a:xfrm>
            <a:off x="311700" y="2067650"/>
            <a:ext cx="8520600" cy="7164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980000"/>
              </a:buClr>
              <a:buSzPts val="1400"/>
              <a:buChar char="●"/>
            </a:pPr>
            <a:r>
              <a:rPr lang="en">
                <a:solidFill>
                  <a:schemeClr val="dk1"/>
                </a:solidFill>
              </a:rPr>
              <a:t>Run </a:t>
            </a:r>
            <a:r>
              <a:rPr lang="en">
                <a:solidFill>
                  <a:schemeClr val="dk1"/>
                </a:solidFill>
                <a:highlight>
                  <a:schemeClr val="lt2"/>
                </a:highlight>
                <a:latin typeface="Courier New"/>
                <a:ea typeface="Courier New"/>
                <a:cs typeface="Courier New"/>
                <a:sym typeface="Courier New"/>
              </a:rPr>
              <a:t>$ git diff </a:t>
            </a:r>
            <a:r>
              <a:rPr lang="en">
                <a:solidFill>
                  <a:schemeClr val="dk1"/>
                </a:solidFill>
              </a:rPr>
              <a:t>  to see what has changed since the last commit. (doesn’t show anything since the file didn’t exist).</a:t>
            </a:r>
            <a:endParaRPr>
              <a:solidFill>
                <a:schemeClr val="dk1"/>
              </a:solidFill>
            </a:endParaRPr>
          </a:p>
          <a:p>
            <a:pPr marL="0" lvl="0" indent="0" algn="l" rtl="0">
              <a:spcBef>
                <a:spcPts val="1200"/>
              </a:spcBef>
              <a:spcAft>
                <a:spcPts val="0"/>
              </a:spcAft>
              <a:buNone/>
            </a:pPr>
            <a:endParaRPr/>
          </a:p>
        </p:txBody>
      </p:sp>
      <p:sp>
        <p:nvSpPr>
          <p:cNvPr id="347" name="Google Shape;347;p41"/>
          <p:cNvSpPr txBox="1"/>
          <p:nvPr/>
        </p:nvSpPr>
        <p:spPr>
          <a:xfrm>
            <a:off x="311700" y="2735425"/>
            <a:ext cx="8520600" cy="7164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rgbClr val="980000"/>
              </a:buClr>
              <a:buSzPts val="1400"/>
              <a:buChar char="●"/>
            </a:pPr>
            <a:r>
              <a:rPr lang="en">
                <a:solidFill>
                  <a:schemeClr val="dk1"/>
                </a:solidFill>
              </a:rPr>
              <a:t>Run  </a:t>
            </a:r>
            <a:r>
              <a:rPr lang="en">
                <a:solidFill>
                  <a:schemeClr val="dk1"/>
                </a:solidFill>
                <a:highlight>
                  <a:schemeClr val="lt2"/>
                </a:highlight>
                <a:latin typeface="Courier New"/>
                <a:ea typeface="Courier New"/>
                <a:cs typeface="Courier New"/>
                <a:sym typeface="Courier New"/>
              </a:rPr>
              <a:t>$ git status </a:t>
            </a:r>
            <a:r>
              <a:rPr lang="en">
                <a:solidFill>
                  <a:schemeClr val="dk1"/>
                </a:solidFill>
              </a:rPr>
              <a:t> to see which changes have been staged, which haven’t, and which files aren’t been tracked by git.</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4"/>
                                        </p:tgtEl>
                                        <p:attrNameLst>
                                          <p:attrName>style.visibility</p:attrName>
                                        </p:attrNameLst>
                                      </p:cBhvr>
                                      <p:to>
                                        <p:strVal val="visible"/>
                                      </p:to>
                                    </p:set>
                                    <p:animEffect transition="in" filter="fade">
                                      <p:cBhvr>
                                        <p:cTn id="7" dur="1"/>
                                        <p:tgtEl>
                                          <p:spTgt spid="3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3">
                                            <p:txEl>
                                              <p:pRg st="0" end="0"/>
                                            </p:txEl>
                                          </p:spTgt>
                                        </p:tgtEl>
                                        <p:attrNameLst>
                                          <p:attrName>style.visibility</p:attrName>
                                        </p:attrNameLst>
                                      </p:cBhvr>
                                      <p:to>
                                        <p:strVal val="visible"/>
                                      </p:to>
                                    </p:set>
                                    <p:animEffect transition="in" filter="fade">
                                      <p:cBhvr>
                                        <p:cTn id="12" dur="1"/>
                                        <p:tgtEl>
                                          <p:spTgt spid="3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3">
                                            <p:txEl>
                                              <p:pRg st="1" end="1"/>
                                            </p:txEl>
                                          </p:spTgt>
                                        </p:tgtEl>
                                        <p:attrNameLst>
                                          <p:attrName>style.visibility</p:attrName>
                                        </p:attrNameLst>
                                      </p:cBhvr>
                                      <p:to>
                                        <p:strVal val="visible"/>
                                      </p:to>
                                    </p:set>
                                    <p:animEffect transition="in" filter="fade">
                                      <p:cBhvr>
                                        <p:cTn id="17" dur="1"/>
                                        <p:tgtEl>
                                          <p:spTgt spid="34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3">
                                            <p:txEl>
                                              <p:pRg st="2" end="2"/>
                                            </p:txEl>
                                          </p:spTgt>
                                        </p:tgtEl>
                                        <p:attrNameLst>
                                          <p:attrName>style.visibility</p:attrName>
                                        </p:attrNameLst>
                                      </p:cBhvr>
                                      <p:to>
                                        <p:strVal val="visible"/>
                                      </p:to>
                                    </p:set>
                                    <p:animEffect transition="in" filter="fade">
                                      <p:cBhvr>
                                        <p:cTn id="22" dur="1"/>
                                        <p:tgtEl>
                                          <p:spTgt spid="34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5"/>
                                        </p:tgtEl>
                                        <p:attrNameLst>
                                          <p:attrName>style.visibility</p:attrName>
                                        </p:attrNameLst>
                                      </p:cBhvr>
                                      <p:to>
                                        <p:strVal val="visible"/>
                                      </p:to>
                                    </p:set>
                                    <p:animEffect transition="in" filter="fade">
                                      <p:cBhvr>
                                        <p:cTn id="27" dur="1"/>
                                        <p:tgtEl>
                                          <p:spTgt spid="3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6">
                                            <p:txEl>
                                              <p:pRg st="0" end="0"/>
                                            </p:txEl>
                                          </p:spTgt>
                                        </p:tgtEl>
                                        <p:attrNameLst>
                                          <p:attrName>style.visibility</p:attrName>
                                        </p:attrNameLst>
                                      </p:cBhvr>
                                      <p:to>
                                        <p:strVal val="visible"/>
                                      </p:to>
                                    </p:set>
                                    <p:animEffect transition="in" filter="fade">
                                      <p:cBhvr>
                                        <p:cTn id="32" dur="1"/>
                                        <p:tgtEl>
                                          <p:spTgt spid="34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6">
                                            <p:txEl>
                                              <p:pRg st="1" end="1"/>
                                            </p:txEl>
                                          </p:spTgt>
                                        </p:tgtEl>
                                        <p:attrNameLst>
                                          <p:attrName>style.visibility</p:attrName>
                                        </p:attrNameLst>
                                      </p:cBhvr>
                                      <p:to>
                                        <p:strVal val="visible"/>
                                      </p:to>
                                    </p:set>
                                    <p:animEffect transition="in" filter="fade">
                                      <p:cBhvr>
                                        <p:cTn id="37" dur="1"/>
                                        <p:tgtEl>
                                          <p:spTgt spid="34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7"/>
                                        </p:tgtEl>
                                        <p:attrNameLst>
                                          <p:attrName>style.visibility</p:attrName>
                                        </p:attrNameLst>
                                      </p:cBhvr>
                                      <p:to>
                                        <p:strVal val="visible"/>
                                      </p:to>
                                    </p:set>
                                    <p:animEffect transition="in" filter="fade">
                                      <p:cBhvr>
                                        <p:cTn id="42" dur="1"/>
                                        <p:tgtEl>
                                          <p:spTgt spid="34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42">
                                            <p:txEl>
                                              <p:pRg st="0" end="0"/>
                                            </p:txEl>
                                          </p:spTgt>
                                        </p:tgtEl>
                                        <p:attrNameLst>
                                          <p:attrName>style.visibility</p:attrName>
                                        </p:attrNameLst>
                                      </p:cBhvr>
                                      <p:to>
                                        <p:strVal val="visible"/>
                                      </p:to>
                                    </p:set>
                                    <p:animEffect transition="in" filter="fade">
                                      <p:cBhvr>
                                        <p:cTn id="47" dur="1"/>
                                        <p:tgtEl>
                                          <p:spTgt spid="34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42">
                                            <p:txEl>
                                              <p:pRg st="1" end="1"/>
                                            </p:txEl>
                                          </p:spTgt>
                                        </p:tgtEl>
                                        <p:attrNameLst>
                                          <p:attrName>style.visibility</p:attrName>
                                        </p:attrNameLst>
                                      </p:cBhvr>
                                      <p:to>
                                        <p:strVal val="visible"/>
                                      </p:to>
                                    </p:set>
                                    <p:animEffect transition="in" filter="fade">
                                      <p:cBhvr>
                                        <p:cTn id="52" dur="1"/>
                                        <p:tgtEl>
                                          <p:spTgt spid="34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42">
                                            <p:txEl>
                                              <p:pRg st="2" end="2"/>
                                            </p:txEl>
                                          </p:spTgt>
                                        </p:tgtEl>
                                        <p:attrNameLst>
                                          <p:attrName>style.visibility</p:attrName>
                                        </p:attrNameLst>
                                      </p:cBhvr>
                                      <p:to>
                                        <p:strVal val="visible"/>
                                      </p:to>
                                    </p:set>
                                    <p:animEffect transition="in" filter="fade">
                                      <p:cBhvr>
                                        <p:cTn id="57" dur="1"/>
                                        <p:tgtEl>
                                          <p:spTgt spid="342">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42">
                                            <p:txEl>
                                              <p:pRg st="3" end="3"/>
                                            </p:txEl>
                                          </p:spTgt>
                                        </p:tgtEl>
                                        <p:attrNameLst>
                                          <p:attrName>style.visibility</p:attrName>
                                        </p:attrNameLst>
                                      </p:cBhvr>
                                      <p:to>
                                        <p:strVal val="visible"/>
                                      </p:to>
                                    </p:set>
                                    <p:animEffect transition="in" filter="fade">
                                      <p:cBhvr>
                                        <p:cTn id="62" dur="1"/>
                                        <p:tgtEl>
                                          <p:spTgt spid="3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2"/>
          <p:cNvSpPr txBox="1">
            <a:spLocks noGrp="1"/>
          </p:cNvSpPr>
          <p:nvPr>
            <p:ph type="body" idx="1"/>
          </p:nvPr>
        </p:nvSpPr>
        <p:spPr>
          <a:xfrm>
            <a:off x="311700" y="936200"/>
            <a:ext cx="8520600" cy="389700"/>
          </a:xfrm>
          <a:prstGeom prst="rect">
            <a:avLst/>
          </a:prstGeom>
        </p:spPr>
        <p:txBody>
          <a:bodyPr spcFirstLastPara="1" wrap="square" lIns="91425" tIns="91425" rIns="91425" bIns="91425" anchor="t" anchorCtr="0">
            <a:normAutofit fontScale="92500"/>
          </a:bodyPr>
          <a:lstStyle/>
          <a:p>
            <a:pPr marL="457200" lvl="0" indent="-317500" algn="l" rtl="0">
              <a:spcBef>
                <a:spcPts val="0"/>
              </a:spcBef>
              <a:spcAft>
                <a:spcPts val="0"/>
              </a:spcAft>
              <a:buClr>
                <a:srgbClr val="980000"/>
              </a:buClr>
              <a:buSzPts val="1400"/>
              <a:buChar char="●"/>
            </a:pPr>
            <a:r>
              <a:rPr lang="en" sz="1400">
                <a:solidFill>
                  <a:schemeClr val="dk1"/>
                </a:solidFill>
              </a:rPr>
              <a:t>Git will notice any file in the directory of the repository</a:t>
            </a:r>
            <a:endParaRPr sz="1400">
              <a:solidFill>
                <a:schemeClr val="dk1"/>
              </a:solidFill>
            </a:endParaRPr>
          </a:p>
        </p:txBody>
      </p:sp>
      <p:sp>
        <p:nvSpPr>
          <p:cNvPr id="353" name="Google Shape;35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File States</a:t>
            </a:r>
            <a:endParaRPr>
              <a:solidFill>
                <a:srgbClr val="980000"/>
              </a:solidFill>
            </a:endParaRPr>
          </a:p>
        </p:txBody>
      </p:sp>
      <p:sp>
        <p:nvSpPr>
          <p:cNvPr id="354" name="Google Shape;354;p42"/>
          <p:cNvSpPr txBox="1">
            <a:spLocks noGrp="1"/>
          </p:cNvSpPr>
          <p:nvPr>
            <p:ph type="body" idx="1"/>
          </p:nvPr>
        </p:nvSpPr>
        <p:spPr>
          <a:xfrm>
            <a:off x="311700" y="1185325"/>
            <a:ext cx="8520600" cy="389700"/>
          </a:xfrm>
          <a:prstGeom prst="rect">
            <a:avLst/>
          </a:prstGeom>
        </p:spPr>
        <p:txBody>
          <a:bodyPr spcFirstLastPara="1" wrap="square" lIns="91425" tIns="91425" rIns="91425" bIns="91425" anchor="t" anchorCtr="0">
            <a:normAutofit fontScale="92500"/>
          </a:bodyPr>
          <a:lstStyle/>
          <a:p>
            <a:pPr marL="457200" lvl="0" indent="-317500" algn="l" rtl="0">
              <a:spcBef>
                <a:spcPts val="0"/>
              </a:spcBef>
              <a:spcAft>
                <a:spcPts val="0"/>
              </a:spcAft>
              <a:buClr>
                <a:srgbClr val="980000"/>
              </a:buClr>
              <a:buSzPts val="1400"/>
              <a:buChar char="●"/>
            </a:pPr>
            <a:r>
              <a:rPr lang="en" sz="1400">
                <a:solidFill>
                  <a:schemeClr val="dk1"/>
                </a:solidFill>
              </a:rPr>
              <a:t>A file is either tracked or untracked.</a:t>
            </a:r>
            <a:endParaRPr sz="1400">
              <a:solidFill>
                <a:schemeClr val="dk1"/>
              </a:solidFill>
            </a:endParaRPr>
          </a:p>
        </p:txBody>
      </p:sp>
      <p:sp>
        <p:nvSpPr>
          <p:cNvPr id="355" name="Google Shape;355;p42"/>
          <p:cNvSpPr txBox="1">
            <a:spLocks noGrp="1"/>
          </p:cNvSpPr>
          <p:nvPr>
            <p:ph type="body" idx="1"/>
          </p:nvPr>
        </p:nvSpPr>
        <p:spPr>
          <a:xfrm>
            <a:off x="311700" y="1471600"/>
            <a:ext cx="8520600" cy="1283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A tracked file may be:</a:t>
            </a:r>
            <a:endParaRPr sz="1400">
              <a:solidFill>
                <a:schemeClr val="dk1"/>
              </a:solidFill>
            </a:endParaRPr>
          </a:p>
          <a:p>
            <a:pPr marL="914400" lvl="1" indent="-317500" algn="l" rtl="0">
              <a:lnSpc>
                <a:spcPct val="150000"/>
              </a:lnSpc>
              <a:spcBef>
                <a:spcPts val="0"/>
              </a:spcBef>
              <a:spcAft>
                <a:spcPts val="0"/>
              </a:spcAft>
              <a:buClr>
                <a:srgbClr val="980000"/>
              </a:buClr>
              <a:buSzPts val="1400"/>
              <a:buChar char="○"/>
            </a:pPr>
            <a:r>
              <a:rPr lang="en" b="1">
                <a:solidFill>
                  <a:schemeClr val="dk1"/>
                </a:solidFill>
              </a:rPr>
              <a:t>Unmodified: </a:t>
            </a:r>
            <a:r>
              <a:rPr lang="en">
                <a:solidFill>
                  <a:schemeClr val="dk1"/>
                </a:solidFill>
              </a:rPr>
              <a:t>No changes since the last commit</a:t>
            </a:r>
            <a:endParaRPr>
              <a:solidFill>
                <a:schemeClr val="dk1"/>
              </a:solidFill>
            </a:endParaRPr>
          </a:p>
          <a:p>
            <a:pPr marL="914400" lvl="1" indent="-317500" algn="l" rtl="0">
              <a:lnSpc>
                <a:spcPct val="150000"/>
              </a:lnSpc>
              <a:spcBef>
                <a:spcPts val="0"/>
              </a:spcBef>
              <a:spcAft>
                <a:spcPts val="0"/>
              </a:spcAft>
              <a:buClr>
                <a:srgbClr val="980000"/>
              </a:buClr>
              <a:buSzPts val="1400"/>
              <a:buChar char="○"/>
            </a:pPr>
            <a:r>
              <a:rPr lang="en" b="1">
                <a:solidFill>
                  <a:schemeClr val="dk1"/>
                </a:solidFill>
              </a:rPr>
              <a:t>Modified: </a:t>
            </a:r>
            <a:r>
              <a:rPr lang="en">
                <a:solidFill>
                  <a:schemeClr val="dk1"/>
                </a:solidFill>
              </a:rPr>
              <a:t>Changes have been made to it since the last commit.</a:t>
            </a:r>
            <a:endParaRPr>
              <a:solidFill>
                <a:schemeClr val="dk1"/>
              </a:solidFill>
            </a:endParaRPr>
          </a:p>
          <a:p>
            <a:pPr marL="914400" lvl="1" indent="-317500" algn="l" rtl="0">
              <a:lnSpc>
                <a:spcPct val="150000"/>
              </a:lnSpc>
              <a:spcBef>
                <a:spcPts val="0"/>
              </a:spcBef>
              <a:spcAft>
                <a:spcPts val="0"/>
              </a:spcAft>
              <a:buClr>
                <a:srgbClr val="980000"/>
              </a:buClr>
              <a:buSzPts val="1400"/>
              <a:buChar char="○"/>
            </a:pPr>
            <a:r>
              <a:rPr lang="en" b="1">
                <a:solidFill>
                  <a:schemeClr val="dk1"/>
                </a:solidFill>
              </a:rPr>
              <a:t>Staged: </a:t>
            </a:r>
            <a:r>
              <a:rPr lang="en">
                <a:solidFill>
                  <a:schemeClr val="dk1"/>
                </a:solidFill>
              </a:rPr>
              <a:t>Changes will be committed in the next commit.</a:t>
            </a:r>
            <a:endParaRPr>
              <a:solidFill>
                <a:schemeClr val="dk1"/>
              </a:solidFill>
            </a:endParaRPr>
          </a:p>
        </p:txBody>
      </p:sp>
      <p:pic>
        <p:nvPicPr>
          <p:cNvPr id="356" name="Google Shape;356;p42"/>
          <p:cNvPicPr preferRelativeResize="0"/>
          <p:nvPr/>
        </p:nvPicPr>
        <p:blipFill>
          <a:blip r:embed="rId3">
            <a:alphaModFix/>
          </a:blip>
          <a:stretch>
            <a:fillRect/>
          </a:stretch>
        </p:blipFill>
        <p:spPr>
          <a:xfrm>
            <a:off x="2144950" y="2851475"/>
            <a:ext cx="4854101" cy="21039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3"/>
                                        </p:tgtEl>
                                        <p:attrNameLst>
                                          <p:attrName>style.visibility</p:attrName>
                                        </p:attrNameLst>
                                      </p:cBhvr>
                                      <p:to>
                                        <p:strVal val="visible"/>
                                      </p:to>
                                    </p:set>
                                    <p:animEffect transition="in" filter="fade">
                                      <p:cBhvr>
                                        <p:cTn id="7" dur="1"/>
                                        <p:tgtEl>
                                          <p:spTgt spid="3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1"/>
                                        <p:tgtEl>
                                          <p:spTgt spid="3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4"/>
                                        </p:tgtEl>
                                        <p:attrNameLst>
                                          <p:attrName>style.visibility</p:attrName>
                                        </p:attrNameLst>
                                      </p:cBhvr>
                                      <p:to>
                                        <p:strVal val="visible"/>
                                      </p:to>
                                    </p:set>
                                    <p:animEffect transition="in" filter="fade">
                                      <p:cBhvr>
                                        <p:cTn id="17" dur="1"/>
                                        <p:tgtEl>
                                          <p:spTgt spid="3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5">
                                            <p:txEl>
                                              <p:pRg st="0" end="0"/>
                                            </p:txEl>
                                          </p:spTgt>
                                        </p:tgtEl>
                                        <p:attrNameLst>
                                          <p:attrName>style.visibility</p:attrName>
                                        </p:attrNameLst>
                                      </p:cBhvr>
                                      <p:to>
                                        <p:strVal val="visible"/>
                                      </p:to>
                                    </p:set>
                                    <p:animEffect transition="in" filter="fade">
                                      <p:cBhvr>
                                        <p:cTn id="22" dur="1"/>
                                        <p:tgtEl>
                                          <p:spTgt spid="35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5">
                                            <p:txEl>
                                              <p:pRg st="1" end="1"/>
                                            </p:txEl>
                                          </p:spTgt>
                                        </p:tgtEl>
                                        <p:attrNameLst>
                                          <p:attrName>style.visibility</p:attrName>
                                        </p:attrNameLst>
                                      </p:cBhvr>
                                      <p:to>
                                        <p:strVal val="visible"/>
                                      </p:to>
                                    </p:set>
                                    <p:animEffect transition="in" filter="fade">
                                      <p:cBhvr>
                                        <p:cTn id="27" dur="1"/>
                                        <p:tgtEl>
                                          <p:spTgt spid="35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5">
                                            <p:txEl>
                                              <p:pRg st="2" end="2"/>
                                            </p:txEl>
                                          </p:spTgt>
                                        </p:tgtEl>
                                        <p:attrNameLst>
                                          <p:attrName>style.visibility</p:attrName>
                                        </p:attrNameLst>
                                      </p:cBhvr>
                                      <p:to>
                                        <p:strVal val="visible"/>
                                      </p:to>
                                    </p:set>
                                    <p:animEffect transition="in" filter="fade">
                                      <p:cBhvr>
                                        <p:cTn id="32" dur="1"/>
                                        <p:tgtEl>
                                          <p:spTgt spid="35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5">
                                            <p:txEl>
                                              <p:pRg st="3" end="3"/>
                                            </p:txEl>
                                          </p:spTgt>
                                        </p:tgtEl>
                                        <p:attrNameLst>
                                          <p:attrName>style.visibility</p:attrName>
                                        </p:attrNameLst>
                                      </p:cBhvr>
                                      <p:to>
                                        <p:strVal val="visible"/>
                                      </p:to>
                                    </p:set>
                                    <p:animEffect transition="in" filter="fade">
                                      <p:cBhvr>
                                        <p:cTn id="37" dur="1"/>
                                        <p:tgtEl>
                                          <p:spTgt spid="35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56"/>
                                        </p:tgtEl>
                                        <p:attrNameLst>
                                          <p:attrName>style.visibility</p:attrName>
                                        </p:attrNameLst>
                                      </p:cBhvr>
                                      <p:to>
                                        <p:strVal val="visible"/>
                                      </p:to>
                                    </p:set>
                                    <p:anim calcmode="lin" valueType="num">
                                      <p:cBhvr additive="base">
                                        <p:cTn id="42" dur="100"/>
                                        <p:tgtEl>
                                          <p:spTgt spid="3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0515" algn="l" rtl="0">
              <a:lnSpc>
                <a:spcPct val="150000"/>
              </a:lnSpc>
              <a:spcBef>
                <a:spcPts val="0"/>
              </a:spcBef>
              <a:spcAft>
                <a:spcPts val="0"/>
              </a:spcAft>
              <a:buClr>
                <a:srgbClr val="980000"/>
              </a:buClr>
              <a:buSzPts val="1290"/>
              <a:buChar char="➢"/>
            </a:pPr>
            <a:r>
              <a:rPr lang="en" sz="1400">
                <a:solidFill>
                  <a:schemeClr val="dk1"/>
                </a:solidFill>
                <a:highlight>
                  <a:srgbClr val="FFFFFF"/>
                </a:highlight>
              </a:rPr>
              <a:t>Modern VCSs also let you easily answer questions like:</a:t>
            </a:r>
            <a:endParaRPr sz="1290">
              <a:solidFill>
                <a:schemeClr val="dk1"/>
              </a:solidFill>
              <a:highlight>
                <a:srgbClr val="FFFFFF"/>
              </a:highlight>
            </a:endParaRPr>
          </a:p>
          <a:p>
            <a:pPr marL="914400" lvl="1" indent="-317500" algn="l" rtl="0">
              <a:lnSpc>
                <a:spcPct val="150000"/>
              </a:lnSpc>
              <a:spcBef>
                <a:spcPts val="0"/>
              </a:spcBef>
              <a:spcAft>
                <a:spcPts val="0"/>
              </a:spcAft>
              <a:buClr>
                <a:srgbClr val="980000"/>
              </a:buClr>
              <a:buSzPts val="1400"/>
              <a:buChar char="○"/>
            </a:pPr>
            <a:r>
              <a:rPr lang="en">
                <a:solidFill>
                  <a:schemeClr val="dk1"/>
                </a:solidFill>
                <a:highlight>
                  <a:srgbClr val="FFFFFF"/>
                </a:highlight>
              </a:rPr>
              <a:t>Who wrote this module?</a:t>
            </a:r>
            <a:endParaRPr sz="1290">
              <a:solidFill>
                <a:schemeClr val="dk1"/>
              </a:solidFill>
              <a:highlight>
                <a:srgbClr val="FFFFFF"/>
              </a:highlight>
            </a:endParaRPr>
          </a:p>
          <a:p>
            <a:pPr marL="914400" lvl="1" indent="-317500" algn="l" rtl="0">
              <a:lnSpc>
                <a:spcPct val="150000"/>
              </a:lnSpc>
              <a:spcBef>
                <a:spcPts val="0"/>
              </a:spcBef>
              <a:spcAft>
                <a:spcPts val="0"/>
              </a:spcAft>
              <a:buClr>
                <a:srgbClr val="980000"/>
              </a:buClr>
              <a:buSzPts val="1400"/>
              <a:buChar char="○"/>
            </a:pPr>
            <a:r>
              <a:rPr lang="en">
                <a:solidFill>
                  <a:schemeClr val="dk1"/>
                </a:solidFill>
                <a:highlight>
                  <a:srgbClr val="FFFFFF"/>
                </a:highlight>
              </a:rPr>
              <a:t>When was this particular line of this particular file edited? By whom? Why was it edited?</a:t>
            </a:r>
            <a:endParaRPr>
              <a:solidFill>
                <a:schemeClr val="dk1"/>
              </a:solidFill>
              <a:highlight>
                <a:srgbClr val="FFFFFF"/>
              </a:highlight>
            </a:endParaRPr>
          </a:p>
          <a:p>
            <a:pPr marL="914400" lvl="1" indent="-310515" algn="l" rtl="0">
              <a:lnSpc>
                <a:spcPct val="200000"/>
              </a:lnSpc>
              <a:spcBef>
                <a:spcPts val="0"/>
              </a:spcBef>
              <a:spcAft>
                <a:spcPts val="0"/>
              </a:spcAft>
              <a:buClr>
                <a:srgbClr val="980000"/>
              </a:buClr>
              <a:buSzPts val="1290"/>
              <a:buChar char="○"/>
            </a:pPr>
            <a:r>
              <a:rPr lang="en">
                <a:solidFill>
                  <a:schemeClr val="dk1"/>
                </a:solidFill>
                <a:highlight>
                  <a:srgbClr val="FFFFFF"/>
                </a:highlight>
              </a:rPr>
              <a:t>When/why did a particular unit test stop working?</a:t>
            </a:r>
            <a:endParaRPr>
              <a:solidFill>
                <a:schemeClr val="dk1"/>
              </a:solidFill>
              <a:highlight>
                <a:srgbClr val="FFFFFF"/>
              </a:highlight>
            </a:endParaRPr>
          </a:p>
          <a:p>
            <a:pPr marL="457200" lvl="0" indent="-310515" algn="l" rtl="0">
              <a:lnSpc>
                <a:spcPct val="200000"/>
              </a:lnSpc>
              <a:spcBef>
                <a:spcPts val="0"/>
              </a:spcBef>
              <a:spcAft>
                <a:spcPts val="0"/>
              </a:spcAft>
              <a:buClr>
                <a:srgbClr val="980000"/>
              </a:buClr>
              <a:buSzPts val="1290"/>
              <a:buChar char="➢"/>
            </a:pPr>
            <a:r>
              <a:rPr lang="en" sz="1290">
                <a:solidFill>
                  <a:schemeClr val="dk1"/>
                </a:solidFill>
                <a:highlight>
                  <a:srgbClr val="FFFFFF"/>
                </a:highlight>
              </a:rPr>
              <a:t>Examples of VCSs:</a:t>
            </a:r>
            <a:endParaRPr sz="1290">
              <a:solidFill>
                <a:schemeClr val="dk1"/>
              </a:solidFill>
              <a:highlight>
                <a:srgbClr val="FFFFFF"/>
              </a:highlight>
            </a:endParaRPr>
          </a:p>
          <a:p>
            <a:pPr marL="914400" lvl="1" indent="-310515" algn="l" rtl="0">
              <a:lnSpc>
                <a:spcPct val="150000"/>
              </a:lnSpc>
              <a:spcBef>
                <a:spcPts val="0"/>
              </a:spcBef>
              <a:spcAft>
                <a:spcPts val="0"/>
              </a:spcAft>
              <a:buClr>
                <a:srgbClr val="980000"/>
              </a:buClr>
              <a:buSzPts val="1290"/>
              <a:buChar char="○"/>
            </a:pPr>
            <a:r>
              <a:rPr lang="en" sz="1290">
                <a:solidFill>
                  <a:schemeClr val="dk1"/>
                </a:solidFill>
                <a:highlight>
                  <a:srgbClr val="FFFFFF"/>
                </a:highlight>
              </a:rPr>
              <a:t>Git</a:t>
            </a:r>
            <a:endParaRPr sz="1290">
              <a:solidFill>
                <a:schemeClr val="dk1"/>
              </a:solidFill>
              <a:highlight>
                <a:srgbClr val="FFFFFF"/>
              </a:highlight>
            </a:endParaRPr>
          </a:p>
          <a:p>
            <a:pPr marL="914400" lvl="1" indent="-310515" algn="l" rtl="0">
              <a:lnSpc>
                <a:spcPct val="150000"/>
              </a:lnSpc>
              <a:spcBef>
                <a:spcPts val="0"/>
              </a:spcBef>
              <a:spcAft>
                <a:spcPts val="0"/>
              </a:spcAft>
              <a:buClr>
                <a:srgbClr val="980000"/>
              </a:buClr>
              <a:buSzPts val="1290"/>
              <a:buChar char="○"/>
            </a:pPr>
            <a:r>
              <a:rPr lang="en" sz="1290">
                <a:solidFill>
                  <a:schemeClr val="dk1"/>
                </a:solidFill>
                <a:highlight>
                  <a:srgbClr val="FFFFFF"/>
                </a:highlight>
              </a:rPr>
              <a:t>Mercurial </a:t>
            </a:r>
            <a:endParaRPr sz="1290">
              <a:solidFill>
                <a:schemeClr val="dk1"/>
              </a:solidFill>
              <a:highlight>
                <a:srgbClr val="FFFFFF"/>
              </a:highlight>
            </a:endParaRPr>
          </a:p>
          <a:p>
            <a:pPr marL="914400" lvl="1" indent="-310515" algn="l" rtl="0">
              <a:lnSpc>
                <a:spcPct val="150000"/>
              </a:lnSpc>
              <a:spcBef>
                <a:spcPts val="0"/>
              </a:spcBef>
              <a:spcAft>
                <a:spcPts val="0"/>
              </a:spcAft>
              <a:buClr>
                <a:srgbClr val="980000"/>
              </a:buClr>
              <a:buSzPts val="1290"/>
              <a:buChar char="○"/>
            </a:pPr>
            <a:r>
              <a:rPr lang="en" sz="1290">
                <a:solidFill>
                  <a:schemeClr val="dk1"/>
                </a:solidFill>
                <a:highlight>
                  <a:srgbClr val="FFFFFF"/>
                </a:highlight>
              </a:rPr>
              <a:t>SVN</a:t>
            </a:r>
            <a:endParaRPr sz="1290">
              <a:solidFill>
                <a:schemeClr val="dk1"/>
              </a:solidFill>
              <a:highlight>
                <a:srgbClr val="FFFFFF"/>
              </a:highlight>
            </a:endParaRPr>
          </a:p>
          <a:p>
            <a:pPr marL="914400" lvl="1" indent="-310515" algn="l" rtl="0">
              <a:lnSpc>
                <a:spcPct val="150000"/>
              </a:lnSpc>
              <a:spcBef>
                <a:spcPts val="0"/>
              </a:spcBef>
              <a:spcAft>
                <a:spcPts val="0"/>
              </a:spcAft>
              <a:buClr>
                <a:srgbClr val="980000"/>
              </a:buClr>
              <a:buSzPts val="1290"/>
              <a:buChar char="○"/>
            </a:pPr>
            <a:r>
              <a:rPr lang="en" sz="1290">
                <a:solidFill>
                  <a:schemeClr val="dk1"/>
                </a:solidFill>
                <a:highlight>
                  <a:srgbClr val="FFFFFF"/>
                </a:highlight>
              </a:rPr>
              <a:t>CVS</a:t>
            </a:r>
            <a:endParaRPr>
              <a:solidFill>
                <a:schemeClr val="dk1"/>
              </a:solidFill>
              <a:highlight>
                <a:srgbClr val="FFFFFF"/>
              </a:highlight>
            </a:endParaRPr>
          </a:p>
        </p:txBody>
      </p:sp>
      <p:sp>
        <p:nvSpPr>
          <p:cNvPr id="70" name="Google Shape;7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What are version control systems (VCSs)?</a:t>
            </a:r>
            <a:r>
              <a:rPr lang="en"/>
              <a:t> </a:t>
            </a:r>
            <a:endParaRPr/>
          </a:p>
        </p:txBody>
      </p:sp>
      <p:sp>
        <p:nvSpPr>
          <p:cNvPr id="71" name="Google Shape;71;p16"/>
          <p:cNvSpPr/>
          <p:nvPr/>
        </p:nvSpPr>
        <p:spPr>
          <a:xfrm>
            <a:off x="4182925" y="2962125"/>
            <a:ext cx="4003200" cy="1268100"/>
          </a:xfrm>
          <a:prstGeom prst="roundRect">
            <a:avLst>
              <a:gd name="adj" fmla="val 16667"/>
            </a:avLst>
          </a:prstGeom>
          <a:solidFill>
            <a:srgbClr val="F4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i="1">
                <a:solidFill>
                  <a:schemeClr val="dk1"/>
                </a:solidFill>
              </a:rPr>
              <a:t>Non Negotiable component of any project!</a:t>
            </a:r>
            <a:endParaRPr b="1" i="1">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1"/>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xEl>
                                              <p:pRg st="1" end="1"/>
                                            </p:txEl>
                                          </p:spTgt>
                                        </p:tgtEl>
                                        <p:attrNameLst>
                                          <p:attrName>style.visibility</p:attrName>
                                        </p:attrNameLst>
                                      </p:cBhvr>
                                      <p:to>
                                        <p:strVal val="visible"/>
                                      </p:to>
                                    </p:set>
                                    <p:animEffect transition="in" filter="fade">
                                      <p:cBhvr>
                                        <p:cTn id="12" dur="1"/>
                                        <p:tgtEl>
                                          <p:spTgt spid="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9">
                                            <p:txEl>
                                              <p:pRg st="2" end="2"/>
                                            </p:txEl>
                                          </p:spTgt>
                                        </p:tgtEl>
                                        <p:attrNameLst>
                                          <p:attrName>style.visibility</p:attrName>
                                        </p:attrNameLst>
                                      </p:cBhvr>
                                      <p:to>
                                        <p:strVal val="visible"/>
                                      </p:to>
                                    </p:set>
                                    <p:animEffect transition="in" filter="fade">
                                      <p:cBhvr>
                                        <p:cTn id="17" dur="1"/>
                                        <p:tgtEl>
                                          <p:spTgt spid="6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9">
                                            <p:txEl>
                                              <p:pRg st="3" end="3"/>
                                            </p:txEl>
                                          </p:spTgt>
                                        </p:tgtEl>
                                        <p:attrNameLst>
                                          <p:attrName>style.visibility</p:attrName>
                                        </p:attrNameLst>
                                      </p:cBhvr>
                                      <p:to>
                                        <p:strVal val="visible"/>
                                      </p:to>
                                    </p:set>
                                    <p:animEffect transition="in" filter="fade">
                                      <p:cBhvr>
                                        <p:cTn id="22" dur="1"/>
                                        <p:tgtEl>
                                          <p:spTgt spid="6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9">
                                            <p:txEl>
                                              <p:pRg st="4" end="4"/>
                                            </p:txEl>
                                          </p:spTgt>
                                        </p:tgtEl>
                                        <p:attrNameLst>
                                          <p:attrName>style.visibility</p:attrName>
                                        </p:attrNameLst>
                                      </p:cBhvr>
                                      <p:to>
                                        <p:strVal val="visible"/>
                                      </p:to>
                                    </p:set>
                                    <p:animEffect transition="in" filter="fade">
                                      <p:cBhvr>
                                        <p:cTn id="27" dur="1"/>
                                        <p:tgtEl>
                                          <p:spTgt spid="6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9">
                                            <p:txEl>
                                              <p:pRg st="5" end="5"/>
                                            </p:txEl>
                                          </p:spTgt>
                                        </p:tgtEl>
                                        <p:attrNameLst>
                                          <p:attrName>style.visibility</p:attrName>
                                        </p:attrNameLst>
                                      </p:cBhvr>
                                      <p:to>
                                        <p:strVal val="visible"/>
                                      </p:to>
                                    </p:set>
                                    <p:animEffect transition="in" filter="fade">
                                      <p:cBhvr>
                                        <p:cTn id="32" dur="1"/>
                                        <p:tgtEl>
                                          <p:spTgt spid="6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9">
                                            <p:txEl>
                                              <p:pRg st="6" end="6"/>
                                            </p:txEl>
                                          </p:spTgt>
                                        </p:tgtEl>
                                        <p:attrNameLst>
                                          <p:attrName>style.visibility</p:attrName>
                                        </p:attrNameLst>
                                      </p:cBhvr>
                                      <p:to>
                                        <p:strVal val="visible"/>
                                      </p:to>
                                    </p:set>
                                    <p:animEffect transition="in" filter="fade">
                                      <p:cBhvr>
                                        <p:cTn id="37" dur="1"/>
                                        <p:tgtEl>
                                          <p:spTgt spid="6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9">
                                            <p:txEl>
                                              <p:pRg st="7" end="7"/>
                                            </p:txEl>
                                          </p:spTgt>
                                        </p:tgtEl>
                                        <p:attrNameLst>
                                          <p:attrName>style.visibility</p:attrName>
                                        </p:attrNameLst>
                                      </p:cBhvr>
                                      <p:to>
                                        <p:strVal val="visible"/>
                                      </p:to>
                                    </p:set>
                                    <p:animEffect transition="in" filter="fade">
                                      <p:cBhvr>
                                        <p:cTn id="42" dur="1"/>
                                        <p:tgtEl>
                                          <p:spTgt spid="6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9">
                                            <p:txEl>
                                              <p:pRg st="8" end="8"/>
                                            </p:txEl>
                                          </p:spTgt>
                                        </p:tgtEl>
                                        <p:attrNameLst>
                                          <p:attrName>style.visibility</p:attrName>
                                        </p:attrNameLst>
                                      </p:cBhvr>
                                      <p:to>
                                        <p:strVal val="visible"/>
                                      </p:to>
                                    </p:set>
                                    <p:animEffect transition="in" filter="fade">
                                      <p:cBhvr>
                                        <p:cTn id="47" dur="1"/>
                                        <p:tgtEl>
                                          <p:spTgt spid="6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1"/>
                                        </p:tgtEl>
                                        <p:attrNameLst>
                                          <p:attrName>style.visibility</p:attrName>
                                        </p:attrNameLst>
                                      </p:cBhvr>
                                      <p:to>
                                        <p:strVal val="visible"/>
                                      </p:to>
                                    </p:set>
                                    <p:animEffect transition="in" filter="fade">
                                      <p:cBhvr>
                                        <p:cTn id="52" dur="1"/>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solidFill>
                  <a:srgbClr val="980000"/>
                </a:solidFill>
              </a:rPr>
              <a:t>Staging Files</a:t>
            </a:r>
            <a:endParaRPr>
              <a:solidFill>
                <a:srgbClr val="980000"/>
              </a:solidFill>
            </a:endParaRPr>
          </a:p>
          <a:p>
            <a:pPr marL="0" lvl="0" indent="0" algn="l" rtl="0">
              <a:spcBef>
                <a:spcPts val="0"/>
              </a:spcBef>
              <a:spcAft>
                <a:spcPts val="0"/>
              </a:spcAft>
              <a:buNone/>
            </a:pPr>
            <a:endParaRPr/>
          </a:p>
        </p:txBody>
      </p:sp>
      <p:sp>
        <p:nvSpPr>
          <p:cNvPr id="362" name="Google Shape;362;p43"/>
          <p:cNvSpPr txBox="1">
            <a:spLocks noGrp="1"/>
          </p:cNvSpPr>
          <p:nvPr>
            <p:ph type="body" idx="1"/>
          </p:nvPr>
        </p:nvSpPr>
        <p:spPr>
          <a:xfrm>
            <a:off x="311700" y="1152475"/>
            <a:ext cx="8520600" cy="78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a:solidFill>
                  <a:schemeClr val="dk1"/>
                </a:solidFill>
              </a:rPr>
              <a:t>The command </a:t>
            </a:r>
            <a:r>
              <a:rPr lang="en" sz="1400">
                <a:solidFill>
                  <a:schemeClr val="dk1"/>
                </a:solidFill>
                <a:highlight>
                  <a:srgbClr val="F5F5F5"/>
                </a:highlight>
                <a:latin typeface="Courier New"/>
                <a:ea typeface="Courier New"/>
                <a:cs typeface="Courier New"/>
                <a:sym typeface="Courier New"/>
              </a:rPr>
              <a:t>git add &lt;filepath&gt; </a:t>
            </a:r>
            <a:r>
              <a:rPr lang="en" sz="1400">
                <a:solidFill>
                  <a:schemeClr val="dk1"/>
                </a:solidFill>
              </a:rPr>
              <a:t>moves untracked or modified files to the staging area to be committed in the next commit. Let’s add our new file!</a:t>
            </a:r>
            <a:endParaRPr sz="1400" b="1">
              <a:solidFill>
                <a:schemeClr val="dk1"/>
              </a:solidFill>
            </a:endParaRPr>
          </a:p>
        </p:txBody>
      </p:sp>
      <p:sp>
        <p:nvSpPr>
          <p:cNvPr id="363" name="Google Shape;363;p43"/>
          <p:cNvSpPr txBox="1">
            <a:spLocks noGrp="1"/>
          </p:cNvSpPr>
          <p:nvPr>
            <p:ph type="body" idx="1"/>
          </p:nvPr>
        </p:nvSpPr>
        <p:spPr>
          <a:xfrm>
            <a:off x="311700" y="2282925"/>
            <a:ext cx="8520600" cy="528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a:solidFill>
                  <a:schemeClr val="dk1"/>
                </a:solidFill>
              </a:rPr>
              <a:t>If you run  </a:t>
            </a:r>
            <a:r>
              <a:rPr lang="en" sz="1400">
                <a:solidFill>
                  <a:schemeClr val="dk1"/>
                </a:solidFill>
                <a:highlight>
                  <a:schemeClr val="lt2"/>
                </a:highlight>
                <a:latin typeface="Courier New"/>
                <a:ea typeface="Courier New"/>
                <a:cs typeface="Courier New"/>
                <a:sym typeface="Courier New"/>
              </a:rPr>
              <a:t>$ git status</a:t>
            </a:r>
            <a:r>
              <a:rPr lang="en" sz="1400">
                <a:solidFill>
                  <a:schemeClr val="dk1"/>
                </a:solidFill>
              </a:rPr>
              <a:t>  again you should now see that the file is now in green ready to be committed!</a:t>
            </a:r>
            <a:endParaRPr sz="1400" b="1">
              <a:solidFill>
                <a:schemeClr val="dk1"/>
              </a:solidFill>
            </a:endParaRPr>
          </a:p>
        </p:txBody>
      </p:sp>
      <p:sp>
        <p:nvSpPr>
          <p:cNvPr id="364" name="Google Shape;364;p43"/>
          <p:cNvSpPr txBox="1">
            <a:spLocks noGrp="1"/>
          </p:cNvSpPr>
          <p:nvPr>
            <p:ph type="body" idx="1"/>
          </p:nvPr>
        </p:nvSpPr>
        <p:spPr>
          <a:xfrm>
            <a:off x="311700" y="2961900"/>
            <a:ext cx="8520600" cy="17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Use </a:t>
            </a:r>
            <a:r>
              <a:rPr lang="en" sz="1400">
                <a:solidFill>
                  <a:schemeClr val="dk1"/>
                </a:solidFill>
                <a:highlight>
                  <a:srgbClr val="F5F5F5"/>
                </a:highlight>
                <a:latin typeface="Courier New"/>
                <a:ea typeface="Courier New"/>
                <a:cs typeface="Courier New"/>
                <a:sym typeface="Courier New"/>
              </a:rPr>
              <a:t>git add </a:t>
            </a:r>
            <a:r>
              <a:rPr lang="en" sz="1400">
                <a:solidFill>
                  <a:schemeClr val="dk1"/>
                </a:solidFill>
              </a:rPr>
              <a:t>to either:</a:t>
            </a:r>
            <a:endParaRPr sz="1400">
              <a:solidFill>
                <a:schemeClr val="dk1"/>
              </a:solidFill>
            </a:endParaRPr>
          </a:p>
          <a:p>
            <a:pPr marL="457200" lvl="0" indent="-317500" algn="l" rtl="0">
              <a:lnSpc>
                <a:spcPct val="150000"/>
              </a:lnSpc>
              <a:spcBef>
                <a:spcPts val="1200"/>
              </a:spcBef>
              <a:spcAft>
                <a:spcPts val="0"/>
              </a:spcAft>
              <a:buClr>
                <a:srgbClr val="980000"/>
              </a:buClr>
              <a:buSzPts val="1400"/>
              <a:buChar char="●"/>
            </a:pPr>
            <a:r>
              <a:rPr lang="en" sz="1400">
                <a:solidFill>
                  <a:schemeClr val="dk1"/>
                </a:solidFill>
              </a:rPr>
              <a:t>Add a new file to the repository (untracked -&gt; staged)</a:t>
            </a:r>
            <a:endParaRPr sz="1400">
              <a:solidFill>
                <a:schemeClr val="dk1"/>
              </a:solidFill>
            </a:endParaRPr>
          </a:p>
          <a:p>
            <a:pPr marL="457200" lvl="0" indent="-317500" algn="l" rtl="0">
              <a:lnSpc>
                <a:spcPct val="150000"/>
              </a:lnSpc>
              <a:spcBef>
                <a:spcPts val="0"/>
              </a:spcBef>
              <a:spcAft>
                <a:spcPts val="0"/>
              </a:spcAft>
              <a:buClr>
                <a:srgbClr val="980000"/>
              </a:buClr>
              <a:buSzPts val="1400"/>
              <a:buChar char="●"/>
            </a:pPr>
            <a:r>
              <a:rPr lang="en" sz="1400">
                <a:solidFill>
                  <a:schemeClr val="dk1"/>
                </a:solidFill>
              </a:rPr>
              <a:t>Record a change that you made to an existing file (tracked -&gt; staged)</a:t>
            </a:r>
            <a:endParaRPr sz="1400">
              <a:solidFill>
                <a:schemeClr val="dk1"/>
              </a:solidFill>
            </a:endParaRPr>
          </a:p>
          <a:p>
            <a:pPr marL="0" lvl="0" indent="0" algn="l" rtl="0">
              <a:spcBef>
                <a:spcPts val="1200"/>
              </a:spcBef>
              <a:spcAft>
                <a:spcPts val="1200"/>
              </a:spcAft>
              <a:buNone/>
            </a:pPr>
            <a:endParaRPr sz="1400"/>
          </a:p>
        </p:txBody>
      </p:sp>
      <p:sp>
        <p:nvSpPr>
          <p:cNvPr id="365" name="Google Shape;365;p43"/>
          <p:cNvSpPr txBox="1"/>
          <p:nvPr/>
        </p:nvSpPr>
        <p:spPr>
          <a:xfrm>
            <a:off x="3242250" y="1762113"/>
            <a:ext cx="26595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add new_file.txt</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1"/>
                                        </p:tgtEl>
                                        <p:attrNameLst>
                                          <p:attrName>style.visibility</p:attrName>
                                        </p:attrNameLst>
                                      </p:cBhvr>
                                      <p:to>
                                        <p:strVal val="visible"/>
                                      </p:to>
                                    </p:set>
                                    <p:animEffect transition="in" filter="fade">
                                      <p:cBhvr>
                                        <p:cTn id="7" dur="1"/>
                                        <p:tgtEl>
                                          <p:spTgt spid="361"/>
                                        </p:tgtEl>
                                      </p:cBhvr>
                                    </p:animEffect>
                                  </p:childTnLst>
                                </p:cTn>
                              </p:par>
                              <p:par>
                                <p:cTn id="8" presetID="10" presetClass="entr" presetSubtype="0" fill="hold" nodeType="withEffect">
                                  <p:stCondLst>
                                    <p:cond delay="0"/>
                                  </p:stCondLst>
                                  <p:childTnLst>
                                    <p:set>
                                      <p:cBhvr>
                                        <p:cTn id="9" dur="1" fill="hold">
                                          <p:stCondLst>
                                            <p:cond delay="0"/>
                                          </p:stCondLst>
                                        </p:cTn>
                                        <p:tgtEl>
                                          <p:spTgt spid="362"/>
                                        </p:tgtEl>
                                        <p:attrNameLst>
                                          <p:attrName>style.visibility</p:attrName>
                                        </p:attrNameLst>
                                      </p:cBhvr>
                                      <p:to>
                                        <p:strVal val="visible"/>
                                      </p:to>
                                    </p:set>
                                    <p:animEffect transition="in" filter="fade">
                                      <p:cBhvr>
                                        <p:cTn id="10" dur="1"/>
                                        <p:tgtEl>
                                          <p:spTgt spid="36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5"/>
                                        </p:tgtEl>
                                        <p:attrNameLst>
                                          <p:attrName>style.visibility</p:attrName>
                                        </p:attrNameLst>
                                      </p:cBhvr>
                                      <p:to>
                                        <p:strVal val="visible"/>
                                      </p:to>
                                    </p:set>
                                    <p:animEffect transition="in" filter="fade">
                                      <p:cBhvr>
                                        <p:cTn id="15" dur="1"/>
                                        <p:tgtEl>
                                          <p:spTgt spid="36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63"/>
                                        </p:tgtEl>
                                        <p:attrNameLst>
                                          <p:attrName>style.visibility</p:attrName>
                                        </p:attrNameLst>
                                      </p:cBhvr>
                                      <p:to>
                                        <p:strVal val="visible"/>
                                      </p:to>
                                    </p:set>
                                    <p:animEffect transition="in" filter="fade">
                                      <p:cBhvr>
                                        <p:cTn id="20" dur="1"/>
                                        <p:tgtEl>
                                          <p:spTgt spid="36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64">
                                            <p:txEl>
                                              <p:pRg st="0" end="0"/>
                                            </p:txEl>
                                          </p:spTgt>
                                        </p:tgtEl>
                                        <p:attrNameLst>
                                          <p:attrName>style.visibility</p:attrName>
                                        </p:attrNameLst>
                                      </p:cBhvr>
                                      <p:to>
                                        <p:strVal val="visible"/>
                                      </p:to>
                                    </p:set>
                                    <p:animEffect transition="in" filter="fade">
                                      <p:cBhvr>
                                        <p:cTn id="25" dur="1"/>
                                        <p:tgtEl>
                                          <p:spTgt spid="36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64">
                                            <p:txEl>
                                              <p:pRg st="1" end="1"/>
                                            </p:txEl>
                                          </p:spTgt>
                                        </p:tgtEl>
                                        <p:attrNameLst>
                                          <p:attrName>style.visibility</p:attrName>
                                        </p:attrNameLst>
                                      </p:cBhvr>
                                      <p:to>
                                        <p:strVal val="visible"/>
                                      </p:to>
                                    </p:set>
                                    <p:animEffect transition="in" filter="fade">
                                      <p:cBhvr>
                                        <p:cTn id="30" dur="1"/>
                                        <p:tgtEl>
                                          <p:spTgt spid="36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4">
                                            <p:txEl>
                                              <p:pRg st="2" end="2"/>
                                            </p:txEl>
                                          </p:spTgt>
                                        </p:tgtEl>
                                        <p:attrNameLst>
                                          <p:attrName>style.visibility</p:attrName>
                                        </p:attrNameLst>
                                      </p:cBhvr>
                                      <p:to>
                                        <p:strVal val="visible"/>
                                      </p:to>
                                    </p:set>
                                    <p:animEffect transition="in" filter="fade">
                                      <p:cBhvr>
                                        <p:cTn id="35" dur="1"/>
                                        <p:tgtEl>
                                          <p:spTgt spid="36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64">
                                            <p:txEl>
                                              <p:pRg st="3" end="3"/>
                                            </p:txEl>
                                          </p:spTgt>
                                        </p:tgtEl>
                                        <p:attrNameLst>
                                          <p:attrName>style.visibility</p:attrName>
                                        </p:attrNameLst>
                                      </p:cBhvr>
                                      <p:to>
                                        <p:strVal val="visible"/>
                                      </p:to>
                                    </p:set>
                                    <p:animEffect transition="in" filter="fade">
                                      <p:cBhvr>
                                        <p:cTn id="40" dur="1"/>
                                        <p:tgtEl>
                                          <p:spTgt spid="3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Committing Files</a:t>
            </a:r>
            <a:endParaRPr/>
          </a:p>
        </p:txBody>
      </p:sp>
      <p:sp>
        <p:nvSpPr>
          <p:cNvPr id="371" name="Google Shape;371;p44"/>
          <p:cNvSpPr txBox="1">
            <a:spLocks noGrp="1"/>
          </p:cNvSpPr>
          <p:nvPr>
            <p:ph type="body" idx="1"/>
          </p:nvPr>
        </p:nvSpPr>
        <p:spPr>
          <a:xfrm>
            <a:off x="311700" y="1152475"/>
            <a:ext cx="8520600" cy="78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a:solidFill>
                  <a:schemeClr val="dk1"/>
                </a:solidFill>
              </a:rPr>
              <a:t>The command </a:t>
            </a:r>
            <a:r>
              <a:rPr lang="en" sz="1400">
                <a:solidFill>
                  <a:schemeClr val="dk1"/>
                </a:solidFill>
                <a:highlight>
                  <a:srgbClr val="F5F5F5"/>
                </a:highlight>
                <a:latin typeface="Courier New"/>
                <a:ea typeface="Courier New"/>
                <a:cs typeface="Courier New"/>
                <a:sym typeface="Courier New"/>
              </a:rPr>
              <a:t>git commit -m &lt;commit message&gt; </a:t>
            </a:r>
            <a:r>
              <a:rPr lang="en" sz="1400">
                <a:solidFill>
                  <a:schemeClr val="dk1"/>
                </a:solidFill>
              </a:rPr>
              <a:t>creates a new snapshot of our repository including all the changes that have been staged . Let’s commit our changes!</a:t>
            </a:r>
            <a:endParaRPr sz="1400" b="1">
              <a:solidFill>
                <a:schemeClr val="dk1"/>
              </a:solidFill>
            </a:endParaRPr>
          </a:p>
        </p:txBody>
      </p:sp>
      <p:sp>
        <p:nvSpPr>
          <p:cNvPr id="372" name="Google Shape;372;p44"/>
          <p:cNvSpPr txBox="1">
            <a:spLocks noGrp="1"/>
          </p:cNvSpPr>
          <p:nvPr>
            <p:ph type="body" idx="1"/>
          </p:nvPr>
        </p:nvSpPr>
        <p:spPr>
          <a:xfrm>
            <a:off x="311700" y="2254575"/>
            <a:ext cx="8520600" cy="78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a:solidFill>
                  <a:schemeClr val="dk1"/>
                </a:solidFill>
              </a:rPr>
              <a:t>The new snapshot (commit)  is now saved in our local repository, but they don’t yet exist in the remote repository because we haven’t pushed them.</a:t>
            </a:r>
            <a:endParaRPr sz="1400" b="1">
              <a:solidFill>
                <a:schemeClr val="dk1"/>
              </a:solidFill>
            </a:endParaRPr>
          </a:p>
        </p:txBody>
      </p:sp>
      <p:sp>
        <p:nvSpPr>
          <p:cNvPr id="373" name="Google Shape;373;p44"/>
          <p:cNvSpPr txBox="1">
            <a:spLocks noGrp="1"/>
          </p:cNvSpPr>
          <p:nvPr>
            <p:ph type="body" idx="1"/>
          </p:nvPr>
        </p:nvSpPr>
        <p:spPr>
          <a:xfrm>
            <a:off x="311700" y="3039075"/>
            <a:ext cx="8520600" cy="78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a:solidFill>
                  <a:schemeClr val="dk1"/>
                </a:solidFill>
              </a:rPr>
              <a:t>If you run</a:t>
            </a:r>
            <a:r>
              <a:rPr lang="en" sz="1400">
                <a:solidFill>
                  <a:schemeClr val="dk1"/>
                </a:solidFill>
                <a:highlight>
                  <a:schemeClr val="lt2"/>
                </a:highlight>
              </a:rPr>
              <a:t> </a:t>
            </a:r>
            <a:r>
              <a:rPr lang="en" sz="1400">
                <a:solidFill>
                  <a:schemeClr val="dk1"/>
                </a:solidFill>
                <a:highlight>
                  <a:schemeClr val="lt2"/>
                </a:highlight>
                <a:latin typeface="Courier New"/>
                <a:ea typeface="Courier New"/>
                <a:cs typeface="Courier New"/>
                <a:sym typeface="Courier New"/>
              </a:rPr>
              <a:t>$ git log </a:t>
            </a:r>
            <a:r>
              <a:rPr lang="en" sz="1400">
                <a:solidFill>
                  <a:schemeClr val="dk1"/>
                </a:solidFill>
              </a:rPr>
              <a:t> again you should now see two commits: the initial commit  and the new commit you just created. Notice also:</a:t>
            </a:r>
            <a:endParaRPr sz="1400" b="1">
              <a:solidFill>
                <a:schemeClr val="dk1"/>
              </a:solidFill>
            </a:endParaRPr>
          </a:p>
        </p:txBody>
      </p:sp>
      <p:sp>
        <p:nvSpPr>
          <p:cNvPr id="374" name="Google Shape;374;p44"/>
          <p:cNvSpPr txBox="1">
            <a:spLocks noGrp="1"/>
          </p:cNvSpPr>
          <p:nvPr>
            <p:ph type="body" idx="1"/>
          </p:nvPr>
        </p:nvSpPr>
        <p:spPr>
          <a:xfrm>
            <a:off x="311700" y="3704825"/>
            <a:ext cx="8520600" cy="985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HEAD now points to the new commit (because this is where you currently are) in the main branch.</a:t>
            </a:r>
            <a:endParaRPr sz="1400">
              <a:solidFill>
                <a:schemeClr val="dk1"/>
              </a:solidFill>
            </a:endParaRPr>
          </a:p>
          <a:p>
            <a:pPr marL="457200" lvl="0" indent="-317500" algn="l" rtl="0">
              <a:spcBef>
                <a:spcPts val="0"/>
              </a:spcBef>
              <a:spcAft>
                <a:spcPts val="0"/>
              </a:spcAft>
              <a:buClr>
                <a:srgbClr val="980000"/>
              </a:buClr>
              <a:buSzPts val="1400"/>
              <a:buChar char="●"/>
            </a:pPr>
            <a:r>
              <a:rPr lang="en" sz="1400">
                <a:solidFill>
                  <a:schemeClr val="dk1"/>
                </a:solidFill>
              </a:rPr>
              <a:t>The HEAD of the remote is still in the first commit because we have not pushed our changes.</a:t>
            </a:r>
            <a:endParaRPr sz="1400">
              <a:solidFill>
                <a:schemeClr val="dk1"/>
              </a:solidFill>
            </a:endParaRPr>
          </a:p>
        </p:txBody>
      </p:sp>
      <p:sp>
        <p:nvSpPr>
          <p:cNvPr id="375" name="Google Shape;375;p44"/>
          <p:cNvSpPr txBox="1"/>
          <p:nvPr/>
        </p:nvSpPr>
        <p:spPr>
          <a:xfrm>
            <a:off x="2713950" y="1800700"/>
            <a:ext cx="37161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commit -m </a:t>
            </a:r>
            <a:r>
              <a:rPr lang="en">
                <a:solidFill>
                  <a:schemeClr val="dk1"/>
                </a:solidFill>
                <a:highlight>
                  <a:schemeClr val="lt2"/>
                </a:highlight>
              </a:rPr>
              <a:t>“</a:t>
            </a:r>
            <a:r>
              <a:rPr lang="en">
                <a:solidFill>
                  <a:schemeClr val="dk1"/>
                </a:solidFill>
                <a:highlight>
                  <a:schemeClr val="lt2"/>
                </a:highlight>
                <a:latin typeface="Courier New"/>
                <a:ea typeface="Courier New"/>
                <a:cs typeface="Courier New"/>
                <a:sym typeface="Courier New"/>
              </a:rPr>
              <a:t>Add a new file</a:t>
            </a:r>
            <a:r>
              <a:rPr lang="en">
                <a:solidFill>
                  <a:schemeClr val="dk1"/>
                </a:solidFill>
                <a:highlight>
                  <a:schemeClr val="lt2"/>
                </a:highlight>
              </a:rPr>
              <a:t>”</a:t>
            </a:r>
            <a:endParaRPr>
              <a:solidFill>
                <a:schemeClr val="dk1"/>
              </a:solidFill>
              <a:highlight>
                <a:schemeClr val="lt2"/>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
                                        <p:tgtEl>
                                          <p:spTgt spid="370"/>
                                        </p:tgtEl>
                                      </p:cBhvr>
                                    </p:animEffect>
                                  </p:childTnLst>
                                </p:cTn>
                              </p:par>
                              <p:par>
                                <p:cTn id="8" presetID="10" presetClass="entr" presetSubtype="0" fill="hold" nodeType="withEffect">
                                  <p:stCondLst>
                                    <p:cond delay="0"/>
                                  </p:stCondLst>
                                  <p:childTnLst>
                                    <p:set>
                                      <p:cBhvr>
                                        <p:cTn id="9" dur="1" fill="hold">
                                          <p:stCondLst>
                                            <p:cond delay="0"/>
                                          </p:stCondLst>
                                        </p:cTn>
                                        <p:tgtEl>
                                          <p:spTgt spid="371"/>
                                        </p:tgtEl>
                                        <p:attrNameLst>
                                          <p:attrName>style.visibility</p:attrName>
                                        </p:attrNameLst>
                                      </p:cBhvr>
                                      <p:to>
                                        <p:strVal val="visible"/>
                                      </p:to>
                                    </p:set>
                                    <p:animEffect transition="in" filter="fade">
                                      <p:cBhvr>
                                        <p:cTn id="10" dur="1"/>
                                        <p:tgtEl>
                                          <p:spTgt spid="37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5"/>
                                        </p:tgtEl>
                                        <p:attrNameLst>
                                          <p:attrName>style.visibility</p:attrName>
                                        </p:attrNameLst>
                                      </p:cBhvr>
                                      <p:to>
                                        <p:strVal val="visible"/>
                                      </p:to>
                                    </p:set>
                                    <p:animEffect transition="in" filter="fade">
                                      <p:cBhvr>
                                        <p:cTn id="15" dur="1"/>
                                        <p:tgtEl>
                                          <p:spTgt spid="37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72"/>
                                        </p:tgtEl>
                                        <p:attrNameLst>
                                          <p:attrName>style.visibility</p:attrName>
                                        </p:attrNameLst>
                                      </p:cBhvr>
                                      <p:to>
                                        <p:strVal val="visible"/>
                                      </p:to>
                                    </p:set>
                                    <p:animEffect transition="in" filter="fade">
                                      <p:cBhvr>
                                        <p:cTn id="20" dur="1"/>
                                        <p:tgtEl>
                                          <p:spTgt spid="37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73"/>
                                        </p:tgtEl>
                                        <p:attrNameLst>
                                          <p:attrName>style.visibility</p:attrName>
                                        </p:attrNameLst>
                                      </p:cBhvr>
                                      <p:to>
                                        <p:strVal val="visible"/>
                                      </p:to>
                                    </p:set>
                                    <p:animEffect transition="in" filter="fade">
                                      <p:cBhvr>
                                        <p:cTn id="25" dur="1"/>
                                        <p:tgtEl>
                                          <p:spTgt spid="37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74">
                                            <p:txEl>
                                              <p:pRg st="0" end="0"/>
                                            </p:txEl>
                                          </p:spTgt>
                                        </p:tgtEl>
                                        <p:attrNameLst>
                                          <p:attrName>style.visibility</p:attrName>
                                        </p:attrNameLst>
                                      </p:cBhvr>
                                      <p:to>
                                        <p:strVal val="visible"/>
                                      </p:to>
                                    </p:set>
                                    <p:animEffect transition="in" filter="fade">
                                      <p:cBhvr>
                                        <p:cTn id="30" dur="1"/>
                                        <p:tgtEl>
                                          <p:spTgt spid="37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74">
                                            <p:txEl>
                                              <p:pRg st="1" end="1"/>
                                            </p:txEl>
                                          </p:spTgt>
                                        </p:tgtEl>
                                        <p:attrNameLst>
                                          <p:attrName>style.visibility</p:attrName>
                                        </p:attrNameLst>
                                      </p:cBhvr>
                                      <p:to>
                                        <p:strVal val="visible"/>
                                      </p:to>
                                    </p:set>
                                    <p:animEffect transition="in" filter="fade">
                                      <p:cBhvr>
                                        <p:cTn id="35" dur="1"/>
                                        <p:tgtEl>
                                          <p:spTgt spid="3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Pulling and Pushing</a:t>
            </a:r>
            <a:endParaRPr>
              <a:solidFill>
                <a:srgbClr val="980000"/>
              </a:solidFill>
            </a:endParaRPr>
          </a:p>
        </p:txBody>
      </p:sp>
      <p:sp>
        <p:nvSpPr>
          <p:cNvPr id="381" name="Google Shape;381;p45"/>
          <p:cNvSpPr txBox="1">
            <a:spLocks noGrp="1"/>
          </p:cNvSpPr>
          <p:nvPr>
            <p:ph type="body" idx="1"/>
          </p:nvPr>
        </p:nvSpPr>
        <p:spPr>
          <a:xfrm>
            <a:off x="311700" y="1152475"/>
            <a:ext cx="8520600" cy="784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When we run the command </a:t>
            </a:r>
            <a:r>
              <a:rPr lang="en" sz="1400">
                <a:solidFill>
                  <a:schemeClr val="dk1"/>
                </a:solidFill>
                <a:highlight>
                  <a:srgbClr val="F5F5F5"/>
                </a:highlight>
                <a:latin typeface="Courier New"/>
                <a:ea typeface="Courier New"/>
                <a:cs typeface="Courier New"/>
                <a:sym typeface="Courier New"/>
              </a:rPr>
              <a:t>git pull</a:t>
            </a:r>
            <a:r>
              <a:rPr lang="en" sz="1400">
                <a:solidFill>
                  <a:schemeClr val="dk1"/>
                </a:solidFill>
              </a:rPr>
              <a:t>, Git fetches the remote repository from GitHub and merges the new remote updates with our local repository. </a:t>
            </a:r>
            <a:r>
              <a:rPr lang="en" sz="1400" b="1">
                <a:solidFill>
                  <a:schemeClr val="dk1"/>
                </a:solidFill>
              </a:rPr>
              <a:t>You must always pull before pushing!</a:t>
            </a:r>
            <a:endParaRPr sz="1400" b="1">
              <a:solidFill>
                <a:schemeClr val="dk1"/>
              </a:solidFill>
            </a:endParaRPr>
          </a:p>
        </p:txBody>
      </p:sp>
      <p:sp>
        <p:nvSpPr>
          <p:cNvPr id="382" name="Google Shape;382;p45"/>
          <p:cNvSpPr txBox="1">
            <a:spLocks noGrp="1"/>
          </p:cNvSpPr>
          <p:nvPr>
            <p:ph type="body" idx="1"/>
          </p:nvPr>
        </p:nvSpPr>
        <p:spPr>
          <a:xfrm>
            <a:off x="311700" y="1787250"/>
            <a:ext cx="8520600" cy="784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Even if both remote and local modified the same file, Git is usually able to correctly merge the two copies.</a:t>
            </a:r>
            <a:endParaRPr sz="1400" b="1">
              <a:solidFill>
                <a:schemeClr val="dk1"/>
              </a:solidFill>
            </a:endParaRPr>
          </a:p>
        </p:txBody>
      </p:sp>
      <p:sp>
        <p:nvSpPr>
          <p:cNvPr id="383" name="Google Shape;383;p45"/>
          <p:cNvSpPr txBox="1">
            <a:spLocks noGrp="1"/>
          </p:cNvSpPr>
          <p:nvPr>
            <p:ph type="body" idx="1"/>
          </p:nvPr>
        </p:nvSpPr>
        <p:spPr>
          <a:xfrm>
            <a:off x="311700" y="2463375"/>
            <a:ext cx="8520600" cy="784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We get a </a:t>
            </a:r>
            <a:r>
              <a:rPr lang="en" sz="1400" b="1" i="1">
                <a:solidFill>
                  <a:schemeClr val="dk1"/>
                </a:solidFill>
              </a:rPr>
              <a:t>merge conflict </a:t>
            </a:r>
            <a:r>
              <a:rPr lang="en" sz="1400">
                <a:solidFill>
                  <a:schemeClr val="dk1"/>
                </a:solidFill>
              </a:rPr>
              <a:t>if both parties modified the same part of the file, since Git doesn’t know which version to keep.</a:t>
            </a:r>
            <a:endParaRPr sz="1400">
              <a:solidFill>
                <a:schemeClr val="dk1"/>
              </a:solidFill>
            </a:endParaRPr>
          </a:p>
        </p:txBody>
      </p:sp>
      <p:sp>
        <p:nvSpPr>
          <p:cNvPr id="384" name="Google Shape;384;p45"/>
          <p:cNvSpPr txBox="1">
            <a:spLocks noGrp="1"/>
          </p:cNvSpPr>
          <p:nvPr>
            <p:ph type="body" idx="1"/>
          </p:nvPr>
        </p:nvSpPr>
        <p:spPr>
          <a:xfrm>
            <a:off x="311700" y="3247875"/>
            <a:ext cx="8520600" cy="784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In our case, since the file we created does not exist in remote, we won’t get any conflicts yet. So go ahead, and run  </a:t>
            </a:r>
            <a:r>
              <a:rPr lang="en" sz="1400">
                <a:solidFill>
                  <a:schemeClr val="dk1"/>
                </a:solidFill>
                <a:highlight>
                  <a:schemeClr val="lt2"/>
                </a:highlight>
                <a:latin typeface="Courier New"/>
                <a:ea typeface="Courier New"/>
                <a:cs typeface="Courier New"/>
                <a:sym typeface="Courier New"/>
              </a:rPr>
              <a:t>$ git pull</a:t>
            </a:r>
            <a:r>
              <a:rPr lang="en" sz="1400">
                <a:solidFill>
                  <a:schemeClr val="dk1"/>
                </a:solidFill>
              </a:rPr>
              <a:t> Since nothing has changed in the remote, no files got pulled.</a:t>
            </a:r>
            <a:endParaRPr sz="1400">
              <a:solidFill>
                <a:schemeClr val="dk1"/>
              </a:solidFill>
            </a:endParaRPr>
          </a:p>
        </p:txBody>
      </p:sp>
      <p:sp>
        <p:nvSpPr>
          <p:cNvPr id="385" name="Google Shape;385;p45"/>
          <p:cNvSpPr txBox="1">
            <a:spLocks noGrp="1"/>
          </p:cNvSpPr>
          <p:nvPr>
            <p:ph type="body" idx="1"/>
          </p:nvPr>
        </p:nvSpPr>
        <p:spPr>
          <a:xfrm>
            <a:off x="311700" y="4032375"/>
            <a:ext cx="8520600" cy="784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Finally, run the </a:t>
            </a:r>
            <a:r>
              <a:rPr lang="en" sz="1400">
                <a:solidFill>
                  <a:schemeClr val="dk1"/>
                </a:solidFill>
                <a:highlight>
                  <a:schemeClr val="lt2"/>
                </a:highlight>
                <a:latin typeface="Courier New"/>
                <a:ea typeface="Courier New"/>
                <a:cs typeface="Courier New"/>
                <a:sym typeface="Courier New"/>
              </a:rPr>
              <a:t>$ git push</a:t>
            </a:r>
            <a:r>
              <a:rPr lang="en" sz="1400">
                <a:solidFill>
                  <a:schemeClr val="dk1"/>
                </a:solidFill>
              </a:rPr>
              <a:t> command to update the remote repository with your local commits.</a:t>
            </a:r>
            <a:r>
              <a:rPr lang="en" sz="1400"/>
              <a:t>  </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fade">
                                      <p:cBhvr>
                                        <p:cTn id="7" dur="1"/>
                                        <p:tgtEl>
                                          <p:spTgt spid="380"/>
                                        </p:tgtEl>
                                      </p:cBhvr>
                                    </p:animEffect>
                                  </p:childTnLst>
                                </p:cTn>
                              </p:par>
                              <p:par>
                                <p:cTn id="8" presetID="10" presetClass="entr" presetSubtype="0" fill="hold" nodeType="withEffect">
                                  <p:stCondLst>
                                    <p:cond delay="0"/>
                                  </p:stCondLst>
                                  <p:childTnLst>
                                    <p:set>
                                      <p:cBhvr>
                                        <p:cTn id="9" dur="1" fill="hold">
                                          <p:stCondLst>
                                            <p:cond delay="0"/>
                                          </p:stCondLst>
                                        </p:cTn>
                                        <p:tgtEl>
                                          <p:spTgt spid="381"/>
                                        </p:tgtEl>
                                        <p:attrNameLst>
                                          <p:attrName>style.visibility</p:attrName>
                                        </p:attrNameLst>
                                      </p:cBhvr>
                                      <p:to>
                                        <p:strVal val="visible"/>
                                      </p:to>
                                    </p:set>
                                    <p:animEffect transition="in" filter="fade">
                                      <p:cBhvr>
                                        <p:cTn id="10" dur="1"/>
                                        <p:tgtEl>
                                          <p:spTgt spid="38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2"/>
                                        </p:tgtEl>
                                        <p:attrNameLst>
                                          <p:attrName>style.visibility</p:attrName>
                                        </p:attrNameLst>
                                      </p:cBhvr>
                                      <p:to>
                                        <p:strVal val="visible"/>
                                      </p:to>
                                    </p:set>
                                    <p:animEffect transition="in" filter="fade">
                                      <p:cBhvr>
                                        <p:cTn id="15" dur="1"/>
                                        <p:tgtEl>
                                          <p:spTgt spid="38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83"/>
                                        </p:tgtEl>
                                        <p:attrNameLst>
                                          <p:attrName>style.visibility</p:attrName>
                                        </p:attrNameLst>
                                      </p:cBhvr>
                                      <p:to>
                                        <p:strVal val="visible"/>
                                      </p:to>
                                    </p:set>
                                    <p:animEffect transition="in" filter="fade">
                                      <p:cBhvr>
                                        <p:cTn id="20" dur="1"/>
                                        <p:tgtEl>
                                          <p:spTgt spid="38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84"/>
                                        </p:tgtEl>
                                        <p:attrNameLst>
                                          <p:attrName>style.visibility</p:attrName>
                                        </p:attrNameLst>
                                      </p:cBhvr>
                                      <p:to>
                                        <p:strVal val="visible"/>
                                      </p:to>
                                    </p:set>
                                    <p:animEffect transition="in" filter="fade">
                                      <p:cBhvr>
                                        <p:cTn id="25" dur="1"/>
                                        <p:tgtEl>
                                          <p:spTgt spid="38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85"/>
                                        </p:tgtEl>
                                        <p:attrNameLst>
                                          <p:attrName>style.visibility</p:attrName>
                                        </p:attrNameLst>
                                      </p:cBhvr>
                                      <p:to>
                                        <p:strVal val="visible"/>
                                      </p:to>
                                    </p:set>
                                    <p:animEffect transition="in" filter="fade">
                                      <p:cBhvr>
                                        <p:cTn id="30" dur="1"/>
                                        <p:tgtEl>
                                          <p:spTgt spid="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Creating a merge conflict</a:t>
            </a:r>
            <a:endParaRPr/>
          </a:p>
        </p:txBody>
      </p:sp>
      <p:sp>
        <p:nvSpPr>
          <p:cNvPr id="391" name="Google Shape;391;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Clr>
                <a:srgbClr val="980000"/>
              </a:buClr>
              <a:buSzPts val="1400"/>
              <a:buAutoNum type="arabicPeriod"/>
            </a:pPr>
            <a:r>
              <a:rPr lang="en" sz="1400">
                <a:solidFill>
                  <a:schemeClr val="dk1"/>
                </a:solidFill>
              </a:rPr>
              <a:t>Choose a partner to work with. </a:t>
            </a:r>
            <a:endParaRPr sz="1400">
              <a:solidFill>
                <a:schemeClr val="dk1"/>
              </a:solidFill>
            </a:endParaRPr>
          </a:p>
          <a:p>
            <a:pPr marL="457200" lvl="0" indent="-317500" algn="l" rtl="0">
              <a:lnSpc>
                <a:spcPct val="150000"/>
              </a:lnSpc>
              <a:spcBef>
                <a:spcPts val="0"/>
              </a:spcBef>
              <a:spcAft>
                <a:spcPts val="0"/>
              </a:spcAft>
              <a:buClr>
                <a:srgbClr val="980000"/>
              </a:buClr>
              <a:buSzPts val="1400"/>
              <a:buAutoNum type="arabicPeriod"/>
            </a:pPr>
            <a:r>
              <a:rPr lang="en" sz="1400">
                <a:solidFill>
                  <a:schemeClr val="dk1"/>
                </a:solidFill>
              </a:rPr>
              <a:t>One of you will add their partner as a collaborator on your playground repo (click Settings and then Collaborators).</a:t>
            </a:r>
            <a:endParaRPr sz="1400">
              <a:solidFill>
                <a:schemeClr val="dk1"/>
              </a:solidFill>
            </a:endParaRPr>
          </a:p>
          <a:p>
            <a:pPr marL="457200" lvl="0" indent="-317500" algn="l" rtl="0">
              <a:lnSpc>
                <a:spcPct val="150000"/>
              </a:lnSpc>
              <a:spcBef>
                <a:spcPts val="0"/>
              </a:spcBef>
              <a:spcAft>
                <a:spcPts val="0"/>
              </a:spcAft>
              <a:buClr>
                <a:srgbClr val="980000"/>
              </a:buClr>
              <a:buSzPts val="1400"/>
              <a:buAutoNum type="arabicPeriod"/>
            </a:pPr>
            <a:r>
              <a:rPr lang="en" sz="1400">
                <a:solidFill>
                  <a:schemeClr val="dk1"/>
                </a:solidFill>
              </a:rPr>
              <a:t>The other partner will make a new folder inside the Orientation directory called “Merging” and will clone their partner’s Playground repo in it.</a:t>
            </a:r>
            <a:endParaRPr sz="1400">
              <a:solidFill>
                <a:schemeClr val="dk1"/>
              </a:solidFill>
            </a:endParaRPr>
          </a:p>
          <a:p>
            <a:pPr marL="0" lvl="0" indent="0" algn="l" rtl="0">
              <a:spcBef>
                <a:spcPts val="1200"/>
              </a:spcBef>
              <a:spcAft>
                <a:spcPts val="0"/>
              </a:spcAft>
              <a:buNone/>
            </a:pPr>
            <a:endParaRPr sz="1400">
              <a:solidFill>
                <a:schemeClr val="dk1"/>
              </a:solidFill>
            </a:endParaRPr>
          </a:p>
          <a:p>
            <a:pPr marL="0" lvl="0" indent="0" algn="l" rtl="0">
              <a:spcBef>
                <a:spcPts val="1200"/>
              </a:spcBef>
              <a:spcAft>
                <a:spcPts val="1200"/>
              </a:spcAft>
              <a:buNone/>
            </a:pPr>
            <a:r>
              <a:rPr lang="en" sz="1400">
                <a:solidFill>
                  <a:schemeClr val="dk1"/>
                </a:solidFill>
              </a:rPr>
              <a:t>For example:  suppose Kim and Holly decide to work together. Together, they decide that Holly will clone Kim’s playground repo. Kim adds Holly as a collaborator. Then Holly clones Kim’s repo inside the “Merging” directory.</a:t>
            </a:r>
            <a:endParaRPr sz="14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0"/>
                                        </p:tgtEl>
                                        <p:attrNameLst>
                                          <p:attrName>style.visibility</p:attrName>
                                        </p:attrNameLst>
                                      </p:cBhvr>
                                      <p:to>
                                        <p:strVal val="visible"/>
                                      </p:to>
                                    </p:set>
                                    <p:animEffect transition="in" filter="fade">
                                      <p:cBhvr>
                                        <p:cTn id="7" dur="1"/>
                                        <p:tgtEl>
                                          <p:spTgt spid="3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1">
                                            <p:txEl>
                                              <p:pRg st="0" end="0"/>
                                            </p:txEl>
                                          </p:spTgt>
                                        </p:tgtEl>
                                        <p:attrNameLst>
                                          <p:attrName>style.visibility</p:attrName>
                                        </p:attrNameLst>
                                      </p:cBhvr>
                                      <p:to>
                                        <p:strVal val="visible"/>
                                      </p:to>
                                    </p:set>
                                    <p:animEffect transition="in" filter="fade">
                                      <p:cBhvr>
                                        <p:cTn id="12" dur="1"/>
                                        <p:tgtEl>
                                          <p:spTgt spid="3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1">
                                            <p:txEl>
                                              <p:pRg st="1" end="1"/>
                                            </p:txEl>
                                          </p:spTgt>
                                        </p:tgtEl>
                                        <p:attrNameLst>
                                          <p:attrName>style.visibility</p:attrName>
                                        </p:attrNameLst>
                                      </p:cBhvr>
                                      <p:to>
                                        <p:strVal val="visible"/>
                                      </p:to>
                                    </p:set>
                                    <p:animEffect transition="in" filter="fade">
                                      <p:cBhvr>
                                        <p:cTn id="17" dur="1"/>
                                        <p:tgtEl>
                                          <p:spTgt spid="3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1">
                                            <p:txEl>
                                              <p:pRg st="2" end="2"/>
                                            </p:txEl>
                                          </p:spTgt>
                                        </p:tgtEl>
                                        <p:attrNameLst>
                                          <p:attrName>style.visibility</p:attrName>
                                        </p:attrNameLst>
                                      </p:cBhvr>
                                      <p:to>
                                        <p:strVal val="visible"/>
                                      </p:to>
                                    </p:set>
                                    <p:animEffect transition="in" filter="fade">
                                      <p:cBhvr>
                                        <p:cTn id="22" dur="1"/>
                                        <p:tgtEl>
                                          <p:spTgt spid="39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1">
                                            <p:txEl>
                                              <p:pRg st="3" end="3"/>
                                            </p:txEl>
                                          </p:spTgt>
                                        </p:tgtEl>
                                        <p:attrNameLst>
                                          <p:attrName>style.visibility</p:attrName>
                                        </p:attrNameLst>
                                      </p:cBhvr>
                                      <p:to>
                                        <p:strVal val="visible"/>
                                      </p:to>
                                    </p:set>
                                    <p:animEffect transition="in" filter="fade">
                                      <p:cBhvr>
                                        <p:cTn id="27" dur="1"/>
                                        <p:tgtEl>
                                          <p:spTgt spid="39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1">
                                            <p:txEl>
                                              <p:pRg st="4" end="4"/>
                                            </p:txEl>
                                          </p:spTgt>
                                        </p:tgtEl>
                                        <p:attrNameLst>
                                          <p:attrName>style.visibility</p:attrName>
                                        </p:attrNameLst>
                                      </p:cBhvr>
                                      <p:to>
                                        <p:strVal val="visible"/>
                                      </p:to>
                                    </p:set>
                                    <p:animEffect transition="in" filter="fade">
                                      <p:cBhvr>
                                        <p:cTn id="32" dur="1"/>
                                        <p:tgtEl>
                                          <p:spTgt spid="3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7"/>
          <p:cNvSpPr txBox="1">
            <a:spLocks noGrp="1"/>
          </p:cNvSpPr>
          <p:nvPr>
            <p:ph type="body" idx="1"/>
          </p:nvPr>
        </p:nvSpPr>
        <p:spPr>
          <a:xfrm>
            <a:off x="311700" y="1152475"/>
            <a:ext cx="8520600" cy="38031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a:solidFill>
                  <a:srgbClr val="000000"/>
                </a:solidFill>
              </a:rPr>
              <a:t>Each partner should make some changes to the playground repo. For this exercise, each partner should make a change to new_file.txt. </a:t>
            </a:r>
            <a:endParaRPr sz="1400">
              <a:solidFill>
                <a:srgbClr val="000000"/>
              </a:solidFill>
            </a:endParaRPr>
          </a:p>
          <a:p>
            <a:pPr marL="0" lvl="0" indent="0" algn="l" rtl="0">
              <a:lnSpc>
                <a:spcPct val="150000"/>
              </a:lnSpc>
              <a:spcBef>
                <a:spcPts val="1200"/>
              </a:spcBef>
              <a:spcAft>
                <a:spcPts val="0"/>
              </a:spcAft>
              <a:buNone/>
            </a:pPr>
            <a:r>
              <a:rPr lang="en" sz="1400">
                <a:solidFill>
                  <a:srgbClr val="000000"/>
                </a:solidFill>
              </a:rPr>
              <a:t>Example: Kim works on her original repo. Holly works on her newly cloned repo. Once both partners have made (different) changes to the file, each one should try to stage-commit-push. This should work for the partner who does this first. The other partner should get an error similar to: </a:t>
            </a:r>
            <a:endParaRPr sz="1400">
              <a:solidFill>
                <a:srgbClr val="000000"/>
              </a:solidFill>
            </a:endParaRPr>
          </a:p>
          <a:p>
            <a:pPr marL="0" lvl="0" indent="0" algn="l" rtl="0">
              <a:spcBef>
                <a:spcPts val="1200"/>
              </a:spcBef>
              <a:spcAft>
                <a:spcPts val="0"/>
              </a:spcAft>
              <a:buNone/>
            </a:pPr>
            <a:endParaRPr sz="1400"/>
          </a:p>
          <a:p>
            <a:pPr marL="0" lvl="0" indent="0" algn="l" rtl="0">
              <a:spcBef>
                <a:spcPts val="1200"/>
              </a:spcBef>
              <a:spcAft>
                <a:spcPts val="1200"/>
              </a:spcAft>
              <a:buNone/>
            </a:pPr>
            <a:r>
              <a:rPr lang="en" sz="1400">
                <a:solidFill>
                  <a:schemeClr val="accent1"/>
                </a:solidFill>
              </a:rPr>
              <a:t>To https://github.com/kimvc7/Playground.git ! [rejected] master -&gt; master (fetch first) error: failed to push some refs to ’https://github.com/... hint: Updates were rejected because the remote contains work hint: that you do not have locally. This is usually caused by hint: another repository pushing to the same ref. You may want hint: to first integrate the remote changes (e.g., ’git pull ...’) hint: before pushing again....</a:t>
            </a:r>
            <a:endParaRPr sz="1400">
              <a:solidFill>
                <a:schemeClr val="accent1"/>
              </a:solidFill>
            </a:endParaRPr>
          </a:p>
        </p:txBody>
      </p:sp>
      <p:sp>
        <p:nvSpPr>
          <p:cNvPr id="397" name="Google Shape;397;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Creating a merge conflict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7"/>
                                        </p:tgtEl>
                                        <p:attrNameLst>
                                          <p:attrName>style.visibility</p:attrName>
                                        </p:attrNameLst>
                                      </p:cBhvr>
                                      <p:to>
                                        <p:strVal val="visible"/>
                                      </p:to>
                                    </p:set>
                                    <p:animEffect transition="in" filter="fade">
                                      <p:cBhvr>
                                        <p:cTn id="7" dur="1"/>
                                        <p:tgtEl>
                                          <p:spTgt spid="3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6">
                                            <p:txEl>
                                              <p:pRg st="0" end="0"/>
                                            </p:txEl>
                                          </p:spTgt>
                                        </p:tgtEl>
                                        <p:attrNameLst>
                                          <p:attrName>style.visibility</p:attrName>
                                        </p:attrNameLst>
                                      </p:cBhvr>
                                      <p:to>
                                        <p:strVal val="visible"/>
                                      </p:to>
                                    </p:set>
                                    <p:animEffect transition="in" filter="fade">
                                      <p:cBhvr>
                                        <p:cTn id="12" dur="1"/>
                                        <p:tgtEl>
                                          <p:spTgt spid="3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6">
                                            <p:txEl>
                                              <p:pRg st="1" end="1"/>
                                            </p:txEl>
                                          </p:spTgt>
                                        </p:tgtEl>
                                        <p:attrNameLst>
                                          <p:attrName>style.visibility</p:attrName>
                                        </p:attrNameLst>
                                      </p:cBhvr>
                                      <p:to>
                                        <p:strVal val="visible"/>
                                      </p:to>
                                    </p:set>
                                    <p:animEffect transition="in" filter="fade">
                                      <p:cBhvr>
                                        <p:cTn id="17" dur="1"/>
                                        <p:tgtEl>
                                          <p:spTgt spid="3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6">
                                            <p:txEl>
                                              <p:pRg st="2" end="2"/>
                                            </p:txEl>
                                          </p:spTgt>
                                        </p:tgtEl>
                                        <p:attrNameLst>
                                          <p:attrName>style.visibility</p:attrName>
                                        </p:attrNameLst>
                                      </p:cBhvr>
                                      <p:to>
                                        <p:strVal val="visible"/>
                                      </p:to>
                                    </p:set>
                                    <p:animEffect transition="in" filter="fade">
                                      <p:cBhvr>
                                        <p:cTn id="22" dur="1"/>
                                        <p:tgtEl>
                                          <p:spTgt spid="39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6">
                                            <p:txEl>
                                              <p:pRg st="3" end="3"/>
                                            </p:txEl>
                                          </p:spTgt>
                                        </p:tgtEl>
                                        <p:attrNameLst>
                                          <p:attrName>style.visibility</p:attrName>
                                        </p:attrNameLst>
                                      </p:cBhvr>
                                      <p:to>
                                        <p:strVal val="visible"/>
                                      </p:to>
                                    </p:set>
                                    <p:animEffect transition="in" filter="fade">
                                      <p:cBhvr>
                                        <p:cTn id="27" dur="1"/>
                                        <p:tgtEl>
                                          <p:spTgt spid="3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The Mistake</a:t>
            </a:r>
            <a:endParaRPr>
              <a:solidFill>
                <a:srgbClr val="980000"/>
              </a:solidFill>
            </a:endParaRPr>
          </a:p>
        </p:txBody>
      </p:sp>
      <p:sp>
        <p:nvSpPr>
          <p:cNvPr id="403" name="Google Shape;403;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400">
                <a:solidFill>
                  <a:schemeClr val="dk1"/>
                </a:solidFill>
              </a:rPr>
              <a:t>The second partner realizes that they’ve made a mistake.</a:t>
            </a:r>
            <a:endParaRPr sz="1400">
              <a:solidFill>
                <a:schemeClr val="dk1"/>
              </a:solidFill>
            </a:endParaRPr>
          </a:p>
          <a:p>
            <a:pPr marL="0" lvl="0" indent="0" algn="just" rtl="0">
              <a:lnSpc>
                <a:spcPct val="150000"/>
              </a:lnSpc>
              <a:spcBef>
                <a:spcPts val="1200"/>
              </a:spcBef>
              <a:spcAft>
                <a:spcPts val="0"/>
              </a:spcAft>
              <a:buNone/>
            </a:pPr>
            <a:r>
              <a:rPr lang="en" sz="1400">
                <a:solidFill>
                  <a:schemeClr val="dk1"/>
                </a:solidFill>
              </a:rPr>
              <a:t>Before pushing, we should always fetch and merge (or pull) from the remote repo. </a:t>
            </a:r>
            <a:endParaRPr sz="1400">
              <a:solidFill>
                <a:schemeClr val="dk1"/>
              </a:solidFill>
            </a:endParaRPr>
          </a:p>
          <a:p>
            <a:pPr marL="0" lvl="0" indent="0" algn="just" rtl="0">
              <a:lnSpc>
                <a:spcPct val="150000"/>
              </a:lnSpc>
              <a:spcBef>
                <a:spcPts val="1200"/>
              </a:spcBef>
              <a:spcAft>
                <a:spcPts val="0"/>
              </a:spcAft>
              <a:buNone/>
            </a:pPr>
            <a:r>
              <a:rPr lang="en" sz="1400">
                <a:solidFill>
                  <a:schemeClr val="dk1"/>
                </a:solidFill>
              </a:rPr>
              <a:t>The partner who attempted to push second did not pull beforehand. </a:t>
            </a:r>
            <a:endParaRPr sz="1400">
              <a:solidFill>
                <a:schemeClr val="dk1"/>
              </a:solidFill>
            </a:endParaRPr>
          </a:p>
          <a:p>
            <a:pPr marL="0" lvl="0" indent="0" algn="just" rtl="0">
              <a:lnSpc>
                <a:spcPct val="150000"/>
              </a:lnSpc>
              <a:spcBef>
                <a:spcPts val="1200"/>
              </a:spcBef>
              <a:spcAft>
                <a:spcPts val="0"/>
              </a:spcAft>
              <a:buNone/>
            </a:pPr>
            <a:r>
              <a:rPr lang="en" sz="1400">
                <a:solidFill>
                  <a:schemeClr val="dk1"/>
                </a:solidFill>
              </a:rPr>
              <a:t>If you receive this message, you should realize that someone pushed while you were working.</a:t>
            </a:r>
            <a:endParaRPr sz="1400">
              <a:solidFill>
                <a:schemeClr val="dk1"/>
              </a:solidFill>
            </a:endParaRPr>
          </a:p>
          <a:p>
            <a:pPr marL="0" lvl="0" indent="0" algn="just" rtl="0">
              <a:lnSpc>
                <a:spcPct val="150000"/>
              </a:lnSpc>
              <a:spcBef>
                <a:spcPts val="1200"/>
              </a:spcBef>
              <a:spcAft>
                <a:spcPts val="1200"/>
              </a:spcAft>
              <a:buNone/>
            </a:pPr>
            <a:r>
              <a:rPr lang="en" sz="1400">
                <a:solidFill>
                  <a:schemeClr val="dk1"/>
                </a:solidFill>
              </a:rPr>
              <a:t>This can be fixed by pulling. What do you expect will happen when this partner pushes?</a:t>
            </a:r>
            <a:endParaRPr sz="14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2"/>
                                        </p:tgtEl>
                                        <p:attrNameLst>
                                          <p:attrName>style.visibility</p:attrName>
                                        </p:attrNameLst>
                                      </p:cBhvr>
                                      <p:to>
                                        <p:strVal val="visible"/>
                                      </p:to>
                                    </p:set>
                                    <p:animEffect transition="in" filter="fade">
                                      <p:cBhvr>
                                        <p:cTn id="7" dur="1"/>
                                        <p:tgtEl>
                                          <p:spTgt spid="4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3">
                                            <p:txEl>
                                              <p:pRg st="0" end="0"/>
                                            </p:txEl>
                                          </p:spTgt>
                                        </p:tgtEl>
                                        <p:attrNameLst>
                                          <p:attrName>style.visibility</p:attrName>
                                        </p:attrNameLst>
                                      </p:cBhvr>
                                      <p:to>
                                        <p:strVal val="visible"/>
                                      </p:to>
                                    </p:set>
                                    <p:animEffect transition="in" filter="fade">
                                      <p:cBhvr>
                                        <p:cTn id="12" dur="1"/>
                                        <p:tgtEl>
                                          <p:spTgt spid="4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3">
                                            <p:txEl>
                                              <p:pRg st="1" end="1"/>
                                            </p:txEl>
                                          </p:spTgt>
                                        </p:tgtEl>
                                        <p:attrNameLst>
                                          <p:attrName>style.visibility</p:attrName>
                                        </p:attrNameLst>
                                      </p:cBhvr>
                                      <p:to>
                                        <p:strVal val="visible"/>
                                      </p:to>
                                    </p:set>
                                    <p:animEffect transition="in" filter="fade">
                                      <p:cBhvr>
                                        <p:cTn id="17" dur="1"/>
                                        <p:tgtEl>
                                          <p:spTgt spid="4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3">
                                            <p:txEl>
                                              <p:pRg st="2" end="2"/>
                                            </p:txEl>
                                          </p:spTgt>
                                        </p:tgtEl>
                                        <p:attrNameLst>
                                          <p:attrName>style.visibility</p:attrName>
                                        </p:attrNameLst>
                                      </p:cBhvr>
                                      <p:to>
                                        <p:strVal val="visible"/>
                                      </p:to>
                                    </p:set>
                                    <p:animEffect transition="in" filter="fade">
                                      <p:cBhvr>
                                        <p:cTn id="22" dur="1"/>
                                        <p:tgtEl>
                                          <p:spTgt spid="40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3">
                                            <p:txEl>
                                              <p:pRg st="3" end="3"/>
                                            </p:txEl>
                                          </p:spTgt>
                                        </p:tgtEl>
                                        <p:attrNameLst>
                                          <p:attrName>style.visibility</p:attrName>
                                        </p:attrNameLst>
                                      </p:cBhvr>
                                      <p:to>
                                        <p:strVal val="visible"/>
                                      </p:to>
                                    </p:set>
                                    <p:animEffect transition="in" filter="fade">
                                      <p:cBhvr>
                                        <p:cTn id="27" dur="1"/>
                                        <p:tgtEl>
                                          <p:spTgt spid="40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3">
                                            <p:txEl>
                                              <p:pRg st="4" end="4"/>
                                            </p:txEl>
                                          </p:spTgt>
                                        </p:tgtEl>
                                        <p:attrNameLst>
                                          <p:attrName>style.visibility</p:attrName>
                                        </p:attrNameLst>
                                      </p:cBhvr>
                                      <p:to>
                                        <p:strVal val="visible"/>
                                      </p:to>
                                    </p:set>
                                    <p:animEffect transition="in" filter="fade">
                                      <p:cBhvr>
                                        <p:cTn id="32" dur="1"/>
                                        <p:tgtEl>
                                          <p:spTgt spid="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9"/>
          <p:cNvSpPr txBox="1"/>
          <p:nvPr/>
        </p:nvSpPr>
        <p:spPr>
          <a:xfrm>
            <a:off x="311700" y="1537500"/>
            <a:ext cx="8702100" cy="20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The output will be something like:</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accent1"/>
                </a:solidFill>
              </a:rPr>
              <a:t>$ cat existing_file.txt </a:t>
            </a:r>
            <a:endParaRPr>
              <a:solidFill>
                <a:schemeClr val="accent1"/>
              </a:solidFill>
            </a:endParaRPr>
          </a:p>
          <a:p>
            <a:pPr marL="0" lvl="0" indent="0" algn="l" rtl="0">
              <a:spcBef>
                <a:spcPts val="0"/>
              </a:spcBef>
              <a:spcAft>
                <a:spcPts val="0"/>
              </a:spcAft>
              <a:buNone/>
            </a:pPr>
            <a:endParaRPr>
              <a:solidFill>
                <a:schemeClr val="accent1"/>
              </a:solidFill>
            </a:endParaRPr>
          </a:p>
          <a:p>
            <a:pPr marL="0" lvl="0" indent="0" algn="l" rtl="0">
              <a:spcBef>
                <a:spcPts val="0"/>
              </a:spcBef>
              <a:spcAft>
                <a:spcPts val="0"/>
              </a:spcAft>
              <a:buNone/>
            </a:pPr>
            <a:r>
              <a:rPr lang="en">
                <a:solidFill>
                  <a:schemeClr val="accent1"/>
                </a:solidFill>
              </a:rPr>
              <a:t>&lt;&lt;&lt;&lt;&lt;&lt;&lt; HEAD </a:t>
            </a:r>
            <a:endParaRPr>
              <a:solidFill>
                <a:schemeClr val="accent1"/>
              </a:solidFill>
            </a:endParaRPr>
          </a:p>
          <a:p>
            <a:pPr marL="0" lvl="0" indent="0" algn="l" rtl="0">
              <a:spcBef>
                <a:spcPts val="0"/>
              </a:spcBef>
              <a:spcAft>
                <a:spcPts val="0"/>
              </a:spcAft>
              <a:buNone/>
            </a:pPr>
            <a:r>
              <a:rPr lang="en">
                <a:solidFill>
                  <a:schemeClr val="accent1"/>
                </a:solidFill>
              </a:rPr>
              <a:t>Edit made by Kim. </a:t>
            </a:r>
            <a:endParaRPr>
              <a:solidFill>
                <a:schemeClr val="accent1"/>
              </a:solidFill>
            </a:endParaRPr>
          </a:p>
          <a:p>
            <a:pPr marL="0" lvl="0" indent="0" algn="l" rtl="0">
              <a:spcBef>
                <a:spcPts val="0"/>
              </a:spcBef>
              <a:spcAft>
                <a:spcPts val="0"/>
              </a:spcAft>
              <a:buNone/>
            </a:pPr>
            <a:r>
              <a:rPr lang="en">
                <a:solidFill>
                  <a:schemeClr val="accent1"/>
                </a:solidFill>
              </a:rPr>
              <a:t>======= </a:t>
            </a:r>
            <a:endParaRPr>
              <a:solidFill>
                <a:schemeClr val="accent1"/>
              </a:solidFill>
            </a:endParaRPr>
          </a:p>
          <a:p>
            <a:pPr marL="0" lvl="0" indent="0" algn="l" rtl="0">
              <a:spcBef>
                <a:spcPts val="0"/>
              </a:spcBef>
              <a:spcAft>
                <a:spcPts val="0"/>
              </a:spcAft>
              <a:buNone/>
            </a:pPr>
            <a:r>
              <a:rPr lang="en">
                <a:solidFill>
                  <a:schemeClr val="accent1"/>
                </a:solidFill>
              </a:rPr>
              <a:t>Edit made by Holly.</a:t>
            </a:r>
            <a:endParaRPr>
              <a:solidFill>
                <a:schemeClr val="accent1"/>
              </a:solidFill>
            </a:endParaRPr>
          </a:p>
          <a:p>
            <a:pPr marL="0" lvl="0" indent="0" algn="l" rtl="0">
              <a:spcBef>
                <a:spcPts val="0"/>
              </a:spcBef>
              <a:spcAft>
                <a:spcPts val="0"/>
              </a:spcAft>
              <a:buNone/>
            </a:pPr>
            <a:r>
              <a:rPr lang="en">
                <a:solidFill>
                  <a:schemeClr val="accent1"/>
                </a:solidFill>
              </a:rPr>
              <a:t> &gt;&gt;&gt;&gt;&gt;&gt;&gt; b3207b5d9cddd22934ccd2fed0a6cc16eefdab73</a:t>
            </a:r>
            <a:endParaRPr>
              <a:solidFill>
                <a:schemeClr val="accent1"/>
              </a:solidFill>
            </a:endParaRPr>
          </a:p>
        </p:txBody>
      </p:sp>
      <p:sp>
        <p:nvSpPr>
          <p:cNvPr id="409" name="Google Shape;409;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Resolving Merge Conflicts</a:t>
            </a:r>
            <a:endParaRPr>
              <a:solidFill>
                <a:srgbClr val="980000"/>
              </a:solidFill>
            </a:endParaRPr>
          </a:p>
        </p:txBody>
      </p:sp>
      <p:sp>
        <p:nvSpPr>
          <p:cNvPr id="410" name="Google Shape;410;p49"/>
          <p:cNvSpPr txBox="1">
            <a:spLocks noGrp="1"/>
          </p:cNvSpPr>
          <p:nvPr>
            <p:ph type="body" idx="1"/>
          </p:nvPr>
        </p:nvSpPr>
        <p:spPr>
          <a:xfrm>
            <a:off x="311700" y="964425"/>
            <a:ext cx="8520600" cy="747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a:solidFill>
                  <a:schemeClr val="dk1"/>
                </a:solidFill>
              </a:rPr>
              <a:t>There is a merge conflict because Git does not know which version of the file is correct. You can see the conflict by checking the content of the new_file.txt file with the </a:t>
            </a:r>
            <a:r>
              <a:rPr lang="en" sz="1400">
                <a:solidFill>
                  <a:schemeClr val="dk1"/>
                </a:solidFill>
                <a:highlight>
                  <a:srgbClr val="F5F5F5"/>
                </a:highlight>
                <a:latin typeface="Courier New"/>
                <a:ea typeface="Courier New"/>
                <a:cs typeface="Courier New"/>
                <a:sym typeface="Courier New"/>
              </a:rPr>
              <a:t>cat</a:t>
            </a:r>
            <a:r>
              <a:rPr lang="en" sz="1400">
                <a:solidFill>
                  <a:schemeClr val="dk1"/>
                </a:solidFill>
              </a:rPr>
              <a:t> command: </a:t>
            </a:r>
            <a:r>
              <a:rPr lang="en" sz="1400">
                <a:solidFill>
                  <a:schemeClr val="dk1"/>
                </a:solidFill>
                <a:highlight>
                  <a:schemeClr val="lt2"/>
                </a:highlight>
                <a:latin typeface="Courier New"/>
                <a:ea typeface="Courier New"/>
                <a:cs typeface="Courier New"/>
                <a:sym typeface="Courier New"/>
              </a:rPr>
              <a:t>$ cat new_file.txt</a:t>
            </a:r>
            <a:endParaRPr sz="1400">
              <a:solidFill>
                <a:schemeClr val="dk1"/>
              </a:solidFill>
              <a:highlight>
                <a:schemeClr val="lt2"/>
              </a:highlight>
              <a:latin typeface="Courier New"/>
              <a:ea typeface="Courier New"/>
              <a:cs typeface="Courier New"/>
              <a:sym typeface="Courier New"/>
            </a:endParaRPr>
          </a:p>
        </p:txBody>
      </p:sp>
      <p:sp>
        <p:nvSpPr>
          <p:cNvPr id="411" name="Google Shape;411;p49"/>
          <p:cNvSpPr txBox="1"/>
          <p:nvPr/>
        </p:nvSpPr>
        <p:spPr>
          <a:xfrm>
            <a:off x="311700" y="3606000"/>
            <a:ext cx="8446800" cy="1062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a:t>The markers &lt;&lt;&lt;&lt;&lt;&lt;&lt;, =======, &gt;&gt;&gt;&gt;&gt;&gt;&gt; indicate the conflict.</a:t>
            </a:r>
            <a:endParaRPr/>
          </a:p>
          <a:p>
            <a:pPr marL="457200" lvl="0" indent="-317500" algn="l" rtl="0">
              <a:spcBef>
                <a:spcPts val="0"/>
              </a:spcBef>
              <a:spcAft>
                <a:spcPts val="0"/>
              </a:spcAft>
              <a:buClr>
                <a:srgbClr val="980000"/>
              </a:buClr>
              <a:buSzPts val="1400"/>
              <a:buChar char="➢"/>
            </a:pPr>
            <a:r>
              <a:rPr lang="en"/>
              <a:t>The section in between the first two markers is your local change (HEAD), while the bottom section indicates the update from remote.</a:t>
            </a:r>
            <a:endParaRPr/>
          </a:p>
          <a:p>
            <a:pPr marL="457200" lvl="0" indent="-317500" algn="l" rtl="0">
              <a:spcBef>
                <a:spcPts val="0"/>
              </a:spcBef>
              <a:spcAft>
                <a:spcPts val="0"/>
              </a:spcAft>
              <a:buClr>
                <a:srgbClr val="980000"/>
              </a:buClr>
              <a:buSzPts val="1400"/>
              <a:buChar char="➢"/>
            </a:pPr>
            <a:r>
              <a:rPr lang="en"/>
              <a:t>Must resolve conflict manually by editing the file, making sure to get rid of the conflict markers.</a:t>
            </a:r>
            <a:endParaRPr/>
          </a:p>
        </p:txBody>
      </p:sp>
      <p:sp>
        <p:nvSpPr>
          <p:cNvPr id="412" name="Google Shape;412;p49"/>
          <p:cNvSpPr txBox="1"/>
          <p:nvPr/>
        </p:nvSpPr>
        <p:spPr>
          <a:xfrm>
            <a:off x="363150" y="4668600"/>
            <a:ext cx="37161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vim new_file.txt</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9"/>
                                        </p:tgtEl>
                                        <p:attrNameLst>
                                          <p:attrName>style.visibility</p:attrName>
                                        </p:attrNameLst>
                                      </p:cBhvr>
                                      <p:to>
                                        <p:strVal val="visible"/>
                                      </p:to>
                                    </p:set>
                                    <p:animEffect transition="in" filter="fade">
                                      <p:cBhvr>
                                        <p:cTn id="7" dur="1"/>
                                        <p:tgtEl>
                                          <p:spTgt spid="409"/>
                                        </p:tgtEl>
                                      </p:cBhvr>
                                    </p:animEffect>
                                  </p:childTnLst>
                                </p:cTn>
                              </p:par>
                              <p:par>
                                <p:cTn id="8" presetID="10" presetClass="entr" presetSubtype="0" fill="hold" nodeType="withEffect">
                                  <p:stCondLst>
                                    <p:cond delay="0"/>
                                  </p:stCondLst>
                                  <p:childTnLst>
                                    <p:set>
                                      <p:cBhvr>
                                        <p:cTn id="9" dur="1" fill="hold">
                                          <p:stCondLst>
                                            <p:cond delay="0"/>
                                          </p:stCondLst>
                                        </p:cTn>
                                        <p:tgtEl>
                                          <p:spTgt spid="410"/>
                                        </p:tgtEl>
                                        <p:attrNameLst>
                                          <p:attrName>style.visibility</p:attrName>
                                        </p:attrNameLst>
                                      </p:cBhvr>
                                      <p:to>
                                        <p:strVal val="visible"/>
                                      </p:to>
                                    </p:set>
                                    <p:animEffect transition="in" filter="fade">
                                      <p:cBhvr>
                                        <p:cTn id="10" dur="1"/>
                                        <p:tgtEl>
                                          <p:spTgt spid="4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8"/>
                                        </p:tgtEl>
                                        <p:attrNameLst>
                                          <p:attrName>style.visibility</p:attrName>
                                        </p:attrNameLst>
                                      </p:cBhvr>
                                      <p:to>
                                        <p:strVal val="visible"/>
                                      </p:to>
                                    </p:set>
                                    <p:animEffect transition="in" filter="fade">
                                      <p:cBhvr>
                                        <p:cTn id="15" dur="1"/>
                                        <p:tgtEl>
                                          <p:spTgt spid="40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1">
                                            <p:txEl>
                                              <p:pRg st="0" end="0"/>
                                            </p:txEl>
                                          </p:spTgt>
                                        </p:tgtEl>
                                        <p:attrNameLst>
                                          <p:attrName>style.visibility</p:attrName>
                                        </p:attrNameLst>
                                      </p:cBhvr>
                                      <p:to>
                                        <p:strVal val="visible"/>
                                      </p:to>
                                    </p:set>
                                    <p:animEffect transition="in" filter="fade">
                                      <p:cBhvr>
                                        <p:cTn id="20" dur="1"/>
                                        <p:tgtEl>
                                          <p:spTgt spid="41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1">
                                            <p:txEl>
                                              <p:pRg st="1" end="1"/>
                                            </p:txEl>
                                          </p:spTgt>
                                        </p:tgtEl>
                                        <p:attrNameLst>
                                          <p:attrName>style.visibility</p:attrName>
                                        </p:attrNameLst>
                                      </p:cBhvr>
                                      <p:to>
                                        <p:strVal val="visible"/>
                                      </p:to>
                                    </p:set>
                                    <p:animEffect transition="in" filter="fade">
                                      <p:cBhvr>
                                        <p:cTn id="25" dur="1"/>
                                        <p:tgtEl>
                                          <p:spTgt spid="411">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11">
                                            <p:txEl>
                                              <p:pRg st="2" end="2"/>
                                            </p:txEl>
                                          </p:spTgt>
                                        </p:tgtEl>
                                        <p:attrNameLst>
                                          <p:attrName>style.visibility</p:attrName>
                                        </p:attrNameLst>
                                      </p:cBhvr>
                                      <p:to>
                                        <p:strVal val="visible"/>
                                      </p:to>
                                    </p:set>
                                    <p:animEffect transition="in" filter="fade">
                                      <p:cBhvr>
                                        <p:cTn id="30" dur="1"/>
                                        <p:tgtEl>
                                          <p:spTgt spid="411">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12"/>
                                        </p:tgtEl>
                                        <p:attrNameLst>
                                          <p:attrName>style.visibility</p:attrName>
                                        </p:attrNameLst>
                                      </p:cBhvr>
                                      <p:to>
                                        <p:strVal val="visible"/>
                                      </p:to>
                                    </p:set>
                                    <p:animEffect transition="in" filter="fade">
                                      <p:cBhvr>
                                        <p:cTn id="35" dur="1"/>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0"/>
          <p:cNvSpPr txBox="1">
            <a:spLocks noGrp="1"/>
          </p:cNvSpPr>
          <p:nvPr>
            <p:ph type="body" idx="1"/>
          </p:nvPr>
        </p:nvSpPr>
        <p:spPr>
          <a:xfrm>
            <a:off x="311700" y="1017725"/>
            <a:ext cx="8520600" cy="775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Together with your partner, decide on what the file should look like and edit the file accordingly.</a:t>
            </a:r>
            <a:endParaRPr sz="1400">
              <a:solidFill>
                <a:schemeClr val="dk1"/>
              </a:solidFill>
            </a:endParaRPr>
          </a:p>
        </p:txBody>
      </p:sp>
      <p:sp>
        <p:nvSpPr>
          <p:cNvPr id="418" name="Google Shape;418;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Resolving Merge Conflicts</a:t>
            </a:r>
            <a:endParaRPr>
              <a:solidFill>
                <a:srgbClr val="980000"/>
              </a:solidFill>
            </a:endParaRPr>
          </a:p>
        </p:txBody>
      </p:sp>
      <p:sp>
        <p:nvSpPr>
          <p:cNvPr id="419" name="Google Shape;419;p50"/>
          <p:cNvSpPr txBox="1">
            <a:spLocks noGrp="1"/>
          </p:cNvSpPr>
          <p:nvPr>
            <p:ph type="body" idx="1"/>
          </p:nvPr>
        </p:nvSpPr>
        <p:spPr>
          <a:xfrm>
            <a:off x="311700" y="1636823"/>
            <a:ext cx="8520600" cy="775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After resolving conflicts, we must add the file for staging and commit again.</a:t>
            </a:r>
            <a:endParaRPr sz="1400">
              <a:solidFill>
                <a:schemeClr val="dk1"/>
              </a:solidFill>
            </a:endParaRPr>
          </a:p>
        </p:txBody>
      </p:sp>
      <p:sp>
        <p:nvSpPr>
          <p:cNvPr id="420" name="Google Shape;420;p50"/>
          <p:cNvSpPr txBox="1">
            <a:spLocks noGrp="1"/>
          </p:cNvSpPr>
          <p:nvPr>
            <p:ph type="body" idx="1"/>
          </p:nvPr>
        </p:nvSpPr>
        <p:spPr>
          <a:xfrm>
            <a:off x="311700" y="2255922"/>
            <a:ext cx="8520600" cy="775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Git will automatically create a commit message: ”Merge branch ’master’ of https://github.com/kimvc7/ Playground”. </a:t>
            </a:r>
            <a:endParaRPr sz="1400">
              <a:solidFill>
                <a:schemeClr val="dk1"/>
              </a:solidFill>
            </a:endParaRPr>
          </a:p>
        </p:txBody>
      </p:sp>
      <p:sp>
        <p:nvSpPr>
          <p:cNvPr id="421" name="Google Shape;421;p50"/>
          <p:cNvSpPr txBox="1">
            <a:spLocks noGrp="1"/>
          </p:cNvSpPr>
          <p:nvPr>
            <p:ph type="body" idx="1"/>
          </p:nvPr>
        </p:nvSpPr>
        <p:spPr>
          <a:xfrm>
            <a:off x="311700" y="2875020"/>
            <a:ext cx="8520600" cy="494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At this point, you would be able to push your changes.</a:t>
            </a:r>
            <a:endParaRPr sz="1400">
              <a:solidFill>
                <a:schemeClr val="dk1"/>
              </a:solidFill>
            </a:endParaRPr>
          </a:p>
        </p:txBody>
      </p:sp>
      <p:sp>
        <p:nvSpPr>
          <p:cNvPr id="422" name="Google Shape;422;p50"/>
          <p:cNvSpPr/>
          <p:nvPr/>
        </p:nvSpPr>
        <p:spPr>
          <a:xfrm>
            <a:off x="7033525" y="3404750"/>
            <a:ext cx="1974600" cy="16362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You could run</a:t>
            </a:r>
            <a:endParaRPr/>
          </a:p>
          <a:p>
            <a:pPr marL="0" lvl="0" indent="0" algn="l" rtl="0">
              <a:spcBef>
                <a:spcPts val="0"/>
              </a:spcBef>
              <a:spcAft>
                <a:spcPts val="0"/>
              </a:spcAft>
              <a:buNone/>
            </a:pPr>
            <a:r>
              <a:rPr lang="en"/>
              <a:t> </a:t>
            </a:r>
            <a:r>
              <a:rPr lang="en">
                <a:solidFill>
                  <a:schemeClr val="dk1"/>
                </a:solidFill>
                <a:highlight>
                  <a:srgbClr val="F5F5F5"/>
                </a:highlight>
                <a:latin typeface="Courier New"/>
                <a:ea typeface="Courier New"/>
                <a:cs typeface="Courier New"/>
                <a:sym typeface="Courier New"/>
              </a:rPr>
              <a:t>git log </a:t>
            </a:r>
            <a:r>
              <a:rPr lang="en"/>
              <a:t> </a:t>
            </a:r>
            <a:endParaRPr/>
          </a:p>
          <a:p>
            <a:pPr marL="0" lvl="0" indent="0" algn="l" rtl="0">
              <a:spcBef>
                <a:spcPts val="0"/>
              </a:spcBef>
              <a:spcAft>
                <a:spcPts val="0"/>
              </a:spcAft>
              <a:buNone/>
            </a:pPr>
            <a:r>
              <a:rPr lang="en">
                <a:solidFill>
                  <a:schemeClr val="dk1"/>
                </a:solidFill>
              </a:rPr>
              <a:t>to see your commit history after the merge!</a:t>
            </a:r>
            <a:endParaRPr/>
          </a:p>
        </p:txBody>
      </p:sp>
      <p:pic>
        <p:nvPicPr>
          <p:cNvPr id="423" name="Google Shape;423;p50"/>
          <p:cNvPicPr preferRelativeResize="0"/>
          <p:nvPr/>
        </p:nvPicPr>
        <p:blipFill>
          <a:blip r:embed="rId3">
            <a:alphaModFix/>
          </a:blip>
          <a:stretch>
            <a:fillRect/>
          </a:stretch>
        </p:blipFill>
        <p:spPr>
          <a:xfrm>
            <a:off x="78325" y="3352550"/>
            <a:ext cx="753125" cy="1389625"/>
          </a:xfrm>
          <a:prstGeom prst="rect">
            <a:avLst/>
          </a:prstGeom>
          <a:noFill/>
          <a:ln>
            <a:noFill/>
          </a:ln>
        </p:spPr>
      </p:pic>
      <p:sp>
        <p:nvSpPr>
          <p:cNvPr id="424" name="Google Shape;424;p50"/>
          <p:cNvSpPr txBox="1"/>
          <p:nvPr/>
        </p:nvSpPr>
        <p:spPr>
          <a:xfrm>
            <a:off x="358700" y="3446575"/>
            <a:ext cx="3716100" cy="9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add new_file.txt</a:t>
            </a:r>
            <a:endParaRPr>
              <a:solidFill>
                <a:schemeClr val="dk1"/>
              </a:solidFill>
              <a:highlight>
                <a:schemeClr val="lt2"/>
              </a:highlight>
              <a:latin typeface="Courier New"/>
              <a:ea typeface="Courier New"/>
              <a:cs typeface="Courier New"/>
              <a:sym typeface="Courier New"/>
            </a:endParaRPr>
          </a:p>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commit </a:t>
            </a:r>
            <a:endParaRPr>
              <a:solidFill>
                <a:schemeClr val="dk1"/>
              </a:solidFill>
              <a:highlight>
                <a:schemeClr val="lt2"/>
              </a:highlight>
              <a:latin typeface="Courier New"/>
              <a:ea typeface="Courier New"/>
              <a:cs typeface="Courier New"/>
              <a:sym typeface="Courier New"/>
            </a:endParaRPr>
          </a:p>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push</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8"/>
                                        </p:tgtEl>
                                        <p:attrNameLst>
                                          <p:attrName>style.visibility</p:attrName>
                                        </p:attrNameLst>
                                      </p:cBhvr>
                                      <p:to>
                                        <p:strVal val="visible"/>
                                      </p:to>
                                    </p:set>
                                    <p:animEffect transition="in" filter="fade">
                                      <p:cBhvr>
                                        <p:cTn id="7" dur="1"/>
                                        <p:tgtEl>
                                          <p:spTgt spid="4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7"/>
                                        </p:tgtEl>
                                        <p:attrNameLst>
                                          <p:attrName>style.visibility</p:attrName>
                                        </p:attrNameLst>
                                      </p:cBhvr>
                                      <p:to>
                                        <p:strVal val="visible"/>
                                      </p:to>
                                    </p:set>
                                    <p:animEffect transition="in" filter="fade">
                                      <p:cBhvr>
                                        <p:cTn id="12" dur="1"/>
                                        <p:tgtEl>
                                          <p:spTgt spid="4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9"/>
                                        </p:tgtEl>
                                        <p:attrNameLst>
                                          <p:attrName>style.visibility</p:attrName>
                                        </p:attrNameLst>
                                      </p:cBhvr>
                                      <p:to>
                                        <p:strVal val="visible"/>
                                      </p:to>
                                    </p:set>
                                    <p:animEffect transition="in" filter="fade">
                                      <p:cBhvr>
                                        <p:cTn id="17" dur="1"/>
                                        <p:tgtEl>
                                          <p:spTgt spid="4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0"/>
                                        </p:tgtEl>
                                        <p:attrNameLst>
                                          <p:attrName>style.visibility</p:attrName>
                                        </p:attrNameLst>
                                      </p:cBhvr>
                                      <p:to>
                                        <p:strVal val="visible"/>
                                      </p:to>
                                    </p:set>
                                    <p:animEffect transition="in" filter="fade">
                                      <p:cBhvr>
                                        <p:cTn id="22" dur="1"/>
                                        <p:tgtEl>
                                          <p:spTgt spid="4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1"/>
                                        </p:tgtEl>
                                        <p:attrNameLst>
                                          <p:attrName>style.visibility</p:attrName>
                                        </p:attrNameLst>
                                      </p:cBhvr>
                                      <p:to>
                                        <p:strVal val="visible"/>
                                      </p:to>
                                    </p:set>
                                    <p:animEffect transition="in" filter="fade">
                                      <p:cBhvr>
                                        <p:cTn id="27" dur="1"/>
                                        <p:tgtEl>
                                          <p:spTgt spid="421"/>
                                        </p:tgtEl>
                                      </p:cBhvr>
                                    </p:animEffect>
                                  </p:childTnLst>
                                </p:cTn>
                              </p:par>
                              <p:par>
                                <p:cTn id="28" presetID="10" presetClass="entr" presetSubtype="0" fill="hold" nodeType="withEffect">
                                  <p:stCondLst>
                                    <p:cond delay="0"/>
                                  </p:stCondLst>
                                  <p:childTnLst>
                                    <p:set>
                                      <p:cBhvr>
                                        <p:cTn id="29" dur="1" fill="hold">
                                          <p:stCondLst>
                                            <p:cond delay="0"/>
                                          </p:stCondLst>
                                        </p:cTn>
                                        <p:tgtEl>
                                          <p:spTgt spid="423"/>
                                        </p:tgtEl>
                                        <p:attrNameLst>
                                          <p:attrName>style.visibility</p:attrName>
                                        </p:attrNameLst>
                                      </p:cBhvr>
                                      <p:to>
                                        <p:strVal val="visible"/>
                                      </p:to>
                                    </p:set>
                                    <p:animEffect transition="in" filter="fade">
                                      <p:cBhvr>
                                        <p:cTn id="30" dur="1"/>
                                        <p:tgtEl>
                                          <p:spTgt spid="4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24"/>
                                        </p:tgtEl>
                                        <p:attrNameLst>
                                          <p:attrName>style.visibility</p:attrName>
                                        </p:attrNameLst>
                                      </p:cBhvr>
                                      <p:to>
                                        <p:strVal val="visible"/>
                                      </p:to>
                                    </p:set>
                                    <p:animEffect transition="in" filter="fade">
                                      <p:cBhvr>
                                        <p:cTn id="35" dur="1"/>
                                        <p:tgtEl>
                                          <p:spTgt spid="4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22"/>
                                        </p:tgtEl>
                                        <p:attrNameLst>
                                          <p:attrName>style.visibility</p:attrName>
                                        </p:attrNameLst>
                                      </p:cBhvr>
                                      <p:to>
                                        <p:strVal val="visible"/>
                                      </p:to>
                                    </p:set>
                                    <p:animEffect transition="in" filter="fade">
                                      <p:cBhvr>
                                        <p:cTn id="40" dur="1"/>
                                        <p:tgtEl>
                                          <p:spTgt spid="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Branching Basics</a:t>
            </a:r>
            <a:endParaRPr>
              <a:solidFill>
                <a:srgbClr val="980000"/>
              </a:solidFill>
            </a:endParaRPr>
          </a:p>
        </p:txBody>
      </p:sp>
      <p:sp>
        <p:nvSpPr>
          <p:cNvPr id="430" name="Google Shape;430;p51"/>
          <p:cNvSpPr txBox="1">
            <a:spLocks noGrp="1"/>
          </p:cNvSpPr>
          <p:nvPr>
            <p:ph type="body" idx="1"/>
          </p:nvPr>
        </p:nvSpPr>
        <p:spPr>
          <a:xfrm>
            <a:off x="311700" y="1152475"/>
            <a:ext cx="8520600" cy="455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A branch represents an independent line of development.</a:t>
            </a:r>
            <a:endParaRPr sz="1400">
              <a:solidFill>
                <a:schemeClr val="dk1"/>
              </a:solidFill>
            </a:endParaRPr>
          </a:p>
        </p:txBody>
      </p:sp>
      <p:sp>
        <p:nvSpPr>
          <p:cNvPr id="431" name="Google Shape;431;p51"/>
          <p:cNvSpPr txBox="1">
            <a:spLocks noGrp="1"/>
          </p:cNvSpPr>
          <p:nvPr>
            <p:ph type="body" idx="1"/>
          </p:nvPr>
        </p:nvSpPr>
        <p:spPr>
          <a:xfrm>
            <a:off x="311700" y="1607875"/>
            <a:ext cx="8520600" cy="455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One can use branches to work on multiple things in parallel. </a:t>
            </a:r>
            <a:endParaRPr sz="1400">
              <a:solidFill>
                <a:schemeClr val="dk1"/>
              </a:solidFill>
            </a:endParaRPr>
          </a:p>
        </p:txBody>
      </p:sp>
      <p:sp>
        <p:nvSpPr>
          <p:cNvPr id="432" name="Google Shape;432;p51"/>
          <p:cNvSpPr txBox="1">
            <a:spLocks noGrp="1"/>
          </p:cNvSpPr>
          <p:nvPr>
            <p:ph type="body" idx="1"/>
          </p:nvPr>
        </p:nvSpPr>
        <p:spPr>
          <a:xfrm>
            <a:off x="311700" y="2063275"/>
            <a:ext cx="8520600" cy="455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When working on Feature1 and Feature2 that involve the same files, open a branch for each.</a:t>
            </a:r>
            <a:endParaRPr sz="1400">
              <a:solidFill>
                <a:schemeClr val="dk1"/>
              </a:solidFill>
            </a:endParaRPr>
          </a:p>
        </p:txBody>
      </p:sp>
      <p:sp>
        <p:nvSpPr>
          <p:cNvPr id="433" name="Google Shape;433;p51"/>
          <p:cNvSpPr txBox="1">
            <a:spLocks noGrp="1"/>
          </p:cNvSpPr>
          <p:nvPr>
            <p:ph type="body" idx="1"/>
          </p:nvPr>
        </p:nvSpPr>
        <p:spPr>
          <a:xfrm>
            <a:off x="311700" y="2518675"/>
            <a:ext cx="8520600" cy="455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When each feature is completed, merge its branch back into </a:t>
            </a:r>
            <a:r>
              <a:rPr lang="en" sz="1400" b="1">
                <a:solidFill>
                  <a:schemeClr val="dk1"/>
                </a:solidFill>
              </a:rPr>
              <a:t>master.</a:t>
            </a:r>
            <a:r>
              <a:rPr lang="en" sz="1400">
                <a:solidFill>
                  <a:schemeClr val="dk1"/>
                </a:solidFill>
              </a:rPr>
              <a:t> </a:t>
            </a:r>
            <a:endParaRPr sz="1400">
              <a:solidFill>
                <a:schemeClr val="dk1"/>
              </a:solidFill>
            </a:endParaRPr>
          </a:p>
        </p:txBody>
      </p:sp>
      <p:sp>
        <p:nvSpPr>
          <p:cNvPr id="434" name="Google Shape;434;p51"/>
          <p:cNvSpPr txBox="1">
            <a:spLocks noGrp="1"/>
          </p:cNvSpPr>
          <p:nvPr>
            <p:ph type="body" idx="1"/>
          </p:nvPr>
        </p:nvSpPr>
        <p:spPr>
          <a:xfrm>
            <a:off x="311700" y="2928075"/>
            <a:ext cx="8520600" cy="455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Default branch is </a:t>
            </a:r>
            <a:r>
              <a:rPr lang="en" sz="1400" b="1">
                <a:solidFill>
                  <a:schemeClr val="dk1"/>
                </a:solidFill>
              </a:rPr>
              <a:t>master/main.</a:t>
            </a:r>
            <a:endParaRPr sz="1400" b="1">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9"/>
                                        </p:tgtEl>
                                        <p:attrNameLst>
                                          <p:attrName>style.visibility</p:attrName>
                                        </p:attrNameLst>
                                      </p:cBhvr>
                                      <p:to>
                                        <p:strVal val="visible"/>
                                      </p:to>
                                    </p:set>
                                    <p:animEffect transition="in" filter="fade">
                                      <p:cBhvr>
                                        <p:cTn id="7" dur="1"/>
                                        <p:tgtEl>
                                          <p:spTgt spid="4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
                                        </p:tgtEl>
                                        <p:attrNameLst>
                                          <p:attrName>style.visibility</p:attrName>
                                        </p:attrNameLst>
                                      </p:cBhvr>
                                      <p:to>
                                        <p:strVal val="visible"/>
                                      </p:to>
                                    </p:set>
                                    <p:animEffect transition="in" filter="fade">
                                      <p:cBhvr>
                                        <p:cTn id="12" dur="1"/>
                                        <p:tgtEl>
                                          <p:spTgt spid="4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1"/>
                                        </p:tgtEl>
                                        <p:attrNameLst>
                                          <p:attrName>style.visibility</p:attrName>
                                        </p:attrNameLst>
                                      </p:cBhvr>
                                      <p:to>
                                        <p:strVal val="visible"/>
                                      </p:to>
                                    </p:set>
                                    <p:animEffect transition="in" filter="fade">
                                      <p:cBhvr>
                                        <p:cTn id="17" dur="1"/>
                                        <p:tgtEl>
                                          <p:spTgt spid="4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2"/>
                                        </p:tgtEl>
                                        <p:attrNameLst>
                                          <p:attrName>style.visibility</p:attrName>
                                        </p:attrNameLst>
                                      </p:cBhvr>
                                      <p:to>
                                        <p:strVal val="visible"/>
                                      </p:to>
                                    </p:set>
                                    <p:animEffect transition="in" filter="fade">
                                      <p:cBhvr>
                                        <p:cTn id="22" dur="1"/>
                                        <p:tgtEl>
                                          <p:spTgt spid="4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3"/>
                                        </p:tgtEl>
                                        <p:attrNameLst>
                                          <p:attrName>style.visibility</p:attrName>
                                        </p:attrNameLst>
                                      </p:cBhvr>
                                      <p:to>
                                        <p:strVal val="visible"/>
                                      </p:to>
                                    </p:set>
                                    <p:animEffect transition="in" filter="fade">
                                      <p:cBhvr>
                                        <p:cTn id="27" dur="1"/>
                                        <p:tgtEl>
                                          <p:spTgt spid="4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4"/>
                                        </p:tgtEl>
                                        <p:attrNameLst>
                                          <p:attrName>style.visibility</p:attrName>
                                        </p:attrNameLst>
                                      </p:cBhvr>
                                      <p:to>
                                        <p:strVal val="visible"/>
                                      </p:to>
                                    </p:set>
                                    <p:animEffect transition="in" filter="fade">
                                      <p:cBhvr>
                                        <p:cTn id="32" dur="1"/>
                                        <p:tgtEl>
                                          <p:spTgt spid="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2"/>
          <p:cNvSpPr txBox="1"/>
          <p:nvPr/>
        </p:nvSpPr>
        <p:spPr>
          <a:xfrm>
            <a:off x="3958825" y="2731525"/>
            <a:ext cx="4213200" cy="9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add yet_another_file.txt</a:t>
            </a:r>
            <a:endParaRPr>
              <a:solidFill>
                <a:schemeClr val="dk1"/>
              </a:solidFill>
              <a:highlight>
                <a:schemeClr val="lt2"/>
              </a:highlight>
              <a:latin typeface="Courier New"/>
              <a:ea typeface="Courier New"/>
              <a:cs typeface="Courier New"/>
              <a:sym typeface="Courier New"/>
            </a:endParaRPr>
          </a:p>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commit -m </a:t>
            </a:r>
            <a:r>
              <a:rPr lang="en">
                <a:solidFill>
                  <a:schemeClr val="dk1"/>
                </a:solidFill>
                <a:highlight>
                  <a:schemeClr val="lt2"/>
                </a:highlight>
              </a:rPr>
              <a:t>“</a:t>
            </a:r>
            <a:r>
              <a:rPr lang="en">
                <a:solidFill>
                  <a:schemeClr val="dk1"/>
                </a:solidFill>
                <a:highlight>
                  <a:schemeClr val="lt2"/>
                </a:highlight>
                <a:latin typeface="Courier New"/>
                <a:ea typeface="Courier New"/>
                <a:cs typeface="Courier New"/>
                <a:sym typeface="Courier New"/>
              </a:rPr>
              <a:t>Add one more file</a:t>
            </a:r>
            <a:r>
              <a:rPr lang="en">
                <a:solidFill>
                  <a:schemeClr val="dk1"/>
                </a:solidFill>
                <a:highlight>
                  <a:schemeClr val="lt2"/>
                </a:highlight>
              </a:rPr>
              <a:t>”</a:t>
            </a:r>
            <a:r>
              <a:rPr lang="en">
                <a:solidFill>
                  <a:schemeClr val="dk1"/>
                </a:solidFill>
                <a:highlight>
                  <a:schemeClr val="lt2"/>
                </a:highlight>
                <a:latin typeface="Courier New"/>
                <a:ea typeface="Courier New"/>
                <a:cs typeface="Courier New"/>
                <a:sym typeface="Courier New"/>
              </a:rPr>
              <a:t> </a:t>
            </a:r>
            <a:endParaRPr>
              <a:solidFill>
                <a:schemeClr val="dk1"/>
              </a:solidFill>
              <a:highlight>
                <a:schemeClr val="lt2"/>
              </a:highlight>
              <a:latin typeface="Courier New"/>
              <a:ea typeface="Courier New"/>
              <a:cs typeface="Courier New"/>
              <a:sym typeface="Courier New"/>
            </a:endParaRPr>
          </a:p>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push origin feature_one</a:t>
            </a:r>
            <a:endParaRPr>
              <a:solidFill>
                <a:schemeClr val="dk1"/>
              </a:solidFill>
              <a:highlight>
                <a:schemeClr val="lt2"/>
              </a:highlight>
              <a:latin typeface="Courier New"/>
              <a:ea typeface="Courier New"/>
              <a:cs typeface="Courier New"/>
              <a:sym typeface="Courier New"/>
            </a:endParaRPr>
          </a:p>
        </p:txBody>
      </p:sp>
      <p:sp>
        <p:nvSpPr>
          <p:cNvPr id="440" name="Google Shape;440;p52"/>
          <p:cNvSpPr txBox="1">
            <a:spLocks noGrp="1"/>
          </p:cNvSpPr>
          <p:nvPr>
            <p:ph type="body" idx="1"/>
          </p:nvPr>
        </p:nvSpPr>
        <p:spPr>
          <a:xfrm>
            <a:off x="311700" y="3327583"/>
            <a:ext cx="8520600" cy="494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Switch to the main/master branch</a:t>
            </a:r>
            <a:endParaRPr sz="1400">
              <a:solidFill>
                <a:schemeClr val="dk1"/>
              </a:solidFill>
            </a:endParaRPr>
          </a:p>
        </p:txBody>
      </p:sp>
      <p:sp>
        <p:nvSpPr>
          <p:cNvPr id="441" name="Google Shape;441;p52"/>
          <p:cNvSpPr txBox="1">
            <a:spLocks noGrp="1"/>
          </p:cNvSpPr>
          <p:nvPr>
            <p:ph type="body" idx="1"/>
          </p:nvPr>
        </p:nvSpPr>
        <p:spPr>
          <a:xfrm>
            <a:off x="311700" y="1017725"/>
            <a:ext cx="8520600" cy="775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In your repo, create a new branch called “feature_one”: </a:t>
            </a:r>
            <a:r>
              <a:rPr lang="en" sz="1400">
                <a:solidFill>
                  <a:schemeClr val="dk1"/>
                </a:solidFill>
                <a:highlight>
                  <a:schemeClr val="lt2"/>
                </a:highlight>
                <a:latin typeface="Courier New"/>
                <a:ea typeface="Courier New"/>
                <a:cs typeface="Courier New"/>
                <a:sym typeface="Courier New"/>
              </a:rPr>
              <a:t>$ git branch feature_one</a:t>
            </a:r>
            <a:endParaRPr sz="1400">
              <a:solidFill>
                <a:schemeClr val="dk1"/>
              </a:solidFill>
              <a:highlight>
                <a:schemeClr val="lt2"/>
              </a:highlight>
              <a:latin typeface="Courier New"/>
              <a:ea typeface="Courier New"/>
              <a:cs typeface="Courier New"/>
              <a:sym typeface="Courier New"/>
            </a:endParaRPr>
          </a:p>
        </p:txBody>
      </p:sp>
      <p:sp>
        <p:nvSpPr>
          <p:cNvPr id="442" name="Google Shape;44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Creating and Merging Branches</a:t>
            </a:r>
            <a:endParaRPr>
              <a:solidFill>
                <a:srgbClr val="980000"/>
              </a:solidFill>
            </a:endParaRPr>
          </a:p>
        </p:txBody>
      </p:sp>
      <p:sp>
        <p:nvSpPr>
          <p:cNvPr id="443" name="Google Shape;443;p52"/>
          <p:cNvSpPr txBox="1">
            <a:spLocks noGrp="1"/>
          </p:cNvSpPr>
          <p:nvPr>
            <p:ph type="body" idx="1"/>
          </p:nvPr>
        </p:nvSpPr>
        <p:spPr>
          <a:xfrm>
            <a:off x="311700" y="1558763"/>
            <a:ext cx="8520600" cy="775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Switch to the new branch:</a:t>
            </a:r>
            <a:r>
              <a:rPr lang="en" sz="1400">
                <a:solidFill>
                  <a:schemeClr val="dk1"/>
                </a:solidFill>
                <a:highlight>
                  <a:schemeClr val="lt2"/>
                </a:highlight>
              </a:rPr>
              <a:t> </a:t>
            </a:r>
            <a:r>
              <a:rPr lang="en" sz="1400">
                <a:solidFill>
                  <a:schemeClr val="dk1"/>
                </a:solidFill>
                <a:highlight>
                  <a:schemeClr val="lt2"/>
                </a:highlight>
                <a:latin typeface="Courier New"/>
                <a:ea typeface="Courier New"/>
                <a:cs typeface="Courier New"/>
                <a:sym typeface="Courier New"/>
              </a:rPr>
              <a:t>$ git checkout feature_one</a:t>
            </a:r>
            <a:endParaRPr sz="1400">
              <a:solidFill>
                <a:schemeClr val="dk1"/>
              </a:solidFill>
              <a:highlight>
                <a:schemeClr val="lt2"/>
              </a:highlight>
              <a:latin typeface="Courier New"/>
              <a:ea typeface="Courier New"/>
              <a:cs typeface="Courier New"/>
              <a:sym typeface="Courier New"/>
            </a:endParaRPr>
          </a:p>
        </p:txBody>
      </p:sp>
      <p:sp>
        <p:nvSpPr>
          <p:cNvPr id="444" name="Google Shape;444;p52"/>
          <p:cNvSpPr txBox="1">
            <a:spLocks noGrp="1"/>
          </p:cNvSpPr>
          <p:nvPr>
            <p:ph type="body" idx="1"/>
          </p:nvPr>
        </p:nvSpPr>
        <p:spPr>
          <a:xfrm>
            <a:off x="311725" y="2064500"/>
            <a:ext cx="8832300" cy="775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Create a new file called “yet_another_file.txt” and write “Hello” in it:  </a:t>
            </a:r>
            <a:r>
              <a:rPr lang="en" sz="1400">
                <a:solidFill>
                  <a:schemeClr val="dk1"/>
                </a:solidFill>
                <a:highlight>
                  <a:schemeClr val="lt2"/>
                </a:highlight>
                <a:latin typeface="Courier New"/>
                <a:ea typeface="Courier New"/>
                <a:cs typeface="Courier New"/>
                <a:sym typeface="Courier New"/>
              </a:rPr>
              <a:t>$ vim yet_another_file.txt</a:t>
            </a:r>
            <a:endParaRPr sz="1400">
              <a:solidFill>
                <a:schemeClr val="dk1"/>
              </a:solidFill>
              <a:highlight>
                <a:schemeClr val="lt2"/>
              </a:highlight>
              <a:latin typeface="Courier New"/>
              <a:ea typeface="Courier New"/>
              <a:cs typeface="Courier New"/>
              <a:sym typeface="Courier New"/>
            </a:endParaRPr>
          </a:p>
        </p:txBody>
      </p:sp>
      <p:sp>
        <p:nvSpPr>
          <p:cNvPr id="445" name="Google Shape;445;p52"/>
          <p:cNvSpPr txBox="1">
            <a:spLocks noGrp="1"/>
          </p:cNvSpPr>
          <p:nvPr>
            <p:ph type="body" idx="1"/>
          </p:nvPr>
        </p:nvSpPr>
        <p:spPr>
          <a:xfrm>
            <a:off x="311725" y="2655525"/>
            <a:ext cx="3647100" cy="494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Add, commit and push your changes.</a:t>
            </a:r>
            <a:endParaRPr sz="1400">
              <a:solidFill>
                <a:schemeClr val="dk1"/>
              </a:solidFill>
            </a:endParaRPr>
          </a:p>
        </p:txBody>
      </p:sp>
      <p:cxnSp>
        <p:nvCxnSpPr>
          <p:cNvPr id="446" name="Google Shape;446;p52"/>
          <p:cNvCxnSpPr>
            <a:stCxn id="447" idx="2"/>
          </p:cNvCxnSpPr>
          <p:nvPr/>
        </p:nvCxnSpPr>
        <p:spPr>
          <a:xfrm>
            <a:off x="5720502" y="3499050"/>
            <a:ext cx="316200" cy="252900"/>
          </a:xfrm>
          <a:prstGeom prst="straightConnector1">
            <a:avLst/>
          </a:prstGeom>
          <a:noFill/>
          <a:ln w="28575" cap="flat" cmpd="sng">
            <a:solidFill>
              <a:schemeClr val="dk1"/>
            </a:solidFill>
            <a:prstDash val="solid"/>
            <a:round/>
            <a:headEnd type="none" w="med" len="med"/>
            <a:tailEnd type="triangle" w="med" len="med"/>
          </a:ln>
        </p:spPr>
      </p:cxnSp>
      <p:sp>
        <p:nvSpPr>
          <p:cNvPr id="448" name="Google Shape;448;p52"/>
          <p:cNvSpPr txBox="1"/>
          <p:nvPr/>
        </p:nvSpPr>
        <p:spPr>
          <a:xfrm>
            <a:off x="5315513" y="3679788"/>
            <a:ext cx="135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Remote name</a:t>
            </a:r>
            <a:endParaRPr>
              <a:solidFill>
                <a:schemeClr val="dk1"/>
              </a:solidFill>
            </a:endParaRPr>
          </a:p>
        </p:txBody>
      </p:sp>
      <p:sp>
        <p:nvSpPr>
          <p:cNvPr id="449" name="Google Shape;449;p52"/>
          <p:cNvSpPr txBox="1"/>
          <p:nvPr/>
        </p:nvSpPr>
        <p:spPr>
          <a:xfrm>
            <a:off x="6747400" y="3679788"/>
            <a:ext cx="129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Branch name</a:t>
            </a:r>
            <a:endParaRPr>
              <a:solidFill>
                <a:schemeClr val="dk1"/>
              </a:solidFill>
            </a:endParaRPr>
          </a:p>
        </p:txBody>
      </p:sp>
      <p:sp>
        <p:nvSpPr>
          <p:cNvPr id="450" name="Google Shape;450;p52"/>
          <p:cNvSpPr txBox="1">
            <a:spLocks noGrp="1"/>
          </p:cNvSpPr>
          <p:nvPr>
            <p:ph type="body" idx="1"/>
          </p:nvPr>
        </p:nvSpPr>
        <p:spPr>
          <a:xfrm>
            <a:off x="311700" y="4045583"/>
            <a:ext cx="8520600" cy="494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Merge the two branches: </a:t>
            </a:r>
            <a:r>
              <a:rPr lang="en" sz="1400">
                <a:solidFill>
                  <a:schemeClr val="dk1"/>
                </a:solidFill>
                <a:highlight>
                  <a:schemeClr val="lt2"/>
                </a:highlight>
                <a:latin typeface="Courier New"/>
                <a:ea typeface="Courier New"/>
                <a:cs typeface="Courier New"/>
                <a:sym typeface="Courier New"/>
              </a:rPr>
              <a:t>$ git merge feature_one</a:t>
            </a:r>
            <a:endParaRPr sz="1400">
              <a:solidFill>
                <a:schemeClr val="dk1"/>
              </a:solidFill>
              <a:highlight>
                <a:schemeClr val="lt2"/>
              </a:highlight>
              <a:latin typeface="Courier New"/>
              <a:ea typeface="Courier New"/>
              <a:cs typeface="Courier New"/>
              <a:sym typeface="Courier New"/>
            </a:endParaRPr>
          </a:p>
          <a:p>
            <a:pPr marL="457200" lvl="0" indent="0" algn="l" rtl="0">
              <a:spcBef>
                <a:spcPts val="1200"/>
              </a:spcBef>
              <a:spcAft>
                <a:spcPts val="1200"/>
              </a:spcAft>
              <a:buNone/>
            </a:pPr>
            <a:endParaRPr sz="1400">
              <a:solidFill>
                <a:schemeClr val="dk1"/>
              </a:solidFill>
            </a:endParaRPr>
          </a:p>
        </p:txBody>
      </p:sp>
      <p:sp>
        <p:nvSpPr>
          <p:cNvPr id="451" name="Google Shape;451;p52"/>
          <p:cNvSpPr txBox="1">
            <a:spLocks noGrp="1"/>
          </p:cNvSpPr>
          <p:nvPr>
            <p:ph type="body" idx="1"/>
          </p:nvPr>
        </p:nvSpPr>
        <p:spPr>
          <a:xfrm>
            <a:off x="311700" y="4609858"/>
            <a:ext cx="8520600" cy="494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980000"/>
              </a:buClr>
              <a:buSzPts val="1400"/>
              <a:buChar char="➢"/>
            </a:pPr>
            <a:r>
              <a:rPr lang="en" sz="1400">
                <a:solidFill>
                  <a:schemeClr val="dk1"/>
                </a:solidFill>
              </a:rPr>
              <a:t>Push: </a:t>
            </a:r>
            <a:r>
              <a:rPr lang="en" sz="1400">
                <a:solidFill>
                  <a:schemeClr val="dk1"/>
                </a:solidFill>
                <a:highlight>
                  <a:schemeClr val="lt2"/>
                </a:highlight>
                <a:latin typeface="Courier New"/>
                <a:ea typeface="Courier New"/>
                <a:cs typeface="Courier New"/>
                <a:sym typeface="Courier New"/>
              </a:rPr>
              <a:t>$ git push</a:t>
            </a:r>
            <a:endParaRPr sz="1400">
              <a:solidFill>
                <a:schemeClr val="dk1"/>
              </a:solidFill>
              <a:highlight>
                <a:schemeClr val="lt2"/>
              </a:highlight>
              <a:latin typeface="Courier New"/>
              <a:ea typeface="Courier New"/>
              <a:cs typeface="Courier New"/>
              <a:sym typeface="Courier New"/>
            </a:endParaRPr>
          </a:p>
        </p:txBody>
      </p:sp>
      <p:cxnSp>
        <p:nvCxnSpPr>
          <p:cNvPr id="452" name="Google Shape;452;p52"/>
          <p:cNvCxnSpPr/>
          <p:nvPr/>
        </p:nvCxnSpPr>
        <p:spPr>
          <a:xfrm>
            <a:off x="6675427" y="3499050"/>
            <a:ext cx="316200" cy="252900"/>
          </a:xfrm>
          <a:prstGeom prst="straightConnector1">
            <a:avLst/>
          </a:prstGeom>
          <a:noFill/>
          <a:ln w="28575" cap="flat" cmpd="sng">
            <a:solidFill>
              <a:schemeClr val="dk1"/>
            </a:solidFill>
            <a:prstDash val="solid"/>
            <a:round/>
            <a:headEnd type="none" w="med" len="med"/>
            <a:tailEnd type="triangle" w="med" len="med"/>
          </a:ln>
        </p:spPr>
      </p:cxnSp>
      <p:sp>
        <p:nvSpPr>
          <p:cNvPr id="453" name="Google Shape;453;p52"/>
          <p:cNvSpPr txBox="1"/>
          <p:nvPr/>
        </p:nvSpPr>
        <p:spPr>
          <a:xfrm>
            <a:off x="776850" y="3652175"/>
            <a:ext cx="37161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chemeClr val="lt2"/>
                </a:highlight>
                <a:latin typeface="Courier New"/>
                <a:ea typeface="Courier New"/>
                <a:cs typeface="Courier New"/>
                <a:sym typeface="Courier New"/>
              </a:rPr>
              <a:t>$ git checkout main</a:t>
            </a:r>
            <a:endParaRPr>
              <a:solidFill>
                <a:schemeClr val="dk1"/>
              </a:solidFill>
              <a:highlight>
                <a:schemeClr val="lt2"/>
              </a:highlight>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2"/>
                                        </p:tgtEl>
                                        <p:attrNameLst>
                                          <p:attrName>style.visibility</p:attrName>
                                        </p:attrNameLst>
                                      </p:cBhvr>
                                      <p:to>
                                        <p:strVal val="visible"/>
                                      </p:to>
                                    </p:set>
                                    <p:animEffect transition="in" filter="fade">
                                      <p:cBhvr>
                                        <p:cTn id="7" dur="1"/>
                                        <p:tgtEl>
                                          <p:spTgt spid="442"/>
                                        </p:tgtEl>
                                      </p:cBhvr>
                                    </p:animEffect>
                                  </p:childTnLst>
                                </p:cTn>
                              </p:par>
                              <p:par>
                                <p:cTn id="8" presetID="10" presetClass="entr" presetSubtype="0" fill="hold" nodeType="withEffect">
                                  <p:stCondLst>
                                    <p:cond delay="0"/>
                                  </p:stCondLst>
                                  <p:childTnLst>
                                    <p:set>
                                      <p:cBhvr>
                                        <p:cTn id="9" dur="1" fill="hold">
                                          <p:stCondLst>
                                            <p:cond delay="0"/>
                                          </p:stCondLst>
                                        </p:cTn>
                                        <p:tgtEl>
                                          <p:spTgt spid="441"/>
                                        </p:tgtEl>
                                        <p:attrNameLst>
                                          <p:attrName>style.visibility</p:attrName>
                                        </p:attrNameLst>
                                      </p:cBhvr>
                                      <p:to>
                                        <p:strVal val="visible"/>
                                      </p:to>
                                    </p:set>
                                    <p:animEffect transition="in" filter="fade">
                                      <p:cBhvr>
                                        <p:cTn id="10" dur="1"/>
                                        <p:tgtEl>
                                          <p:spTgt spid="4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3"/>
                                        </p:tgtEl>
                                        <p:attrNameLst>
                                          <p:attrName>style.visibility</p:attrName>
                                        </p:attrNameLst>
                                      </p:cBhvr>
                                      <p:to>
                                        <p:strVal val="visible"/>
                                      </p:to>
                                    </p:set>
                                    <p:animEffect transition="in" filter="fade">
                                      <p:cBhvr>
                                        <p:cTn id="15" dur="1"/>
                                        <p:tgtEl>
                                          <p:spTgt spid="44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4"/>
                                        </p:tgtEl>
                                        <p:attrNameLst>
                                          <p:attrName>style.visibility</p:attrName>
                                        </p:attrNameLst>
                                      </p:cBhvr>
                                      <p:to>
                                        <p:strVal val="visible"/>
                                      </p:to>
                                    </p:set>
                                    <p:animEffect transition="in" filter="fade">
                                      <p:cBhvr>
                                        <p:cTn id="20" dur="1"/>
                                        <p:tgtEl>
                                          <p:spTgt spid="4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45"/>
                                        </p:tgtEl>
                                        <p:attrNameLst>
                                          <p:attrName>style.visibility</p:attrName>
                                        </p:attrNameLst>
                                      </p:cBhvr>
                                      <p:to>
                                        <p:strVal val="visible"/>
                                      </p:to>
                                    </p:set>
                                    <p:animEffect transition="in" filter="fade">
                                      <p:cBhvr>
                                        <p:cTn id="25" dur="1"/>
                                        <p:tgtEl>
                                          <p:spTgt spid="445"/>
                                        </p:tgtEl>
                                      </p:cBhvr>
                                    </p:animEffect>
                                  </p:childTnLst>
                                </p:cTn>
                              </p:par>
                              <p:par>
                                <p:cTn id="26" presetID="10" presetClass="entr" presetSubtype="0" fill="hold" nodeType="withEffect">
                                  <p:stCondLst>
                                    <p:cond delay="0"/>
                                  </p:stCondLst>
                                  <p:childTnLst>
                                    <p:set>
                                      <p:cBhvr>
                                        <p:cTn id="27" dur="1" fill="hold">
                                          <p:stCondLst>
                                            <p:cond delay="0"/>
                                          </p:stCondLst>
                                        </p:cTn>
                                        <p:tgtEl>
                                          <p:spTgt spid="439"/>
                                        </p:tgtEl>
                                        <p:attrNameLst>
                                          <p:attrName>style.visibility</p:attrName>
                                        </p:attrNameLst>
                                      </p:cBhvr>
                                      <p:to>
                                        <p:strVal val="visible"/>
                                      </p:to>
                                    </p:set>
                                    <p:animEffect transition="in" filter="fade">
                                      <p:cBhvr>
                                        <p:cTn id="28" dur="1"/>
                                        <p:tgtEl>
                                          <p:spTgt spid="43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46"/>
                                        </p:tgtEl>
                                        <p:attrNameLst>
                                          <p:attrName>style.visibility</p:attrName>
                                        </p:attrNameLst>
                                      </p:cBhvr>
                                      <p:to>
                                        <p:strVal val="visible"/>
                                      </p:to>
                                    </p:set>
                                    <p:animEffect transition="in" filter="fade">
                                      <p:cBhvr>
                                        <p:cTn id="33" dur="1"/>
                                        <p:tgtEl>
                                          <p:spTgt spid="446"/>
                                        </p:tgtEl>
                                      </p:cBhvr>
                                    </p:animEffect>
                                  </p:childTnLst>
                                </p:cTn>
                              </p:par>
                              <p:par>
                                <p:cTn id="34" presetID="10" presetClass="entr" presetSubtype="0" fill="hold" nodeType="withEffect">
                                  <p:stCondLst>
                                    <p:cond delay="0"/>
                                  </p:stCondLst>
                                  <p:childTnLst>
                                    <p:set>
                                      <p:cBhvr>
                                        <p:cTn id="35" dur="1" fill="hold">
                                          <p:stCondLst>
                                            <p:cond delay="0"/>
                                          </p:stCondLst>
                                        </p:cTn>
                                        <p:tgtEl>
                                          <p:spTgt spid="448"/>
                                        </p:tgtEl>
                                        <p:attrNameLst>
                                          <p:attrName>style.visibility</p:attrName>
                                        </p:attrNameLst>
                                      </p:cBhvr>
                                      <p:to>
                                        <p:strVal val="visible"/>
                                      </p:to>
                                    </p:set>
                                    <p:animEffect transition="in" filter="fade">
                                      <p:cBhvr>
                                        <p:cTn id="36" dur="1"/>
                                        <p:tgtEl>
                                          <p:spTgt spid="44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52"/>
                                        </p:tgtEl>
                                        <p:attrNameLst>
                                          <p:attrName>style.visibility</p:attrName>
                                        </p:attrNameLst>
                                      </p:cBhvr>
                                      <p:to>
                                        <p:strVal val="visible"/>
                                      </p:to>
                                    </p:set>
                                    <p:animEffect transition="in" filter="fade">
                                      <p:cBhvr>
                                        <p:cTn id="41" dur="1"/>
                                        <p:tgtEl>
                                          <p:spTgt spid="452"/>
                                        </p:tgtEl>
                                      </p:cBhvr>
                                    </p:animEffect>
                                  </p:childTnLst>
                                </p:cTn>
                              </p:par>
                              <p:par>
                                <p:cTn id="42" presetID="10" presetClass="entr" presetSubtype="0" fill="hold" nodeType="withEffect">
                                  <p:stCondLst>
                                    <p:cond delay="0"/>
                                  </p:stCondLst>
                                  <p:childTnLst>
                                    <p:set>
                                      <p:cBhvr>
                                        <p:cTn id="43" dur="1" fill="hold">
                                          <p:stCondLst>
                                            <p:cond delay="0"/>
                                          </p:stCondLst>
                                        </p:cTn>
                                        <p:tgtEl>
                                          <p:spTgt spid="449"/>
                                        </p:tgtEl>
                                        <p:attrNameLst>
                                          <p:attrName>style.visibility</p:attrName>
                                        </p:attrNameLst>
                                      </p:cBhvr>
                                      <p:to>
                                        <p:strVal val="visible"/>
                                      </p:to>
                                    </p:set>
                                    <p:animEffect transition="in" filter="fade">
                                      <p:cBhvr>
                                        <p:cTn id="44" dur="1"/>
                                        <p:tgtEl>
                                          <p:spTgt spid="44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40"/>
                                        </p:tgtEl>
                                        <p:attrNameLst>
                                          <p:attrName>style.visibility</p:attrName>
                                        </p:attrNameLst>
                                      </p:cBhvr>
                                      <p:to>
                                        <p:strVal val="visible"/>
                                      </p:to>
                                    </p:set>
                                    <p:animEffect transition="in" filter="fade">
                                      <p:cBhvr>
                                        <p:cTn id="49" dur="1"/>
                                        <p:tgtEl>
                                          <p:spTgt spid="440"/>
                                        </p:tgtEl>
                                      </p:cBhvr>
                                    </p:animEffect>
                                  </p:childTnLst>
                                </p:cTn>
                              </p:par>
                              <p:par>
                                <p:cTn id="50" presetID="10" presetClass="entr" presetSubtype="0" fill="hold" nodeType="withEffect">
                                  <p:stCondLst>
                                    <p:cond delay="0"/>
                                  </p:stCondLst>
                                  <p:childTnLst>
                                    <p:set>
                                      <p:cBhvr>
                                        <p:cTn id="51" dur="1" fill="hold">
                                          <p:stCondLst>
                                            <p:cond delay="0"/>
                                          </p:stCondLst>
                                        </p:cTn>
                                        <p:tgtEl>
                                          <p:spTgt spid="453"/>
                                        </p:tgtEl>
                                        <p:attrNameLst>
                                          <p:attrName>style.visibility</p:attrName>
                                        </p:attrNameLst>
                                      </p:cBhvr>
                                      <p:to>
                                        <p:strVal val="visible"/>
                                      </p:to>
                                    </p:set>
                                    <p:animEffect transition="in" filter="fade">
                                      <p:cBhvr>
                                        <p:cTn id="52" dur="1"/>
                                        <p:tgtEl>
                                          <p:spTgt spid="45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50"/>
                                        </p:tgtEl>
                                        <p:attrNameLst>
                                          <p:attrName>style.visibility</p:attrName>
                                        </p:attrNameLst>
                                      </p:cBhvr>
                                      <p:to>
                                        <p:strVal val="visible"/>
                                      </p:to>
                                    </p:set>
                                    <p:animEffect transition="in" filter="fade">
                                      <p:cBhvr>
                                        <p:cTn id="57" dur="1"/>
                                        <p:tgtEl>
                                          <p:spTgt spid="4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51"/>
                                        </p:tgtEl>
                                        <p:attrNameLst>
                                          <p:attrName>style.visibility</p:attrName>
                                        </p:attrNameLst>
                                      </p:cBhvr>
                                      <p:to>
                                        <p:strVal val="visible"/>
                                      </p:to>
                                    </p:set>
                                    <p:animEffect transition="in" filter="fade">
                                      <p:cBhvr>
                                        <p:cTn id="62" dur="1"/>
                                        <p:tgtEl>
                                          <p:spTgt spid="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solidFill>
                  <a:srgbClr val="980000"/>
                </a:solidFill>
              </a:rPr>
              <a:t>Why are version control systems useful?</a:t>
            </a:r>
            <a:r>
              <a:rPr lang="en"/>
              <a:t> </a:t>
            </a:r>
            <a:endParaRPr/>
          </a:p>
        </p:txBody>
      </p:sp>
      <p:sp>
        <p:nvSpPr>
          <p:cNvPr id="77" name="Google Shape;7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chemeClr val="dk1"/>
                </a:solidFill>
                <a:highlight>
                  <a:srgbClr val="FFFFFF"/>
                </a:highlight>
              </a:rPr>
              <a:t>They allow us to:</a:t>
            </a:r>
            <a:endParaRPr>
              <a:solidFill>
                <a:schemeClr val="dk1"/>
              </a:solidFill>
              <a:highlight>
                <a:srgbClr val="FFFFFF"/>
              </a:highlight>
            </a:endParaRPr>
          </a:p>
          <a:p>
            <a:pPr marL="457200" lvl="0" indent="-317500" algn="l" rtl="0">
              <a:lnSpc>
                <a:spcPct val="200000"/>
              </a:lnSpc>
              <a:spcBef>
                <a:spcPts val="1200"/>
              </a:spcBef>
              <a:spcAft>
                <a:spcPts val="0"/>
              </a:spcAft>
              <a:buClr>
                <a:srgbClr val="980000"/>
              </a:buClr>
              <a:buSzPts val="1400"/>
              <a:buChar char="➢"/>
            </a:pPr>
            <a:r>
              <a:rPr lang="en" sz="1400">
                <a:solidFill>
                  <a:schemeClr val="dk1"/>
                </a:solidFill>
                <a:highlight>
                  <a:srgbClr val="FFFFFF"/>
                </a:highlight>
              </a:rPr>
              <a:t>Look at old snapshots of a project.</a:t>
            </a:r>
            <a:endParaRPr sz="1400">
              <a:solidFill>
                <a:schemeClr val="dk1"/>
              </a:solidFill>
              <a:highlight>
                <a:srgbClr val="FFFFFF"/>
              </a:highlight>
            </a:endParaRPr>
          </a:p>
          <a:p>
            <a:pPr marL="457200" lvl="0" indent="-317500" algn="l" rtl="0">
              <a:lnSpc>
                <a:spcPct val="200000"/>
              </a:lnSpc>
              <a:spcBef>
                <a:spcPts val="0"/>
              </a:spcBef>
              <a:spcAft>
                <a:spcPts val="0"/>
              </a:spcAft>
              <a:buClr>
                <a:srgbClr val="980000"/>
              </a:buClr>
              <a:buSzPts val="1400"/>
              <a:buChar char="➢"/>
            </a:pPr>
            <a:r>
              <a:rPr lang="en" sz="1400">
                <a:solidFill>
                  <a:schemeClr val="dk1"/>
                </a:solidFill>
                <a:highlight>
                  <a:schemeClr val="lt1"/>
                </a:highlight>
              </a:rPr>
              <a:t>Revert the entire project back to a previous state</a:t>
            </a:r>
            <a:endParaRPr sz="1400">
              <a:solidFill>
                <a:schemeClr val="dk1"/>
              </a:solidFill>
              <a:highlight>
                <a:srgbClr val="FFFFFF"/>
              </a:highlight>
            </a:endParaRPr>
          </a:p>
          <a:p>
            <a:pPr marL="457200" lvl="0" indent="-317500" algn="l" rtl="0">
              <a:lnSpc>
                <a:spcPct val="200000"/>
              </a:lnSpc>
              <a:spcBef>
                <a:spcPts val="0"/>
              </a:spcBef>
              <a:spcAft>
                <a:spcPts val="0"/>
              </a:spcAft>
              <a:buClr>
                <a:srgbClr val="980000"/>
              </a:buClr>
              <a:buSzPts val="1400"/>
              <a:buChar char="➢"/>
            </a:pPr>
            <a:r>
              <a:rPr lang="en" sz="1400">
                <a:solidFill>
                  <a:schemeClr val="dk1"/>
                </a:solidFill>
                <a:highlight>
                  <a:srgbClr val="FFFFFF"/>
                </a:highlight>
              </a:rPr>
              <a:t>Keep a log of why certain changes were made.</a:t>
            </a:r>
            <a:endParaRPr sz="1400">
              <a:solidFill>
                <a:schemeClr val="dk1"/>
              </a:solidFill>
              <a:highlight>
                <a:srgbClr val="FFFFFF"/>
              </a:highlight>
            </a:endParaRPr>
          </a:p>
          <a:p>
            <a:pPr marL="457200" lvl="0" indent="-317500" algn="l" rtl="0">
              <a:lnSpc>
                <a:spcPct val="200000"/>
              </a:lnSpc>
              <a:spcBef>
                <a:spcPts val="0"/>
              </a:spcBef>
              <a:spcAft>
                <a:spcPts val="0"/>
              </a:spcAft>
              <a:buClr>
                <a:srgbClr val="980000"/>
              </a:buClr>
              <a:buSzPts val="1400"/>
              <a:buChar char="➢"/>
            </a:pPr>
            <a:r>
              <a:rPr lang="en" sz="1400">
                <a:solidFill>
                  <a:schemeClr val="dk1"/>
                </a:solidFill>
                <a:highlight>
                  <a:srgbClr val="FFFFFF"/>
                </a:highlight>
              </a:rPr>
              <a:t>Work on parallel branches of development.</a:t>
            </a:r>
            <a:endParaRPr sz="1400">
              <a:solidFill>
                <a:schemeClr val="dk1"/>
              </a:solidFill>
              <a:highlight>
                <a:srgbClr val="FFFFFF"/>
              </a:highlight>
            </a:endParaRPr>
          </a:p>
          <a:p>
            <a:pPr marL="457200" lvl="0" indent="-317500" algn="l" rtl="0">
              <a:lnSpc>
                <a:spcPct val="200000"/>
              </a:lnSpc>
              <a:spcBef>
                <a:spcPts val="0"/>
              </a:spcBef>
              <a:spcAft>
                <a:spcPts val="0"/>
              </a:spcAft>
              <a:buClr>
                <a:srgbClr val="980000"/>
              </a:buClr>
              <a:buSzPts val="1400"/>
              <a:buChar char="➢"/>
            </a:pPr>
            <a:r>
              <a:rPr lang="en" sz="1400">
                <a:solidFill>
                  <a:schemeClr val="dk1"/>
                </a:solidFill>
                <a:highlight>
                  <a:srgbClr val="FFFFFF"/>
                </a:highlight>
              </a:rPr>
              <a:t>See what other people have changed.</a:t>
            </a:r>
            <a:endParaRPr sz="1400">
              <a:solidFill>
                <a:schemeClr val="dk1"/>
              </a:solidFill>
              <a:highlight>
                <a:srgbClr val="FFFFFF"/>
              </a:highlight>
            </a:endParaRPr>
          </a:p>
          <a:p>
            <a:pPr marL="457200" lvl="0" indent="-317500" algn="l" rtl="0">
              <a:lnSpc>
                <a:spcPct val="200000"/>
              </a:lnSpc>
              <a:spcBef>
                <a:spcPts val="0"/>
              </a:spcBef>
              <a:spcAft>
                <a:spcPts val="0"/>
              </a:spcAft>
              <a:buClr>
                <a:srgbClr val="980000"/>
              </a:buClr>
              <a:buSzPts val="1400"/>
              <a:buChar char="➢"/>
            </a:pPr>
            <a:r>
              <a:rPr lang="en" sz="1400">
                <a:solidFill>
                  <a:schemeClr val="dk1"/>
                </a:solidFill>
                <a:highlight>
                  <a:srgbClr val="FFFFFF"/>
                </a:highlight>
              </a:rPr>
              <a:t>Resolve conflicts in concurrent development.</a:t>
            </a:r>
            <a:endParaRPr sz="1400">
              <a:solidFill>
                <a:schemeClr val="dk1"/>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Effect transition="in" filter="fade">
                                      <p:cBhvr>
                                        <p:cTn id="7" dur="1"/>
                                        <p:tgtEl>
                                          <p:spTgt spid="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xEl>
                                              <p:pRg st="1" end="1"/>
                                            </p:txEl>
                                          </p:spTgt>
                                        </p:tgtEl>
                                        <p:attrNameLst>
                                          <p:attrName>style.visibility</p:attrName>
                                        </p:attrNameLst>
                                      </p:cBhvr>
                                      <p:to>
                                        <p:strVal val="visible"/>
                                      </p:to>
                                    </p:set>
                                    <p:animEffect transition="in" filter="fade">
                                      <p:cBhvr>
                                        <p:cTn id="12" dur="1"/>
                                        <p:tgtEl>
                                          <p:spTgt spid="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7">
                                            <p:txEl>
                                              <p:pRg st="2" end="2"/>
                                            </p:txEl>
                                          </p:spTgt>
                                        </p:tgtEl>
                                        <p:attrNameLst>
                                          <p:attrName>style.visibility</p:attrName>
                                        </p:attrNameLst>
                                      </p:cBhvr>
                                      <p:to>
                                        <p:strVal val="visible"/>
                                      </p:to>
                                    </p:set>
                                    <p:animEffect transition="in" filter="fade">
                                      <p:cBhvr>
                                        <p:cTn id="17" dur="1"/>
                                        <p:tgtEl>
                                          <p:spTgt spid="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7">
                                            <p:txEl>
                                              <p:pRg st="3" end="3"/>
                                            </p:txEl>
                                          </p:spTgt>
                                        </p:tgtEl>
                                        <p:attrNameLst>
                                          <p:attrName>style.visibility</p:attrName>
                                        </p:attrNameLst>
                                      </p:cBhvr>
                                      <p:to>
                                        <p:strVal val="visible"/>
                                      </p:to>
                                    </p:set>
                                    <p:animEffect transition="in" filter="fade">
                                      <p:cBhvr>
                                        <p:cTn id="22" dur="1"/>
                                        <p:tgtEl>
                                          <p:spTgt spid="7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7">
                                            <p:txEl>
                                              <p:pRg st="4" end="4"/>
                                            </p:txEl>
                                          </p:spTgt>
                                        </p:tgtEl>
                                        <p:attrNameLst>
                                          <p:attrName>style.visibility</p:attrName>
                                        </p:attrNameLst>
                                      </p:cBhvr>
                                      <p:to>
                                        <p:strVal val="visible"/>
                                      </p:to>
                                    </p:set>
                                    <p:animEffect transition="in" filter="fade">
                                      <p:cBhvr>
                                        <p:cTn id="27" dur="1"/>
                                        <p:tgtEl>
                                          <p:spTgt spid="7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7">
                                            <p:txEl>
                                              <p:pRg st="5" end="5"/>
                                            </p:txEl>
                                          </p:spTgt>
                                        </p:tgtEl>
                                        <p:attrNameLst>
                                          <p:attrName>style.visibility</p:attrName>
                                        </p:attrNameLst>
                                      </p:cBhvr>
                                      <p:to>
                                        <p:strVal val="visible"/>
                                      </p:to>
                                    </p:set>
                                    <p:animEffect transition="in" filter="fade">
                                      <p:cBhvr>
                                        <p:cTn id="32" dur="1"/>
                                        <p:tgtEl>
                                          <p:spTgt spid="7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7">
                                            <p:txEl>
                                              <p:pRg st="6" end="6"/>
                                            </p:txEl>
                                          </p:spTgt>
                                        </p:tgtEl>
                                        <p:attrNameLst>
                                          <p:attrName>style.visibility</p:attrName>
                                        </p:attrNameLst>
                                      </p:cBhvr>
                                      <p:to>
                                        <p:strVal val="visible"/>
                                      </p:to>
                                    </p:set>
                                    <p:animEffect transition="in" filter="fade">
                                      <p:cBhvr>
                                        <p:cTn id="37" dur="1"/>
                                        <p:tgtEl>
                                          <p:spTgt spid="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solidFill>
                  <a:srgbClr val="980000"/>
                </a:solidFill>
              </a:rPr>
              <a:t>Useful Tips:</a:t>
            </a:r>
            <a:endParaRPr>
              <a:solidFill>
                <a:srgbClr val="980000"/>
              </a:solidFill>
            </a:endParaRPr>
          </a:p>
          <a:p>
            <a:pPr marL="0" lvl="0" indent="0" algn="l" rtl="0">
              <a:spcBef>
                <a:spcPts val="0"/>
              </a:spcBef>
              <a:spcAft>
                <a:spcPts val="0"/>
              </a:spcAft>
              <a:buNone/>
            </a:pPr>
            <a:endParaRPr/>
          </a:p>
        </p:txBody>
      </p:sp>
      <p:sp>
        <p:nvSpPr>
          <p:cNvPr id="459" name="Google Shape;459;p53"/>
          <p:cNvSpPr txBox="1">
            <a:spLocks noGrp="1"/>
          </p:cNvSpPr>
          <p:nvPr>
            <p:ph type="body" idx="1"/>
          </p:nvPr>
        </p:nvSpPr>
        <p:spPr>
          <a:xfrm>
            <a:off x="311700" y="1351950"/>
            <a:ext cx="8520600" cy="2439600"/>
          </a:xfrm>
          <a:prstGeom prst="rect">
            <a:avLst/>
          </a:prstGeom>
        </p:spPr>
        <p:txBody>
          <a:bodyPr spcFirstLastPara="1" wrap="square" lIns="91425" tIns="91425" rIns="91425" bIns="91425" anchor="t" anchorCtr="0">
            <a:normAutofit/>
          </a:bodyPr>
          <a:lstStyle/>
          <a:p>
            <a:pPr marL="457200" lvl="0" indent="-317500" algn="l" rtl="0">
              <a:lnSpc>
                <a:spcPct val="200000"/>
              </a:lnSpc>
              <a:spcBef>
                <a:spcPts val="0"/>
              </a:spcBef>
              <a:spcAft>
                <a:spcPts val="0"/>
              </a:spcAft>
              <a:buClr>
                <a:srgbClr val="980000"/>
              </a:buClr>
              <a:buSzPts val="1400"/>
              <a:buChar char="●"/>
            </a:pPr>
            <a:r>
              <a:rPr lang="en" sz="1400">
                <a:solidFill>
                  <a:schemeClr val="dk1"/>
                </a:solidFill>
              </a:rPr>
              <a:t>Google is your friend. (e.g. ”How to undo merge in Git”.)  </a:t>
            </a:r>
            <a:endParaRPr sz="1400">
              <a:solidFill>
                <a:schemeClr val="dk1"/>
              </a:solidFill>
            </a:endParaRPr>
          </a:p>
          <a:p>
            <a:pPr marL="457200" lvl="0" indent="-317500" algn="l" rtl="0">
              <a:lnSpc>
                <a:spcPct val="200000"/>
              </a:lnSpc>
              <a:spcBef>
                <a:spcPts val="0"/>
              </a:spcBef>
              <a:spcAft>
                <a:spcPts val="0"/>
              </a:spcAft>
              <a:buClr>
                <a:srgbClr val="980000"/>
              </a:buClr>
              <a:buSzPts val="1400"/>
              <a:buChar char="●"/>
            </a:pPr>
            <a:r>
              <a:rPr lang="en" sz="1400">
                <a:solidFill>
                  <a:schemeClr val="dk1"/>
                </a:solidFill>
              </a:rPr>
              <a:t>Almost anything can be undone, as long as it is committed. </a:t>
            </a:r>
            <a:endParaRPr sz="1400">
              <a:solidFill>
                <a:schemeClr val="dk1"/>
              </a:solidFill>
            </a:endParaRPr>
          </a:p>
          <a:p>
            <a:pPr marL="457200" lvl="0" indent="-317500" algn="l" rtl="0">
              <a:lnSpc>
                <a:spcPct val="200000"/>
              </a:lnSpc>
              <a:spcBef>
                <a:spcPts val="0"/>
              </a:spcBef>
              <a:spcAft>
                <a:spcPts val="0"/>
              </a:spcAft>
              <a:buClr>
                <a:srgbClr val="980000"/>
              </a:buClr>
              <a:buSzPts val="1400"/>
              <a:buChar char="●"/>
            </a:pPr>
            <a:r>
              <a:rPr lang="en" sz="1400">
                <a:solidFill>
                  <a:schemeClr val="dk1"/>
                </a:solidFill>
              </a:rPr>
              <a:t>Commit often, pull often. </a:t>
            </a:r>
            <a:endParaRPr sz="1400">
              <a:solidFill>
                <a:schemeClr val="dk1"/>
              </a:solidFill>
            </a:endParaRPr>
          </a:p>
          <a:p>
            <a:pPr marL="457200" lvl="0" indent="-317500" algn="l" rtl="0">
              <a:lnSpc>
                <a:spcPct val="200000"/>
              </a:lnSpc>
              <a:spcBef>
                <a:spcPts val="0"/>
              </a:spcBef>
              <a:spcAft>
                <a:spcPts val="0"/>
              </a:spcAft>
              <a:buClr>
                <a:srgbClr val="980000"/>
              </a:buClr>
              <a:buSzPts val="1400"/>
              <a:buChar char="●"/>
            </a:pPr>
            <a:r>
              <a:rPr lang="en" sz="1400">
                <a:solidFill>
                  <a:schemeClr val="dk1"/>
                </a:solidFill>
              </a:rPr>
              <a:t>Might take a while to get used to, but it is useful knowledge that will improve productivity and collaboration.</a:t>
            </a:r>
            <a:endParaRPr sz="14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8"/>
                                        </p:tgtEl>
                                        <p:attrNameLst>
                                          <p:attrName>style.visibility</p:attrName>
                                        </p:attrNameLst>
                                      </p:cBhvr>
                                      <p:to>
                                        <p:strVal val="visible"/>
                                      </p:to>
                                    </p:set>
                                    <p:animEffect transition="in" filter="fade">
                                      <p:cBhvr>
                                        <p:cTn id="7" dur="1"/>
                                        <p:tgtEl>
                                          <p:spTgt spid="4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9">
                                            <p:txEl>
                                              <p:pRg st="0" end="0"/>
                                            </p:txEl>
                                          </p:spTgt>
                                        </p:tgtEl>
                                        <p:attrNameLst>
                                          <p:attrName>style.visibility</p:attrName>
                                        </p:attrNameLst>
                                      </p:cBhvr>
                                      <p:to>
                                        <p:strVal val="visible"/>
                                      </p:to>
                                    </p:set>
                                    <p:animEffect transition="in" filter="fade">
                                      <p:cBhvr>
                                        <p:cTn id="12" dur="1"/>
                                        <p:tgtEl>
                                          <p:spTgt spid="4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9">
                                            <p:txEl>
                                              <p:pRg st="1" end="1"/>
                                            </p:txEl>
                                          </p:spTgt>
                                        </p:tgtEl>
                                        <p:attrNameLst>
                                          <p:attrName>style.visibility</p:attrName>
                                        </p:attrNameLst>
                                      </p:cBhvr>
                                      <p:to>
                                        <p:strVal val="visible"/>
                                      </p:to>
                                    </p:set>
                                    <p:animEffect transition="in" filter="fade">
                                      <p:cBhvr>
                                        <p:cTn id="17" dur="1"/>
                                        <p:tgtEl>
                                          <p:spTgt spid="4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9">
                                            <p:txEl>
                                              <p:pRg st="2" end="2"/>
                                            </p:txEl>
                                          </p:spTgt>
                                        </p:tgtEl>
                                        <p:attrNameLst>
                                          <p:attrName>style.visibility</p:attrName>
                                        </p:attrNameLst>
                                      </p:cBhvr>
                                      <p:to>
                                        <p:strVal val="visible"/>
                                      </p:to>
                                    </p:set>
                                    <p:animEffect transition="in" filter="fade">
                                      <p:cBhvr>
                                        <p:cTn id="22" dur="1"/>
                                        <p:tgtEl>
                                          <p:spTgt spid="4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9">
                                            <p:txEl>
                                              <p:pRg st="3" end="3"/>
                                            </p:txEl>
                                          </p:spTgt>
                                        </p:tgtEl>
                                        <p:attrNameLst>
                                          <p:attrName>style.visibility</p:attrName>
                                        </p:attrNameLst>
                                      </p:cBhvr>
                                      <p:to>
                                        <p:strVal val="visible"/>
                                      </p:to>
                                    </p:set>
                                    <p:animEffect transition="in" filter="fade">
                                      <p:cBhvr>
                                        <p:cTn id="27" dur="1"/>
                                        <p:tgtEl>
                                          <p:spTgt spid="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pic>
        <p:nvPicPr>
          <p:cNvPr id="464" name="Google Shape;464;p54"/>
          <p:cNvPicPr preferRelativeResize="0"/>
          <p:nvPr/>
        </p:nvPicPr>
        <p:blipFill>
          <a:blip r:embed="rId3">
            <a:alphaModFix/>
          </a:blip>
          <a:stretch>
            <a:fillRect/>
          </a:stretch>
        </p:blipFill>
        <p:spPr>
          <a:xfrm>
            <a:off x="2991851" y="295025"/>
            <a:ext cx="3160300" cy="4553450"/>
          </a:xfrm>
          <a:prstGeom prst="rect">
            <a:avLst/>
          </a:prstGeom>
          <a:noFill/>
          <a:ln>
            <a:noFill/>
          </a:ln>
        </p:spPr>
      </p:pic>
      <p:sp>
        <p:nvSpPr>
          <p:cNvPr id="465" name="Google Shape;465;p54"/>
          <p:cNvSpPr txBox="1"/>
          <p:nvPr/>
        </p:nvSpPr>
        <p:spPr>
          <a:xfrm rot="-1320375">
            <a:off x="5754458" y="2105014"/>
            <a:ext cx="2290585" cy="203187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a:solidFill>
                  <a:srgbClr val="980000"/>
                </a:solidFill>
              </a:rPr>
              <a:t>FUNNY, BUT WRONG</a:t>
            </a:r>
            <a:endParaRPr sz="4000">
              <a:solidFill>
                <a:srgbClr val="98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5"/>
          <p:cNvSpPr txBox="1">
            <a:spLocks noGrp="1"/>
          </p:cNvSpPr>
          <p:nvPr>
            <p:ph type="body" idx="1"/>
          </p:nvPr>
        </p:nvSpPr>
        <p:spPr>
          <a:xfrm>
            <a:off x="311700" y="1862100"/>
            <a:ext cx="8520600" cy="14193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6000">
                <a:solidFill>
                  <a:srgbClr val="980000"/>
                </a:solidFill>
              </a:rPr>
              <a:t>THANK YOU!</a:t>
            </a:r>
            <a:endParaRPr sz="6000">
              <a:solidFill>
                <a:srgbClr val="98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Acknowledgements </a:t>
            </a:r>
            <a:endParaRPr>
              <a:solidFill>
                <a:srgbClr val="980000"/>
              </a:solidFill>
            </a:endParaRPr>
          </a:p>
        </p:txBody>
      </p:sp>
      <p:sp>
        <p:nvSpPr>
          <p:cNvPr id="476" name="Google Shape;476;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lnSpc>
                <a:spcPct val="200000"/>
              </a:lnSpc>
              <a:spcBef>
                <a:spcPts val="0"/>
              </a:spcBef>
              <a:spcAft>
                <a:spcPts val="0"/>
              </a:spcAft>
              <a:buClr>
                <a:srgbClr val="980000"/>
              </a:buClr>
              <a:buSzPts val="1400"/>
              <a:buChar char="●"/>
            </a:pPr>
            <a:r>
              <a:rPr lang="en" sz="1400">
                <a:solidFill>
                  <a:schemeClr val="dk1"/>
                </a:solidFill>
                <a:highlight>
                  <a:srgbClr val="FFFFFF"/>
                </a:highlight>
                <a:uFill>
                  <a:noFill/>
                </a:uFill>
                <a:hlinkClick r:id="rId3">
                  <a:extLst>
                    <a:ext uri="{A12FA001-AC4F-418D-AE19-62706E023703}">
                      <ahyp:hlinkClr xmlns:ahyp="http://schemas.microsoft.com/office/drawing/2018/hyperlinkcolor" val="tx"/>
                    </a:ext>
                  </a:extLst>
                </a:hlinkClick>
              </a:rPr>
              <a:t>6.031: Software Construction - MIT</a:t>
            </a:r>
            <a:r>
              <a:rPr lang="en" sz="1400">
                <a:solidFill>
                  <a:schemeClr val="dk1"/>
                </a:solidFill>
              </a:rPr>
              <a:t> : </a:t>
            </a:r>
            <a:r>
              <a:rPr lang="en" sz="1400">
                <a:solidFill>
                  <a:schemeClr val="dk1"/>
                </a:solidFill>
                <a:highlight>
                  <a:srgbClr val="FFFFFF"/>
                </a:highlight>
              </a:rPr>
              <a:t>Getting Started</a:t>
            </a:r>
            <a:endParaRPr sz="1400">
              <a:solidFill>
                <a:schemeClr val="dk1"/>
              </a:solidFill>
            </a:endParaRPr>
          </a:p>
          <a:p>
            <a:pPr marL="457200" lvl="0" indent="-317500" algn="l" rtl="0">
              <a:lnSpc>
                <a:spcPct val="200000"/>
              </a:lnSpc>
              <a:spcBef>
                <a:spcPts val="0"/>
              </a:spcBef>
              <a:spcAft>
                <a:spcPts val="0"/>
              </a:spcAft>
              <a:buClr>
                <a:srgbClr val="980000"/>
              </a:buClr>
              <a:buSzPts val="1400"/>
              <a:buChar char="●"/>
            </a:pPr>
            <a:r>
              <a:rPr lang="en" sz="1400">
                <a:solidFill>
                  <a:schemeClr val="dk1"/>
                </a:solidFill>
              </a:rPr>
              <a:t>Galit Lukin’s slides: Introduction to Git and Github</a:t>
            </a:r>
            <a:endParaRPr sz="1400">
              <a:solidFill>
                <a:schemeClr val="dk1"/>
              </a:solidFill>
            </a:endParaRPr>
          </a:p>
          <a:p>
            <a:pPr marL="457200" lvl="0" indent="-317500" algn="l" rtl="0">
              <a:lnSpc>
                <a:spcPct val="200000"/>
              </a:lnSpc>
              <a:spcBef>
                <a:spcPts val="0"/>
              </a:spcBef>
              <a:spcAft>
                <a:spcPts val="0"/>
              </a:spcAft>
              <a:buClr>
                <a:srgbClr val="980000"/>
              </a:buClr>
              <a:buSzPts val="1400"/>
              <a:buChar char="●"/>
            </a:pPr>
            <a:r>
              <a:rPr lang="en" sz="1400">
                <a:solidFill>
                  <a:schemeClr val="dk1"/>
                </a:solidFill>
              </a:rPr>
              <a:t>Jackie Baek’s slides: Introduction to Git and Github</a:t>
            </a:r>
            <a:endParaRPr sz="1400">
              <a:solidFill>
                <a:schemeClr val="dk1"/>
              </a:solidFill>
            </a:endParaRPr>
          </a:p>
          <a:p>
            <a:pPr marL="457200" lvl="0" indent="-317500" algn="l" rtl="0">
              <a:lnSpc>
                <a:spcPct val="200000"/>
              </a:lnSpc>
              <a:spcBef>
                <a:spcPts val="0"/>
              </a:spcBef>
              <a:spcAft>
                <a:spcPts val="0"/>
              </a:spcAft>
              <a:buClr>
                <a:srgbClr val="980000"/>
              </a:buClr>
              <a:buSzPts val="1400"/>
              <a:buChar char="●"/>
            </a:pPr>
            <a:r>
              <a:rPr lang="en" sz="1400">
                <a:solidFill>
                  <a:schemeClr val="dk1"/>
                </a:solidFill>
                <a:highlight>
                  <a:srgbClr val="FFFFFF"/>
                </a:highlight>
                <a:uFill>
                  <a:noFill/>
                </a:uFill>
                <a:hlinkClick r:id="rId4">
                  <a:extLst>
                    <a:ext uri="{A12FA001-AC4F-418D-AE19-62706E023703}">
                      <ahyp:hlinkClr xmlns:ahyp="http://schemas.microsoft.com/office/drawing/2018/hyperlinkcolor" val="tx"/>
                    </a:ext>
                  </a:extLst>
                </a:hlinkClick>
              </a:rPr>
              <a:t>The Missing Semester of Your CS Education - MIT</a:t>
            </a:r>
            <a:r>
              <a:rPr lang="en" sz="1400">
                <a:solidFill>
                  <a:schemeClr val="dk1"/>
                </a:solidFill>
              </a:rPr>
              <a:t>: </a:t>
            </a:r>
            <a:r>
              <a:rPr lang="en" sz="1400">
                <a:solidFill>
                  <a:schemeClr val="dk1"/>
                </a:solidFill>
                <a:highlight>
                  <a:srgbClr val="FFFFFF"/>
                </a:highlight>
                <a:uFill>
                  <a:noFill/>
                </a:uFill>
                <a:hlinkClick r:id="rId5">
                  <a:extLst>
                    <a:ext uri="{A12FA001-AC4F-418D-AE19-62706E023703}">
                      <ahyp:hlinkClr xmlns:ahyp="http://schemas.microsoft.com/office/drawing/2018/hyperlinkcolor" val="tx"/>
                    </a:ext>
                  </a:extLst>
                </a:hlinkClick>
              </a:rPr>
              <a:t>Version Control (Git)</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body" idx="1"/>
          </p:nvPr>
        </p:nvSpPr>
        <p:spPr>
          <a:xfrm>
            <a:off x="311700" y="2110400"/>
            <a:ext cx="8520600" cy="2089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a:solidFill>
                <a:schemeClr val="dk1"/>
              </a:solidFill>
              <a:highlight>
                <a:srgbClr val="FFFFFF"/>
              </a:highlight>
            </a:endParaRPr>
          </a:p>
          <a:p>
            <a:pPr marL="457200" lvl="0" indent="-317500" algn="l" rtl="0">
              <a:spcBef>
                <a:spcPts val="1200"/>
              </a:spcBef>
              <a:spcAft>
                <a:spcPts val="0"/>
              </a:spcAft>
              <a:buClr>
                <a:srgbClr val="980000"/>
              </a:buClr>
              <a:buSzPts val="1400"/>
              <a:buChar char="➢"/>
            </a:pPr>
            <a:r>
              <a:rPr lang="en" sz="1400">
                <a:solidFill>
                  <a:schemeClr val="dk1"/>
                </a:solidFill>
                <a:highlight>
                  <a:srgbClr val="FFFFFF"/>
                </a:highlight>
              </a:rPr>
              <a:t>Git is a </a:t>
            </a:r>
            <a:r>
              <a:rPr lang="en" sz="1400" i="1">
                <a:solidFill>
                  <a:srgbClr val="EA9999"/>
                </a:solidFill>
                <a:highlight>
                  <a:srgbClr val="FFFFFF"/>
                </a:highlight>
              </a:rPr>
              <a:t>distributed</a:t>
            </a:r>
            <a:r>
              <a:rPr lang="en" sz="1400">
                <a:solidFill>
                  <a:schemeClr val="dk1"/>
                </a:solidFill>
                <a:highlight>
                  <a:srgbClr val="FFFFFF"/>
                </a:highlight>
              </a:rPr>
              <a:t> version control system : Every developer has the full history of the codebase mirrored on their computer.</a:t>
            </a:r>
            <a:endParaRPr sz="1400">
              <a:solidFill>
                <a:schemeClr val="dk1"/>
              </a:solidFill>
              <a:highlight>
                <a:srgbClr val="FFFFFF"/>
              </a:highlight>
            </a:endParaRPr>
          </a:p>
        </p:txBody>
      </p:sp>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What is Git?</a:t>
            </a:r>
            <a:endParaRPr/>
          </a:p>
        </p:txBody>
      </p:sp>
      <p:sp>
        <p:nvSpPr>
          <p:cNvPr id="84" name="Google Shape;84;p18"/>
          <p:cNvSpPr txBox="1">
            <a:spLocks noGrp="1"/>
          </p:cNvSpPr>
          <p:nvPr>
            <p:ph type="body" idx="1"/>
          </p:nvPr>
        </p:nvSpPr>
        <p:spPr>
          <a:xfrm>
            <a:off x="1401600" y="1187675"/>
            <a:ext cx="6340800" cy="1220700"/>
          </a:xfrm>
          <a:prstGeom prst="rect">
            <a:avLst/>
          </a:prstGeom>
        </p:spPr>
        <p:txBody>
          <a:bodyPr spcFirstLastPara="1" wrap="square" lIns="91425" tIns="91425" rIns="91425" bIns="91425" anchor="t" anchorCtr="0">
            <a:normAutofit fontScale="77500" lnSpcReduction="20000"/>
          </a:bodyPr>
          <a:lstStyle/>
          <a:p>
            <a:pPr marL="0" lvl="0" indent="0" algn="ctr" rtl="0">
              <a:lnSpc>
                <a:spcPct val="150000"/>
              </a:lnSpc>
              <a:spcBef>
                <a:spcPts val="0"/>
              </a:spcBef>
              <a:spcAft>
                <a:spcPts val="0"/>
              </a:spcAft>
              <a:buNone/>
            </a:pPr>
            <a:r>
              <a:rPr lang="en" sz="2505" b="1">
                <a:solidFill>
                  <a:schemeClr val="dk1"/>
                </a:solidFill>
                <a:highlight>
                  <a:srgbClr val="FFFFFF"/>
                </a:highlight>
              </a:rPr>
              <a:t>Git is the de facto standard for version control: the most modern VCS (2005), and the most popular!</a:t>
            </a:r>
            <a:endParaRPr sz="2505" b="1">
              <a:solidFill>
                <a:schemeClr val="dk1"/>
              </a:solidFill>
              <a:highlight>
                <a:srgbClr val="FFFFFF"/>
              </a:highlight>
            </a:endParaRPr>
          </a:p>
          <a:p>
            <a:pPr marL="0" lvl="0" indent="0" algn="l" rtl="0">
              <a:spcBef>
                <a:spcPts val="0"/>
              </a:spcBef>
              <a:spcAft>
                <a:spcPts val="0"/>
              </a:spcAft>
              <a:buNone/>
            </a:pPr>
            <a:endParaRPr sz="1400">
              <a:solidFill>
                <a:schemeClr val="dk1"/>
              </a:solidFill>
              <a:highlight>
                <a:srgbClr val="FFFFFF"/>
              </a:highlight>
            </a:endParaRPr>
          </a:p>
          <a:p>
            <a:pPr marL="0" lvl="0" indent="0" algn="l" rtl="0">
              <a:spcBef>
                <a:spcPts val="1200"/>
              </a:spcBef>
              <a:spcAft>
                <a:spcPts val="1200"/>
              </a:spcAft>
              <a:buNone/>
            </a:pPr>
            <a:endParaRPr sz="1400">
              <a:solidFill>
                <a:schemeClr val="dk1"/>
              </a:solidFill>
              <a:highlight>
                <a:srgbClr val="FFFFFF"/>
              </a:highlight>
            </a:endParaRPr>
          </a:p>
        </p:txBody>
      </p:sp>
      <p:pic>
        <p:nvPicPr>
          <p:cNvPr id="85" name="Google Shape;85;p18"/>
          <p:cNvPicPr preferRelativeResize="0"/>
          <p:nvPr/>
        </p:nvPicPr>
        <p:blipFill>
          <a:blip r:embed="rId3">
            <a:alphaModFix/>
          </a:blip>
          <a:stretch>
            <a:fillRect/>
          </a:stretch>
        </p:blipFill>
        <p:spPr>
          <a:xfrm>
            <a:off x="3446037" y="3118300"/>
            <a:ext cx="2251925" cy="1730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1"/>
                                        <p:tgtEl>
                                          <p:spTgt spid="83"/>
                                        </p:tgtEl>
                                      </p:cBhvr>
                                    </p:animEffect>
                                  </p:childTnLst>
                                </p:cTn>
                              </p:par>
                              <p:par>
                                <p:cTn id="8" presetID="10"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100"/>
                                        <p:tgtEl>
                                          <p:spTgt spid="8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1"/>
                                        <p:tgtEl>
                                          <p:spTgt spid="82"/>
                                        </p:tgtEl>
                                      </p:cBhvr>
                                    </p:animEffect>
                                  </p:childTnLst>
                                </p:cTn>
                              </p:par>
                              <p:par>
                                <p:cTn id="16" presetID="10" presetClass="entr" presetSubtype="0" fill="hold" nodeType="withEffect">
                                  <p:stCondLst>
                                    <p:cond delay="0"/>
                                  </p:stCondLst>
                                  <p:childTnLst>
                                    <p:set>
                                      <p:cBhvr>
                                        <p:cTn id="17" dur="1" fill="hold">
                                          <p:stCondLst>
                                            <p:cond delay="0"/>
                                          </p:stCondLst>
                                        </p:cTn>
                                        <p:tgtEl>
                                          <p:spTgt spid="85"/>
                                        </p:tgtEl>
                                        <p:attrNameLst>
                                          <p:attrName>style.visibility</p:attrName>
                                        </p:attrNameLst>
                                      </p:cBhvr>
                                      <p:to>
                                        <p:strVal val="visible"/>
                                      </p:to>
                                    </p:set>
                                    <p:animEffect transition="in" filter="fade">
                                      <p:cBhvr>
                                        <p:cTn id="18" dur="1"/>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solidFill>
                  <a:srgbClr val="980000"/>
                </a:solidFill>
              </a:rPr>
              <a:t>Git vs GitHub</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200" b="1">
                <a:solidFill>
                  <a:schemeClr val="dk1"/>
                </a:solidFill>
              </a:rPr>
              <a:t>Git</a:t>
            </a:r>
            <a:endParaRPr sz="2200">
              <a:solidFill>
                <a:schemeClr val="dk1"/>
              </a:solidFill>
            </a:endParaRPr>
          </a:p>
          <a:p>
            <a:pPr marL="0" lvl="0" indent="0" algn="l" rtl="0">
              <a:spcBef>
                <a:spcPts val="1200"/>
              </a:spcBef>
              <a:spcAft>
                <a:spcPts val="0"/>
              </a:spcAft>
              <a:buNone/>
            </a:pPr>
            <a:r>
              <a:rPr lang="en" sz="2200">
                <a:solidFill>
                  <a:schemeClr val="dk1"/>
                </a:solidFill>
              </a:rPr>
              <a:t>A distributed version control system.</a:t>
            </a:r>
            <a:endParaRPr sz="2200">
              <a:solidFill>
                <a:schemeClr val="dk1"/>
              </a:solidFill>
            </a:endParaRPr>
          </a:p>
          <a:p>
            <a:pPr marL="0" lvl="0" indent="0" algn="l" rtl="0">
              <a:spcBef>
                <a:spcPts val="1200"/>
              </a:spcBef>
              <a:spcAft>
                <a:spcPts val="0"/>
              </a:spcAft>
              <a:buNone/>
            </a:pPr>
            <a:endParaRPr sz="2200">
              <a:solidFill>
                <a:schemeClr val="dk1"/>
              </a:solidFill>
            </a:endParaRPr>
          </a:p>
          <a:p>
            <a:pPr marL="0" lvl="0" indent="0" algn="l" rtl="0">
              <a:spcBef>
                <a:spcPts val="1200"/>
              </a:spcBef>
              <a:spcAft>
                <a:spcPts val="0"/>
              </a:spcAft>
              <a:buNone/>
            </a:pPr>
            <a:r>
              <a:rPr lang="en" sz="2200" b="1">
                <a:solidFill>
                  <a:schemeClr val="dk1"/>
                </a:solidFill>
              </a:rPr>
              <a:t>Github</a:t>
            </a:r>
            <a:endParaRPr sz="2200">
              <a:solidFill>
                <a:schemeClr val="dk1"/>
              </a:solidFill>
            </a:endParaRPr>
          </a:p>
          <a:p>
            <a:pPr marL="0" lvl="0" indent="0" algn="l" rtl="0">
              <a:spcBef>
                <a:spcPts val="1200"/>
              </a:spcBef>
              <a:spcAft>
                <a:spcPts val="0"/>
              </a:spcAft>
              <a:buNone/>
            </a:pPr>
            <a:r>
              <a:rPr lang="en" sz="2200">
                <a:solidFill>
                  <a:schemeClr val="dk1"/>
                </a:solidFill>
              </a:rPr>
              <a:t>A web-based service that allows you to host projects that use Git for version control.</a:t>
            </a:r>
            <a:endParaRPr sz="2200">
              <a:solidFill>
                <a:schemeClr val="dk1"/>
              </a:solidFill>
            </a:endParaRPr>
          </a:p>
          <a:p>
            <a:pPr marL="0" lvl="0" indent="0" algn="l" rtl="0">
              <a:spcBef>
                <a:spcPts val="1200"/>
              </a:spcBef>
              <a:spcAft>
                <a:spcPts val="0"/>
              </a:spcAft>
              <a:buNone/>
            </a:pPr>
            <a:r>
              <a:rPr lang="en" sz="2200">
                <a:solidFill>
                  <a:schemeClr val="dk1"/>
                </a:solidFill>
              </a:rPr>
              <a:t>Includes project management features.</a:t>
            </a:r>
            <a:endParaRPr sz="2200">
              <a:solidFill>
                <a:schemeClr val="dk1"/>
              </a:solidFill>
            </a:endParaRPr>
          </a:p>
          <a:p>
            <a:pPr marL="0" lvl="0" indent="0" algn="l" rtl="0">
              <a:spcBef>
                <a:spcPts val="1200"/>
              </a:spcBef>
              <a:spcAft>
                <a:spcPts val="0"/>
              </a:spcAft>
              <a:buNone/>
            </a:pPr>
            <a:r>
              <a:rPr lang="en" sz="2200">
                <a:solidFill>
                  <a:schemeClr val="dk1"/>
                </a:solidFill>
              </a:rPr>
              <a:t>Assists with group tasks like setting permissions and assigning collaborators. </a:t>
            </a:r>
            <a:endParaRPr sz="2200">
              <a:solidFill>
                <a:schemeClr val="dk1"/>
              </a:solidFill>
            </a:endParaRPr>
          </a:p>
          <a:p>
            <a:pPr marL="0" lvl="0" indent="0" algn="l" rtl="0">
              <a:spcBef>
                <a:spcPts val="1200"/>
              </a:spcBef>
              <a:spcAft>
                <a:spcPts val="0"/>
              </a:spcAft>
              <a:buNone/>
            </a:pPr>
            <a:r>
              <a:rPr lang="en" sz="2200">
                <a:solidFill>
                  <a:schemeClr val="dk1"/>
                </a:solidFill>
              </a:rPr>
              <a:t>It is cloud-based, allowing any authorized person to access or edit your projects from anywhere in the world.</a:t>
            </a:r>
            <a:endParaRPr sz="2200">
              <a:solidFill>
                <a:schemeClr val="dk1"/>
              </a:solidFill>
            </a:endParaRPr>
          </a:p>
          <a:p>
            <a:pPr marL="0" lvl="0" indent="0" algn="l" rtl="0">
              <a:spcBef>
                <a:spcPts val="1200"/>
              </a:spcBef>
              <a:spcAft>
                <a:spcPts val="1200"/>
              </a:spcAft>
              <a:buNone/>
            </a:pPr>
            <a:endParaRPr/>
          </a:p>
        </p:txBody>
      </p:sp>
      <p:sp>
        <p:nvSpPr>
          <p:cNvPr id="92" name="Google Shape;92;p19"/>
          <p:cNvSpPr txBox="1"/>
          <p:nvPr/>
        </p:nvSpPr>
        <p:spPr>
          <a:xfrm>
            <a:off x="799275" y="1607925"/>
            <a:ext cx="5416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1">
                                            <p:txEl>
                                              <p:pRg st="0" end="0"/>
                                            </p:txEl>
                                          </p:spTgt>
                                        </p:tgtEl>
                                        <p:attrNameLst>
                                          <p:attrName>style.visibility</p:attrName>
                                        </p:attrNameLst>
                                      </p:cBhvr>
                                      <p:to>
                                        <p:strVal val="visible"/>
                                      </p:to>
                                    </p:set>
                                    <p:animEffect transition="in" filter="fade">
                                      <p:cBhvr>
                                        <p:cTn id="12" dur="100"/>
                                        <p:tgtEl>
                                          <p:spTgt spid="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1">
                                            <p:txEl>
                                              <p:pRg st="1" end="1"/>
                                            </p:txEl>
                                          </p:spTgt>
                                        </p:tgtEl>
                                        <p:attrNameLst>
                                          <p:attrName>style.visibility</p:attrName>
                                        </p:attrNameLst>
                                      </p:cBhvr>
                                      <p:to>
                                        <p:strVal val="visible"/>
                                      </p:to>
                                    </p:set>
                                    <p:animEffect transition="in" filter="fade">
                                      <p:cBhvr>
                                        <p:cTn id="17" dur="100"/>
                                        <p:tgtEl>
                                          <p:spTgt spid="9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1">
                                            <p:txEl>
                                              <p:pRg st="2" end="2"/>
                                            </p:txEl>
                                          </p:spTgt>
                                        </p:tgtEl>
                                        <p:attrNameLst>
                                          <p:attrName>style.visibility</p:attrName>
                                        </p:attrNameLst>
                                      </p:cBhvr>
                                      <p:to>
                                        <p:strVal val="visible"/>
                                      </p:to>
                                    </p:set>
                                    <p:animEffect transition="in" filter="fade">
                                      <p:cBhvr>
                                        <p:cTn id="22" dur="100"/>
                                        <p:tgtEl>
                                          <p:spTgt spid="9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1">
                                            <p:txEl>
                                              <p:pRg st="3" end="3"/>
                                            </p:txEl>
                                          </p:spTgt>
                                        </p:tgtEl>
                                        <p:attrNameLst>
                                          <p:attrName>style.visibility</p:attrName>
                                        </p:attrNameLst>
                                      </p:cBhvr>
                                      <p:to>
                                        <p:strVal val="visible"/>
                                      </p:to>
                                    </p:set>
                                    <p:animEffect transition="in" filter="fade">
                                      <p:cBhvr>
                                        <p:cTn id="27" dur="100"/>
                                        <p:tgtEl>
                                          <p:spTgt spid="9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1">
                                            <p:txEl>
                                              <p:pRg st="4" end="4"/>
                                            </p:txEl>
                                          </p:spTgt>
                                        </p:tgtEl>
                                        <p:attrNameLst>
                                          <p:attrName>style.visibility</p:attrName>
                                        </p:attrNameLst>
                                      </p:cBhvr>
                                      <p:to>
                                        <p:strVal val="visible"/>
                                      </p:to>
                                    </p:set>
                                    <p:animEffect transition="in" filter="fade">
                                      <p:cBhvr>
                                        <p:cTn id="32" dur="100"/>
                                        <p:tgtEl>
                                          <p:spTgt spid="9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1">
                                            <p:txEl>
                                              <p:pRg st="5" end="5"/>
                                            </p:txEl>
                                          </p:spTgt>
                                        </p:tgtEl>
                                        <p:attrNameLst>
                                          <p:attrName>style.visibility</p:attrName>
                                        </p:attrNameLst>
                                      </p:cBhvr>
                                      <p:to>
                                        <p:strVal val="visible"/>
                                      </p:to>
                                    </p:set>
                                    <p:animEffect transition="in" filter="fade">
                                      <p:cBhvr>
                                        <p:cTn id="37" dur="100"/>
                                        <p:tgtEl>
                                          <p:spTgt spid="9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1">
                                            <p:txEl>
                                              <p:pRg st="6" end="6"/>
                                            </p:txEl>
                                          </p:spTgt>
                                        </p:tgtEl>
                                        <p:attrNameLst>
                                          <p:attrName>style.visibility</p:attrName>
                                        </p:attrNameLst>
                                      </p:cBhvr>
                                      <p:to>
                                        <p:strVal val="visible"/>
                                      </p:to>
                                    </p:set>
                                    <p:animEffect transition="in" filter="fade">
                                      <p:cBhvr>
                                        <p:cTn id="42" dur="100"/>
                                        <p:tgtEl>
                                          <p:spTgt spid="9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1">
                                            <p:txEl>
                                              <p:pRg st="7" end="7"/>
                                            </p:txEl>
                                          </p:spTgt>
                                        </p:tgtEl>
                                        <p:attrNameLst>
                                          <p:attrName>style.visibility</p:attrName>
                                        </p:attrNameLst>
                                      </p:cBhvr>
                                      <p:to>
                                        <p:strVal val="visible"/>
                                      </p:to>
                                    </p:set>
                                    <p:animEffect transition="in" filter="fade">
                                      <p:cBhvr>
                                        <p:cTn id="47" dur="100"/>
                                        <p:tgtEl>
                                          <p:spTgt spid="9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1">
                                            <p:txEl>
                                              <p:pRg st="8" end="8"/>
                                            </p:txEl>
                                          </p:spTgt>
                                        </p:tgtEl>
                                        <p:attrNameLst>
                                          <p:attrName>style.visibility</p:attrName>
                                        </p:attrNameLst>
                                      </p:cBhvr>
                                      <p:to>
                                        <p:strVal val="visible"/>
                                      </p:to>
                                    </p:set>
                                    <p:animEffect transition="in" filter="fade">
                                      <p:cBhvr>
                                        <p:cTn id="52" dur="100"/>
                                        <p:tgtEl>
                                          <p:spTgt spid="9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2">
                                            <p:txEl>
                                              <p:pRg st="0" end="0"/>
                                            </p:txEl>
                                          </p:spTgt>
                                        </p:tgtEl>
                                        <p:attrNameLst>
                                          <p:attrName>style.visibility</p:attrName>
                                        </p:attrNameLst>
                                      </p:cBhvr>
                                      <p:to>
                                        <p:strVal val="visible"/>
                                      </p:to>
                                    </p:set>
                                    <p:animEffect transition="in" filter="fade">
                                      <p:cBhvr>
                                        <p:cTn id="57" dur="500"/>
                                        <p:tgtEl>
                                          <p:spTgt spid="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Data Model</a:t>
            </a:r>
            <a:endParaRPr>
              <a:solidFill>
                <a:srgbClr val="980000"/>
              </a:solidFill>
            </a:endParaRPr>
          </a:p>
        </p:txBody>
      </p:sp>
      <p:sp>
        <p:nvSpPr>
          <p:cNvPr id="98" name="Google Shape;98;p20"/>
          <p:cNvSpPr txBox="1">
            <a:spLocks noGrp="1"/>
          </p:cNvSpPr>
          <p:nvPr>
            <p:ph type="body" idx="1"/>
          </p:nvPr>
        </p:nvSpPr>
        <p:spPr>
          <a:xfrm>
            <a:off x="333150" y="1250600"/>
            <a:ext cx="8477700" cy="6111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852"/>
              <a:buNone/>
            </a:pPr>
            <a:r>
              <a:rPr lang="en" sz="1400" b="1">
                <a:solidFill>
                  <a:schemeClr val="dk1"/>
                </a:solidFill>
                <a:highlight>
                  <a:srgbClr val="FFFFFF"/>
                </a:highlight>
              </a:rPr>
              <a:t>Commit (noun):  </a:t>
            </a:r>
            <a:r>
              <a:rPr lang="en" sz="1400">
                <a:solidFill>
                  <a:schemeClr val="dk1"/>
                </a:solidFill>
                <a:highlight>
                  <a:srgbClr val="FFFFFF"/>
                </a:highlight>
              </a:rPr>
              <a:t>A snapshot of all the files associated with a project.</a:t>
            </a:r>
            <a:endParaRPr sz="1400">
              <a:solidFill>
                <a:schemeClr val="dk1"/>
              </a:solidFill>
              <a:highlight>
                <a:srgbClr val="FFFFFF"/>
              </a:highlight>
            </a:endParaRPr>
          </a:p>
          <a:p>
            <a:pPr marL="0" lvl="0" indent="0" algn="l" rtl="0">
              <a:lnSpc>
                <a:spcPct val="80000"/>
              </a:lnSpc>
              <a:spcBef>
                <a:spcPts val="1200"/>
              </a:spcBef>
              <a:spcAft>
                <a:spcPts val="1200"/>
              </a:spcAft>
              <a:buClr>
                <a:schemeClr val="dk1"/>
              </a:buClr>
              <a:buSzPts val="852"/>
              <a:buFont typeface="Arial"/>
              <a:buNone/>
            </a:pPr>
            <a:r>
              <a:rPr lang="en" sz="1400" b="1">
                <a:solidFill>
                  <a:schemeClr val="dk1"/>
                </a:solidFill>
                <a:highlight>
                  <a:schemeClr val="lt1"/>
                </a:highlight>
              </a:rPr>
              <a:t>Commit (verb):  </a:t>
            </a:r>
            <a:r>
              <a:rPr lang="en" sz="1400">
                <a:solidFill>
                  <a:schemeClr val="dk1"/>
                </a:solidFill>
                <a:highlight>
                  <a:srgbClr val="FFFFFF"/>
                </a:highlight>
              </a:rPr>
              <a:t>The action of storing a new snapshot of all the files associated with a project.</a:t>
            </a:r>
            <a:endParaRPr sz="1400">
              <a:solidFill>
                <a:schemeClr val="dk1"/>
              </a:solidFill>
              <a:highlight>
                <a:srgbClr val="FFFFFF"/>
              </a:highlight>
            </a:endParaRPr>
          </a:p>
        </p:txBody>
      </p:sp>
      <p:grpSp>
        <p:nvGrpSpPr>
          <p:cNvPr id="99" name="Google Shape;99;p20"/>
          <p:cNvGrpSpPr/>
          <p:nvPr/>
        </p:nvGrpSpPr>
        <p:grpSpPr>
          <a:xfrm>
            <a:off x="333138" y="2331213"/>
            <a:ext cx="8477713" cy="2106650"/>
            <a:chOff x="311688" y="1350063"/>
            <a:chExt cx="8477713" cy="2106650"/>
          </a:xfrm>
        </p:grpSpPr>
        <p:pic>
          <p:nvPicPr>
            <p:cNvPr id="100" name="Google Shape;100;p20"/>
            <p:cNvPicPr preferRelativeResize="0"/>
            <p:nvPr/>
          </p:nvPicPr>
          <p:blipFill>
            <a:blip r:embed="rId3">
              <a:alphaModFix/>
            </a:blip>
            <a:stretch>
              <a:fillRect/>
            </a:stretch>
          </p:blipFill>
          <p:spPr>
            <a:xfrm>
              <a:off x="311688" y="1350063"/>
              <a:ext cx="6648432" cy="2106650"/>
            </a:xfrm>
            <a:prstGeom prst="rect">
              <a:avLst/>
            </a:prstGeom>
            <a:noFill/>
            <a:ln>
              <a:noFill/>
            </a:ln>
          </p:spPr>
        </p:pic>
        <p:sp>
          <p:nvSpPr>
            <p:cNvPr id="101" name="Google Shape;101;p20"/>
            <p:cNvSpPr/>
            <p:nvPr/>
          </p:nvSpPr>
          <p:spPr>
            <a:xfrm>
              <a:off x="4574125" y="1390938"/>
              <a:ext cx="2339100" cy="788100"/>
            </a:xfrm>
            <a:prstGeom prst="roundRect">
              <a:avLst>
                <a:gd name="adj" fmla="val 16667"/>
              </a:avLst>
            </a:prstGeom>
            <a:solidFill>
              <a:srgbClr val="F4CCCC"/>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i="1">
                  <a:solidFill>
                    <a:schemeClr val="dk1"/>
                  </a:solidFill>
                </a:rPr>
                <a:t>Blob: a file</a:t>
              </a:r>
              <a:endParaRPr b="1" i="1">
                <a:solidFill>
                  <a:schemeClr val="dk1"/>
                </a:solidFill>
              </a:endParaRPr>
            </a:p>
            <a:p>
              <a:pPr marL="0" lvl="0" indent="0" algn="ctr" rtl="0">
                <a:spcBef>
                  <a:spcPts val="0"/>
                </a:spcBef>
                <a:spcAft>
                  <a:spcPts val="0"/>
                </a:spcAft>
                <a:buNone/>
              </a:pPr>
              <a:r>
                <a:rPr lang="en" b="1" i="1">
                  <a:solidFill>
                    <a:schemeClr val="dk1"/>
                  </a:solidFill>
                </a:rPr>
                <a:t>Tree: a directory (folder)</a:t>
              </a:r>
              <a:endParaRPr b="1" i="1">
                <a:solidFill>
                  <a:schemeClr val="dk1"/>
                </a:solidFill>
              </a:endParaRPr>
            </a:p>
          </p:txBody>
        </p:sp>
        <p:sp>
          <p:nvSpPr>
            <p:cNvPr id="102" name="Google Shape;102;p20"/>
            <p:cNvSpPr/>
            <p:nvPr/>
          </p:nvSpPr>
          <p:spPr>
            <a:xfrm>
              <a:off x="7014675" y="1380400"/>
              <a:ext cx="395100" cy="20460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txBox="1"/>
            <p:nvPr/>
          </p:nvSpPr>
          <p:spPr>
            <a:xfrm>
              <a:off x="7510500" y="2203300"/>
              <a:ext cx="127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One commit</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
                                        <p:tgtEl>
                                          <p:spTgt spid="97"/>
                                        </p:tgtEl>
                                      </p:cBhvr>
                                    </p:animEffect>
                                  </p:childTnLst>
                                </p:cTn>
                              </p:par>
                              <p:par>
                                <p:cTn id="8" presetID="10" presetClass="entr" presetSubtype="0" fill="hold"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1"/>
                                        <p:tgtEl>
                                          <p:spTgt spid="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9"/>
                                        </p:tgtEl>
                                        <p:attrNameLst>
                                          <p:attrName>style.visibility</p:attrName>
                                        </p:attrNameLst>
                                      </p:cBhvr>
                                      <p:to>
                                        <p:strVal val="visible"/>
                                      </p:to>
                                    </p:set>
                                    <p:animEffect transition="in" filter="fade">
                                      <p:cBhvr>
                                        <p:cTn id="15" dur="1"/>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Data Model</a:t>
            </a:r>
            <a:endParaRPr>
              <a:solidFill>
                <a:srgbClr val="980000"/>
              </a:solidFill>
            </a:endParaRPr>
          </a:p>
        </p:txBody>
      </p:sp>
      <p:grpSp>
        <p:nvGrpSpPr>
          <p:cNvPr id="109" name="Google Shape;109;p21"/>
          <p:cNvGrpSpPr/>
          <p:nvPr/>
        </p:nvGrpSpPr>
        <p:grpSpPr>
          <a:xfrm>
            <a:off x="311700" y="1567838"/>
            <a:ext cx="7474175" cy="1227300"/>
            <a:chOff x="311700" y="3613150"/>
            <a:chExt cx="7474175" cy="1227300"/>
          </a:xfrm>
        </p:grpSpPr>
        <p:pic>
          <p:nvPicPr>
            <p:cNvPr id="110" name="Google Shape;110;p21"/>
            <p:cNvPicPr preferRelativeResize="0"/>
            <p:nvPr/>
          </p:nvPicPr>
          <p:blipFill>
            <a:blip r:embed="rId3">
              <a:alphaModFix/>
            </a:blip>
            <a:stretch>
              <a:fillRect/>
            </a:stretch>
          </p:blipFill>
          <p:spPr>
            <a:xfrm>
              <a:off x="311700" y="3657426"/>
              <a:ext cx="5589377" cy="1138750"/>
            </a:xfrm>
            <a:prstGeom prst="rect">
              <a:avLst/>
            </a:prstGeom>
            <a:noFill/>
            <a:ln>
              <a:noFill/>
            </a:ln>
          </p:spPr>
        </p:pic>
        <p:sp>
          <p:nvSpPr>
            <p:cNvPr id="111" name="Google Shape;111;p21"/>
            <p:cNvSpPr/>
            <p:nvPr/>
          </p:nvSpPr>
          <p:spPr>
            <a:xfrm>
              <a:off x="6010525" y="3613150"/>
              <a:ext cx="167400" cy="12273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1"/>
            <p:cNvSpPr txBox="1"/>
            <p:nvPr/>
          </p:nvSpPr>
          <p:spPr>
            <a:xfrm>
              <a:off x="6287375" y="4026700"/>
              <a:ext cx="149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Commit History</a:t>
              </a:r>
              <a:endParaRPr/>
            </a:p>
          </p:txBody>
        </p:sp>
      </p:grpSp>
      <p:sp>
        <p:nvSpPr>
          <p:cNvPr id="113" name="Google Shape;113;p21"/>
          <p:cNvSpPr txBox="1">
            <a:spLocks noGrp="1"/>
          </p:cNvSpPr>
          <p:nvPr>
            <p:ph type="body" idx="1"/>
          </p:nvPr>
        </p:nvSpPr>
        <p:spPr>
          <a:xfrm>
            <a:off x="311700" y="1070788"/>
            <a:ext cx="8520600" cy="444000"/>
          </a:xfrm>
          <a:prstGeom prst="rect">
            <a:avLst/>
          </a:prstGeom>
        </p:spPr>
        <p:txBody>
          <a:bodyPr spcFirstLastPara="1" wrap="square" lIns="91425" tIns="91425" rIns="91425" bIns="91425" anchor="t" anchorCtr="0">
            <a:normAutofit fontScale="77500" lnSpcReduction="20000"/>
          </a:bodyPr>
          <a:lstStyle/>
          <a:p>
            <a:pPr marL="0" lvl="0" indent="0" algn="l" rtl="0">
              <a:lnSpc>
                <a:spcPct val="80000"/>
              </a:lnSpc>
              <a:spcBef>
                <a:spcPts val="0"/>
              </a:spcBef>
              <a:spcAft>
                <a:spcPts val="1200"/>
              </a:spcAft>
              <a:buNone/>
            </a:pPr>
            <a:r>
              <a:rPr lang="en" sz="1400" b="1">
                <a:solidFill>
                  <a:schemeClr val="dk1"/>
                </a:solidFill>
                <a:highlight>
                  <a:schemeClr val="lt1"/>
                </a:highlight>
              </a:rPr>
              <a:t>Branch:  </a:t>
            </a:r>
            <a:r>
              <a:rPr lang="en" sz="1400">
                <a:solidFill>
                  <a:schemeClr val="dk1"/>
                </a:solidFill>
                <a:highlight>
                  <a:srgbClr val="FFFFFF"/>
                </a:highlight>
              </a:rPr>
              <a:t>An active line of development.</a:t>
            </a:r>
            <a:endParaRPr sz="1400">
              <a:solidFill>
                <a:schemeClr val="dk1"/>
              </a:solidFill>
            </a:endParaRPr>
          </a:p>
        </p:txBody>
      </p:sp>
      <p:pic>
        <p:nvPicPr>
          <p:cNvPr id="114" name="Google Shape;114;p21"/>
          <p:cNvPicPr preferRelativeResize="0"/>
          <p:nvPr/>
        </p:nvPicPr>
        <p:blipFill>
          <a:blip r:embed="rId4">
            <a:alphaModFix/>
          </a:blip>
          <a:stretch>
            <a:fillRect/>
          </a:stretch>
        </p:blipFill>
        <p:spPr>
          <a:xfrm>
            <a:off x="311700" y="3103025"/>
            <a:ext cx="6342326" cy="1795200"/>
          </a:xfrm>
          <a:prstGeom prst="rect">
            <a:avLst/>
          </a:prstGeom>
          <a:noFill/>
          <a:ln>
            <a:noFill/>
          </a:ln>
        </p:spPr>
      </p:pic>
      <p:sp>
        <p:nvSpPr>
          <p:cNvPr id="115" name="Google Shape;115;p21"/>
          <p:cNvSpPr txBox="1"/>
          <p:nvPr/>
        </p:nvSpPr>
        <p:spPr>
          <a:xfrm>
            <a:off x="2886850" y="1651550"/>
            <a:ext cx="129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One branch</a:t>
            </a:r>
            <a:endParaRPr/>
          </a:p>
        </p:txBody>
      </p:sp>
      <p:sp>
        <p:nvSpPr>
          <p:cNvPr id="116" name="Google Shape;116;p21"/>
          <p:cNvSpPr txBox="1"/>
          <p:nvPr/>
        </p:nvSpPr>
        <p:spPr>
          <a:xfrm>
            <a:off x="3415500" y="2264600"/>
            <a:ext cx="145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Another branch</a:t>
            </a:r>
            <a:endParaRPr/>
          </a:p>
        </p:txBody>
      </p:sp>
      <p:cxnSp>
        <p:nvCxnSpPr>
          <p:cNvPr id="117" name="Google Shape;117;p21"/>
          <p:cNvCxnSpPr/>
          <p:nvPr/>
        </p:nvCxnSpPr>
        <p:spPr>
          <a:xfrm rot="10800000" flipH="1">
            <a:off x="3197050" y="3657900"/>
            <a:ext cx="677100" cy="9300"/>
          </a:xfrm>
          <a:prstGeom prst="straightConnector1">
            <a:avLst/>
          </a:prstGeom>
          <a:noFill/>
          <a:ln w="28575" cap="flat" cmpd="sng">
            <a:solidFill>
              <a:srgbClr val="EA9999"/>
            </a:solidFill>
            <a:prstDash val="solid"/>
            <a:round/>
            <a:headEnd type="none" w="med" len="med"/>
            <a:tailEnd type="triangle" w="med" len="med"/>
          </a:ln>
        </p:spPr>
      </p:cxnSp>
      <p:sp>
        <p:nvSpPr>
          <p:cNvPr id="118" name="Google Shape;118;p21"/>
          <p:cNvSpPr txBox="1"/>
          <p:nvPr/>
        </p:nvSpPr>
        <p:spPr>
          <a:xfrm>
            <a:off x="4068900" y="3354750"/>
            <a:ext cx="1006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Merge commit</a:t>
            </a:r>
            <a:endParaRPr/>
          </a:p>
        </p:txBody>
      </p:sp>
      <p:cxnSp>
        <p:nvCxnSpPr>
          <p:cNvPr id="119" name="Google Shape;119;p21"/>
          <p:cNvCxnSpPr/>
          <p:nvPr/>
        </p:nvCxnSpPr>
        <p:spPr>
          <a:xfrm rot="10800000" flipH="1">
            <a:off x="2672425" y="2512675"/>
            <a:ext cx="677100" cy="9300"/>
          </a:xfrm>
          <a:prstGeom prst="straightConnector1">
            <a:avLst/>
          </a:prstGeom>
          <a:noFill/>
          <a:ln w="28575" cap="flat" cmpd="sng">
            <a:solidFill>
              <a:srgbClr val="EA9999"/>
            </a:solidFill>
            <a:prstDash val="solid"/>
            <a:round/>
            <a:headEnd type="none" w="med" len="med"/>
            <a:tailEnd type="triangle" w="med" len="med"/>
          </a:ln>
        </p:spPr>
      </p:cxnSp>
      <p:cxnSp>
        <p:nvCxnSpPr>
          <p:cNvPr id="120" name="Google Shape;120;p21"/>
          <p:cNvCxnSpPr/>
          <p:nvPr/>
        </p:nvCxnSpPr>
        <p:spPr>
          <a:xfrm rot="10800000" flipH="1">
            <a:off x="2185425" y="1847000"/>
            <a:ext cx="677100" cy="9300"/>
          </a:xfrm>
          <a:prstGeom prst="straightConnector1">
            <a:avLst/>
          </a:prstGeom>
          <a:noFill/>
          <a:ln w="28575" cap="flat" cmpd="sng">
            <a:solidFill>
              <a:srgbClr val="EA9999"/>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1"/>
                                        <p:tgtEl>
                                          <p:spTgt spid="113"/>
                                        </p:tgtEl>
                                      </p:cBhvr>
                                    </p:animEffect>
                                  </p:childTnLst>
                                </p:cTn>
                              </p:par>
                              <p:par>
                                <p:cTn id="11" presetID="10" presetClass="entr" presetSubtype="0" fill="hold" nodeType="with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fade">
                                      <p:cBhvr>
                                        <p:cTn id="13" dur="1"/>
                                        <p:tgtEl>
                                          <p:spTgt spid="10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5"/>
                                        </p:tgtEl>
                                        <p:attrNameLst>
                                          <p:attrName>style.visibility</p:attrName>
                                        </p:attrNameLst>
                                      </p:cBhvr>
                                      <p:to>
                                        <p:strVal val="visible"/>
                                      </p:to>
                                    </p:set>
                                    <p:animEffect transition="in" filter="fade">
                                      <p:cBhvr>
                                        <p:cTn id="18" dur="1"/>
                                        <p:tgtEl>
                                          <p:spTgt spid="115"/>
                                        </p:tgtEl>
                                      </p:cBhvr>
                                    </p:animEffect>
                                  </p:childTnLst>
                                </p:cTn>
                              </p:par>
                              <p:par>
                                <p:cTn id="19" presetID="10" presetClass="entr" presetSubtype="0" fill="hold" nodeType="withEffect">
                                  <p:stCondLst>
                                    <p:cond delay="0"/>
                                  </p:stCondLst>
                                  <p:childTnLst>
                                    <p:set>
                                      <p:cBhvr>
                                        <p:cTn id="20" dur="1" fill="hold">
                                          <p:stCondLst>
                                            <p:cond delay="0"/>
                                          </p:stCondLst>
                                        </p:cTn>
                                        <p:tgtEl>
                                          <p:spTgt spid="120"/>
                                        </p:tgtEl>
                                        <p:attrNameLst>
                                          <p:attrName>style.visibility</p:attrName>
                                        </p:attrNameLst>
                                      </p:cBhvr>
                                      <p:to>
                                        <p:strVal val="visible"/>
                                      </p:to>
                                    </p:set>
                                    <p:animEffect transition="in" filter="fade">
                                      <p:cBhvr>
                                        <p:cTn id="21" dur="100"/>
                                        <p:tgtEl>
                                          <p:spTgt spid="1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6"/>
                                        </p:tgtEl>
                                        <p:attrNameLst>
                                          <p:attrName>style.visibility</p:attrName>
                                        </p:attrNameLst>
                                      </p:cBhvr>
                                      <p:to>
                                        <p:strVal val="visible"/>
                                      </p:to>
                                    </p:set>
                                    <p:animEffect transition="in" filter="fade">
                                      <p:cBhvr>
                                        <p:cTn id="26" dur="100"/>
                                        <p:tgtEl>
                                          <p:spTgt spid="116"/>
                                        </p:tgtEl>
                                      </p:cBhvr>
                                    </p:animEffect>
                                  </p:childTnLst>
                                </p:cTn>
                              </p:par>
                              <p:par>
                                <p:cTn id="27" presetID="10"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animEffect transition="in" filter="fade">
                                      <p:cBhvr>
                                        <p:cTn id="29" dur="1"/>
                                        <p:tgtEl>
                                          <p:spTgt spid="1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fade">
                                      <p:cBhvr>
                                        <p:cTn id="34" dur="1"/>
                                        <p:tgtEl>
                                          <p:spTgt spid="1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fade">
                                      <p:cBhvr>
                                        <p:cTn id="39" dur="1"/>
                                        <p:tgtEl>
                                          <p:spTgt spid="118"/>
                                        </p:tgtEl>
                                      </p:cBhvr>
                                    </p:animEffect>
                                  </p:childTnLst>
                                </p:cTn>
                              </p:par>
                              <p:par>
                                <p:cTn id="40" presetID="10" presetClass="entr" presetSubtype="0" fill="hold" nodeType="withEffect">
                                  <p:stCondLst>
                                    <p:cond delay="0"/>
                                  </p:stCondLst>
                                  <p:childTnLst>
                                    <p:set>
                                      <p:cBhvr>
                                        <p:cTn id="41" dur="1" fill="hold">
                                          <p:stCondLst>
                                            <p:cond delay="0"/>
                                          </p:stCondLst>
                                        </p:cTn>
                                        <p:tgtEl>
                                          <p:spTgt spid="117"/>
                                        </p:tgtEl>
                                        <p:attrNameLst>
                                          <p:attrName>style.visibility</p:attrName>
                                        </p:attrNameLst>
                                      </p:cBhvr>
                                      <p:to>
                                        <p:strVal val="visible"/>
                                      </p:to>
                                    </p:set>
                                    <p:animEffect transition="in" filter="fade">
                                      <p:cBhvr>
                                        <p:cTn id="42" dur="1"/>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body" idx="1"/>
          </p:nvPr>
        </p:nvSpPr>
        <p:spPr>
          <a:xfrm>
            <a:off x="311700" y="1152475"/>
            <a:ext cx="8520600" cy="718800"/>
          </a:xfrm>
          <a:prstGeom prst="rect">
            <a:avLst/>
          </a:prstGeom>
        </p:spPr>
        <p:txBody>
          <a:bodyPr spcFirstLastPara="1" wrap="square" lIns="91425" tIns="91425" rIns="91425" bIns="91425" anchor="t" anchorCtr="0">
            <a:normAutofit/>
          </a:bodyPr>
          <a:lstStyle/>
          <a:p>
            <a:pPr marL="0" lvl="0" indent="0" algn="l" rtl="0">
              <a:lnSpc>
                <a:spcPct val="80000"/>
              </a:lnSpc>
              <a:spcBef>
                <a:spcPts val="0"/>
              </a:spcBef>
              <a:spcAft>
                <a:spcPts val="1200"/>
              </a:spcAft>
              <a:buNone/>
            </a:pPr>
            <a:r>
              <a:rPr lang="en" sz="1400" b="1">
                <a:solidFill>
                  <a:schemeClr val="dk1"/>
                </a:solidFill>
                <a:highlight>
                  <a:schemeClr val="lt1"/>
                </a:highlight>
              </a:rPr>
              <a:t>Repository:  </a:t>
            </a:r>
            <a:r>
              <a:rPr lang="en" sz="1400">
                <a:solidFill>
                  <a:schemeClr val="dk1"/>
                </a:solidFill>
                <a:highlight>
                  <a:srgbClr val="FFFFFF"/>
                </a:highlight>
              </a:rPr>
              <a:t>A folder containing all the files associated with the project, as well as the entire history of </a:t>
            </a:r>
            <a:r>
              <a:rPr lang="en" sz="1400" i="1">
                <a:solidFill>
                  <a:schemeClr val="dk1"/>
                </a:solidFill>
                <a:highlight>
                  <a:srgbClr val="FFFFFF"/>
                </a:highlight>
              </a:rPr>
              <a:t>commits</a:t>
            </a:r>
            <a:r>
              <a:rPr lang="en" sz="1400">
                <a:solidFill>
                  <a:schemeClr val="dk1"/>
                </a:solidFill>
                <a:highlight>
                  <a:srgbClr val="FFFFFF"/>
                </a:highlight>
              </a:rPr>
              <a:t> to those files.</a:t>
            </a:r>
            <a:endParaRPr sz="1400">
              <a:solidFill>
                <a:schemeClr val="dk1"/>
              </a:solidFill>
            </a:endParaRPr>
          </a:p>
        </p:txBody>
      </p:sp>
      <p:sp>
        <p:nvSpPr>
          <p:cNvPr id="126" name="Google Shape;12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980000"/>
                </a:solidFill>
              </a:rPr>
              <a:t>Git: Terminology</a:t>
            </a:r>
            <a:endParaRPr>
              <a:solidFill>
                <a:srgbClr val="980000"/>
              </a:solidFill>
            </a:endParaRPr>
          </a:p>
        </p:txBody>
      </p:sp>
      <p:sp>
        <p:nvSpPr>
          <p:cNvPr id="127" name="Google Shape;127;p22"/>
          <p:cNvSpPr txBox="1">
            <a:spLocks noGrp="1"/>
          </p:cNvSpPr>
          <p:nvPr>
            <p:ph type="body" idx="1"/>
          </p:nvPr>
        </p:nvSpPr>
        <p:spPr>
          <a:xfrm>
            <a:off x="265350" y="1871275"/>
            <a:ext cx="8520600" cy="404400"/>
          </a:xfrm>
          <a:prstGeom prst="rect">
            <a:avLst/>
          </a:prstGeom>
        </p:spPr>
        <p:txBody>
          <a:bodyPr spcFirstLastPara="1" wrap="square" lIns="91425" tIns="91425" rIns="91425" bIns="91425" anchor="t" anchorCtr="0">
            <a:normAutofit/>
          </a:bodyPr>
          <a:lstStyle/>
          <a:p>
            <a:pPr marL="457200" lvl="0" indent="-317500" algn="l" rtl="0">
              <a:lnSpc>
                <a:spcPct val="80000"/>
              </a:lnSpc>
              <a:spcBef>
                <a:spcPts val="0"/>
              </a:spcBef>
              <a:spcAft>
                <a:spcPts val="0"/>
              </a:spcAft>
              <a:buClr>
                <a:srgbClr val="980000"/>
              </a:buClr>
              <a:buSzPts val="1400"/>
              <a:buChar char="➢"/>
            </a:pPr>
            <a:r>
              <a:rPr lang="en" sz="1400" b="1">
                <a:solidFill>
                  <a:schemeClr val="dk1"/>
                </a:solidFill>
                <a:highlight>
                  <a:schemeClr val="lt1"/>
                </a:highlight>
              </a:rPr>
              <a:t>Local :  </a:t>
            </a:r>
            <a:r>
              <a:rPr lang="en" sz="1400">
                <a:solidFill>
                  <a:schemeClr val="dk1"/>
                </a:solidFill>
                <a:highlight>
                  <a:srgbClr val="FFFFFF"/>
                </a:highlight>
              </a:rPr>
              <a:t>Repository sitting on your local machine.</a:t>
            </a:r>
            <a:endParaRPr sz="1400">
              <a:solidFill>
                <a:schemeClr val="dk1"/>
              </a:solidFill>
              <a:highlight>
                <a:srgbClr val="FFFFFF"/>
              </a:highlight>
            </a:endParaRPr>
          </a:p>
        </p:txBody>
      </p:sp>
      <p:sp>
        <p:nvSpPr>
          <p:cNvPr id="128" name="Google Shape;128;p22"/>
          <p:cNvSpPr txBox="1">
            <a:spLocks noGrp="1"/>
          </p:cNvSpPr>
          <p:nvPr>
            <p:ph type="body" idx="1"/>
          </p:nvPr>
        </p:nvSpPr>
        <p:spPr>
          <a:xfrm>
            <a:off x="265350" y="2505963"/>
            <a:ext cx="8520600" cy="404400"/>
          </a:xfrm>
          <a:prstGeom prst="rect">
            <a:avLst/>
          </a:prstGeom>
        </p:spPr>
        <p:txBody>
          <a:bodyPr spcFirstLastPara="1" wrap="square" lIns="91425" tIns="91425" rIns="91425" bIns="91425" anchor="t" anchorCtr="0">
            <a:normAutofit/>
          </a:bodyPr>
          <a:lstStyle/>
          <a:p>
            <a:pPr marL="457200" lvl="0" indent="-317500" algn="l" rtl="0">
              <a:lnSpc>
                <a:spcPct val="80000"/>
              </a:lnSpc>
              <a:spcBef>
                <a:spcPts val="0"/>
              </a:spcBef>
              <a:spcAft>
                <a:spcPts val="0"/>
              </a:spcAft>
              <a:buClr>
                <a:srgbClr val="980000"/>
              </a:buClr>
              <a:buSzPts val="1400"/>
              <a:buChar char="➢"/>
            </a:pPr>
            <a:r>
              <a:rPr lang="en" sz="1400" b="1">
                <a:solidFill>
                  <a:schemeClr val="dk1"/>
                </a:solidFill>
                <a:highlight>
                  <a:srgbClr val="FFFFFF"/>
                </a:highlight>
              </a:rPr>
              <a:t>Remote: </a:t>
            </a:r>
            <a:r>
              <a:rPr lang="en" sz="1400">
                <a:solidFill>
                  <a:schemeClr val="dk1"/>
                </a:solidFill>
                <a:highlight>
                  <a:srgbClr val="FFFFFF"/>
                </a:highlight>
              </a:rPr>
              <a:t>Repository sitting on a remote machine (e.g. GitHub).</a:t>
            </a:r>
            <a:endParaRPr sz="1400">
              <a:solidFill>
                <a:schemeClr val="dk1"/>
              </a:solidFill>
              <a:highlight>
                <a:srgbClr val="FFFFFF"/>
              </a:highlight>
            </a:endParaRPr>
          </a:p>
        </p:txBody>
      </p:sp>
      <p:sp>
        <p:nvSpPr>
          <p:cNvPr id="129" name="Google Shape;129;p22"/>
          <p:cNvSpPr txBox="1">
            <a:spLocks noGrp="1"/>
          </p:cNvSpPr>
          <p:nvPr>
            <p:ph type="body" idx="1"/>
          </p:nvPr>
        </p:nvSpPr>
        <p:spPr>
          <a:xfrm>
            <a:off x="265350" y="3319295"/>
            <a:ext cx="8520600" cy="64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200"/>
              </a:spcAft>
              <a:buNone/>
            </a:pPr>
            <a:r>
              <a:rPr lang="en" sz="1400" b="1">
                <a:solidFill>
                  <a:schemeClr val="dk1"/>
                </a:solidFill>
                <a:highlight>
                  <a:schemeClr val="lt1"/>
                </a:highlight>
              </a:rPr>
              <a:t>Clone:  </a:t>
            </a:r>
            <a:r>
              <a:rPr lang="en" sz="1400">
                <a:solidFill>
                  <a:schemeClr val="dk1"/>
                </a:solidFill>
                <a:highlight>
                  <a:srgbClr val="FFFFFF"/>
                </a:highlight>
              </a:rPr>
              <a:t> To pull down a full copy of the remote repository, including all versions of every file and folder for the project.</a:t>
            </a:r>
            <a:endParaRPr sz="1400">
              <a:solidFill>
                <a:schemeClr val="dk1"/>
              </a:solidFill>
            </a:endParaRPr>
          </a:p>
        </p:txBody>
      </p:sp>
      <p:sp>
        <p:nvSpPr>
          <p:cNvPr id="130" name="Google Shape;130;p22"/>
          <p:cNvSpPr txBox="1"/>
          <p:nvPr/>
        </p:nvSpPr>
        <p:spPr>
          <a:xfrm>
            <a:off x="265350" y="4109250"/>
            <a:ext cx="8613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200"/>
              </a:spcAft>
              <a:buNone/>
            </a:pPr>
            <a:r>
              <a:rPr lang="en" b="1">
                <a:solidFill>
                  <a:schemeClr val="dk1"/>
                </a:solidFill>
                <a:highlight>
                  <a:schemeClr val="lt1"/>
                </a:highlight>
              </a:rPr>
              <a:t>Add or Stage:  </a:t>
            </a:r>
            <a:r>
              <a:rPr lang="en">
                <a:solidFill>
                  <a:srgbClr val="333333"/>
                </a:solidFill>
                <a:highlight>
                  <a:srgbClr val="FFFFFF"/>
                </a:highlight>
              </a:rPr>
              <a:t>Before changes to a file can be </a:t>
            </a:r>
            <a:r>
              <a:rPr lang="en" i="1">
                <a:solidFill>
                  <a:srgbClr val="333333"/>
                </a:solidFill>
                <a:highlight>
                  <a:srgbClr val="FFFFFF"/>
                </a:highlight>
              </a:rPr>
              <a:t>committed</a:t>
            </a:r>
            <a:r>
              <a:rPr lang="en">
                <a:solidFill>
                  <a:srgbClr val="333333"/>
                </a:solidFill>
                <a:highlight>
                  <a:srgbClr val="FFFFFF"/>
                </a:highlight>
              </a:rPr>
              <a:t> to a repository, the files in question must be </a:t>
            </a:r>
            <a:r>
              <a:rPr lang="en" i="1">
                <a:solidFill>
                  <a:srgbClr val="333333"/>
                </a:solidFill>
                <a:highlight>
                  <a:srgbClr val="FFFFFF"/>
                </a:highlight>
              </a:rPr>
              <a:t>added</a:t>
            </a:r>
            <a:r>
              <a:rPr lang="en">
                <a:solidFill>
                  <a:srgbClr val="333333"/>
                </a:solidFill>
                <a:highlight>
                  <a:srgbClr val="FFFFFF"/>
                </a:highlight>
              </a:rPr>
              <a:t> or </a:t>
            </a:r>
            <a:r>
              <a:rPr lang="en" i="1">
                <a:solidFill>
                  <a:srgbClr val="333333"/>
                </a:solidFill>
                <a:highlight>
                  <a:srgbClr val="FFFFFF"/>
                </a:highlight>
              </a:rPr>
              <a:t>staged</a:t>
            </a:r>
            <a:r>
              <a:rPr lang="en">
                <a:solidFill>
                  <a:srgbClr val="333333"/>
                </a:solidFill>
                <a:highlight>
                  <a:srgbClr val="FFFFFF"/>
                </a:highlight>
              </a:rPr>
              <a:t> (before each commit). </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animEffect transition="in" filter="fade">
                                      <p:cBhvr>
                                        <p:cTn id="7" dur="1"/>
                                        <p:tgtEl>
                                          <p:spTgt spid="1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xEl>
                                              <p:pRg st="0" end="0"/>
                                            </p:txEl>
                                          </p:spTgt>
                                        </p:tgtEl>
                                        <p:attrNameLst>
                                          <p:attrName>style.visibility</p:attrName>
                                        </p:attrNameLst>
                                      </p:cBhvr>
                                      <p:to>
                                        <p:strVal val="visible"/>
                                      </p:to>
                                    </p:set>
                                    <p:animEffect transition="in" filter="fade">
                                      <p:cBhvr>
                                        <p:cTn id="12" dur="1"/>
                                        <p:tgtEl>
                                          <p:spTgt spid="1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7">
                                            <p:txEl>
                                              <p:pRg st="0" end="0"/>
                                            </p:txEl>
                                          </p:spTgt>
                                        </p:tgtEl>
                                        <p:attrNameLst>
                                          <p:attrName>style.visibility</p:attrName>
                                        </p:attrNameLst>
                                      </p:cBhvr>
                                      <p:to>
                                        <p:strVal val="visible"/>
                                      </p:to>
                                    </p:set>
                                    <p:animEffect transition="in" filter="fade">
                                      <p:cBhvr>
                                        <p:cTn id="17" dur="1"/>
                                        <p:tgtEl>
                                          <p:spTgt spid="1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xEl>
                                              <p:pRg st="0" end="0"/>
                                            </p:txEl>
                                          </p:spTgt>
                                        </p:tgtEl>
                                        <p:attrNameLst>
                                          <p:attrName>style.visibility</p:attrName>
                                        </p:attrNameLst>
                                      </p:cBhvr>
                                      <p:to>
                                        <p:strVal val="visible"/>
                                      </p:to>
                                    </p:set>
                                    <p:animEffect transition="in" filter="fade">
                                      <p:cBhvr>
                                        <p:cTn id="22" dur="1"/>
                                        <p:tgtEl>
                                          <p:spTgt spid="12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9">
                                            <p:txEl>
                                              <p:pRg st="0" end="0"/>
                                            </p:txEl>
                                          </p:spTgt>
                                        </p:tgtEl>
                                        <p:attrNameLst>
                                          <p:attrName>style.visibility</p:attrName>
                                        </p:attrNameLst>
                                      </p:cBhvr>
                                      <p:to>
                                        <p:strVal val="visible"/>
                                      </p:to>
                                    </p:set>
                                    <p:animEffect transition="in" filter="fade">
                                      <p:cBhvr>
                                        <p:cTn id="27" dur="1"/>
                                        <p:tgtEl>
                                          <p:spTgt spid="12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0">
                                            <p:txEl>
                                              <p:pRg st="0" end="0"/>
                                            </p:txEl>
                                          </p:spTgt>
                                        </p:tgtEl>
                                        <p:attrNameLst>
                                          <p:attrName>style.visibility</p:attrName>
                                        </p:attrNameLst>
                                      </p:cBhvr>
                                      <p:to>
                                        <p:strVal val="visible"/>
                                      </p:to>
                                    </p:set>
                                    <p:animEffect transition="in" filter="fade">
                                      <p:cBhvr>
                                        <p:cTn id="32" dur="1"/>
                                        <p:tgtEl>
                                          <p:spTgt spid="1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3112</Words>
  <Application>Microsoft Macintosh PowerPoint</Application>
  <PresentationFormat>On-screen Show (16:9)</PresentationFormat>
  <Paragraphs>270</Paragraphs>
  <Slides>43</Slides>
  <Notes>43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Courier New</vt:lpstr>
      <vt:lpstr>Simple Light</vt:lpstr>
      <vt:lpstr>Version control: Git and Github </vt:lpstr>
      <vt:lpstr>What are version control systems (VCSs)? </vt:lpstr>
      <vt:lpstr>What are version control systems (VCSs)? </vt:lpstr>
      <vt:lpstr>Why are version control systems useful? </vt:lpstr>
      <vt:lpstr>What is Git?</vt:lpstr>
      <vt:lpstr>Git vs GitHub</vt:lpstr>
      <vt:lpstr>Git: Data Model</vt:lpstr>
      <vt:lpstr>Git: Data Model</vt:lpstr>
      <vt:lpstr>Git: Terminology</vt:lpstr>
      <vt:lpstr>Git: Terminology</vt:lpstr>
      <vt:lpstr>Git Workflow - Commands </vt:lpstr>
      <vt:lpstr>Git Workflow - Commands </vt:lpstr>
      <vt:lpstr>Git Workflow - Commands </vt:lpstr>
      <vt:lpstr>Git Workflow - Commands </vt:lpstr>
      <vt:lpstr>Git Workflow - Commands </vt:lpstr>
      <vt:lpstr>Git Workflow - Commands </vt:lpstr>
      <vt:lpstr>Git Workflow - Local/Remote</vt:lpstr>
      <vt:lpstr>Git Workflow - Branches </vt:lpstr>
      <vt:lpstr>The Command Line</vt:lpstr>
      <vt:lpstr>The Command Line</vt:lpstr>
      <vt:lpstr>The Command Line: exercises</vt:lpstr>
      <vt:lpstr>The Command Line: creating and editing files</vt:lpstr>
      <vt:lpstr>The Command Line: Git</vt:lpstr>
      <vt:lpstr>Git: Creating a new Repository</vt:lpstr>
      <vt:lpstr>Git: Creating a new Repository</vt:lpstr>
      <vt:lpstr>Git: Creating a new Repository</vt:lpstr>
      <vt:lpstr>Git: Cloning a new Repository</vt:lpstr>
      <vt:lpstr>Now let’s make some changes!</vt:lpstr>
      <vt:lpstr>File States</vt:lpstr>
      <vt:lpstr>Staging Files </vt:lpstr>
      <vt:lpstr>Committing Files</vt:lpstr>
      <vt:lpstr>Pulling and Pushing</vt:lpstr>
      <vt:lpstr>Creating a merge conflict</vt:lpstr>
      <vt:lpstr>Creating a merge conflict</vt:lpstr>
      <vt:lpstr>The Mistake</vt:lpstr>
      <vt:lpstr>Resolving Merge Conflicts</vt:lpstr>
      <vt:lpstr>Resolving Merge Conflicts</vt:lpstr>
      <vt:lpstr>Branching Basics</vt:lpstr>
      <vt:lpstr>Creating and Merging Branches</vt:lpstr>
      <vt:lpstr>Useful Tips: </vt:lpstr>
      <vt:lpstr>PowerPoint Presentation</vt:lpstr>
      <vt:lpstr>PowerPoint Presentation</vt:lpstr>
      <vt:lpstr>Acknowledgements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Git and Github </dc:title>
  <cp:lastModifiedBy>Microsoft Office User</cp:lastModifiedBy>
  <cp:revision>1</cp:revision>
  <dcterms:modified xsi:type="dcterms:W3CDTF">2021-08-25T04:07:39Z</dcterms:modified>
</cp:coreProperties>
</file>