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8403d5a9d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8403d5a9d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8403d5a9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8403d5a9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8403d5a9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8403d5a9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8403d5a9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8403d5a9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8403d5a9d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8403d5a9d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8403d5a9d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8403d5a9d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8403d5a9d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e8403d5a9d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8403d5a9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8403d5a9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8403d5a9d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e8403d5a9d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8403d5a9d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8403d5a9d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e9cb6c6253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e9cb6c6253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8403d5a9d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8403d5a9d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8403d5a9d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8403d5a9d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8403d5a9d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e8403d5a9d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8403d5a9d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8403d5a9d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8403d5a9d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8403d5a9d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8403d5a9d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8403d5a9d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e8403d5a9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e8403d5a9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8403d5a9d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e8403d5a9d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e8403d5a9d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e8403d5a9d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8403d5a9d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e8403d5a9d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8c85e683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8c85e683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e8403d5a9d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e8403d5a9d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e8403d5a9d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e8403d5a9d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e8403d5a9d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e8403d5a9d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e8403d5a9d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e8403d5a9d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e8403d5a9d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e8403d5a9d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e8403d5a9d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e8403d5a9d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e8403d5a9d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e8403d5a9d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e8403d5a9d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e8403d5a9d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e8403d5a9d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e8403d5a9d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e8403d5a9d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e8403d5a9d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8c85e683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8c85e683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e8403d5a9d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e8403d5a9d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e8403d5a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e8403d5a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e8403d5a9d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e8403d5a9d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8c85e683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8c85e683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8c85e683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8c85e683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8c85e683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8c85e683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8403d5a9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8403d5a9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8403d5a9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8403d5a9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24.png"/><Relationship Id="rId6"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6.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7.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3.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1.png"/><Relationship Id="rId4" Type="http://schemas.openxmlformats.org/officeDocument/2006/relationships/image" Target="../media/image34.png"/><Relationship Id="rId5" Type="http://schemas.openxmlformats.org/officeDocument/2006/relationships/image" Target="../media/image28.png"/><Relationship Id="rId6"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1" Type="http://schemas.openxmlformats.org/officeDocument/2006/relationships/image" Target="../media/image41.png"/><Relationship Id="rId10" Type="http://schemas.openxmlformats.org/officeDocument/2006/relationships/image" Target="../media/image44.png"/><Relationship Id="rId12" Type="http://schemas.openxmlformats.org/officeDocument/2006/relationships/image" Target="../media/image43.png"/><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image" Target="../media/image42.png"/><Relationship Id="rId5" Type="http://schemas.openxmlformats.org/officeDocument/2006/relationships/image" Target="../media/image40.png"/><Relationship Id="rId6" Type="http://schemas.openxmlformats.org/officeDocument/2006/relationships/image" Target="../media/image37.png"/><Relationship Id="rId7" Type="http://schemas.openxmlformats.org/officeDocument/2006/relationships/image" Target="../media/image39.png"/><Relationship Id="rId8"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4"/>
          <p:cNvSpPr txBox="1"/>
          <p:nvPr>
            <p:ph idx="4294967295" type="title"/>
          </p:nvPr>
        </p:nvSpPr>
        <p:spPr>
          <a:xfrm>
            <a:off x="288050" y="6863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solidFill>
                  <a:srgbClr val="980000"/>
                </a:solidFill>
              </a:rPr>
              <a:t>V</a:t>
            </a:r>
            <a:r>
              <a:rPr lang="en" sz="3020">
                <a:solidFill>
                  <a:srgbClr val="980000"/>
                </a:solidFill>
              </a:rPr>
              <a:t>ersion control: Git and Github</a:t>
            </a:r>
            <a:r>
              <a:rPr lang="en" sz="3020"/>
              <a:t> </a:t>
            </a:r>
            <a:endParaRPr sz="3020"/>
          </a:p>
        </p:txBody>
      </p:sp>
      <p:sp>
        <p:nvSpPr>
          <p:cNvPr id="58" name="Google Shape;58;p14"/>
          <p:cNvSpPr txBox="1"/>
          <p:nvPr/>
        </p:nvSpPr>
        <p:spPr>
          <a:xfrm>
            <a:off x="1139100" y="1850125"/>
            <a:ext cx="6865800" cy="2031900"/>
          </a:xfrm>
          <a:prstGeom prst="rect">
            <a:avLst/>
          </a:prstGeom>
          <a:noFill/>
          <a:ln>
            <a:noFill/>
          </a:ln>
        </p:spPr>
        <p:txBody>
          <a:bodyPr anchorCtr="0" anchor="t" bIns="91425" lIns="91425" spcFirstLastPara="1" rIns="91425" wrap="square" tIns="91425">
            <a:spAutoFit/>
          </a:bodyPr>
          <a:lstStyle/>
          <a:p>
            <a:pPr indent="0" lvl="0" marL="0" rtl="0" algn="ctr">
              <a:lnSpc>
                <a:spcPct val="200000"/>
              </a:lnSpc>
              <a:spcBef>
                <a:spcPts val="0"/>
              </a:spcBef>
              <a:spcAft>
                <a:spcPts val="0"/>
              </a:spcAft>
              <a:buNone/>
            </a:pPr>
            <a:r>
              <a:rPr lang="en" sz="2400"/>
              <a:t>Kimberly Villalobos Carballo</a:t>
            </a:r>
            <a:endParaRPr sz="2400"/>
          </a:p>
          <a:p>
            <a:pPr indent="0" lvl="0" marL="0" rtl="0" algn="ctr">
              <a:lnSpc>
                <a:spcPct val="200000"/>
              </a:lnSpc>
              <a:spcBef>
                <a:spcPts val="0"/>
              </a:spcBef>
              <a:spcAft>
                <a:spcPts val="0"/>
              </a:spcAft>
              <a:buNone/>
            </a:pPr>
            <a:r>
              <a:rPr lang="en" sz="2400"/>
              <a:t>MIT</a:t>
            </a:r>
            <a:endParaRPr sz="2400"/>
          </a:p>
          <a:p>
            <a:pPr indent="0" lvl="0" marL="0" rtl="0" algn="ctr">
              <a:lnSpc>
                <a:spcPct val="200000"/>
              </a:lnSpc>
              <a:spcBef>
                <a:spcPts val="0"/>
              </a:spcBef>
              <a:spcAft>
                <a:spcPts val="0"/>
              </a:spcAft>
              <a:buNone/>
            </a:pPr>
            <a:r>
              <a:rPr lang="en" sz="2400"/>
              <a:t>August 25th, 2021</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Terminology</a:t>
            </a:r>
            <a:endParaRPr>
              <a:solidFill>
                <a:srgbClr val="980000"/>
              </a:solidFill>
            </a:endParaRPr>
          </a:p>
        </p:txBody>
      </p:sp>
      <p:sp>
        <p:nvSpPr>
          <p:cNvPr id="136" name="Google Shape;136;p23"/>
          <p:cNvSpPr txBox="1"/>
          <p:nvPr>
            <p:ph idx="1" type="body"/>
          </p:nvPr>
        </p:nvSpPr>
        <p:spPr>
          <a:xfrm>
            <a:off x="311700" y="1245725"/>
            <a:ext cx="8520600" cy="682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 sz="1400">
                <a:solidFill>
                  <a:schemeClr val="dk1"/>
                </a:solidFill>
                <a:highlight>
                  <a:schemeClr val="lt1"/>
                </a:highlight>
              </a:rPr>
              <a:t>Push: </a:t>
            </a:r>
            <a:r>
              <a:rPr lang="en" sz="1400">
                <a:solidFill>
                  <a:srgbClr val="333333"/>
                </a:solidFill>
                <a:highlight>
                  <a:srgbClr val="FFFFFF"/>
                </a:highlight>
              </a:rPr>
              <a:t>The act of sending your local commits to a remote repository. Again, until you add, commit, </a:t>
            </a:r>
            <a:r>
              <a:rPr i="1" lang="en" sz="1400">
                <a:solidFill>
                  <a:srgbClr val="333333"/>
                </a:solidFill>
                <a:highlight>
                  <a:srgbClr val="FFFFFF"/>
                </a:highlight>
              </a:rPr>
              <a:t>and</a:t>
            </a:r>
            <a:r>
              <a:rPr lang="en" sz="1400">
                <a:solidFill>
                  <a:srgbClr val="333333"/>
                </a:solidFill>
                <a:highlight>
                  <a:srgbClr val="FFFFFF"/>
                </a:highlight>
              </a:rPr>
              <a:t> push your changes, no one else can see them.</a:t>
            </a:r>
            <a:endParaRPr sz="1400">
              <a:solidFill>
                <a:schemeClr val="dk1"/>
              </a:solidFill>
            </a:endParaRPr>
          </a:p>
        </p:txBody>
      </p:sp>
      <p:sp>
        <p:nvSpPr>
          <p:cNvPr id="137" name="Google Shape;137;p23"/>
          <p:cNvSpPr txBox="1"/>
          <p:nvPr>
            <p:ph idx="1" type="body"/>
          </p:nvPr>
        </p:nvSpPr>
        <p:spPr>
          <a:xfrm>
            <a:off x="311700" y="2075000"/>
            <a:ext cx="8520600" cy="682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 sz="1400">
                <a:solidFill>
                  <a:schemeClr val="dk1"/>
                </a:solidFill>
                <a:highlight>
                  <a:schemeClr val="lt1"/>
                </a:highlight>
              </a:rPr>
              <a:t>Pull: </a:t>
            </a:r>
            <a:r>
              <a:rPr lang="en" sz="1400">
                <a:solidFill>
                  <a:srgbClr val="333333"/>
                </a:solidFill>
                <a:highlight>
                  <a:srgbClr val="FFFFFF"/>
                </a:highlight>
              </a:rPr>
              <a:t>The act of retrieving commits made to a remote repository and writing them into your local repository. This is how you are able to see commits made by others after the time at which you made an initial clone.</a:t>
            </a:r>
            <a:endParaRPr sz="1400">
              <a:solidFill>
                <a:schemeClr val="dk1"/>
              </a:solidFill>
            </a:endParaRPr>
          </a:p>
        </p:txBody>
      </p:sp>
      <p:sp>
        <p:nvSpPr>
          <p:cNvPr id="138" name="Google Shape;138;p23"/>
          <p:cNvSpPr txBox="1"/>
          <p:nvPr>
            <p:ph idx="1" type="body"/>
          </p:nvPr>
        </p:nvSpPr>
        <p:spPr>
          <a:xfrm>
            <a:off x="388875" y="3073675"/>
            <a:ext cx="8520600" cy="8850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980000"/>
              </a:buClr>
              <a:buSzPts val="1400"/>
              <a:buChar char="●"/>
            </a:pPr>
            <a:r>
              <a:rPr b="1" lang="en" sz="1400">
                <a:solidFill>
                  <a:schemeClr val="dk1"/>
                </a:solidFill>
                <a:highlight>
                  <a:schemeClr val="lt1"/>
                </a:highlight>
              </a:rPr>
              <a:t>Fetch: </a:t>
            </a:r>
            <a:r>
              <a:rPr lang="en" sz="1400">
                <a:solidFill>
                  <a:schemeClr val="dk1"/>
                </a:solidFill>
                <a:highlight>
                  <a:srgbClr val="FFFFFF"/>
                </a:highlight>
              </a:rPr>
              <a:t>download and store the changes. At this point, the repository doesn’t look any different, but it knows what the state of the remote repository is and what the state of your local repository is.</a:t>
            </a:r>
            <a:endParaRPr b="1" sz="1400">
              <a:solidFill>
                <a:schemeClr val="dk1"/>
              </a:solidFill>
              <a:highlight>
                <a:schemeClr val="lt1"/>
              </a:highlight>
            </a:endParaRPr>
          </a:p>
          <a:p>
            <a:pPr indent="0" lvl="0" marL="0" rtl="0" algn="l">
              <a:lnSpc>
                <a:spcPct val="100000"/>
              </a:lnSpc>
              <a:spcBef>
                <a:spcPts val="1200"/>
              </a:spcBef>
              <a:spcAft>
                <a:spcPts val="0"/>
              </a:spcAft>
              <a:buNone/>
            </a:pPr>
            <a:r>
              <a:t/>
            </a:r>
            <a:endParaRPr b="1" sz="1400">
              <a:solidFill>
                <a:schemeClr val="dk1"/>
              </a:solidFill>
              <a:highlight>
                <a:schemeClr val="lt1"/>
              </a:highlight>
            </a:endParaRPr>
          </a:p>
          <a:p>
            <a:pPr indent="0" lvl="0" marL="457200" rtl="0" algn="l">
              <a:lnSpc>
                <a:spcPct val="100000"/>
              </a:lnSpc>
              <a:spcBef>
                <a:spcPts val="0"/>
              </a:spcBef>
              <a:spcAft>
                <a:spcPts val="0"/>
              </a:spcAft>
              <a:buNone/>
            </a:pPr>
            <a:r>
              <a:t/>
            </a:r>
            <a:endParaRPr b="1" sz="1400">
              <a:solidFill>
                <a:schemeClr val="dk1"/>
              </a:solidFill>
              <a:highlight>
                <a:schemeClr val="lt1"/>
              </a:highlight>
            </a:endParaRPr>
          </a:p>
          <a:p>
            <a:pPr indent="0" lvl="0" marL="0" rtl="0" algn="l">
              <a:lnSpc>
                <a:spcPct val="100000"/>
              </a:lnSpc>
              <a:spcBef>
                <a:spcPts val="0"/>
              </a:spcBef>
              <a:spcAft>
                <a:spcPts val="0"/>
              </a:spcAft>
              <a:buNone/>
            </a:pPr>
            <a:r>
              <a:t/>
            </a:r>
            <a:endParaRPr b="1" sz="1400">
              <a:solidFill>
                <a:schemeClr val="dk1"/>
              </a:solidFill>
              <a:highlight>
                <a:schemeClr val="lt1"/>
              </a:highlight>
            </a:endParaRPr>
          </a:p>
        </p:txBody>
      </p:sp>
      <p:sp>
        <p:nvSpPr>
          <p:cNvPr id="139" name="Google Shape;139;p23"/>
          <p:cNvSpPr txBox="1"/>
          <p:nvPr>
            <p:ph idx="1" type="body"/>
          </p:nvPr>
        </p:nvSpPr>
        <p:spPr>
          <a:xfrm>
            <a:off x="388875" y="3814475"/>
            <a:ext cx="8520600" cy="8850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980000"/>
              </a:buClr>
              <a:buSzPts val="1400"/>
              <a:buChar char="●"/>
            </a:pPr>
            <a:r>
              <a:rPr b="1" lang="en" sz="1400">
                <a:solidFill>
                  <a:schemeClr val="dk1"/>
                </a:solidFill>
                <a:highlight>
                  <a:schemeClr val="lt1"/>
                </a:highlight>
              </a:rPr>
              <a:t>Merge</a:t>
            </a:r>
            <a:r>
              <a:rPr b="1" lang="en" sz="1400">
                <a:solidFill>
                  <a:schemeClr val="dk1"/>
                </a:solidFill>
                <a:highlight>
                  <a:schemeClr val="lt1"/>
                </a:highlight>
              </a:rPr>
              <a:t>: </a:t>
            </a:r>
            <a:r>
              <a:rPr lang="en" sz="1400">
                <a:solidFill>
                  <a:schemeClr val="dk1"/>
                </a:solidFill>
                <a:highlight>
                  <a:srgbClr val="FFFFFF"/>
                </a:highlight>
              </a:rPr>
              <a:t>incorporate the changes from the remote repository into the local repository by merging the two lines of development into a single branch.</a:t>
            </a:r>
            <a:endParaRPr b="1" sz="1400">
              <a:solidFill>
                <a:schemeClr val="dk1"/>
              </a:solidFill>
              <a:highlight>
                <a:schemeClr val="lt1"/>
              </a:highlight>
            </a:endParaRPr>
          </a:p>
          <a:p>
            <a:pPr indent="0" lvl="0" marL="0" rtl="0" algn="l">
              <a:lnSpc>
                <a:spcPct val="100000"/>
              </a:lnSpc>
              <a:spcBef>
                <a:spcPts val="1200"/>
              </a:spcBef>
              <a:spcAft>
                <a:spcPts val="0"/>
              </a:spcAft>
              <a:buNone/>
            </a:pPr>
            <a:r>
              <a:t/>
            </a:r>
            <a:endParaRPr b="1" sz="1400">
              <a:solidFill>
                <a:schemeClr val="dk1"/>
              </a:solidFill>
              <a:highlight>
                <a:schemeClr val="lt1"/>
              </a:highlight>
            </a:endParaRPr>
          </a:p>
          <a:p>
            <a:pPr indent="0" lvl="0" marL="457200" rtl="0" algn="l">
              <a:lnSpc>
                <a:spcPct val="100000"/>
              </a:lnSpc>
              <a:spcBef>
                <a:spcPts val="0"/>
              </a:spcBef>
              <a:spcAft>
                <a:spcPts val="0"/>
              </a:spcAft>
              <a:buNone/>
            </a:pPr>
            <a:r>
              <a:t/>
            </a:r>
            <a:endParaRPr b="1" sz="1400">
              <a:solidFill>
                <a:schemeClr val="dk1"/>
              </a:solidFill>
              <a:highlight>
                <a:schemeClr val="lt1"/>
              </a:highlight>
            </a:endParaRPr>
          </a:p>
          <a:p>
            <a:pPr indent="0" lvl="0" marL="0" rtl="0" algn="l">
              <a:lnSpc>
                <a:spcPct val="100000"/>
              </a:lnSpc>
              <a:spcBef>
                <a:spcPts val="0"/>
              </a:spcBef>
              <a:spcAft>
                <a:spcPts val="0"/>
              </a:spcAft>
              <a:buNone/>
            </a:pPr>
            <a:r>
              <a:t/>
            </a:r>
            <a:endParaRPr b="1" sz="1400">
              <a:solidFill>
                <a:schemeClr val="dk1"/>
              </a:solidFill>
              <a:highlight>
                <a:schemeClr val="lt1"/>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4"/>
          <p:cNvPicPr preferRelativeResize="0"/>
          <p:nvPr/>
        </p:nvPicPr>
        <p:blipFill>
          <a:blip r:embed="rId3">
            <a:alphaModFix/>
          </a:blip>
          <a:stretch>
            <a:fillRect/>
          </a:stretch>
        </p:blipFill>
        <p:spPr>
          <a:xfrm>
            <a:off x="0" y="951354"/>
            <a:ext cx="5956366" cy="4102775"/>
          </a:xfrm>
          <a:prstGeom prst="rect">
            <a:avLst/>
          </a:prstGeom>
          <a:noFill/>
          <a:ln>
            <a:noFill/>
          </a:ln>
        </p:spPr>
      </p:pic>
      <p:sp>
        <p:nvSpPr>
          <p:cNvPr id="145" name="Google Shape;145;p24"/>
          <p:cNvSpPr txBox="1"/>
          <p:nvPr/>
        </p:nvSpPr>
        <p:spPr>
          <a:xfrm>
            <a:off x="2153081" y="892383"/>
            <a:ext cx="16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My computer</a:t>
            </a:r>
            <a:endParaRPr b="1"/>
          </a:p>
        </p:txBody>
      </p:sp>
      <p:sp>
        <p:nvSpPr>
          <p:cNvPr id="146" name="Google Shape;146;p24"/>
          <p:cNvSpPr/>
          <p:nvPr/>
        </p:nvSpPr>
        <p:spPr>
          <a:xfrm>
            <a:off x="1123175" y="1368163"/>
            <a:ext cx="3704700" cy="8274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a:off x="1123175" y="2144863"/>
            <a:ext cx="3704700" cy="827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a:off x="1123175" y="2921563"/>
            <a:ext cx="3704700" cy="8274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txBox="1"/>
          <p:nvPr/>
        </p:nvSpPr>
        <p:spPr>
          <a:xfrm>
            <a:off x="1583925" y="1518613"/>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Repository</a:t>
            </a:r>
            <a:endParaRPr/>
          </a:p>
        </p:txBody>
      </p:sp>
      <p:sp>
        <p:nvSpPr>
          <p:cNvPr id="150" name="Google Shape;150;p24"/>
          <p:cNvSpPr txBox="1"/>
          <p:nvPr/>
        </p:nvSpPr>
        <p:spPr>
          <a:xfrm>
            <a:off x="1583925" y="2358463"/>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Staging Area</a:t>
            </a:r>
            <a:endParaRPr/>
          </a:p>
        </p:txBody>
      </p:sp>
      <p:sp>
        <p:nvSpPr>
          <p:cNvPr id="151" name="Google Shape;151;p24"/>
          <p:cNvSpPr txBox="1"/>
          <p:nvPr/>
        </p:nvSpPr>
        <p:spPr>
          <a:xfrm>
            <a:off x="1579175" y="3135163"/>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Working Directory</a:t>
            </a:r>
            <a:endParaRPr/>
          </a:p>
        </p:txBody>
      </p:sp>
      <p:grpSp>
        <p:nvGrpSpPr>
          <p:cNvPr id="152" name="Google Shape;152;p24"/>
          <p:cNvGrpSpPr/>
          <p:nvPr/>
        </p:nvGrpSpPr>
        <p:grpSpPr>
          <a:xfrm>
            <a:off x="6590863" y="2047700"/>
            <a:ext cx="2407895" cy="1763121"/>
            <a:chOff x="6412213" y="1302316"/>
            <a:chExt cx="2649824" cy="2044909"/>
          </a:xfrm>
        </p:grpSpPr>
        <p:pic>
          <p:nvPicPr>
            <p:cNvPr id="153" name="Google Shape;153;p24"/>
            <p:cNvPicPr preferRelativeResize="0"/>
            <p:nvPr/>
          </p:nvPicPr>
          <p:blipFill>
            <a:blip r:embed="rId3">
              <a:alphaModFix/>
            </a:blip>
            <a:stretch>
              <a:fillRect/>
            </a:stretch>
          </p:blipFill>
          <p:spPr>
            <a:xfrm>
              <a:off x="6412213" y="1579700"/>
              <a:ext cx="2649824" cy="1767525"/>
            </a:xfrm>
            <a:prstGeom prst="rect">
              <a:avLst/>
            </a:prstGeom>
            <a:noFill/>
            <a:ln>
              <a:noFill/>
            </a:ln>
          </p:spPr>
        </p:pic>
        <p:sp>
          <p:nvSpPr>
            <p:cNvPr id="154" name="Google Shape;154;p24"/>
            <p:cNvSpPr txBox="1"/>
            <p:nvPr/>
          </p:nvSpPr>
          <p:spPr>
            <a:xfrm>
              <a:off x="6640657" y="1302316"/>
              <a:ext cx="2069700" cy="46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Remote computer</a:t>
              </a:r>
              <a:endParaRPr b="1"/>
            </a:p>
          </p:txBody>
        </p:sp>
        <p:pic>
          <p:nvPicPr>
            <p:cNvPr id="155" name="Google Shape;155;p24"/>
            <p:cNvPicPr preferRelativeResize="0"/>
            <p:nvPr/>
          </p:nvPicPr>
          <p:blipFill>
            <a:blip r:embed="rId4">
              <a:alphaModFix/>
            </a:blip>
            <a:stretch>
              <a:fillRect/>
            </a:stretch>
          </p:blipFill>
          <p:spPr>
            <a:xfrm>
              <a:off x="7328138" y="1871326"/>
              <a:ext cx="817974" cy="817974"/>
            </a:xfrm>
            <a:prstGeom prst="rect">
              <a:avLst/>
            </a:prstGeom>
            <a:noFill/>
            <a:ln>
              <a:noFill/>
            </a:ln>
          </p:spPr>
        </p:pic>
      </p:grpSp>
      <p:pic>
        <p:nvPicPr>
          <p:cNvPr id="156" name="Google Shape;156;p24"/>
          <p:cNvPicPr preferRelativeResize="0"/>
          <p:nvPr/>
        </p:nvPicPr>
        <p:blipFill>
          <a:blip r:embed="rId4">
            <a:alphaModFix/>
          </a:blip>
          <a:stretch>
            <a:fillRect/>
          </a:stretch>
        </p:blipFill>
        <p:spPr>
          <a:xfrm>
            <a:off x="4124234" y="1659649"/>
            <a:ext cx="2155525" cy="2045225"/>
          </a:xfrm>
          <a:prstGeom prst="rect">
            <a:avLst/>
          </a:prstGeom>
          <a:noFill/>
          <a:ln>
            <a:noFill/>
          </a:ln>
        </p:spPr>
      </p:pic>
      <p:sp>
        <p:nvSpPr>
          <p:cNvPr id="157" name="Google Shape;157;p24"/>
          <p:cNvSpPr/>
          <p:nvPr/>
        </p:nvSpPr>
        <p:spPr>
          <a:xfrm rot="10800000">
            <a:off x="5641900" y="2559518"/>
            <a:ext cx="1589100" cy="633600"/>
          </a:xfrm>
          <a:prstGeom prst="striped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4"/>
          <p:cNvSpPr txBox="1"/>
          <p:nvPr/>
        </p:nvSpPr>
        <p:spPr>
          <a:xfrm>
            <a:off x="6177850" y="2872700"/>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9" name="Google Shape;159;p24"/>
          <p:cNvSpPr txBox="1"/>
          <p:nvPr/>
        </p:nvSpPr>
        <p:spPr>
          <a:xfrm>
            <a:off x="6121300" y="3033525"/>
            <a:ext cx="74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Clone</a:t>
            </a:r>
            <a:endParaRPr b="1">
              <a:solidFill>
                <a:schemeClr val="dk1"/>
              </a:solidFill>
            </a:endParaRPr>
          </a:p>
        </p:txBody>
      </p:sp>
      <p:sp>
        <p:nvSpPr>
          <p:cNvPr id="160" name="Google Shape;16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
                                        <p:tgtEl>
                                          <p:spTgt spid="159"/>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grpSp>
        <p:nvGrpSpPr>
          <p:cNvPr id="165" name="Google Shape;165;p25"/>
          <p:cNvGrpSpPr/>
          <p:nvPr/>
        </p:nvGrpSpPr>
        <p:grpSpPr>
          <a:xfrm>
            <a:off x="0" y="892383"/>
            <a:ext cx="5956366" cy="4161747"/>
            <a:chOff x="259075" y="793646"/>
            <a:chExt cx="5956366" cy="4161747"/>
          </a:xfrm>
        </p:grpSpPr>
        <p:pic>
          <p:nvPicPr>
            <p:cNvPr id="166" name="Google Shape;166;p25"/>
            <p:cNvPicPr preferRelativeResize="0"/>
            <p:nvPr/>
          </p:nvPicPr>
          <p:blipFill>
            <a:blip r:embed="rId3">
              <a:alphaModFix/>
            </a:blip>
            <a:stretch>
              <a:fillRect/>
            </a:stretch>
          </p:blipFill>
          <p:spPr>
            <a:xfrm>
              <a:off x="259075" y="852617"/>
              <a:ext cx="5956366" cy="4102775"/>
            </a:xfrm>
            <a:prstGeom prst="rect">
              <a:avLst/>
            </a:prstGeom>
            <a:noFill/>
            <a:ln>
              <a:noFill/>
            </a:ln>
          </p:spPr>
        </p:pic>
        <p:sp>
          <p:nvSpPr>
            <p:cNvPr id="167" name="Google Shape;167;p25"/>
            <p:cNvSpPr txBox="1"/>
            <p:nvPr/>
          </p:nvSpPr>
          <p:spPr>
            <a:xfrm>
              <a:off x="2412156" y="793646"/>
              <a:ext cx="16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My computer</a:t>
              </a:r>
              <a:endParaRPr b="1"/>
            </a:p>
          </p:txBody>
        </p:sp>
        <p:sp>
          <p:nvSpPr>
            <p:cNvPr id="168" name="Google Shape;168;p25"/>
            <p:cNvSpPr/>
            <p:nvPr/>
          </p:nvSpPr>
          <p:spPr>
            <a:xfrm>
              <a:off x="1382250" y="1269425"/>
              <a:ext cx="3704700" cy="8274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1382250" y="2046125"/>
              <a:ext cx="3704700" cy="827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a:off x="1382250" y="2822825"/>
              <a:ext cx="3704700" cy="8274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txBox="1"/>
            <p:nvPr/>
          </p:nvSpPr>
          <p:spPr>
            <a:xfrm>
              <a:off x="1843000" y="141987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Repository</a:t>
              </a:r>
              <a:endParaRPr/>
            </a:p>
          </p:txBody>
        </p:sp>
        <p:sp>
          <p:nvSpPr>
            <p:cNvPr id="172" name="Google Shape;172;p25"/>
            <p:cNvSpPr txBox="1"/>
            <p:nvPr/>
          </p:nvSpPr>
          <p:spPr>
            <a:xfrm>
              <a:off x="1843000" y="22597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Staging Area</a:t>
              </a:r>
              <a:endParaRPr/>
            </a:p>
          </p:txBody>
        </p:sp>
        <p:sp>
          <p:nvSpPr>
            <p:cNvPr id="173" name="Google Shape;173;p25"/>
            <p:cNvSpPr txBox="1"/>
            <p:nvPr/>
          </p:nvSpPr>
          <p:spPr>
            <a:xfrm>
              <a:off x="1838250" y="30364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Working Directory</a:t>
              </a:r>
              <a:endParaRPr/>
            </a:p>
          </p:txBody>
        </p:sp>
      </p:grpSp>
      <p:sp>
        <p:nvSpPr>
          <p:cNvPr id="174" name="Google Shape;174;p25"/>
          <p:cNvSpPr txBox="1"/>
          <p:nvPr/>
        </p:nvSpPr>
        <p:spPr>
          <a:xfrm>
            <a:off x="6177850" y="2783325"/>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5" name="Google Shape;175;p25"/>
          <p:cNvSpPr/>
          <p:nvPr/>
        </p:nvSpPr>
        <p:spPr>
          <a:xfrm rot="2700000">
            <a:off x="4071633" y="3730262"/>
            <a:ext cx="1589293" cy="633426"/>
          </a:xfrm>
          <a:prstGeom prst="striped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txBox="1"/>
          <p:nvPr/>
        </p:nvSpPr>
        <p:spPr>
          <a:xfrm>
            <a:off x="5717100" y="4316025"/>
            <a:ext cx="268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is where you edit/create/remove files.</a:t>
            </a:r>
            <a:endParaRPr/>
          </a:p>
        </p:txBody>
      </p:sp>
      <p:sp>
        <p:nvSpPr>
          <p:cNvPr id="177" name="Google Shape;17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grpSp>
        <p:nvGrpSpPr>
          <p:cNvPr id="182" name="Google Shape;182;p26"/>
          <p:cNvGrpSpPr/>
          <p:nvPr/>
        </p:nvGrpSpPr>
        <p:grpSpPr>
          <a:xfrm>
            <a:off x="0" y="892383"/>
            <a:ext cx="5956366" cy="4161747"/>
            <a:chOff x="259075" y="793646"/>
            <a:chExt cx="5956366" cy="4161747"/>
          </a:xfrm>
        </p:grpSpPr>
        <p:pic>
          <p:nvPicPr>
            <p:cNvPr id="183" name="Google Shape;183;p26"/>
            <p:cNvPicPr preferRelativeResize="0"/>
            <p:nvPr/>
          </p:nvPicPr>
          <p:blipFill>
            <a:blip r:embed="rId3">
              <a:alphaModFix/>
            </a:blip>
            <a:stretch>
              <a:fillRect/>
            </a:stretch>
          </p:blipFill>
          <p:spPr>
            <a:xfrm>
              <a:off x="259075" y="852617"/>
              <a:ext cx="5956366" cy="4102775"/>
            </a:xfrm>
            <a:prstGeom prst="rect">
              <a:avLst/>
            </a:prstGeom>
            <a:noFill/>
            <a:ln>
              <a:noFill/>
            </a:ln>
          </p:spPr>
        </p:pic>
        <p:sp>
          <p:nvSpPr>
            <p:cNvPr id="184" name="Google Shape;184;p26"/>
            <p:cNvSpPr txBox="1"/>
            <p:nvPr/>
          </p:nvSpPr>
          <p:spPr>
            <a:xfrm>
              <a:off x="2412156" y="793646"/>
              <a:ext cx="16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My computer</a:t>
              </a:r>
              <a:endParaRPr b="1"/>
            </a:p>
          </p:txBody>
        </p:sp>
        <p:sp>
          <p:nvSpPr>
            <p:cNvPr id="185" name="Google Shape;185;p26"/>
            <p:cNvSpPr/>
            <p:nvPr/>
          </p:nvSpPr>
          <p:spPr>
            <a:xfrm>
              <a:off x="1382250" y="1269425"/>
              <a:ext cx="3704700" cy="8274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p:nvPr/>
          </p:nvSpPr>
          <p:spPr>
            <a:xfrm>
              <a:off x="1382250" y="2046125"/>
              <a:ext cx="3704700" cy="827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6"/>
            <p:cNvSpPr/>
            <p:nvPr/>
          </p:nvSpPr>
          <p:spPr>
            <a:xfrm>
              <a:off x="1382250" y="2822825"/>
              <a:ext cx="3704700" cy="8274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6"/>
            <p:cNvSpPr txBox="1"/>
            <p:nvPr/>
          </p:nvSpPr>
          <p:spPr>
            <a:xfrm>
              <a:off x="1843000" y="141987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Repository</a:t>
              </a:r>
              <a:endParaRPr/>
            </a:p>
          </p:txBody>
        </p:sp>
        <p:sp>
          <p:nvSpPr>
            <p:cNvPr id="189" name="Google Shape;189;p26"/>
            <p:cNvSpPr txBox="1"/>
            <p:nvPr/>
          </p:nvSpPr>
          <p:spPr>
            <a:xfrm>
              <a:off x="1843000" y="22597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Staging Area</a:t>
              </a:r>
              <a:endParaRPr/>
            </a:p>
          </p:txBody>
        </p:sp>
        <p:sp>
          <p:nvSpPr>
            <p:cNvPr id="190" name="Google Shape;190;p26"/>
            <p:cNvSpPr txBox="1"/>
            <p:nvPr/>
          </p:nvSpPr>
          <p:spPr>
            <a:xfrm>
              <a:off x="1838250" y="30364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Working Directory</a:t>
              </a:r>
              <a:endParaRPr/>
            </a:p>
          </p:txBody>
        </p:sp>
      </p:grpSp>
      <p:sp>
        <p:nvSpPr>
          <p:cNvPr id="191" name="Google Shape;191;p26"/>
          <p:cNvSpPr txBox="1"/>
          <p:nvPr/>
        </p:nvSpPr>
        <p:spPr>
          <a:xfrm rot="5400000">
            <a:off x="6177850" y="2501225"/>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2" name="Google Shape;192;p26"/>
          <p:cNvSpPr/>
          <p:nvPr/>
        </p:nvSpPr>
        <p:spPr>
          <a:xfrm flipH="1" rot="10800000">
            <a:off x="5081875" y="2137150"/>
            <a:ext cx="874500" cy="1617300"/>
          </a:xfrm>
          <a:prstGeom prst="curvedLeftArrow">
            <a:avLst>
              <a:gd fmla="val 25000" name="adj1"/>
              <a:gd fmla="val 50000" name="adj2"/>
              <a:gd fmla="val 25000" name="adj3"/>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
          <p:cNvSpPr txBox="1"/>
          <p:nvPr/>
        </p:nvSpPr>
        <p:spPr>
          <a:xfrm>
            <a:off x="5956375" y="2632875"/>
            <a:ext cx="2219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You next </a:t>
            </a:r>
            <a:r>
              <a:rPr b="1" lang="en"/>
              <a:t>add</a:t>
            </a:r>
            <a:r>
              <a:rPr lang="en"/>
              <a:t> the changes you want to </a:t>
            </a:r>
            <a:r>
              <a:rPr lang="en"/>
              <a:t>commit</a:t>
            </a:r>
            <a:endParaRPr/>
          </a:p>
        </p:txBody>
      </p:sp>
      <p:sp>
        <p:nvSpPr>
          <p:cNvPr id="194" name="Google Shape;19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grpSp>
        <p:nvGrpSpPr>
          <p:cNvPr id="199" name="Google Shape;199;p27"/>
          <p:cNvGrpSpPr/>
          <p:nvPr/>
        </p:nvGrpSpPr>
        <p:grpSpPr>
          <a:xfrm>
            <a:off x="0" y="892383"/>
            <a:ext cx="5956366" cy="4161747"/>
            <a:chOff x="259075" y="793646"/>
            <a:chExt cx="5956366" cy="4161747"/>
          </a:xfrm>
        </p:grpSpPr>
        <p:pic>
          <p:nvPicPr>
            <p:cNvPr id="200" name="Google Shape;200;p27"/>
            <p:cNvPicPr preferRelativeResize="0"/>
            <p:nvPr/>
          </p:nvPicPr>
          <p:blipFill>
            <a:blip r:embed="rId3">
              <a:alphaModFix/>
            </a:blip>
            <a:stretch>
              <a:fillRect/>
            </a:stretch>
          </p:blipFill>
          <p:spPr>
            <a:xfrm>
              <a:off x="259075" y="852617"/>
              <a:ext cx="5956366" cy="4102775"/>
            </a:xfrm>
            <a:prstGeom prst="rect">
              <a:avLst/>
            </a:prstGeom>
            <a:noFill/>
            <a:ln>
              <a:noFill/>
            </a:ln>
          </p:spPr>
        </p:pic>
        <p:sp>
          <p:nvSpPr>
            <p:cNvPr id="201" name="Google Shape;201;p27"/>
            <p:cNvSpPr txBox="1"/>
            <p:nvPr/>
          </p:nvSpPr>
          <p:spPr>
            <a:xfrm>
              <a:off x="2412156" y="793646"/>
              <a:ext cx="16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My computer</a:t>
              </a:r>
              <a:endParaRPr b="1"/>
            </a:p>
          </p:txBody>
        </p:sp>
        <p:sp>
          <p:nvSpPr>
            <p:cNvPr id="202" name="Google Shape;202;p27"/>
            <p:cNvSpPr/>
            <p:nvPr/>
          </p:nvSpPr>
          <p:spPr>
            <a:xfrm>
              <a:off x="1382250" y="1269425"/>
              <a:ext cx="3704700" cy="8274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p:nvPr/>
          </p:nvSpPr>
          <p:spPr>
            <a:xfrm>
              <a:off x="1382250" y="2046125"/>
              <a:ext cx="3704700" cy="827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a:off x="1382250" y="2822825"/>
              <a:ext cx="3704700" cy="8274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txBox="1"/>
            <p:nvPr/>
          </p:nvSpPr>
          <p:spPr>
            <a:xfrm>
              <a:off x="1843000" y="141987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Repository</a:t>
              </a:r>
              <a:endParaRPr/>
            </a:p>
          </p:txBody>
        </p:sp>
        <p:sp>
          <p:nvSpPr>
            <p:cNvPr id="206" name="Google Shape;206;p27"/>
            <p:cNvSpPr txBox="1"/>
            <p:nvPr/>
          </p:nvSpPr>
          <p:spPr>
            <a:xfrm>
              <a:off x="1843000" y="22597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Staging Area</a:t>
              </a:r>
              <a:endParaRPr/>
            </a:p>
          </p:txBody>
        </p:sp>
        <p:sp>
          <p:nvSpPr>
            <p:cNvPr id="207" name="Google Shape;207;p27"/>
            <p:cNvSpPr txBox="1"/>
            <p:nvPr/>
          </p:nvSpPr>
          <p:spPr>
            <a:xfrm>
              <a:off x="1838250" y="30364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Working Directory</a:t>
              </a:r>
              <a:endParaRPr/>
            </a:p>
          </p:txBody>
        </p:sp>
      </p:grpSp>
      <p:sp>
        <p:nvSpPr>
          <p:cNvPr id="208" name="Google Shape;208;p27"/>
          <p:cNvSpPr txBox="1"/>
          <p:nvPr/>
        </p:nvSpPr>
        <p:spPr>
          <a:xfrm rot="5400000">
            <a:off x="6177850" y="2501225"/>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9" name="Google Shape;209;p27"/>
          <p:cNvSpPr/>
          <p:nvPr/>
        </p:nvSpPr>
        <p:spPr>
          <a:xfrm flipH="1" rot="10800000">
            <a:off x="5081875" y="1328475"/>
            <a:ext cx="874500" cy="1617300"/>
          </a:xfrm>
          <a:prstGeom prst="curvedLeftArrow">
            <a:avLst>
              <a:gd fmla="val 25000" name="adj1"/>
              <a:gd fmla="val 50000" name="adj2"/>
              <a:gd fmla="val 25000" name="adj3"/>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txBox="1"/>
          <p:nvPr/>
        </p:nvSpPr>
        <p:spPr>
          <a:xfrm>
            <a:off x="6059825" y="1721475"/>
            <a:ext cx="2219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Then, you </a:t>
            </a:r>
            <a:r>
              <a:rPr b="1" lang="en"/>
              <a:t>commit</a:t>
            </a:r>
            <a:r>
              <a:rPr lang="en"/>
              <a:t> your added changes. </a:t>
            </a:r>
            <a:endParaRPr/>
          </a:p>
        </p:txBody>
      </p:sp>
      <p:sp>
        <p:nvSpPr>
          <p:cNvPr id="211" name="Google Shape;21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pSp>
        <p:nvGrpSpPr>
          <p:cNvPr id="216" name="Google Shape;216;p28"/>
          <p:cNvGrpSpPr/>
          <p:nvPr/>
        </p:nvGrpSpPr>
        <p:grpSpPr>
          <a:xfrm>
            <a:off x="0" y="892383"/>
            <a:ext cx="5956366" cy="4161747"/>
            <a:chOff x="259075" y="793646"/>
            <a:chExt cx="5956366" cy="4161747"/>
          </a:xfrm>
        </p:grpSpPr>
        <p:pic>
          <p:nvPicPr>
            <p:cNvPr id="217" name="Google Shape;217;p28"/>
            <p:cNvPicPr preferRelativeResize="0"/>
            <p:nvPr/>
          </p:nvPicPr>
          <p:blipFill>
            <a:blip r:embed="rId3">
              <a:alphaModFix/>
            </a:blip>
            <a:stretch>
              <a:fillRect/>
            </a:stretch>
          </p:blipFill>
          <p:spPr>
            <a:xfrm>
              <a:off x="259075" y="852617"/>
              <a:ext cx="5956366" cy="4102775"/>
            </a:xfrm>
            <a:prstGeom prst="rect">
              <a:avLst/>
            </a:prstGeom>
            <a:noFill/>
            <a:ln>
              <a:noFill/>
            </a:ln>
          </p:spPr>
        </p:pic>
        <p:sp>
          <p:nvSpPr>
            <p:cNvPr id="218" name="Google Shape;218;p28"/>
            <p:cNvSpPr txBox="1"/>
            <p:nvPr/>
          </p:nvSpPr>
          <p:spPr>
            <a:xfrm>
              <a:off x="2412156" y="793646"/>
              <a:ext cx="16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My computer</a:t>
              </a:r>
              <a:endParaRPr b="1"/>
            </a:p>
          </p:txBody>
        </p:sp>
        <p:sp>
          <p:nvSpPr>
            <p:cNvPr id="219" name="Google Shape;219;p28"/>
            <p:cNvSpPr/>
            <p:nvPr/>
          </p:nvSpPr>
          <p:spPr>
            <a:xfrm>
              <a:off x="1382250" y="1269425"/>
              <a:ext cx="3704700" cy="8274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8"/>
            <p:cNvSpPr/>
            <p:nvPr/>
          </p:nvSpPr>
          <p:spPr>
            <a:xfrm>
              <a:off x="1382250" y="2046125"/>
              <a:ext cx="3704700" cy="827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8"/>
            <p:cNvSpPr/>
            <p:nvPr/>
          </p:nvSpPr>
          <p:spPr>
            <a:xfrm>
              <a:off x="1382250" y="2822825"/>
              <a:ext cx="3704700" cy="8274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8"/>
            <p:cNvSpPr txBox="1"/>
            <p:nvPr/>
          </p:nvSpPr>
          <p:spPr>
            <a:xfrm>
              <a:off x="1843000" y="141987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Repository</a:t>
              </a:r>
              <a:endParaRPr/>
            </a:p>
          </p:txBody>
        </p:sp>
        <p:sp>
          <p:nvSpPr>
            <p:cNvPr id="223" name="Google Shape;223;p28"/>
            <p:cNvSpPr txBox="1"/>
            <p:nvPr/>
          </p:nvSpPr>
          <p:spPr>
            <a:xfrm>
              <a:off x="1843000" y="22597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Staging Area</a:t>
              </a:r>
              <a:endParaRPr/>
            </a:p>
          </p:txBody>
        </p:sp>
        <p:sp>
          <p:nvSpPr>
            <p:cNvPr id="224" name="Google Shape;224;p28"/>
            <p:cNvSpPr txBox="1"/>
            <p:nvPr/>
          </p:nvSpPr>
          <p:spPr>
            <a:xfrm>
              <a:off x="1838250" y="30364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Working Directory</a:t>
              </a:r>
              <a:endParaRPr/>
            </a:p>
          </p:txBody>
        </p:sp>
      </p:grpSp>
      <p:grpSp>
        <p:nvGrpSpPr>
          <p:cNvPr id="225" name="Google Shape;225;p28"/>
          <p:cNvGrpSpPr/>
          <p:nvPr/>
        </p:nvGrpSpPr>
        <p:grpSpPr>
          <a:xfrm>
            <a:off x="6590863" y="2088800"/>
            <a:ext cx="2407895" cy="1773671"/>
            <a:chOff x="6412213" y="1290079"/>
            <a:chExt cx="2649824" cy="2057145"/>
          </a:xfrm>
        </p:grpSpPr>
        <p:pic>
          <p:nvPicPr>
            <p:cNvPr id="226" name="Google Shape;226;p28"/>
            <p:cNvPicPr preferRelativeResize="0"/>
            <p:nvPr/>
          </p:nvPicPr>
          <p:blipFill>
            <a:blip r:embed="rId3">
              <a:alphaModFix/>
            </a:blip>
            <a:stretch>
              <a:fillRect/>
            </a:stretch>
          </p:blipFill>
          <p:spPr>
            <a:xfrm>
              <a:off x="6412213" y="1579700"/>
              <a:ext cx="2649824" cy="1767525"/>
            </a:xfrm>
            <a:prstGeom prst="rect">
              <a:avLst/>
            </a:prstGeom>
            <a:noFill/>
            <a:ln>
              <a:noFill/>
            </a:ln>
          </p:spPr>
        </p:pic>
        <p:sp>
          <p:nvSpPr>
            <p:cNvPr id="227" name="Google Shape;227;p28"/>
            <p:cNvSpPr txBox="1"/>
            <p:nvPr/>
          </p:nvSpPr>
          <p:spPr>
            <a:xfrm>
              <a:off x="6640657" y="1290079"/>
              <a:ext cx="2069700" cy="46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Remote computer</a:t>
              </a:r>
              <a:endParaRPr b="1"/>
            </a:p>
          </p:txBody>
        </p:sp>
        <p:pic>
          <p:nvPicPr>
            <p:cNvPr id="228" name="Google Shape;228;p28"/>
            <p:cNvPicPr preferRelativeResize="0"/>
            <p:nvPr/>
          </p:nvPicPr>
          <p:blipFill>
            <a:blip r:embed="rId4">
              <a:alphaModFix/>
            </a:blip>
            <a:stretch>
              <a:fillRect/>
            </a:stretch>
          </p:blipFill>
          <p:spPr>
            <a:xfrm>
              <a:off x="7328138" y="1871326"/>
              <a:ext cx="817974" cy="817974"/>
            </a:xfrm>
            <a:prstGeom prst="rect">
              <a:avLst/>
            </a:prstGeom>
            <a:noFill/>
            <a:ln>
              <a:noFill/>
            </a:ln>
          </p:spPr>
        </p:pic>
      </p:grpSp>
      <p:sp>
        <p:nvSpPr>
          <p:cNvPr id="229" name="Google Shape;229;p28"/>
          <p:cNvSpPr/>
          <p:nvPr/>
        </p:nvSpPr>
        <p:spPr>
          <a:xfrm rot="10800000">
            <a:off x="5096525" y="2488943"/>
            <a:ext cx="1589100" cy="633600"/>
          </a:xfrm>
          <a:prstGeom prst="striped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8"/>
          <p:cNvSpPr txBox="1"/>
          <p:nvPr/>
        </p:nvSpPr>
        <p:spPr>
          <a:xfrm>
            <a:off x="6177850" y="2924350"/>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1" name="Google Shape;231;p28"/>
          <p:cNvSpPr txBox="1"/>
          <p:nvPr/>
        </p:nvSpPr>
        <p:spPr>
          <a:xfrm>
            <a:off x="5228125" y="3055975"/>
            <a:ext cx="1532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rPr>
              <a:t>Pull =</a:t>
            </a:r>
            <a:endParaRPr b="1">
              <a:solidFill>
                <a:schemeClr val="dk1"/>
              </a:solidFill>
            </a:endParaRPr>
          </a:p>
          <a:p>
            <a:pPr indent="0" lvl="0" marL="0" rtl="0" algn="ctr">
              <a:spcBef>
                <a:spcPts val="0"/>
              </a:spcBef>
              <a:spcAft>
                <a:spcPts val="0"/>
              </a:spcAft>
              <a:buNone/>
            </a:pPr>
            <a:r>
              <a:rPr b="1" lang="en">
                <a:solidFill>
                  <a:schemeClr val="dk1"/>
                </a:solidFill>
              </a:rPr>
              <a:t>Fetch + Merge</a:t>
            </a:r>
            <a:endParaRPr b="1">
              <a:solidFill>
                <a:schemeClr val="dk1"/>
              </a:solidFill>
            </a:endParaRPr>
          </a:p>
        </p:txBody>
      </p:sp>
      <p:sp>
        <p:nvSpPr>
          <p:cNvPr id="232" name="Google Shape;23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grpSp>
        <p:nvGrpSpPr>
          <p:cNvPr id="237" name="Google Shape;237;p29"/>
          <p:cNvGrpSpPr/>
          <p:nvPr/>
        </p:nvGrpSpPr>
        <p:grpSpPr>
          <a:xfrm>
            <a:off x="0" y="892383"/>
            <a:ext cx="5956366" cy="4161747"/>
            <a:chOff x="259075" y="793646"/>
            <a:chExt cx="5956366" cy="4161747"/>
          </a:xfrm>
        </p:grpSpPr>
        <p:pic>
          <p:nvPicPr>
            <p:cNvPr id="238" name="Google Shape;238;p29"/>
            <p:cNvPicPr preferRelativeResize="0"/>
            <p:nvPr/>
          </p:nvPicPr>
          <p:blipFill>
            <a:blip r:embed="rId3">
              <a:alphaModFix/>
            </a:blip>
            <a:stretch>
              <a:fillRect/>
            </a:stretch>
          </p:blipFill>
          <p:spPr>
            <a:xfrm>
              <a:off x="259075" y="852617"/>
              <a:ext cx="5956366" cy="4102775"/>
            </a:xfrm>
            <a:prstGeom prst="rect">
              <a:avLst/>
            </a:prstGeom>
            <a:noFill/>
            <a:ln>
              <a:noFill/>
            </a:ln>
          </p:spPr>
        </p:pic>
        <p:sp>
          <p:nvSpPr>
            <p:cNvPr id="239" name="Google Shape;239;p29"/>
            <p:cNvSpPr txBox="1"/>
            <p:nvPr/>
          </p:nvSpPr>
          <p:spPr>
            <a:xfrm>
              <a:off x="2412156" y="793646"/>
              <a:ext cx="16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My computer</a:t>
              </a:r>
              <a:endParaRPr b="1"/>
            </a:p>
          </p:txBody>
        </p:sp>
        <p:sp>
          <p:nvSpPr>
            <p:cNvPr id="240" name="Google Shape;240;p29"/>
            <p:cNvSpPr/>
            <p:nvPr/>
          </p:nvSpPr>
          <p:spPr>
            <a:xfrm>
              <a:off x="1382250" y="1269425"/>
              <a:ext cx="3704700" cy="8274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9"/>
            <p:cNvSpPr/>
            <p:nvPr/>
          </p:nvSpPr>
          <p:spPr>
            <a:xfrm>
              <a:off x="1382250" y="2046125"/>
              <a:ext cx="3704700" cy="827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p:nvPr/>
          </p:nvSpPr>
          <p:spPr>
            <a:xfrm>
              <a:off x="1382250" y="2822825"/>
              <a:ext cx="3704700" cy="8274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9"/>
            <p:cNvSpPr txBox="1"/>
            <p:nvPr/>
          </p:nvSpPr>
          <p:spPr>
            <a:xfrm>
              <a:off x="1843000" y="141987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Repository</a:t>
              </a:r>
              <a:endParaRPr/>
            </a:p>
          </p:txBody>
        </p:sp>
        <p:sp>
          <p:nvSpPr>
            <p:cNvPr id="244" name="Google Shape;244;p29"/>
            <p:cNvSpPr txBox="1"/>
            <p:nvPr/>
          </p:nvSpPr>
          <p:spPr>
            <a:xfrm>
              <a:off x="1843000" y="22597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Staging Area</a:t>
              </a:r>
              <a:endParaRPr/>
            </a:p>
          </p:txBody>
        </p:sp>
        <p:sp>
          <p:nvSpPr>
            <p:cNvPr id="245" name="Google Shape;245;p29"/>
            <p:cNvSpPr txBox="1"/>
            <p:nvPr/>
          </p:nvSpPr>
          <p:spPr>
            <a:xfrm>
              <a:off x="1838250" y="30364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Working Directory</a:t>
              </a:r>
              <a:endParaRPr/>
            </a:p>
          </p:txBody>
        </p:sp>
      </p:grpSp>
      <p:grpSp>
        <p:nvGrpSpPr>
          <p:cNvPr id="246" name="Google Shape;246;p29"/>
          <p:cNvGrpSpPr/>
          <p:nvPr/>
        </p:nvGrpSpPr>
        <p:grpSpPr>
          <a:xfrm>
            <a:off x="6590863" y="1984050"/>
            <a:ext cx="2407895" cy="1869021"/>
            <a:chOff x="6412213" y="1179490"/>
            <a:chExt cx="2649824" cy="2167735"/>
          </a:xfrm>
        </p:grpSpPr>
        <p:pic>
          <p:nvPicPr>
            <p:cNvPr id="247" name="Google Shape;247;p29"/>
            <p:cNvPicPr preferRelativeResize="0"/>
            <p:nvPr/>
          </p:nvPicPr>
          <p:blipFill>
            <a:blip r:embed="rId3">
              <a:alphaModFix/>
            </a:blip>
            <a:stretch>
              <a:fillRect/>
            </a:stretch>
          </p:blipFill>
          <p:spPr>
            <a:xfrm>
              <a:off x="6412213" y="1579700"/>
              <a:ext cx="2649824" cy="1767525"/>
            </a:xfrm>
            <a:prstGeom prst="rect">
              <a:avLst/>
            </a:prstGeom>
            <a:noFill/>
            <a:ln>
              <a:noFill/>
            </a:ln>
          </p:spPr>
        </p:pic>
        <p:sp>
          <p:nvSpPr>
            <p:cNvPr id="248" name="Google Shape;248;p29"/>
            <p:cNvSpPr txBox="1"/>
            <p:nvPr/>
          </p:nvSpPr>
          <p:spPr>
            <a:xfrm>
              <a:off x="6640657" y="1179490"/>
              <a:ext cx="2069700" cy="46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Remote computer</a:t>
              </a:r>
              <a:endParaRPr b="1"/>
            </a:p>
          </p:txBody>
        </p:sp>
        <p:pic>
          <p:nvPicPr>
            <p:cNvPr id="249" name="Google Shape;249;p29"/>
            <p:cNvPicPr preferRelativeResize="0"/>
            <p:nvPr/>
          </p:nvPicPr>
          <p:blipFill>
            <a:blip r:embed="rId4">
              <a:alphaModFix/>
            </a:blip>
            <a:stretch>
              <a:fillRect/>
            </a:stretch>
          </p:blipFill>
          <p:spPr>
            <a:xfrm>
              <a:off x="7328138" y="1871326"/>
              <a:ext cx="817974" cy="817974"/>
            </a:xfrm>
            <a:prstGeom prst="rect">
              <a:avLst/>
            </a:prstGeom>
            <a:noFill/>
            <a:ln>
              <a:noFill/>
            </a:ln>
          </p:spPr>
        </p:pic>
      </p:grpSp>
      <p:sp>
        <p:nvSpPr>
          <p:cNvPr id="250" name="Google Shape;250;p29"/>
          <p:cNvSpPr/>
          <p:nvPr/>
        </p:nvSpPr>
        <p:spPr>
          <a:xfrm>
            <a:off x="5096525" y="2479543"/>
            <a:ext cx="1589100" cy="633600"/>
          </a:xfrm>
          <a:prstGeom prst="striped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
          <p:cNvSpPr txBox="1"/>
          <p:nvPr/>
        </p:nvSpPr>
        <p:spPr>
          <a:xfrm>
            <a:off x="6177850" y="2914950"/>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2" name="Google Shape;252;p29"/>
          <p:cNvSpPr txBox="1"/>
          <p:nvPr/>
        </p:nvSpPr>
        <p:spPr>
          <a:xfrm>
            <a:off x="5481175" y="2200300"/>
            <a:ext cx="110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Push</a:t>
            </a:r>
            <a:endParaRPr b="1">
              <a:solidFill>
                <a:schemeClr val="dk1"/>
              </a:solidFill>
            </a:endParaRPr>
          </a:p>
        </p:txBody>
      </p:sp>
      <p:sp>
        <p:nvSpPr>
          <p:cNvPr id="253" name="Google Shape;2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Workflow - Local/Remote</a:t>
            </a:r>
            <a:endParaRPr>
              <a:solidFill>
                <a:srgbClr val="980000"/>
              </a:solidFill>
            </a:endParaRPr>
          </a:p>
        </p:txBody>
      </p:sp>
      <p:pic>
        <p:nvPicPr>
          <p:cNvPr id="259" name="Google Shape;259;p30"/>
          <p:cNvPicPr preferRelativeResize="0"/>
          <p:nvPr/>
        </p:nvPicPr>
        <p:blipFill>
          <a:blip r:embed="rId3">
            <a:alphaModFix/>
          </a:blip>
          <a:stretch>
            <a:fillRect/>
          </a:stretch>
        </p:blipFill>
        <p:spPr>
          <a:xfrm>
            <a:off x="1549488" y="1094900"/>
            <a:ext cx="6045027"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Workflow - Branches </a:t>
            </a:r>
            <a:endParaRPr>
              <a:solidFill>
                <a:srgbClr val="980000"/>
              </a:solidFill>
            </a:endParaRPr>
          </a:p>
        </p:txBody>
      </p:sp>
      <p:pic>
        <p:nvPicPr>
          <p:cNvPr id="265" name="Google Shape;265;p31"/>
          <p:cNvPicPr preferRelativeResize="0"/>
          <p:nvPr/>
        </p:nvPicPr>
        <p:blipFill>
          <a:blip r:embed="rId3">
            <a:alphaModFix/>
          </a:blip>
          <a:stretch>
            <a:fillRect/>
          </a:stretch>
        </p:blipFill>
        <p:spPr>
          <a:xfrm>
            <a:off x="662200" y="1311501"/>
            <a:ext cx="7819600" cy="2520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ph idx="1" type="body"/>
          </p:nvPr>
        </p:nvSpPr>
        <p:spPr>
          <a:xfrm>
            <a:off x="311700" y="1152475"/>
            <a:ext cx="8520600" cy="6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highlight>
                  <a:srgbClr val="FFFFFF"/>
                </a:highlight>
              </a:rPr>
              <a:t>We will be using the command-line interface to Git, which can be a bit harder to use if you have never used the command line.</a:t>
            </a:r>
            <a:endParaRPr sz="1400">
              <a:solidFill>
                <a:schemeClr val="dk1"/>
              </a:solidFill>
            </a:endParaRPr>
          </a:p>
        </p:txBody>
      </p:sp>
      <p:sp>
        <p:nvSpPr>
          <p:cNvPr id="271" name="Google Shape;2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The Command Line</a:t>
            </a:r>
            <a:endParaRPr>
              <a:solidFill>
                <a:srgbClr val="980000"/>
              </a:solidFill>
            </a:endParaRPr>
          </a:p>
        </p:txBody>
      </p:sp>
      <p:sp>
        <p:nvSpPr>
          <p:cNvPr id="272" name="Google Shape;272;p32"/>
          <p:cNvSpPr txBox="1"/>
          <p:nvPr>
            <p:ph idx="1" type="body"/>
          </p:nvPr>
        </p:nvSpPr>
        <p:spPr>
          <a:xfrm>
            <a:off x="311700" y="1874300"/>
            <a:ext cx="8520600" cy="49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00">
                <a:solidFill>
                  <a:srgbClr val="980000"/>
                </a:solidFill>
                <a:highlight>
                  <a:srgbClr val="FFFFFF"/>
                </a:highlight>
              </a:rPr>
              <a:t>What is the command Line?</a:t>
            </a:r>
            <a:endParaRPr b="1" sz="1400">
              <a:solidFill>
                <a:srgbClr val="980000"/>
              </a:solidFill>
            </a:endParaRPr>
          </a:p>
        </p:txBody>
      </p:sp>
      <p:sp>
        <p:nvSpPr>
          <p:cNvPr id="273" name="Google Shape;273;p32"/>
          <p:cNvSpPr txBox="1"/>
          <p:nvPr>
            <p:ph idx="1" type="body"/>
          </p:nvPr>
        </p:nvSpPr>
        <p:spPr>
          <a:xfrm>
            <a:off x="311700" y="2206350"/>
            <a:ext cx="8520600" cy="730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980000"/>
              </a:buClr>
              <a:buSzPts val="1400"/>
              <a:buChar char="➢"/>
            </a:pPr>
            <a:r>
              <a:rPr lang="en" sz="1400">
                <a:solidFill>
                  <a:schemeClr val="dk1"/>
                </a:solidFill>
                <a:highlight>
                  <a:srgbClr val="FFFFFF"/>
                </a:highlight>
              </a:rPr>
              <a:t>It is an interface to your computer, similar to the Mac Finder or Windows Explorer, except that it’s text-based.</a:t>
            </a:r>
            <a:endParaRPr sz="1400">
              <a:solidFill>
                <a:schemeClr val="dk1"/>
              </a:solidFill>
            </a:endParaRPr>
          </a:p>
        </p:txBody>
      </p:sp>
      <p:sp>
        <p:nvSpPr>
          <p:cNvPr id="274" name="Google Shape;274;p32"/>
          <p:cNvSpPr txBox="1"/>
          <p:nvPr>
            <p:ph idx="1" type="body"/>
          </p:nvPr>
        </p:nvSpPr>
        <p:spPr>
          <a:xfrm>
            <a:off x="311700" y="2862542"/>
            <a:ext cx="8520600" cy="495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980000"/>
              </a:buClr>
              <a:buSzPts val="1400"/>
              <a:buChar char="➢"/>
            </a:pPr>
            <a:r>
              <a:rPr lang="en" sz="1400">
                <a:solidFill>
                  <a:schemeClr val="dk1"/>
                </a:solidFill>
                <a:highlight>
                  <a:srgbClr val="FFFFFF"/>
                </a:highlight>
              </a:rPr>
              <a:t>As the name implies, you interact with it through “commands”. </a:t>
            </a:r>
            <a:endParaRPr sz="1400">
              <a:solidFill>
                <a:schemeClr val="dk1"/>
              </a:solidFill>
            </a:endParaRPr>
          </a:p>
        </p:txBody>
      </p:sp>
      <p:sp>
        <p:nvSpPr>
          <p:cNvPr id="275" name="Google Shape;275;p32"/>
          <p:cNvSpPr txBox="1"/>
          <p:nvPr>
            <p:ph idx="1" type="body"/>
          </p:nvPr>
        </p:nvSpPr>
        <p:spPr>
          <a:xfrm>
            <a:off x="311700" y="3283233"/>
            <a:ext cx="8520600" cy="495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980000"/>
              </a:buClr>
              <a:buSzPts val="1400"/>
              <a:buChar char="➢"/>
            </a:pPr>
            <a:r>
              <a:rPr lang="en" sz="1400">
                <a:solidFill>
                  <a:schemeClr val="dk1"/>
                </a:solidFill>
                <a:highlight>
                  <a:srgbClr val="FFFFFF"/>
                </a:highlight>
              </a:rPr>
              <a:t>Each line of input begins with a command and has zero or more arguments, separated by spaces.</a:t>
            </a:r>
            <a:endParaRPr sz="1400">
              <a:solidFill>
                <a:schemeClr val="dk1"/>
              </a:solidFill>
            </a:endParaRPr>
          </a:p>
        </p:txBody>
      </p:sp>
      <p:sp>
        <p:nvSpPr>
          <p:cNvPr id="276" name="Google Shape;276;p32"/>
          <p:cNvSpPr txBox="1"/>
          <p:nvPr>
            <p:ph idx="1" type="body"/>
          </p:nvPr>
        </p:nvSpPr>
        <p:spPr>
          <a:xfrm>
            <a:off x="311700" y="3703925"/>
            <a:ext cx="8520600" cy="687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highlight>
                  <a:srgbClr val="FFFFFF"/>
                </a:highlight>
              </a:rPr>
              <a:t>The command-line keeps track of what directory (folder) you’re in, which is important to many of the commands you might be running.</a:t>
            </a:r>
            <a:endParaRPr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What are version control systems (VCSs)?</a:t>
            </a:r>
            <a:r>
              <a:rPr lang="en"/>
              <a:t> </a:t>
            </a:r>
            <a:endParaRPr/>
          </a:p>
        </p:txBody>
      </p:sp>
      <p:sp>
        <p:nvSpPr>
          <p:cNvPr id="64" name="Google Shape;64;p15"/>
          <p:cNvSpPr txBox="1"/>
          <p:nvPr>
            <p:ph idx="1" type="body"/>
          </p:nvPr>
        </p:nvSpPr>
        <p:spPr>
          <a:xfrm>
            <a:off x="311700" y="1152475"/>
            <a:ext cx="8520600" cy="3013200"/>
          </a:xfrm>
          <a:prstGeom prst="rect">
            <a:avLst/>
          </a:prstGeom>
        </p:spPr>
        <p:txBody>
          <a:bodyPr anchorCtr="0" anchor="t" bIns="91425" lIns="91425" spcFirstLastPara="1" rIns="91425" wrap="square" tIns="91425">
            <a:noAutofit/>
          </a:bodyPr>
          <a:lstStyle/>
          <a:p>
            <a:pPr indent="-310515" lvl="0" marL="457200" rtl="0" algn="l">
              <a:lnSpc>
                <a:spcPct val="150000"/>
              </a:lnSpc>
              <a:spcBef>
                <a:spcPts val="0"/>
              </a:spcBef>
              <a:spcAft>
                <a:spcPts val="0"/>
              </a:spcAft>
              <a:buClr>
                <a:srgbClr val="980000"/>
              </a:buClr>
              <a:buSzPts val="1290"/>
              <a:buChar char="➢"/>
            </a:pPr>
            <a:r>
              <a:rPr lang="en" sz="1290">
                <a:solidFill>
                  <a:schemeClr val="dk1"/>
                </a:solidFill>
                <a:highlight>
                  <a:srgbClr val="FFFFFF"/>
                </a:highlight>
              </a:rPr>
              <a:t>VCSs are systems used to track changes made to collections of files and folders.</a:t>
            </a:r>
            <a:endParaRPr sz="1290">
              <a:solidFill>
                <a:schemeClr val="dk1"/>
              </a:solidFill>
              <a:highlight>
                <a:srgbClr val="FFFFFF"/>
              </a:highlight>
            </a:endParaRPr>
          </a:p>
          <a:p>
            <a:pPr indent="-310515" lvl="1" marL="914400" rtl="0" algn="l">
              <a:lnSpc>
                <a:spcPct val="150000"/>
              </a:lnSpc>
              <a:spcBef>
                <a:spcPts val="0"/>
              </a:spcBef>
              <a:spcAft>
                <a:spcPts val="0"/>
              </a:spcAft>
              <a:buClr>
                <a:srgbClr val="980000"/>
              </a:buClr>
              <a:buSzPts val="1290"/>
              <a:buChar char="○"/>
            </a:pPr>
            <a:r>
              <a:rPr lang="en" sz="1290">
                <a:solidFill>
                  <a:schemeClr val="dk1"/>
                </a:solidFill>
                <a:highlight>
                  <a:srgbClr val="FFFFFF"/>
                </a:highlight>
              </a:rPr>
              <a:t>Maintains history of all changes.</a:t>
            </a:r>
            <a:endParaRPr sz="1290">
              <a:solidFill>
                <a:schemeClr val="dk1"/>
              </a:solidFill>
              <a:highlight>
                <a:srgbClr val="FFFFFF"/>
              </a:highlight>
            </a:endParaRPr>
          </a:p>
          <a:p>
            <a:pPr indent="-310515" lvl="1" marL="914400" rtl="0" algn="l">
              <a:lnSpc>
                <a:spcPct val="150000"/>
              </a:lnSpc>
              <a:spcBef>
                <a:spcPts val="0"/>
              </a:spcBef>
              <a:spcAft>
                <a:spcPts val="0"/>
              </a:spcAft>
              <a:buClr>
                <a:srgbClr val="980000"/>
              </a:buClr>
              <a:buSzPts val="1290"/>
              <a:buChar char="○"/>
            </a:pPr>
            <a:r>
              <a:rPr lang="en" sz="1290">
                <a:solidFill>
                  <a:schemeClr val="dk1"/>
                </a:solidFill>
                <a:highlight>
                  <a:srgbClr val="FFFFFF"/>
                </a:highlight>
              </a:rPr>
              <a:t>Changes to a folder and its contents are tracked in a series of snapshots.</a:t>
            </a:r>
            <a:endParaRPr sz="1290">
              <a:solidFill>
                <a:schemeClr val="dk1"/>
              </a:solidFill>
              <a:highlight>
                <a:srgbClr val="FFFFFF"/>
              </a:highlight>
            </a:endParaRPr>
          </a:p>
          <a:p>
            <a:pPr indent="-310515" lvl="1" marL="914400" rtl="0" algn="l">
              <a:lnSpc>
                <a:spcPct val="150000"/>
              </a:lnSpc>
              <a:spcBef>
                <a:spcPts val="0"/>
              </a:spcBef>
              <a:spcAft>
                <a:spcPts val="0"/>
              </a:spcAft>
              <a:buClr>
                <a:srgbClr val="980000"/>
              </a:buClr>
              <a:buSzPts val="1290"/>
              <a:buChar char="○"/>
            </a:pPr>
            <a:r>
              <a:rPr lang="en" sz="1290">
                <a:solidFill>
                  <a:schemeClr val="dk1"/>
                </a:solidFill>
                <a:highlight>
                  <a:srgbClr val="FFFFFF"/>
                </a:highlight>
              </a:rPr>
              <a:t>Each snapshot encapsulates the entire state of files/folders within a top-level directory.</a:t>
            </a:r>
            <a:endParaRPr sz="1290">
              <a:solidFill>
                <a:schemeClr val="dk1"/>
              </a:solidFill>
              <a:highlight>
                <a:srgbClr val="FFFFFF"/>
              </a:highlight>
            </a:endParaRPr>
          </a:p>
          <a:p>
            <a:pPr indent="-310515" lvl="1" marL="914400" rtl="0" algn="l">
              <a:lnSpc>
                <a:spcPct val="200000"/>
              </a:lnSpc>
              <a:spcBef>
                <a:spcPts val="0"/>
              </a:spcBef>
              <a:spcAft>
                <a:spcPts val="0"/>
              </a:spcAft>
              <a:buClr>
                <a:srgbClr val="980000"/>
              </a:buClr>
              <a:buSzPts val="1290"/>
              <a:buChar char="○"/>
            </a:pPr>
            <a:r>
              <a:rPr lang="en" sz="1290">
                <a:solidFill>
                  <a:schemeClr val="dk1"/>
                </a:solidFill>
                <a:highlight>
                  <a:srgbClr val="FFFFFF"/>
                </a:highlight>
              </a:rPr>
              <a:t>Also maintain metadata ( who created each snapshot, messages associated with each snapshot, and so on.) </a:t>
            </a:r>
            <a:endParaRPr sz="1290">
              <a:solidFill>
                <a:schemeClr val="dk1"/>
              </a:solidFill>
              <a:highlight>
                <a:srgbClr val="FFFFFF"/>
              </a:highlight>
            </a:endParaRPr>
          </a:p>
          <a:p>
            <a:pPr indent="-310515" lvl="0" marL="457200" rtl="0" algn="l">
              <a:lnSpc>
                <a:spcPct val="200000"/>
              </a:lnSpc>
              <a:spcBef>
                <a:spcPts val="0"/>
              </a:spcBef>
              <a:spcAft>
                <a:spcPts val="0"/>
              </a:spcAft>
              <a:buClr>
                <a:srgbClr val="980000"/>
              </a:buClr>
              <a:buSzPts val="1290"/>
              <a:buChar char="➢"/>
            </a:pPr>
            <a:r>
              <a:rPr lang="en" sz="1290">
                <a:solidFill>
                  <a:schemeClr val="dk1"/>
                </a:solidFill>
                <a:highlight>
                  <a:srgbClr val="FFFFFF"/>
                </a:highlight>
              </a:rPr>
              <a:t>Can be used for projects big or small, long-term or short-term.</a:t>
            </a:r>
            <a:endParaRPr sz="1290">
              <a:solidFill>
                <a:schemeClr val="dk1"/>
              </a:solidFill>
              <a:highlight>
                <a:srgbClr val="FFFFFF"/>
              </a:highlight>
            </a:endParaRPr>
          </a:p>
          <a:p>
            <a:pPr indent="-310515" lvl="0" marL="457200" rtl="0" algn="l">
              <a:lnSpc>
                <a:spcPct val="200000"/>
              </a:lnSpc>
              <a:spcBef>
                <a:spcPts val="0"/>
              </a:spcBef>
              <a:spcAft>
                <a:spcPts val="0"/>
              </a:spcAft>
              <a:buClr>
                <a:srgbClr val="980000"/>
              </a:buClr>
              <a:buSzPts val="1290"/>
              <a:buChar char="➢"/>
            </a:pPr>
            <a:r>
              <a:rPr lang="en" sz="1290">
                <a:solidFill>
                  <a:schemeClr val="dk1"/>
                </a:solidFill>
                <a:highlight>
                  <a:srgbClr val="FFFFFF"/>
                </a:highlight>
              </a:rPr>
              <a:t>Changes are done offline.</a:t>
            </a:r>
            <a:endParaRPr sz="1290">
              <a:solidFill>
                <a:schemeClr val="dk1"/>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0" st="0"/>
                                            </p:txEl>
                                          </p:spTgt>
                                        </p:tgtEl>
                                        <p:attrNameLst>
                                          <p:attrName>style.visibility</p:attrName>
                                        </p:attrNameLst>
                                      </p:cBhvr>
                                      <p:to>
                                        <p:strVal val="visible"/>
                                      </p:to>
                                    </p:set>
                                    <p:animEffect filter="fade" transition="in">
                                      <p:cBhvr>
                                        <p:cTn dur="1"/>
                                        <p:tgtEl>
                                          <p:spTgt spid="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1" st="1"/>
                                            </p:txEl>
                                          </p:spTgt>
                                        </p:tgtEl>
                                        <p:attrNameLst>
                                          <p:attrName>style.visibility</p:attrName>
                                        </p:attrNameLst>
                                      </p:cBhvr>
                                      <p:to>
                                        <p:strVal val="visible"/>
                                      </p:to>
                                    </p:set>
                                    <p:animEffect filter="fade" transition="in">
                                      <p:cBhvr>
                                        <p:cTn dur="1"/>
                                        <p:tgtEl>
                                          <p:spTgt spid="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2" st="2"/>
                                            </p:txEl>
                                          </p:spTgt>
                                        </p:tgtEl>
                                        <p:attrNameLst>
                                          <p:attrName>style.visibility</p:attrName>
                                        </p:attrNameLst>
                                      </p:cBhvr>
                                      <p:to>
                                        <p:strVal val="visible"/>
                                      </p:to>
                                    </p:set>
                                    <p:animEffect filter="fade" transition="in">
                                      <p:cBhvr>
                                        <p:cTn dur="1"/>
                                        <p:tgtEl>
                                          <p:spTgt spid="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3" st="3"/>
                                            </p:txEl>
                                          </p:spTgt>
                                        </p:tgtEl>
                                        <p:attrNameLst>
                                          <p:attrName>style.visibility</p:attrName>
                                        </p:attrNameLst>
                                      </p:cBhvr>
                                      <p:to>
                                        <p:strVal val="visible"/>
                                      </p:to>
                                    </p:set>
                                    <p:animEffect filter="fade" transition="in">
                                      <p:cBhvr>
                                        <p:cTn dur="1"/>
                                        <p:tgtEl>
                                          <p:spTgt spid="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4" st="4"/>
                                            </p:txEl>
                                          </p:spTgt>
                                        </p:tgtEl>
                                        <p:attrNameLst>
                                          <p:attrName>style.visibility</p:attrName>
                                        </p:attrNameLst>
                                      </p:cBhvr>
                                      <p:to>
                                        <p:strVal val="visible"/>
                                      </p:to>
                                    </p:set>
                                    <p:animEffect filter="fade" transition="in">
                                      <p:cBhvr>
                                        <p:cTn dur="1"/>
                                        <p:tgtEl>
                                          <p:spTgt spid="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5" st="5"/>
                                            </p:txEl>
                                          </p:spTgt>
                                        </p:tgtEl>
                                        <p:attrNameLst>
                                          <p:attrName>style.visibility</p:attrName>
                                        </p:attrNameLst>
                                      </p:cBhvr>
                                      <p:to>
                                        <p:strVal val="visible"/>
                                      </p:to>
                                    </p:set>
                                    <p:animEffect filter="fade" transition="in">
                                      <p:cBhvr>
                                        <p:cTn dur="1"/>
                                        <p:tgtEl>
                                          <p:spTgt spid="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6" st="6"/>
                                            </p:txEl>
                                          </p:spTgt>
                                        </p:tgtEl>
                                        <p:attrNameLst>
                                          <p:attrName>style.visibility</p:attrName>
                                        </p:attrNameLst>
                                      </p:cBhvr>
                                      <p:to>
                                        <p:strVal val="visible"/>
                                      </p:to>
                                    </p:set>
                                    <p:animEffect filter="fade" transition="in">
                                      <p:cBhvr>
                                        <p:cTn dur="1"/>
                                        <p:tgtEl>
                                          <p:spTgt spid="6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3"/>
          <p:cNvSpPr txBox="1"/>
          <p:nvPr>
            <p:ph idx="1" type="body"/>
          </p:nvPr>
        </p:nvSpPr>
        <p:spPr>
          <a:xfrm>
            <a:off x="311700" y="973825"/>
            <a:ext cx="8611800" cy="12264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b="1" lang="en" sz="5600">
                <a:solidFill>
                  <a:srgbClr val="980000"/>
                </a:solidFill>
                <a:highlight>
                  <a:srgbClr val="FFFFFF"/>
                </a:highlight>
              </a:rPr>
              <a:t>Opening the Command Line: </a:t>
            </a:r>
            <a:r>
              <a:rPr lang="en" sz="5600">
                <a:solidFill>
                  <a:schemeClr val="dk1"/>
                </a:solidFill>
                <a:highlight>
                  <a:srgbClr val="FFFFFF"/>
                </a:highlight>
              </a:rPr>
              <a:t>On </a:t>
            </a:r>
            <a:r>
              <a:rPr b="1" lang="en" sz="5600">
                <a:solidFill>
                  <a:schemeClr val="dk1"/>
                </a:solidFill>
                <a:highlight>
                  <a:srgbClr val="FFFFFF"/>
                </a:highlight>
              </a:rPr>
              <a:t>macOS and Linux</a:t>
            </a:r>
            <a:r>
              <a:rPr lang="en" sz="5600">
                <a:solidFill>
                  <a:schemeClr val="dk1"/>
                </a:solidFill>
                <a:highlight>
                  <a:srgbClr val="FFFFFF"/>
                </a:highlight>
              </a:rPr>
              <a:t>, open the </a:t>
            </a:r>
            <a:r>
              <a:rPr b="1" lang="en" sz="5600">
                <a:solidFill>
                  <a:schemeClr val="dk1"/>
                </a:solidFill>
                <a:highlight>
                  <a:srgbClr val="FFFFFF"/>
                </a:highlight>
              </a:rPr>
              <a:t>Terminal</a:t>
            </a:r>
            <a:r>
              <a:rPr lang="en" sz="5600">
                <a:solidFill>
                  <a:schemeClr val="dk1"/>
                </a:solidFill>
                <a:highlight>
                  <a:srgbClr val="FFFFFF"/>
                </a:highlight>
              </a:rPr>
              <a:t> application. On </a:t>
            </a:r>
            <a:r>
              <a:rPr b="1" lang="en" sz="5600">
                <a:solidFill>
                  <a:schemeClr val="dk1"/>
                </a:solidFill>
                <a:highlight>
                  <a:srgbClr val="FFFFFF"/>
                </a:highlight>
              </a:rPr>
              <a:t>Windows</a:t>
            </a:r>
            <a:r>
              <a:rPr lang="en" sz="5600">
                <a:solidFill>
                  <a:schemeClr val="dk1"/>
                </a:solidFill>
                <a:highlight>
                  <a:srgbClr val="FFFFFF"/>
                </a:highlight>
              </a:rPr>
              <a:t>, Git for windows includes </a:t>
            </a:r>
            <a:r>
              <a:rPr b="1" lang="en" sz="5600">
                <a:solidFill>
                  <a:schemeClr val="dk1"/>
                </a:solidFill>
                <a:highlight>
                  <a:srgbClr val="FFFFFF"/>
                </a:highlight>
              </a:rPr>
              <a:t>Git Bash</a:t>
            </a:r>
            <a:r>
              <a:rPr lang="en" sz="5600">
                <a:solidFill>
                  <a:schemeClr val="dk1"/>
                </a:solidFill>
                <a:highlight>
                  <a:srgbClr val="FFFFFF"/>
                </a:highlight>
              </a:rPr>
              <a:t>. Run Git Bash to open a terminal where you can run all the commands below, in addition to Git commands.</a:t>
            </a:r>
            <a:endParaRPr sz="5600">
              <a:solidFill>
                <a:schemeClr val="dk1"/>
              </a:solidFill>
              <a:highlight>
                <a:srgbClr val="FFFFFF"/>
              </a:highlight>
            </a:endParaRPr>
          </a:p>
          <a:p>
            <a:pPr indent="0" lvl="0" marL="0" rtl="0" algn="l">
              <a:spcBef>
                <a:spcPts val="1200"/>
              </a:spcBef>
              <a:spcAft>
                <a:spcPts val="1200"/>
              </a:spcAft>
              <a:buNone/>
            </a:pPr>
            <a:r>
              <a:t/>
            </a:r>
            <a:endParaRPr sz="1050">
              <a:solidFill>
                <a:srgbClr val="333333"/>
              </a:solidFill>
              <a:highlight>
                <a:srgbClr val="FFFFFF"/>
              </a:highlight>
            </a:endParaRPr>
          </a:p>
        </p:txBody>
      </p:sp>
      <p:sp>
        <p:nvSpPr>
          <p:cNvPr id="282" name="Google Shape;28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The Command Line</a:t>
            </a:r>
            <a:endParaRPr>
              <a:solidFill>
                <a:srgbClr val="980000"/>
              </a:solidFill>
            </a:endParaRPr>
          </a:p>
        </p:txBody>
      </p:sp>
      <p:sp>
        <p:nvSpPr>
          <p:cNvPr id="283" name="Google Shape;283;p33"/>
          <p:cNvSpPr txBox="1"/>
          <p:nvPr>
            <p:ph idx="1" type="body"/>
          </p:nvPr>
        </p:nvSpPr>
        <p:spPr>
          <a:xfrm>
            <a:off x="311700" y="1805825"/>
            <a:ext cx="8611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980000"/>
                </a:solidFill>
                <a:highlight>
                  <a:srgbClr val="FFFFFF"/>
                </a:highlight>
              </a:rPr>
              <a:t>Common Commands</a:t>
            </a:r>
            <a:endParaRPr sz="1400">
              <a:solidFill>
                <a:srgbClr val="333333"/>
              </a:solidFill>
              <a:highlight>
                <a:srgbClr val="FFFFFF"/>
              </a:highlight>
            </a:endParaRPr>
          </a:p>
          <a:p>
            <a:pPr indent="0" lvl="0" marL="0" rtl="0" algn="l">
              <a:spcBef>
                <a:spcPts val="1200"/>
              </a:spcBef>
              <a:spcAft>
                <a:spcPts val="1200"/>
              </a:spcAft>
              <a:buNone/>
            </a:pPr>
            <a:r>
              <a:t/>
            </a:r>
            <a:endParaRPr sz="1050">
              <a:solidFill>
                <a:srgbClr val="333333"/>
              </a:solidFill>
              <a:highlight>
                <a:srgbClr val="FFFFFF"/>
              </a:highlight>
            </a:endParaRPr>
          </a:p>
        </p:txBody>
      </p:sp>
      <p:sp>
        <p:nvSpPr>
          <p:cNvPr id="284" name="Google Shape;284;p33"/>
          <p:cNvSpPr txBox="1"/>
          <p:nvPr>
            <p:ph idx="1" type="body"/>
          </p:nvPr>
        </p:nvSpPr>
        <p:spPr>
          <a:xfrm>
            <a:off x="311700" y="2200225"/>
            <a:ext cx="8611800" cy="2604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b="1" lang="en" sz="1400">
                <a:solidFill>
                  <a:schemeClr val="dk1"/>
                </a:solidFill>
                <a:highlight>
                  <a:srgbClr val="F5F5F5"/>
                </a:highlight>
              </a:rPr>
              <a:t>cd</a:t>
            </a:r>
            <a:r>
              <a:rPr lang="en" sz="1400">
                <a:solidFill>
                  <a:schemeClr val="dk1"/>
                </a:solidFill>
                <a:highlight>
                  <a:srgbClr val="FFFFFF"/>
                </a:highlight>
              </a:rPr>
              <a:t>  (“change directory”):</a:t>
            </a:r>
            <a:r>
              <a:rPr lang="en" sz="1400">
                <a:solidFill>
                  <a:schemeClr val="dk1"/>
                </a:solidFill>
                <a:highlight>
                  <a:srgbClr val="FFFFFF"/>
                </a:highlight>
              </a:rPr>
              <a:t> Changes the current directory.</a:t>
            </a:r>
            <a:r>
              <a:rPr lang="en" sz="1400">
                <a:solidFill>
                  <a:schemeClr val="dk1"/>
                </a:solidFill>
                <a:highlight>
                  <a:srgbClr val="FFFFFF"/>
                </a:highlight>
              </a:rPr>
              <a:t> If you’re in a directory that has a subdirectory called </a:t>
            </a:r>
            <a:r>
              <a:rPr lang="en" sz="1400">
                <a:solidFill>
                  <a:schemeClr val="dk1"/>
                </a:solidFill>
                <a:highlight>
                  <a:srgbClr val="F5F5F5"/>
                </a:highlight>
              </a:rPr>
              <a:t>hello</a:t>
            </a:r>
            <a:r>
              <a:rPr lang="en" sz="1400">
                <a:solidFill>
                  <a:schemeClr val="dk1"/>
                </a:solidFill>
                <a:highlight>
                  <a:srgbClr val="FFFFFF"/>
                </a:highlight>
              </a:rPr>
              <a:t>, then </a:t>
            </a:r>
            <a:r>
              <a:rPr lang="en" sz="1400">
                <a:solidFill>
                  <a:schemeClr val="dk1"/>
                </a:solidFill>
                <a:highlight>
                  <a:srgbClr val="F5F5F5"/>
                </a:highlight>
              </a:rPr>
              <a:t>cd hello</a:t>
            </a:r>
            <a:r>
              <a:rPr lang="en" sz="1400">
                <a:solidFill>
                  <a:schemeClr val="dk1"/>
                </a:solidFill>
                <a:highlight>
                  <a:srgbClr val="FFFFFF"/>
                </a:highlight>
              </a:rPr>
              <a:t> moves into that subdirectory. Use </a:t>
            </a:r>
            <a:r>
              <a:rPr lang="en" sz="1400">
                <a:solidFill>
                  <a:schemeClr val="dk1"/>
                </a:solidFill>
                <a:highlight>
                  <a:srgbClr val="F5F5F5"/>
                </a:highlight>
              </a:rPr>
              <a:t>cd ..</a:t>
            </a:r>
            <a:r>
              <a:rPr lang="en" sz="1400">
                <a:solidFill>
                  <a:schemeClr val="dk1"/>
                </a:solidFill>
                <a:highlight>
                  <a:srgbClr val="FFFFFF"/>
                </a:highlight>
              </a:rPr>
              <a:t> to move to the parent directory of your current directory. Use </a:t>
            </a:r>
            <a:r>
              <a:rPr lang="en" sz="1400">
                <a:solidFill>
                  <a:schemeClr val="dk1"/>
                </a:solidFill>
                <a:highlight>
                  <a:srgbClr val="F5F5F5"/>
                </a:highlight>
              </a:rPr>
              <a:t>cd </a:t>
            </a:r>
            <a:r>
              <a:rPr lang="en" sz="1000">
                <a:solidFill>
                  <a:schemeClr val="dk1"/>
                </a:solidFill>
                <a:highlight>
                  <a:srgbClr val="F5F5F5"/>
                </a:highlight>
                <a:latin typeface="Courier New"/>
                <a:ea typeface="Courier New"/>
                <a:cs typeface="Courier New"/>
                <a:sym typeface="Courier New"/>
              </a:rPr>
              <a:t>~</a:t>
            </a:r>
            <a:r>
              <a:rPr lang="en" sz="1400">
                <a:solidFill>
                  <a:schemeClr val="dk1"/>
                </a:solidFill>
                <a:highlight>
                  <a:srgbClr val="F5F5F5"/>
                </a:highlight>
              </a:rPr>
              <a:t> </a:t>
            </a:r>
            <a:r>
              <a:rPr lang="en" sz="1400">
                <a:solidFill>
                  <a:schemeClr val="dk1"/>
                </a:solidFill>
                <a:highlight>
                  <a:srgbClr val="FFFFFF"/>
                </a:highlight>
              </a:rPr>
              <a:t>to navigate to your home directory.</a:t>
            </a:r>
            <a:endParaRPr sz="1400">
              <a:solidFill>
                <a:schemeClr val="dk1"/>
              </a:solidFill>
              <a:highlight>
                <a:srgbClr val="FFFFFF"/>
              </a:highlight>
            </a:endParaRPr>
          </a:p>
          <a:p>
            <a:pPr indent="-317500" lvl="0" marL="457200" rtl="0" algn="l">
              <a:spcBef>
                <a:spcPts val="0"/>
              </a:spcBef>
              <a:spcAft>
                <a:spcPts val="0"/>
              </a:spcAft>
              <a:buClr>
                <a:srgbClr val="980000"/>
              </a:buClr>
              <a:buSzPts val="1400"/>
              <a:buChar char="➢"/>
            </a:pPr>
            <a:r>
              <a:rPr b="1" lang="en" sz="1400">
                <a:solidFill>
                  <a:schemeClr val="dk1"/>
                </a:solidFill>
                <a:highlight>
                  <a:srgbClr val="F5F5F5"/>
                </a:highlight>
              </a:rPr>
              <a:t>pwd</a:t>
            </a:r>
            <a:r>
              <a:rPr lang="en" sz="1400">
                <a:solidFill>
                  <a:schemeClr val="dk1"/>
                </a:solidFill>
                <a:highlight>
                  <a:srgbClr val="FFFFFF"/>
                </a:highlight>
              </a:rPr>
              <a:t> (“print working directory”) Prints out the current directory, if you’re not sure where you are.</a:t>
            </a:r>
            <a:endParaRPr sz="1400">
              <a:solidFill>
                <a:schemeClr val="dk1"/>
              </a:solidFill>
              <a:highlight>
                <a:srgbClr val="FFFFFF"/>
              </a:highlight>
            </a:endParaRPr>
          </a:p>
          <a:p>
            <a:pPr indent="-317500" lvl="0" marL="457200" rtl="0" algn="l">
              <a:spcBef>
                <a:spcPts val="0"/>
              </a:spcBef>
              <a:spcAft>
                <a:spcPts val="0"/>
              </a:spcAft>
              <a:buClr>
                <a:srgbClr val="980000"/>
              </a:buClr>
              <a:buSzPts val="1400"/>
              <a:buChar char="➢"/>
            </a:pPr>
            <a:r>
              <a:rPr b="1" lang="en" sz="1400">
                <a:solidFill>
                  <a:schemeClr val="dk1"/>
                </a:solidFill>
                <a:highlight>
                  <a:srgbClr val="F5F5F5"/>
                </a:highlight>
              </a:rPr>
              <a:t>ls</a:t>
            </a:r>
            <a:r>
              <a:rPr lang="en" sz="1400">
                <a:solidFill>
                  <a:schemeClr val="dk1"/>
                </a:solidFill>
                <a:highlight>
                  <a:srgbClr val="FFFFFF"/>
                </a:highlight>
              </a:rPr>
              <a:t> (“list”) Lists the files in the current directory. Use </a:t>
            </a:r>
            <a:r>
              <a:rPr lang="en" sz="1400">
                <a:solidFill>
                  <a:schemeClr val="dk1"/>
                </a:solidFill>
                <a:highlight>
                  <a:srgbClr val="F5F5F5"/>
                </a:highlight>
              </a:rPr>
              <a:t>ls -l</a:t>
            </a:r>
            <a:r>
              <a:rPr lang="en" sz="1400">
                <a:solidFill>
                  <a:schemeClr val="dk1"/>
                </a:solidFill>
                <a:highlight>
                  <a:srgbClr val="FFFFFF"/>
                </a:highlight>
              </a:rPr>
              <a:t> for extra information (a “long” listing) about the files. </a:t>
            </a:r>
            <a:endParaRPr sz="1400">
              <a:solidFill>
                <a:schemeClr val="dk1"/>
              </a:solidFill>
              <a:highlight>
                <a:srgbClr val="FFFFFF"/>
              </a:highlight>
            </a:endParaRPr>
          </a:p>
          <a:p>
            <a:pPr indent="-317500" lvl="0" marL="457200" rtl="0" algn="l">
              <a:spcBef>
                <a:spcPts val="0"/>
              </a:spcBef>
              <a:spcAft>
                <a:spcPts val="0"/>
              </a:spcAft>
              <a:buClr>
                <a:srgbClr val="980000"/>
              </a:buClr>
              <a:buSzPts val="1400"/>
              <a:buChar char="➢"/>
            </a:pPr>
            <a:r>
              <a:rPr b="1" lang="en" sz="1400">
                <a:solidFill>
                  <a:schemeClr val="dk1"/>
                </a:solidFill>
                <a:highlight>
                  <a:srgbClr val="F5F5F5"/>
                </a:highlight>
              </a:rPr>
              <a:t>mkdir</a:t>
            </a:r>
            <a:r>
              <a:rPr lang="en" sz="1400">
                <a:solidFill>
                  <a:schemeClr val="dk1"/>
                </a:solidFill>
                <a:highlight>
                  <a:srgbClr val="FFFFFF"/>
                </a:highlight>
              </a:rPr>
              <a:t> (“make directory”) Creates a new directory in the current directory. To create a directory called </a:t>
            </a:r>
            <a:r>
              <a:rPr lang="en" sz="1400">
                <a:solidFill>
                  <a:schemeClr val="dk1"/>
                </a:solidFill>
                <a:highlight>
                  <a:srgbClr val="F5F5F5"/>
                </a:highlight>
              </a:rPr>
              <a:t>goodbye</a:t>
            </a:r>
            <a:r>
              <a:rPr lang="en" sz="1400">
                <a:solidFill>
                  <a:schemeClr val="dk1"/>
                </a:solidFill>
                <a:highlight>
                  <a:srgbClr val="FFFFFF"/>
                </a:highlight>
              </a:rPr>
              <a:t>, use </a:t>
            </a:r>
            <a:r>
              <a:rPr lang="en" sz="1400">
                <a:solidFill>
                  <a:schemeClr val="dk1"/>
                </a:solidFill>
                <a:highlight>
                  <a:srgbClr val="F5F5F5"/>
                </a:highlight>
              </a:rPr>
              <a:t>mkdir goodbye</a:t>
            </a:r>
            <a:r>
              <a:rPr lang="en" sz="1400">
                <a:solidFill>
                  <a:schemeClr val="dk1"/>
                </a:solidFill>
                <a:highlight>
                  <a:srgbClr val="FFFFFF"/>
                </a:highlight>
              </a:rPr>
              <a:t>.</a:t>
            </a:r>
            <a:endParaRPr sz="1400">
              <a:solidFill>
                <a:schemeClr val="dk1"/>
              </a:solidFill>
              <a:highlight>
                <a:srgbClr val="FFFFFF"/>
              </a:highlight>
            </a:endParaRPr>
          </a:p>
          <a:p>
            <a:pPr indent="-317500" lvl="0" marL="457200" rtl="0" algn="l">
              <a:spcBef>
                <a:spcPts val="0"/>
              </a:spcBef>
              <a:spcAft>
                <a:spcPts val="0"/>
              </a:spcAft>
              <a:buClr>
                <a:srgbClr val="980000"/>
              </a:buClr>
              <a:buSzPts val="1400"/>
              <a:buChar char="➢"/>
            </a:pPr>
            <a:r>
              <a:rPr b="1" i="1" lang="en" sz="1400">
                <a:solidFill>
                  <a:schemeClr val="dk1"/>
                </a:solidFill>
                <a:highlight>
                  <a:srgbClr val="FFFFFF"/>
                </a:highlight>
              </a:rPr>
              <a:t>up arrow</a:t>
            </a:r>
            <a:r>
              <a:rPr b="1" lang="en" sz="1400">
                <a:solidFill>
                  <a:schemeClr val="dk1"/>
                </a:solidFill>
                <a:highlight>
                  <a:srgbClr val="FFFFFF"/>
                </a:highlight>
              </a:rPr>
              <a:t> and </a:t>
            </a:r>
            <a:r>
              <a:rPr b="1" i="1" lang="en" sz="1400">
                <a:solidFill>
                  <a:schemeClr val="dk1"/>
                </a:solidFill>
                <a:highlight>
                  <a:srgbClr val="FFFFFF"/>
                </a:highlight>
              </a:rPr>
              <a:t>down arrow </a:t>
            </a:r>
            <a:r>
              <a:rPr lang="en" sz="1400">
                <a:solidFill>
                  <a:schemeClr val="dk1"/>
                </a:solidFill>
                <a:highlight>
                  <a:srgbClr val="FFFFFF"/>
                </a:highlight>
              </a:rPr>
              <a:t>Use the up and down arrow keys to navigate through your history of commands, so you never have to </a:t>
            </a:r>
            <a:r>
              <a:rPr lang="en" sz="1400">
                <a:solidFill>
                  <a:schemeClr val="dk1"/>
                </a:solidFill>
                <a:highlight>
                  <a:srgbClr val="FFFFFF"/>
                </a:highlight>
              </a:rPr>
              <a:t>retype</a:t>
            </a:r>
            <a:r>
              <a:rPr lang="en" sz="1400">
                <a:solidFill>
                  <a:schemeClr val="dk1"/>
                </a:solidFill>
                <a:highlight>
                  <a:srgbClr val="FFFFFF"/>
                </a:highlight>
              </a:rPr>
              <a:t> a long command line.</a:t>
            </a:r>
            <a:endParaRPr sz="1400">
              <a:solidFill>
                <a:schemeClr val="dk1"/>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0" st="0"/>
                                            </p:txEl>
                                          </p:spTgt>
                                        </p:tgtEl>
                                        <p:attrNameLst>
                                          <p:attrName>style.visibility</p:attrName>
                                        </p:attrNameLst>
                                      </p:cBhvr>
                                      <p:to>
                                        <p:strVal val="visible"/>
                                      </p:to>
                                    </p:set>
                                    <p:animEffect filter="fade" transition="in">
                                      <p:cBhvr>
                                        <p:cTn dur="1"/>
                                        <p:tgtEl>
                                          <p:spTgt spid="2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1" st="1"/>
                                            </p:txEl>
                                          </p:spTgt>
                                        </p:tgtEl>
                                        <p:attrNameLst>
                                          <p:attrName>style.visibility</p:attrName>
                                        </p:attrNameLst>
                                      </p:cBhvr>
                                      <p:to>
                                        <p:strVal val="visible"/>
                                      </p:to>
                                    </p:set>
                                    <p:animEffect filter="fade" transition="in">
                                      <p:cBhvr>
                                        <p:cTn dur="1"/>
                                        <p:tgtEl>
                                          <p:spTgt spid="2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2" st="2"/>
                                            </p:txEl>
                                          </p:spTgt>
                                        </p:tgtEl>
                                        <p:attrNameLst>
                                          <p:attrName>style.visibility</p:attrName>
                                        </p:attrNameLst>
                                      </p:cBhvr>
                                      <p:to>
                                        <p:strVal val="visible"/>
                                      </p:to>
                                    </p:set>
                                    <p:animEffect filter="fade" transition="in">
                                      <p:cBhvr>
                                        <p:cTn dur="1"/>
                                        <p:tgtEl>
                                          <p:spTgt spid="2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3" st="3"/>
                                            </p:txEl>
                                          </p:spTgt>
                                        </p:tgtEl>
                                        <p:attrNameLst>
                                          <p:attrName>style.visibility</p:attrName>
                                        </p:attrNameLst>
                                      </p:cBhvr>
                                      <p:to>
                                        <p:strVal val="visible"/>
                                      </p:to>
                                    </p:set>
                                    <p:animEffect filter="fade" transition="in">
                                      <p:cBhvr>
                                        <p:cTn dur="1"/>
                                        <p:tgtEl>
                                          <p:spTgt spid="2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4" st="4"/>
                                            </p:txEl>
                                          </p:spTgt>
                                        </p:tgtEl>
                                        <p:attrNameLst>
                                          <p:attrName>style.visibility</p:attrName>
                                        </p:attrNameLst>
                                      </p:cBhvr>
                                      <p:to>
                                        <p:strVal val="visible"/>
                                      </p:to>
                                    </p:set>
                                    <p:animEffect filter="fade" transition="in">
                                      <p:cBhvr>
                                        <p:cTn dur="1"/>
                                        <p:tgtEl>
                                          <p:spTgt spid="28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rgbClr val="980000"/>
              </a:buClr>
              <a:buSzPts val="1400"/>
              <a:buAutoNum type="arabicPeriod"/>
            </a:pPr>
            <a:r>
              <a:rPr lang="en" sz="1400">
                <a:solidFill>
                  <a:schemeClr val="dk1"/>
                </a:solidFill>
              </a:rPr>
              <a:t>Go to your home directory:</a:t>
            </a:r>
            <a:endParaRPr sz="1400">
              <a:solidFill>
                <a:schemeClr val="dk1"/>
              </a:solidFill>
            </a:endParaRPr>
          </a:p>
          <a:p>
            <a:pPr indent="-317500" lvl="0" marL="457200" rtl="0" algn="l">
              <a:lnSpc>
                <a:spcPct val="200000"/>
              </a:lnSpc>
              <a:spcBef>
                <a:spcPts val="0"/>
              </a:spcBef>
              <a:spcAft>
                <a:spcPts val="0"/>
              </a:spcAft>
              <a:buClr>
                <a:srgbClr val="980000"/>
              </a:buClr>
              <a:buSzPts val="1400"/>
              <a:buAutoNum type="arabicPeriod"/>
            </a:pPr>
            <a:r>
              <a:rPr lang="en" sz="1400">
                <a:solidFill>
                  <a:schemeClr val="dk1"/>
                </a:solidFill>
              </a:rPr>
              <a:t>Check all the existing files in your home directory: </a:t>
            </a:r>
            <a:endParaRPr sz="1400">
              <a:solidFill>
                <a:schemeClr val="dk1"/>
              </a:solidFill>
            </a:endParaRPr>
          </a:p>
          <a:p>
            <a:pPr indent="-317500" lvl="0" marL="457200" rtl="0" algn="l">
              <a:lnSpc>
                <a:spcPct val="200000"/>
              </a:lnSpc>
              <a:spcBef>
                <a:spcPts val="0"/>
              </a:spcBef>
              <a:spcAft>
                <a:spcPts val="0"/>
              </a:spcAft>
              <a:buClr>
                <a:srgbClr val="980000"/>
              </a:buClr>
              <a:buSzPts val="1400"/>
              <a:buAutoNum type="arabicPeriod"/>
            </a:pPr>
            <a:r>
              <a:rPr lang="en" sz="1400">
                <a:solidFill>
                  <a:schemeClr val="dk1"/>
                </a:solidFill>
              </a:rPr>
              <a:t>Create a new folder called “Orientation”:</a:t>
            </a:r>
            <a:endParaRPr sz="1400">
              <a:solidFill>
                <a:schemeClr val="dk1"/>
              </a:solidFill>
            </a:endParaRPr>
          </a:p>
          <a:p>
            <a:pPr indent="-317500" lvl="0" marL="457200" rtl="0" algn="l">
              <a:lnSpc>
                <a:spcPct val="200000"/>
              </a:lnSpc>
              <a:spcBef>
                <a:spcPts val="0"/>
              </a:spcBef>
              <a:spcAft>
                <a:spcPts val="0"/>
              </a:spcAft>
              <a:buClr>
                <a:srgbClr val="980000"/>
              </a:buClr>
              <a:buSzPts val="1400"/>
              <a:buAutoNum type="arabicPeriod"/>
            </a:pPr>
            <a:r>
              <a:rPr lang="en" sz="1400">
                <a:solidFill>
                  <a:schemeClr val="dk1"/>
                </a:solidFill>
              </a:rPr>
              <a:t>Navigate to the Orientation folder:</a:t>
            </a:r>
            <a:endParaRPr sz="1400">
              <a:solidFill>
                <a:schemeClr val="dk1"/>
              </a:solidFill>
            </a:endParaRPr>
          </a:p>
          <a:p>
            <a:pPr indent="-317500" lvl="0" marL="457200" rtl="0" algn="l">
              <a:lnSpc>
                <a:spcPct val="200000"/>
              </a:lnSpc>
              <a:spcBef>
                <a:spcPts val="0"/>
              </a:spcBef>
              <a:spcAft>
                <a:spcPts val="0"/>
              </a:spcAft>
              <a:buClr>
                <a:srgbClr val="980000"/>
              </a:buClr>
              <a:buSzPts val="1400"/>
              <a:buAutoNum type="arabicPeriod"/>
            </a:pPr>
            <a:r>
              <a:rPr lang="en" sz="1400">
                <a:solidFill>
                  <a:schemeClr val="dk1"/>
                </a:solidFill>
              </a:rPr>
              <a:t>Print your current path:</a:t>
            </a:r>
            <a:endParaRPr sz="1400">
              <a:solidFill>
                <a:schemeClr val="dk1"/>
              </a:solidFill>
            </a:endParaRPr>
          </a:p>
          <a:p>
            <a:pPr indent="-317500" lvl="0" marL="457200" rtl="0" algn="l">
              <a:lnSpc>
                <a:spcPct val="200000"/>
              </a:lnSpc>
              <a:spcBef>
                <a:spcPts val="0"/>
              </a:spcBef>
              <a:spcAft>
                <a:spcPts val="0"/>
              </a:spcAft>
              <a:buClr>
                <a:srgbClr val="980000"/>
              </a:buClr>
              <a:buSzPts val="1400"/>
              <a:buAutoNum type="arabicPeriod"/>
            </a:pPr>
            <a:r>
              <a:rPr lang="en" sz="1400">
                <a:solidFill>
                  <a:schemeClr val="dk1"/>
                </a:solidFill>
              </a:rPr>
              <a:t>Use the up and down </a:t>
            </a:r>
            <a:r>
              <a:rPr lang="en" sz="1400">
                <a:solidFill>
                  <a:schemeClr val="dk1"/>
                </a:solidFill>
              </a:rPr>
              <a:t>arrows to check your previous commands.</a:t>
            </a:r>
            <a:endParaRPr sz="1400">
              <a:solidFill>
                <a:schemeClr val="dk1"/>
              </a:solidFill>
            </a:endParaRPr>
          </a:p>
        </p:txBody>
      </p:sp>
      <p:sp>
        <p:nvSpPr>
          <p:cNvPr id="290" name="Google Shape;29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The Command Line: exercises</a:t>
            </a:r>
            <a:endParaRPr>
              <a:solidFill>
                <a:srgbClr val="980000"/>
              </a:solidFill>
            </a:endParaRPr>
          </a:p>
        </p:txBody>
      </p:sp>
      <p:pic>
        <p:nvPicPr>
          <p:cNvPr id="291" name="Google Shape;291;p34"/>
          <p:cNvPicPr preferRelativeResize="0"/>
          <p:nvPr/>
        </p:nvPicPr>
        <p:blipFill>
          <a:blip r:embed="rId3">
            <a:alphaModFix/>
          </a:blip>
          <a:stretch>
            <a:fillRect/>
          </a:stretch>
        </p:blipFill>
        <p:spPr>
          <a:xfrm>
            <a:off x="3049775" y="1214400"/>
            <a:ext cx="696581" cy="308325"/>
          </a:xfrm>
          <a:prstGeom prst="rect">
            <a:avLst/>
          </a:prstGeom>
          <a:noFill/>
          <a:ln>
            <a:noFill/>
          </a:ln>
        </p:spPr>
      </p:pic>
      <p:pic>
        <p:nvPicPr>
          <p:cNvPr id="292" name="Google Shape;292;p34"/>
          <p:cNvPicPr preferRelativeResize="0"/>
          <p:nvPr/>
        </p:nvPicPr>
        <p:blipFill>
          <a:blip r:embed="rId4">
            <a:alphaModFix/>
          </a:blip>
          <a:stretch>
            <a:fillRect/>
          </a:stretch>
        </p:blipFill>
        <p:spPr>
          <a:xfrm>
            <a:off x="4090086" y="2078938"/>
            <a:ext cx="2099950" cy="269825"/>
          </a:xfrm>
          <a:prstGeom prst="rect">
            <a:avLst/>
          </a:prstGeom>
          <a:noFill/>
          <a:ln>
            <a:noFill/>
          </a:ln>
        </p:spPr>
      </p:pic>
      <p:pic>
        <p:nvPicPr>
          <p:cNvPr id="293" name="Google Shape;293;p34"/>
          <p:cNvPicPr preferRelativeResize="0"/>
          <p:nvPr/>
        </p:nvPicPr>
        <p:blipFill>
          <a:blip r:embed="rId5">
            <a:alphaModFix/>
          </a:blip>
          <a:stretch>
            <a:fillRect/>
          </a:stretch>
        </p:blipFill>
        <p:spPr>
          <a:xfrm>
            <a:off x="4850250" y="1646338"/>
            <a:ext cx="579627" cy="308325"/>
          </a:xfrm>
          <a:prstGeom prst="rect">
            <a:avLst/>
          </a:prstGeom>
          <a:noFill/>
          <a:ln>
            <a:noFill/>
          </a:ln>
        </p:spPr>
      </p:pic>
      <p:pic>
        <p:nvPicPr>
          <p:cNvPr id="294" name="Google Shape;294;p34"/>
          <p:cNvPicPr preferRelativeResize="0"/>
          <p:nvPr/>
        </p:nvPicPr>
        <p:blipFill>
          <a:blip r:embed="rId6">
            <a:alphaModFix/>
          </a:blip>
          <a:stretch>
            <a:fillRect/>
          </a:stretch>
        </p:blipFill>
        <p:spPr>
          <a:xfrm>
            <a:off x="3581000" y="2473025"/>
            <a:ext cx="1724350" cy="308325"/>
          </a:xfrm>
          <a:prstGeom prst="rect">
            <a:avLst/>
          </a:prstGeom>
          <a:noFill/>
          <a:ln>
            <a:noFill/>
          </a:ln>
        </p:spPr>
      </p:pic>
      <p:pic>
        <p:nvPicPr>
          <p:cNvPr id="295" name="Google Shape;295;p34"/>
          <p:cNvPicPr preferRelativeResize="0"/>
          <p:nvPr/>
        </p:nvPicPr>
        <p:blipFill>
          <a:blip r:embed="rId7">
            <a:alphaModFix/>
          </a:blip>
          <a:stretch>
            <a:fillRect/>
          </a:stretch>
        </p:blipFill>
        <p:spPr>
          <a:xfrm>
            <a:off x="2770150" y="2893350"/>
            <a:ext cx="723400" cy="355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5"/>
          <p:cNvSpPr txBox="1"/>
          <p:nvPr>
            <p:ph idx="1" type="body"/>
          </p:nvPr>
        </p:nvSpPr>
        <p:spPr>
          <a:xfrm>
            <a:off x="311700" y="1152475"/>
            <a:ext cx="8520600" cy="78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To create or edit files using the command line, we need an editor. There are multiple editors: nano, notepad, vim, … We will be using </a:t>
            </a:r>
            <a:r>
              <a:rPr b="1" lang="en" sz="1400">
                <a:solidFill>
                  <a:schemeClr val="dk1"/>
                </a:solidFill>
              </a:rPr>
              <a:t>vim!</a:t>
            </a:r>
            <a:endParaRPr b="1" sz="1400">
              <a:solidFill>
                <a:schemeClr val="dk1"/>
              </a:solidFill>
            </a:endParaRPr>
          </a:p>
        </p:txBody>
      </p:sp>
      <p:sp>
        <p:nvSpPr>
          <p:cNvPr id="301" name="Google Shape;30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The Command Line: creating and editing files</a:t>
            </a:r>
            <a:endParaRPr>
              <a:solidFill>
                <a:srgbClr val="980000"/>
              </a:solidFill>
            </a:endParaRPr>
          </a:p>
        </p:txBody>
      </p:sp>
      <p:sp>
        <p:nvSpPr>
          <p:cNvPr id="302" name="Google Shape;302;p35"/>
          <p:cNvSpPr txBox="1"/>
          <p:nvPr>
            <p:ph idx="1" type="body"/>
          </p:nvPr>
        </p:nvSpPr>
        <p:spPr>
          <a:xfrm>
            <a:off x="311700" y="1713800"/>
            <a:ext cx="8520600" cy="589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In</a:t>
            </a:r>
            <a:r>
              <a:rPr lang="en" sz="1400">
                <a:solidFill>
                  <a:schemeClr val="dk1"/>
                </a:solidFill>
              </a:rPr>
              <a:t> your Orientation folder, create a text file called “demo.txt”: </a:t>
            </a:r>
            <a:endParaRPr sz="1400">
              <a:solidFill>
                <a:schemeClr val="dk1"/>
              </a:solidFill>
            </a:endParaRPr>
          </a:p>
        </p:txBody>
      </p:sp>
      <p:pic>
        <p:nvPicPr>
          <p:cNvPr id="303" name="Google Shape;303;p35"/>
          <p:cNvPicPr preferRelativeResize="0"/>
          <p:nvPr/>
        </p:nvPicPr>
        <p:blipFill>
          <a:blip r:embed="rId3">
            <a:alphaModFix/>
          </a:blip>
          <a:stretch>
            <a:fillRect/>
          </a:stretch>
        </p:blipFill>
        <p:spPr>
          <a:xfrm>
            <a:off x="5183050" y="1713800"/>
            <a:ext cx="1624800" cy="339500"/>
          </a:xfrm>
          <a:prstGeom prst="rect">
            <a:avLst/>
          </a:prstGeom>
          <a:noFill/>
          <a:ln>
            <a:noFill/>
          </a:ln>
        </p:spPr>
      </p:pic>
      <p:sp>
        <p:nvSpPr>
          <p:cNvPr id="304" name="Google Shape;304;p35"/>
          <p:cNvSpPr txBox="1"/>
          <p:nvPr>
            <p:ph idx="1" type="body"/>
          </p:nvPr>
        </p:nvSpPr>
        <p:spPr>
          <a:xfrm>
            <a:off x="311700" y="2145450"/>
            <a:ext cx="8520600" cy="515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highlight>
                  <a:srgbClr val="FFFFFF"/>
                </a:highlight>
              </a:rPr>
              <a:t>You start in a mode called “normal mode”. You can’t immediately type anything into the file!</a:t>
            </a:r>
            <a:endParaRPr b="1" sz="1400">
              <a:solidFill>
                <a:schemeClr val="dk1"/>
              </a:solidFill>
            </a:endParaRPr>
          </a:p>
        </p:txBody>
      </p:sp>
      <p:sp>
        <p:nvSpPr>
          <p:cNvPr id="305" name="Google Shape;305;p35"/>
          <p:cNvSpPr txBox="1"/>
          <p:nvPr>
            <p:ph idx="1" type="body"/>
          </p:nvPr>
        </p:nvSpPr>
        <p:spPr>
          <a:xfrm>
            <a:off x="398275" y="2520100"/>
            <a:ext cx="8520600" cy="23226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980000"/>
              </a:buClr>
              <a:buSzPts val="1400"/>
              <a:buChar char="●"/>
            </a:pPr>
            <a:r>
              <a:rPr lang="en" sz="1400">
                <a:solidFill>
                  <a:schemeClr val="dk1"/>
                </a:solidFill>
                <a:highlight>
                  <a:srgbClr val="FFFFFF"/>
                </a:highlight>
              </a:rPr>
              <a:t>In order to start typing, press </a:t>
            </a:r>
            <a:r>
              <a:rPr lang="en" sz="1400">
                <a:solidFill>
                  <a:schemeClr val="dk1"/>
                </a:solidFill>
                <a:highlight>
                  <a:srgbClr val="F5F5F5"/>
                </a:highlight>
                <a:latin typeface="Courier New"/>
                <a:ea typeface="Courier New"/>
                <a:cs typeface="Courier New"/>
                <a:sym typeface="Courier New"/>
              </a:rPr>
              <a:t>i</a:t>
            </a:r>
            <a:r>
              <a:rPr lang="en" sz="1400">
                <a:solidFill>
                  <a:schemeClr val="dk1"/>
                </a:solidFill>
                <a:highlight>
                  <a:srgbClr val="FFFFFF"/>
                </a:highlight>
              </a:rPr>
              <a:t> (stands for “insert”). This will bring you to “insert mode”, so named because in this mode you can type text into the file. When you are done typing, press </a:t>
            </a:r>
            <a:r>
              <a:rPr lang="en" sz="1400">
                <a:solidFill>
                  <a:schemeClr val="dk1"/>
                </a:solidFill>
                <a:highlight>
                  <a:srgbClr val="F5F5F5"/>
                </a:highlight>
                <a:latin typeface="Courier New"/>
                <a:ea typeface="Courier New"/>
                <a:cs typeface="Courier New"/>
                <a:sym typeface="Courier New"/>
              </a:rPr>
              <a:t>esc</a:t>
            </a:r>
            <a:r>
              <a:rPr lang="en" sz="1400">
                <a:solidFill>
                  <a:schemeClr val="dk1"/>
                </a:solidFill>
                <a:highlight>
                  <a:srgbClr val="FFFFFF"/>
                </a:highlight>
              </a:rPr>
              <a:t>. This will bring you back to “normal mode”.</a:t>
            </a:r>
            <a:endParaRPr sz="1400">
              <a:solidFill>
                <a:schemeClr val="dk1"/>
              </a:solidFill>
              <a:highlight>
                <a:srgbClr val="FFFFFF"/>
              </a:highlight>
            </a:endParaRPr>
          </a:p>
          <a:p>
            <a:pPr indent="-317500" lvl="0" marL="457200" rtl="0" algn="l">
              <a:lnSpc>
                <a:spcPct val="150000"/>
              </a:lnSpc>
              <a:spcBef>
                <a:spcPts val="0"/>
              </a:spcBef>
              <a:spcAft>
                <a:spcPts val="0"/>
              </a:spcAft>
              <a:buClr>
                <a:srgbClr val="980000"/>
              </a:buClr>
              <a:buSzPts val="1400"/>
              <a:buChar char="●"/>
            </a:pPr>
            <a:r>
              <a:rPr lang="en" sz="1400">
                <a:solidFill>
                  <a:schemeClr val="dk1"/>
                </a:solidFill>
                <a:highlight>
                  <a:srgbClr val="FFFFFF"/>
                </a:highlight>
              </a:rPr>
              <a:t>Once you’re back in normal mode, you can type commands that start with </a:t>
            </a:r>
            <a:r>
              <a:rPr lang="en" sz="1400">
                <a:solidFill>
                  <a:schemeClr val="dk1"/>
                </a:solidFill>
                <a:highlight>
                  <a:srgbClr val="F5F5F5"/>
                </a:highlight>
                <a:latin typeface="Courier New"/>
                <a:ea typeface="Courier New"/>
                <a:cs typeface="Courier New"/>
                <a:sym typeface="Courier New"/>
              </a:rPr>
              <a:t>:</a:t>
            </a:r>
            <a:endParaRPr sz="1400">
              <a:solidFill>
                <a:schemeClr val="dk1"/>
              </a:solidFill>
              <a:highlight>
                <a:srgbClr val="F5F5F5"/>
              </a:highlight>
              <a:latin typeface="Courier New"/>
              <a:ea typeface="Courier New"/>
              <a:cs typeface="Courier New"/>
              <a:sym typeface="Courier New"/>
            </a:endParaRPr>
          </a:p>
          <a:p>
            <a:pPr indent="-317500" lvl="1" marL="914400" rtl="0" algn="l">
              <a:lnSpc>
                <a:spcPct val="150000"/>
              </a:lnSpc>
              <a:spcBef>
                <a:spcPts val="0"/>
              </a:spcBef>
              <a:spcAft>
                <a:spcPts val="0"/>
              </a:spcAft>
              <a:buClr>
                <a:srgbClr val="980000"/>
              </a:buClr>
              <a:buSzPts val="1400"/>
              <a:buChar char="○"/>
            </a:pPr>
            <a:r>
              <a:rPr lang="en" sz="1400">
                <a:solidFill>
                  <a:schemeClr val="dk1"/>
                </a:solidFill>
                <a:highlight>
                  <a:srgbClr val="FFFFFF"/>
                </a:highlight>
              </a:rPr>
              <a:t>To save your work, type </a:t>
            </a:r>
            <a:r>
              <a:rPr lang="en" sz="1400">
                <a:solidFill>
                  <a:schemeClr val="dk1"/>
                </a:solidFill>
                <a:highlight>
                  <a:srgbClr val="F5F5F5"/>
                </a:highlight>
                <a:latin typeface="Courier New"/>
                <a:ea typeface="Courier New"/>
                <a:cs typeface="Courier New"/>
                <a:sym typeface="Courier New"/>
              </a:rPr>
              <a:t>:w</a:t>
            </a:r>
            <a:r>
              <a:rPr lang="en" sz="1400">
                <a:solidFill>
                  <a:schemeClr val="dk1"/>
                </a:solidFill>
                <a:highlight>
                  <a:srgbClr val="FFFFFF"/>
                </a:highlight>
              </a:rPr>
              <a:t> (stands for “write”) and press return.</a:t>
            </a:r>
            <a:endParaRPr>
              <a:solidFill>
                <a:schemeClr val="dk1"/>
              </a:solidFill>
              <a:highlight>
                <a:srgbClr val="FFFFFF"/>
              </a:highlight>
            </a:endParaRPr>
          </a:p>
          <a:p>
            <a:pPr indent="-317500" lvl="1" marL="914400" rtl="0" algn="l">
              <a:lnSpc>
                <a:spcPct val="150000"/>
              </a:lnSpc>
              <a:spcBef>
                <a:spcPts val="0"/>
              </a:spcBef>
              <a:spcAft>
                <a:spcPts val="0"/>
              </a:spcAft>
              <a:buClr>
                <a:srgbClr val="980000"/>
              </a:buClr>
              <a:buSzPts val="1400"/>
              <a:buChar char="○"/>
            </a:pPr>
            <a:r>
              <a:rPr lang="en" sz="1400">
                <a:solidFill>
                  <a:schemeClr val="dk1"/>
                </a:solidFill>
                <a:highlight>
                  <a:srgbClr val="FFFFFF"/>
                </a:highlight>
              </a:rPr>
              <a:t>To exit (quit) Vim, type </a:t>
            </a:r>
            <a:r>
              <a:rPr lang="en" sz="1400">
                <a:solidFill>
                  <a:schemeClr val="dk1"/>
                </a:solidFill>
                <a:highlight>
                  <a:srgbClr val="F5F5F5"/>
                </a:highlight>
                <a:latin typeface="Courier New"/>
                <a:ea typeface="Courier New"/>
                <a:cs typeface="Courier New"/>
                <a:sym typeface="Courier New"/>
              </a:rPr>
              <a:t>:q</a:t>
            </a:r>
            <a:r>
              <a:rPr lang="en" sz="1400">
                <a:solidFill>
                  <a:schemeClr val="dk1"/>
                </a:solidFill>
                <a:highlight>
                  <a:srgbClr val="FFFFFF"/>
                </a:highlight>
              </a:rPr>
              <a:t> and press return.</a:t>
            </a:r>
            <a:endParaRPr>
              <a:solidFill>
                <a:schemeClr val="dk1"/>
              </a:solidFill>
              <a:highlight>
                <a:srgbClr val="FFFFFF"/>
              </a:highlight>
            </a:endParaRPr>
          </a:p>
          <a:p>
            <a:pPr indent="-317500" lvl="1" marL="914400" rtl="0" algn="l">
              <a:lnSpc>
                <a:spcPct val="150000"/>
              </a:lnSpc>
              <a:spcBef>
                <a:spcPts val="0"/>
              </a:spcBef>
              <a:spcAft>
                <a:spcPts val="0"/>
              </a:spcAft>
              <a:buClr>
                <a:srgbClr val="980000"/>
              </a:buClr>
              <a:buSzPts val="1400"/>
              <a:buChar char="○"/>
            </a:pPr>
            <a:r>
              <a:rPr lang="en" sz="1400">
                <a:solidFill>
                  <a:schemeClr val="dk1"/>
                </a:solidFill>
                <a:highlight>
                  <a:srgbClr val="FFFFFF"/>
                </a:highlight>
              </a:rPr>
              <a:t>To save and quit in one command, combine them: type </a:t>
            </a:r>
            <a:r>
              <a:rPr lang="en" sz="1400">
                <a:solidFill>
                  <a:schemeClr val="dk1"/>
                </a:solidFill>
                <a:highlight>
                  <a:srgbClr val="F5F5F5"/>
                </a:highlight>
                <a:latin typeface="Courier New"/>
                <a:ea typeface="Courier New"/>
                <a:cs typeface="Courier New"/>
                <a:sym typeface="Courier New"/>
              </a:rPr>
              <a:t>:wq</a:t>
            </a:r>
            <a:r>
              <a:rPr lang="en" sz="1400">
                <a:solidFill>
                  <a:schemeClr val="dk1"/>
                </a:solidFill>
                <a:highlight>
                  <a:srgbClr val="FFFFFF"/>
                </a:highlight>
              </a:rPr>
              <a:t> and press return.</a:t>
            </a:r>
            <a:endParaRPr sz="1400">
              <a:solidFill>
                <a:schemeClr val="dk1"/>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0" st="0"/>
                                            </p:txEl>
                                          </p:spTgt>
                                        </p:tgtEl>
                                        <p:attrNameLst>
                                          <p:attrName>style.visibility</p:attrName>
                                        </p:attrNameLst>
                                      </p:cBhvr>
                                      <p:to>
                                        <p:strVal val="visible"/>
                                      </p:to>
                                    </p:set>
                                    <p:animEffect filter="fade" transition="in">
                                      <p:cBhvr>
                                        <p:cTn dur="1"/>
                                        <p:tgtEl>
                                          <p:spTgt spid="3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1" st="1"/>
                                            </p:txEl>
                                          </p:spTgt>
                                        </p:tgtEl>
                                        <p:attrNameLst>
                                          <p:attrName>style.visibility</p:attrName>
                                        </p:attrNameLst>
                                      </p:cBhvr>
                                      <p:to>
                                        <p:strVal val="visible"/>
                                      </p:to>
                                    </p:set>
                                    <p:animEffect filter="fade" transition="in">
                                      <p:cBhvr>
                                        <p:cTn dur="1"/>
                                        <p:tgtEl>
                                          <p:spTgt spid="3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2" st="2"/>
                                            </p:txEl>
                                          </p:spTgt>
                                        </p:tgtEl>
                                        <p:attrNameLst>
                                          <p:attrName>style.visibility</p:attrName>
                                        </p:attrNameLst>
                                      </p:cBhvr>
                                      <p:to>
                                        <p:strVal val="visible"/>
                                      </p:to>
                                    </p:set>
                                    <p:animEffect filter="fade" transition="in">
                                      <p:cBhvr>
                                        <p:cTn dur="1"/>
                                        <p:tgtEl>
                                          <p:spTgt spid="3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3" st="3"/>
                                            </p:txEl>
                                          </p:spTgt>
                                        </p:tgtEl>
                                        <p:attrNameLst>
                                          <p:attrName>style.visibility</p:attrName>
                                        </p:attrNameLst>
                                      </p:cBhvr>
                                      <p:to>
                                        <p:strVal val="visible"/>
                                      </p:to>
                                    </p:set>
                                    <p:animEffect filter="fade" transition="in">
                                      <p:cBhvr>
                                        <p:cTn dur="1"/>
                                        <p:tgtEl>
                                          <p:spTgt spid="3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4" st="4"/>
                                            </p:txEl>
                                          </p:spTgt>
                                        </p:tgtEl>
                                        <p:attrNameLst>
                                          <p:attrName>style.visibility</p:attrName>
                                        </p:attrNameLst>
                                      </p:cBhvr>
                                      <p:to>
                                        <p:strVal val="visible"/>
                                      </p:to>
                                    </p:set>
                                    <p:animEffect filter="fade" transition="in">
                                      <p:cBhvr>
                                        <p:cTn dur="1"/>
                                        <p:tgtEl>
                                          <p:spTgt spid="30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6"/>
          <p:cNvSpPr txBox="1"/>
          <p:nvPr>
            <p:ph idx="1" type="body"/>
          </p:nvPr>
        </p:nvSpPr>
        <p:spPr>
          <a:xfrm>
            <a:off x="311700" y="1152475"/>
            <a:ext cx="8520600" cy="45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highlight>
                  <a:srgbClr val="FFFFFF"/>
                </a:highlight>
              </a:rPr>
              <a:t>We’ll first do some setup to use Git from the command terminal.</a:t>
            </a:r>
            <a:endParaRPr sz="1400">
              <a:solidFill>
                <a:schemeClr val="dk1"/>
              </a:solidFill>
            </a:endParaRPr>
          </a:p>
        </p:txBody>
      </p:sp>
      <p:sp>
        <p:nvSpPr>
          <p:cNvPr id="311" name="Google Shape;31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The Command Line: Git</a:t>
            </a:r>
            <a:endParaRPr>
              <a:solidFill>
                <a:srgbClr val="980000"/>
              </a:solidFill>
            </a:endParaRPr>
          </a:p>
        </p:txBody>
      </p:sp>
      <p:sp>
        <p:nvSpPr>
          <p:cNvPr id="312" name="Google Shape;312;p36"/>
          <p:cNvSpPr txBox="1"/>
          <p:nvPr/>
        </p:nvSpPr>
        <p:spPr>
          <a:xfrm>
            <a:off x="319700" y="1758375"/>
            <a:ext cx="8520600" cy="1194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AutoNum type="arabicPeriod"/>
            </a:pPr>
            <a:r>
              <a:rPr lang="en">
                <a:solidFill>
                  <a:srgbClr val="980000"/>
                </a:solidFill>
              </a:rPr>
              <a:t>Tell Git who you are: </a:t>
            </a:r>
            <a:r>
              <a:rPr lang="en">
                <a:solidFill>
                  <a:schemeClr val="dk1"/>
                </a:solidFill>
                <a:highlight>
                  <a:srgbClr val="FFFFFF"/>
                </a:highlight>
              </a:rPr>
              <a:t>Every Git commit includes the author’s name and e-mail. Make sure Git knows your name and email by running these two commands:</a:t>
            </a:r>
            <a:endParaRPr>
              <a:solidFill>
                <a:schemeClr val="dk1"/>
              </a:solidFill>
              <a:highlight>
                <a:srgbClr val="FFFFFF"/>
              </a:highlight>
            </a:endParaRPr>
          </a:p>
          <a:p>
            <a:pPr indent="0" lvl="0" marL="0" rtl="0" algn="l">
              <a:spcBef>
                <a:spcPts val="0"/>
              </a:spcBef>
              <a:spcAft>
                <a:spcPts val="0"/>
              </a:spcAft>
              <a:buNone/>
            </a:pPr>
            <a:r>
              <a:rPr lang="en">
                <a:solidFill>
                  <a:srgbClr val="333333"/>
                </a:solidFill>
                <a:highlight>
                  <a:srgbClr val="FFFFFF"/>
                </a:highlight>
              </a:rPr>
              <a:t>	</a:t>
            </a:r>
            <a:endParaRPr>
              <a:solidFill>
                <a:srgbClr val="333333"/>
              </a:solidFill>
              <a:highlight>
                <a:srgbClr val="FFFFFF"/>
              </a:highlight>
            </a:endParaRPr>
          </a:p>
          <a:p>
            <a:pPr indent="457200" lvl="0" marL="0" rtl="0" algn="l">
              <a:spcBef>
                <a:spcPts val="0"/>
              </a:spcBef>
              <a:spcAft>
                <a:spcPts val="0"/>
              </a:spcAft>
              <a:buNone/>
            </a:pPr>
            <a:r>
              <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333333"/>
              </a:solidFill>
              <a:highlight>
                <a:srgbClr val="FFFFFF"/>
              </a:highlight>
            </a:endParaRPr>
          </a:p>
        </p:txBody>
      </p:sp>
      <p:pic>
        <p:nvPicPr>
          <p:cNvPr id="313" name="Google Shape;313;p36"/>
          <p:cNvPicPr preferRelativeResize="0"/>
          <p:nvPr/>
        </p:nvPicPr>
        <p:blipFill>
          <a:blip r:embed="rId3">
            <a:alphaModFix/>
          </a:blip>
          <a:stretch>
            <a:fillRect/>
          </a:stretch>
        </p:blipFill>
        <p:spPr>
          <a:xfrm>
            <a:off x="2353850" y="2301500"/>
            <a:ext cx="4436300" cy="270250"/>
          </a:xfrm>
          <a:prstGeom prst="rect">
            <a:avLst/>
          </a:prstGeom>
          <a:noFill/>
          <a:ln>
            <a:noFill/>
          </a:ln>
        </p:spPr>
      </p:pic>
      <p:pic>
        <p:nvPicPr>
          <p:cNvPr id="314" name="Google Shape;314;p36"/>
          <p:cNvPicPr preferRelativeResize="0"/>
          <p:nvPr/>
        </p:nvPicPr>
        <p:blipFill>
          <a:blip r:embed="rId4">
            <a:alphaModFix/>
          </a:blip>
          <a:stretch>
            <a:fillRect/>
          </a:stretch>
        </p:blipFill>
        <p:spPr>
          <a:xfrm>
            <a:off x="2353850" y="2566625"/>
            <a:ext cx="5000225" cy="309748"/>
          </a:xfrm>
          <a:prstGeom prst="rect">
            <a:avLst/>
          </a:prstGeom>
          <a:noFill/>
          <a:ln>
            <a:noFill/>
          </a:ln>
        </p:spPr>
      </p:pic>
      <p:sp>
        <p:nvSpPr>
          <p:cNvPr id="315" name="Google Shape;315;p36"/>
          <p:cNvSpPr txBox="1"/>
          <p:nvPr/>
        </p:nvSpPr>
        <p:spPr>
          <a:xfrm>
            <a:off x="311700" y="3081600"/>
            <a:ext cx="8520600" cy="11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rPr>
              <a:t> 2. 	Set up Vim as your default editor for Git </a:t>
            </a:r>
            <a:r>
              <a:rPr lang="en">
                <a:solidFill>
                  <a:srgbClr val="980000"/>
                </a:solidFill>
              </a:rPr>
              <a:t>: </a:t>
            </a:r>
            <a:r>
              <a:rPr lang="en">
                <a:solidFill>
                  <a:schemeClr val="dk1"/>
                </a:solidFill>
                <a:highlight>
                  <a:srgbClr val="FFFFFF"/>
                </a:highlight>
              </a:rPr>
              <a:t>Every Git commit has a descriptive message, called the commit message. Set Vim as your default editor to write these messages:</a:t>
            </a:r>
            <a:endParaRPr>
              <a:solidFill>
                <a:schemeClr val="dk1"/>
              </a:solidFill>
              <a:highlight>
                <a:srgbClr val="FFFFFF"/>
              </a:highlight>
            </a:endParaRPr>
          </a:p>
          <a:p>
            <a:pPr indent="0" lvl="0" marL="0" rtl="0" algn="l">
              <a:spcBef>
                <a:spcPts val="0"/>
              </a:spcBef>
              <a:spcAft>
                <a:spcPts val="0"/>
              </a:spcAft>
              <a:buNone/>
            </a:pPr>
            <a:r>
              <a:rPr lang="en">
                <a:solidFill>
                  <a:srgbClr val="333333"/>
                </a:solidFill>
                <a:highlight>
                  <a:srgbClr val="FFFFFF"/>
                </a:highlight>
              </a:rPr>
              <a:t>	</a:t>
            </a:r>
            <a:endParaRPr>
              <a:solidFill>
                <a:srgbClr val="333333"/>
              </a:solidFill>
              <a:highlight>
                <a:srgbClr val="FFFFFF"/>
              </a:highlight>
            </a:endParaRPr>
          </a:p>
          <a:p>
            <a:pPr indent="457200" lvl="0" marL="0" rtl="0" algn="l">
              <a:spcBef>
                <a:spcPts val="0"/>
              </a:spcBef>
              <a:spcAft>
                <a:spcPts val="0"/>
              </a:spcAft>
              <a:buNone/>
            </a:pPr>
            <a:r>
              <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333333"/>
              </a:solidFill>
              <a:highlight>
                <a:srgbClr val="FFFFFF"/>
              </a:highlight>
            </a:endParaRPr>
          </a:p>
        </p:txBody>
      </p:sp>
      <p:pic>
        <p:nvPicPr>
          <p:cNvPr id="316" name="Google Shape;316;p36"/>
          <p:cNvPicPr preferRelativeResize="0"/>
          <p:nvPr/>
        </p:nvPicPr>
        <p:blipFill>
          <a:blip r:embed="rId5">
            <a:alphaModFix/>
          </a:blip>
          <a:stretch>
            <a:fillRect/>
          </a:stretch>
        </p:blipFill>
        <p:spPr>
          <a:xfrm>
            <a:off x="2649675" y="3796325"/>
            <a:ext cx="3844639" cy="332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
                                        <p:tgtEl>
                                          <p:spTgt spid="3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Creating a new Repository</a:t>
            </a:r>
            <a:endParaRPr>
              <a:solidFill>
                <a:srgbClr val="980000"/>
              </a:solidFill>
            </a:endParaRPr>
          </a:p>
        </p:txBody>
      </p:sp>
      <p:pic>
        <p:nvPicPr>
          <p:cNvPr id="322" name="Google Shape;322;p37"/>
          <p:cNvPicPr preferRelativeResize="0"/>
          <p:nvPr/>
        </p:nvPicPr>
        <p:blipFill>
          <a:blip r:embed="rId3">
            <a:alphaModFix/>
          </a:blip>
          <a:stretch>
            <a:fillRect/>
          </a:stretch>
        </p:blipFill>
        <p:spPr>
          <a:xfrm>
            <a:off x="152400" y="1753125"/>
            <a:ext cx="8839204" cy="181704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Creating a new Repository</a:t>
            </a:r>
            <a:endParaRPr>
              <a:solidFill>
                <a:srgbClr val="980000"/>
              </a:solidFill>
            </a:endParaRPr>
          </a:p>
        </p:txBody>
      </p:sp>
      <p:pic>
        <p:nvPicPr>
          <p:cNvPr id="328" name="Google Shape;328;p38"/>
          <p:cNvPicPr preferRelativeResize="0"/>
          <p:nvPr/>
        </p:nvPicPr>
        <p:blipFill>
          <a:blip r:embed="rId3">
            <a:alphaModFix/>
          </a:blip>
          <a:stretch>
            <a:fillRect/>
          </a:stretch>
        </p:blipFill>
        <p:spPr>
          <a:xfrm>
            <a:off x="1081650" y="1017725"/>
            <a:ext cx="6980695" cy="38209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39"/>
          <p:cNvPicPr preferRelativeResize="0"/>
          <p:nvPr/>
        </p:nvPicPr>
        <p:blipFill>
          <a:blip r:embed="rId3">
            <a:alphaModFix/>
          </a:blip>
          <a:stretch>
            <a:fillRect/>
          </a:stretch>
        </p:blipFill>
        <p:spPr>
          <a:xfrm>
            <a:off x="575388" y="1179525"/>
            <a:ext cx="7993216" cy="3820976"/>
          </a:xfrm>
          <a:prstGeom prst="rect">
            <a:avLst/>
          </a:prstGeom>
          <a:noFill/>
          <a:ln>
            <a:noFill/>
          </a:ln>
        </p:spPr>
      </p:pic>
      <p:sp>
        <p:nvSpPr>
          <p:cNvPr id="334" name="Google Shape;33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Creating a new Repository</a:t>
            </a:r>
            <a:endParaRPr>
              <a:solidFill>
                <a:srgbClr val="98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Cloning a new Repository</a:t>
            </a:r>
            <a:endParaRPr>
              <a:solidFill>
                <a:srgbClr val="980000"/>
              </a:solidFill>
            </a:endParaRPr>
          </a:p>
        </p:txBody>
      </p:sp>
      <p:pic>
        <p:nvPicPr>
          <p:cNvPr id="340" name="Google Shape;340;p40"/>
          <p:cNvPicPr preferRelativeResize="0"/>
          <p:nvPr/>
        </p:nvPicPr>
        <p:blipFill>
          <a:blip r:embed="rId3">
            <a:alphaModFix/>
          </a:blip>
          <a:stretch>
            <a:fillRect/>
          </a:stretch>
        </p:blipFill>
        <p:spPr>
          <a:xfrm>
            <a:off x="1588750" y="2825350"/>
            <a:ext cx="5966501" cy="310475"/>
          </a:xfrm>
          <a:prstGeom prst="rect">
            <a:avLst/>
          </a:prstGeom>
          <a:noFill/>
          <a:ln>
            <a:noFill/>
          </a:ln>
        </p:spPr>
      </p:pic>
      <p:sp>
        <p:nvSpPr>
          <p:cNvPr id="341" name="Google Shape;341;p40"/>
          <p:cNvSpPr txBox="1"/>
          <p:nvPr/>
        </p:nvSpPr>
        <p:spPr>
          <a:xfrm>
            <a:off x="441950" y="1165975"/>
            <a:ext cx="8289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980000"/>
              </a:buClr>
              <a:buSzPts val="1400"/>
              <a:buChar char="➢"/>
            </a:pPr>
            <a:r>
              <a:rPr lang="en">
                <a:solidFill>
                  <a:schemeClr val="dk1"/>
                </a:solidFill>
              </a:rPr>
              <a:t>Go to the repository and copy the URL.</a:t>
            </a:r>
            <a:endParaRPr>
              <a:solidFill>
                <a:schemeClr val="dk1"/>
              </a:solidFill>
            </a:endParaRPr>
          </a:p>
        </p:txBody>
      </p:sp>
      <p:sp>
        <p:nvSpPr>
          <p:cNvPr id="342" name="Google Shape;342;p40"/>
          <p:cNvSpPr txBox="1"/>
          <p:nvPr/>
        </p:nvSpPr>
        <p:spPr>
          <a:xfrm>
            <a:off x="441950" y="1902475"/>
            <a:ext cx="8702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980000"/>
              </a:buClr>
              <a:buSzPts val="1400"/>
              <a:buChar char="➢"/>
            </a:pPr>
            <a:r>
              <a:rPr lang="en">
                <a:solidFill>
                  <a:schemeClr val="dk1"/>
                </a:solidFill>
                <a:highlight>
                  <a:srgbClr val="FFFFFF"/>
                </a:highlight>
              </a:rPr>
              <a:t>Open the terminal (use Git Bash on Windows) and use the </a:t>
            </a:r>
            <a:r>
              <a:rPr lang="en">
                <a:solidFill>
                  <a:schemeClr val="dk1"/>
                </a:solidFill>
                <a:highlight>
                  <a:srgbClr val="F5F5F5"/>
                </a:highlight>
              </a:rPr>
              <a:t>cd</a:t>
            </a:r>
            <a:r>
              <a:rPr lang="en">
                <a:solidFill>
                  <a:schemeClr val="dk1"/>
                </a:solidFill>
                <a:highlight>
                  <a:srgbClr val="FFFFFF"/>
                </a:highlight>
              </a:rPr>
              <a:t> command to navigate to the Orientation folder we made earlier (or any other folder where you would like to store your repository). Then run  </a:t>
            </a:r>
            <a:r>
              <a:rPr lang="en">
                <a:solidFill>
                  <a:schemeClr val="dk1"/>
                </a:solidFill>
                <a:highlight>
                  <a:srgbClr val="F5F5F5"/>
                </a:highlight>
                <a:latin typeface="Courier New"/>
                <a:ea typeface="Courier New"/>
                <a:cs typeface="Courier New"/>
                <a:sym typeface="Courier New"/>
              </a:rPr>
              <a:t>git clone &lt;</a:t>
            </a:r>
            <a:r>
              <a:rPr i="1" lang="en">
                <a:solidFill>
                  <a:schemeClr val="dk1"/>
                </a:solidFill>
                <a:highlight>
                  <a:srgbClr val="F5F5F5"/>
                </a:highlight>
                <a:latin typeface="Courier New"/>
                <a:ea typeface="Courier New"/>
                <a:cs typeface="Courier New"/>
                <a:sym typeface="Courier New"/>
              </a:rPr>
              <a:t>URI-of-remote-repo&gt;</a:t>
            </a:r>
            <a:endParaRPr>
              <a:solidFill>
                <a:schemeClr val="dk1"/>
              </a:solidFill>
              <a:highlight>
                <a:srgbClr val="F5F5F5"/>
              </a:highlight>
            </a:endParaRPr>
          </a:p>
        </p:txBody>
      </p:sp>
      <p:sp>
        <p:nvSpPr>
          <p:cNvPr id="343" name="Google Shape;343;p40"/>
          <p:cNvSpPr txBox="1"/>
          <p:nvPr/>
        </p:nvSpPr>
        <p:spPr>
          <a:xfrm>
            <a:off x="427050" y="3490475"/>
            <a:ext cx="8289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980000"/>
              </a:buClr>
              <a:buSzPts val="1400"/>
              <a:buChar char="➢"/>
            </a:pPr>
            <a:r>
              <a:rPr lang="en">
                <a:solidFill>
                  <a:schemeClr val="dk1"/>
                </a:solidFill>
              </a:rPr>
              <a:t>Navigate to the new git repo:</a:t>
            </a:r>
            <a:endParaRPr>
              <a:solidFill>
                <a:schemeClr val="dk1"/>
              </a:solidFill>
            </a:endParaRPr>
          </a:p>
        </p:txBody>
      </p:sp>
      <p:pic>
        <p:nvPicPr>
          <p:cNvPr id="344" name="Google Shape;344;p40"/>
          <p:cNvPicPr preferRelativeResize="0"/>
          <p:nvPr/>
        </p:nvPicPr>
        <p:blipFill>
          <a:blip r:embed="rId4">
            <a:alphaModFix/>
          </a:blip>
          <a:stretch>
            <a:fillRect/>
          </a:stretch>
        </p:blipFill>
        <p:spPr>
          <a:xfrm>
            <a:off x="3355050" y="3535338"/>
            <a:ext cx="1961629" cy="310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
                                        <p:tgtEl>
                                          <p:spTgt spid="342"/>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1"/>
          <p:cNvSpPr txBox="1"/>
          <p:nvPr>
            <p:ph idx="1" type="body"/>
          </p:nvPr>
        </p:nvSpPr>
        <p:spPr>
          <a:xfrm>
            <a:off x="311700" y="1152475"/>
            <a:ext cx="8520600" cy="4890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980000"/>
              </a:buClr>
              <a:buSzPts val="1400"/>
              <a:buChar char="●"/>
            </a:pPr>
            <a:r>
              <a:rPr lang="en" sz="1400">
                <a:solidFill>
                  <a:schemeClr val="dk1"/>
                </a:solidFill>
              </a:rPr>
              <a:t>Use the vim editor to create</a:t>
            </a:r>
            <a:r>
              <a:rPr lang="en" sz="1400">
                <a:solidFill>
                  <a:schemeClr val="dk1"/>
                </a:solidFill>
              </a:rPr>
              <a:t> a new file called “new_file.txt” inside of the Playground folder and write “This is a new file”.</a:t>
            </a:r>
            <a:endParaRPr sz="1400">
              <a:solidFill>
                <a:schemeClr val="dk1"/>
              </a:solidFill>
            </a:endParaRPr>
          </a:p>
          <a:p>
            <a:pPr indent="0" lvl="0" marL="457200" rtl="0" algn="l">
              <a:lnSpc>
                <a:spcPct val="150000"/>
              </a:lnSpc>
              <a:spcBef>
                <a:spcPts val="1200"/>
              </a:spcBef>
              <a:spcAft>
                <a:spcPts val="0"/>
              </a:spcAft>
              <a:buNone/>
            </a:pPr>
            <a:r>
              <a:t/>
            </a:r>
            <a:endParaRPr sz="1400">
              <a:solidFill>
                <a:schemeClr val="dk1"/>
              </a:solidFill>
            </a:endParaRPr>
          </a:p>
          <a:p>
            <a:pPr indent="0" lvl="0" marL="0" rtl="0" algn="l">
              <a:lnSpc>
                <a:spcPct val="150000"/>
              </a:lnSpc>
              <a:spcBef>
                <a:spcPts val="1200"/>
              </a:spcBef>
              <a:spcAft>
                <a:spcPts val="1200"/>
              </a:spcAft>
              <a:buNone/>
            </a:pPr>
            <a:r>
              <a:t/>
            </a:r>
            <a:endParaRPr sz="1400"/>
          </a:p>
        </p:txBody>
      </p:sp>
      <p:sp>
        <p:nvSpPr>
          <p:cNvPr id="350" name="Google Shape;35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Now let’s make some changes!</a:t>
            </a:r>
            <a:endParaRPr>
              <a:solidFill>
                <a:srgbClr val="980000"/>
              </a:solidFill>
            </a:endParaRPr>
          </a:p>
        </p:txBody>
      </p:sp>
      <p:pic>
        <p:nvPicPr>
          <p:cNvPr id="351" name="Google Shape;351;p41"/>
          <p:cNvPicPr preferRelativeResize="0"/>
          <p:nvPr/>
        </p:nvPicPr>
        <p:blipFill>
          <a:blip r:embed="rId3">
            <a:alphaModFix/>
          </a:blip>
          <a:stretch>
            <a:fillRect/>
          </a:stretch>
        </p:blipFill>
        <p:spPr>
          <a:xfrm>
            <a:off x="856950" y="1734488"/>
            <a:ext cx="2002299" cy="240275"/>
          </a:xfrm>
          <a:prstGeom prst="rect">
            <a:avLst/>
          </a:prstGeom>
          <a:noFill/>
          <a:ln>
            <a:noFill/>
          </a:ln>
        </p:spPr>
      </p:pic>
      <p:pic>
        <p:nvPicPr>
          <p:cNvPr id="352" name="Google Shape;352;p41"/>
          <p:cNvPicPr preferRelativeResize="0"/>
          <p:nvPr/>
        </p:nvPicPr>
        <p:blipFill>
          <a:blip r:embed="rId4">
            <a:alphaModFix/>
          </a:blip>
          <a:stretch>
            <a:fillRect/>
          </a:stretch>
        </p:blipFill>
        <p:spPr>
          <a:xfrm>
            <a:off x="1290200" y="2164975"/>
            <a:ext cx="1135800" cy="240275"/>
          </a:xfrm>
          <a:prstGeom prst="rect">
            <a:avLst/>
          </a:prstGeom>
          <a:noFill/>
          <a:ln>
            <a:noFill/>
          </a:ln>
        </p:spPr>
      </p:pic>
      <p:pic>
        <p:nvPicPr>
          <p:cNvPr id="353" name="Google Shape;353;p41"/>
          <p:cNvPicPr preferRelativeResize="0"/>
          <p:nvPr/>
        </p:nvPicPr>
        <p:blipFill>
          <a:blip r:embed="rId5">
            <a:alphaModFix/>
          </a:blip>
          <a:stretch>
            <a:fillRect/>
          </a:stretch>
        </p:blipFill>
        <p:spPr>
          <a:xfrm>
            <a:off x="1233762" y="2763763"/>
            <a:ext cx="1296967" cy="329550"/>
          </a:xfrm>
          <a:prstGeom prst="rect">
            <a:avLst/>
          </a:prstGeom>
          <a:noFill/>
          <a:ln>
            <a:noFill/>
          </a:ln>
        </p:spPr>
      </p:pic>
      <p:pic>
        <p:nvPicPr>
          <p:cNvPr id="354" name="Google Shape;354;p41"/>
          <p:cNvPicPr preferRelativeResize="0"/>
          <p:nvPr/>
        </p:nvPicPr>
        <p:blipFill>
          <a:blip r:embed="rId6">
            <a:alphaModFix/>
          </a:blip>
          <a:stretch>
            <a:fillRect/>
          </a:stretch>
        </p:blipFill>
        <p:spPr>
          <a:xfrm>
            <a:off x="1233775" y="3499888"/>
            <a:ext cx="944388" cy="269825"/>
          </a:xfrm>
          <a:prstGeom prst="rect">
            <a:avLst/>
          </a:prstGeom>
          <a:noFill/>
          <a:ln>
            <a:noFill/>
          </a:ln>
        </p:spPr>
      </p:pic>
      <p:sp>
        <p:nvSpPr>
          <p:cNvPr id="355" name="Google Shape;355;p41"/>
          <p:cNvSpPr txBox="1"/>
          <p:nvPr/>
        </p:nvSpPr>
        <p:spPr>
          <a:xfrm>
            <a:off x="311700" y="2067650"/>
            <a:ext cx="8520600" cy="7164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980000"/>
              </a:buClr>
              <a:buSzPts val="1400"/>
              <a:buChar char="●"/>
            </a:pPr>
            <a:r>
              <a:rPr lang="en">
                <a:solidFill>
                  <a:schemeClr val="dk1"/>
                </a:solidFill>
              </a:rPr>
              <a:t>Run                            to see what has changed since the last commit. (doesn’t show anything since the file didn’t exist).</a:t>
            </a:r>
            <a:endParaRPr>
              <a:solidFill>
                <a:schemeClr val="dk1"/>
              </a:solidFill>
            </a:endParaRPr>
          </a:p>
          <a:p>
            <a:pPr indent="0" lvl="0" marL="0" rtl="0" algn="l">
              <a:spcBef>
                <a:spcPts val="1200"/>
              </a:spcBef>
              <a:spcAft>
                <a:spcPts val="0"/>
              </a:spcAft>
              <a:buNone/>
            </a:pPr>
            <a:r>
              <a:t/>
            </a:r>
            <a:endParaRPr/>
          </a:p>
        </p:txBody>
      </p:sp>
      <p:sp>
        <p:nvSpPr>
          <p:cNvPr id="356" name="Google Shape;356;p41"/>
          <p:cNvSpPr txBox="1"/>
          <p:nvPr/>
        </p:nvSpPr>
        <p:spPr>
          <a:xfrm>
            <a:off x="311700" y="2735425"/>
            <a:ext cx="8520600" cy="7164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980000"/>
              </a:buClr>
              <a:buSzPts val="1400"/>
              <a:buChar char="●"/>
            </a:pPr>
            <a:r>
              <a:rPr lang="en">
                <a:solidFill>
                  <a:schemeClr val="dk1"/>
                </a:solidFill>
              </a:rPr>
              <a:t>Run                             to see which changes have been staged, which haven’t, and which files aren’t been tracked by git.</a:t>
            </a:r>
            <a:endParaRPr>
              <a:solidFill>
                <a:schemeClr val="dk1"/>
              </a:solidFill>
            </a:endParaRPr>
          </a:p>
        </p:txBody>
      </p:sp>
      <p:sp>
        <p:nvSpPr>
          <p:cNvPr id="357" name="Google Shape;357;p41"/>
          <p:cNvSpPr txBox="1"/>
          <p:nvPr/>
        </p:nvSpPr>
        <p:spPr>
          <a:xfrm>
            <a:off x="311700" y="3451826"/>
            <a:ext cx="8520600" cy="1363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980000"/>
              </a:buClr>
              <a:buSzPts val="1400"/>
              <a:buChar char="●"/>
            </a:pPr>
            <a:r>
              <a:rPr lang="en">
                <a:solidFill>
                  <a:schemeClr val="dk1"/>
                </a:solidFill>
              </a:rPr>
              <a:t>Run                      to see a list of the commits made in the repository in reverse chronological order.</a:t>
            </a:r>
            <a:endParaRPr>
              <a:solidFill>
                <a:schemeClr val="dk1"/>
              </a:solidFill>
            </a:endParaRPr>
          </a:p>
          <a:p>
            <a:pPr indent="-317500" lvl="1" marL="914400" rtl="0" algn="l">
              <a:lnSpc>
                <a:spcPct val="150000"/>
              </a:lnSpc>
              <a:spcBef>
                <a:spcPts val="0"/>
              </a:spcBef>
              <a:spcAft>
                <a:spcPts val="0"/>
              </a:spcAft>
              <a:buClr>
                <a:srgbClr val="980000"/>
              </a:buClr>
              <a:buSzPts val="1400"/>
              <a:buChar char="○"/>
            </a:pPr>
            <a:r>
              <a:rPr lang="en">
                <a:solidFill>
                  <a:schemeClr val="dk1"/>
                </a:solidFill>
              </a:rPr>
              <a:t>HEAD: name of the commit (snapshot) where we currently are.</a:t>
            </a:r>
            <a:endParaRPr>
              <a:solidFill>
                <a:schemeClr val="dk1"/>
              </a:solidFill>
            </a:endParaRPr>
          </a:p>
          <a:p>
            <a:pPr indent="-317500" lvl="1" marL="914400" rtl="0" algn="l">
              <a:lnSpc>
                <a:spcPct val="150000"/>
              </a:lnSpc>
              <a:spcBef>
                <a:spcPts val="0"/>
              </a:spcBef>
              <a:spcAft>
                <a:spcPts val="0"/>
              </a:spcAft>
              <a:buClr>
                <a:srgbClr val="980000"/>
              </a:buClr>
              <a:buSzPts val="1400"/>
              <a:buChar char="○"/>
            </a:pPr>
            <a:r>
              <a:rPr lang="en">
                <a:solidFill>
                  <a:schemeClr val="dk1"/>
                </a:solidFill>
              </a:rPr>
              <a:t>Origin: default name of the remote.</a:t>
            </a:r>
            <a:endParaRPr>
              <a:solidFill>
                <a:schemeClr val="dk1"/>
              </a:solidFill>
            </a:endParaRPr>
          </a:p>
          <a:p>
            <a:pPr indent="-317500" lvl="1" marL="914400" rtl="0" algn="l">
              <a:lnSpc>
                <a:spcPct val="150000"/>
              </a:lnSpc>
              <a:spcBef>
                <a:spcPts val="0"/>
              </a:spcBef>
              <a:spcAft>
                <a:spcPts val="0"/>
              </a:spcAft>
              <a:buClr>
                <a:srgbClr val="980000"/>
              </a:buClr>
              <a:buSzPts val="1400"/>
              <a:buChar char="○"/>
            </a:pPr>
            <a:r>
              <a:rPr lang="en">
                <a:solidFill>
                  <a:schemeClr val="dk1"/>
                </a:solidFill>
              </a:rPr>
              <a:t>Master or Main: default name for the latest commit in the main branch of the repository.</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0" st="0"/>
                                            </p:txEl>
                                          </p:spTgt>
                                        </p:tgtEl>
                                        <p:attrNameLst>
                                          <p:attrName>style.visibility</p:attrName>
                                        </p:attrNameLst>
                                      </p:cBhvr>
                                      <p:to>
                                        <p:strVal val="visible"/>
                                      </p:to>
                                    </p:set>
                                    <p:animEffect filter="fade" transition="in">
                                      <p:cBhvr>
                                        <p:cTn dur="1"/>
                                        <p:tgtEl>
                                          <p:spTgt spid="3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1" st="1"/>
                                            </p:txEl>
                                          </p:spTgt>
                                        </p:tgtEl>
                                        <p:attrNameLst>
                                          <p:attrName>style.visibility</p:attrName>
                                        </p:attrNameLst>
                                      </p:cBhvr>
                                      <p:to>
                                        <p:strVal val="visible"/>
                                      </p:to>
                                    </p:set>
                                    <p:animEffect filter="fade" transition="in">
                                      <p:cBhvr>
                                        <p:cTn dur="1"/>
                                        <p:tgtEl>
                                          <p:spTgt spid="3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2" st="2"/>
                                            </p:txEl>
                                          </p:spTgt>
                                        </p:tgtEl>
                                        <p:attrNameLst>
                                          <p:attrName>style.visibility</p:attrName>
                                        </p:attrNameLst>
                                      </p:cBhvr>
                                      <p:to>
                                        <p:strVal val="visible"/>
                                      </p:to>
                                    </p:set>
                                    <p:animEffect filter="fade" transition="in">
                                      <p:cBhvr>
                                        <p:cTn dur="1"/>
                                        <p:tgtEl>
                                          <p:spTgt spid="34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0" st="0"/>
                                            </p:txEl>
                                          </p:spTgt>
                                        </p:tgtEl>
                                        <p:attrNameLst>
                                          <p:attrName>style.visibility</p:attrName>
                                        </p:attrNameLst>
                                      </p:cBhvr>
                                      <p:to>
                                        <p:strVal val="visible"/>
                                      </p:to>
                                    </p:set>
                                    <p:animEffect filter="fade" transition="in">
                                      <p:cBhvr>
                                        <p:cTn dur="1"/>
                                        <p:tgtEl>
                                          <p:spTgt spid="3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1" st="1"/>
                                            </p:txEl>
                                          </p:spTgt>
                                        </p:tgtEl>
                                        <p:attrNameLst>
                                          <p:attrName>style.visibility</p:attrName>
                                        </p:attrNameLst>
                                      </p:cBhvr>
                                      <p:to>
                                        <p:strVal val="visible"/>
                                      </p:to>
                                    </p:set>
                                    <p:animEffect filter="fade" transition="in">
                                      <p:cBhvr>
                                        <p:cTn dur="1"/>
                                        <p:tgtEl>
                                          <p:spTgt spid="35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
                                        <p:tgtEl>
                                          <p:spTgt spid="3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
                                        <p:tgtEl>
                                          <p:spTgt spid="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
                                        <p:tgtEl>
                                          <p:spTgt spid="354"/>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57">
                                            <p:txEl>
                                              <p:pRg end="0" st="0"/>
                                            </p:txEl>
                                          </p:spTgt>
                                        </p:tgtEl>
                                        <p:attrNameLst>
                                          <p:attrName>style.visibility</p:attrName>
                                        </p:attrNameLst>
                                      </p:cBhvr>
                                      <p:to>
                                        <p:strVal val="visible"/>
                                      </p:to>
                                    </p:set>
                                    <p:animEffect filter="fade" transition="in">
                                      <p:cBhvr>
                                        <p:cTn dur="1"/>
                                        <p:tgtEl>
                                          <p:spTgt spid="357">
                                            <p:txEl>
                                              <p:pRg end="0" st="0"/>
                                            </p:txEl>
                                          </p:spTgt>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57">
                                            <p:txEl>
                                              <p:pRg end="1" st="1"/>
                                            </p:txEl>
                                          </p:spTgt>
                                        </p:tgtEl>
                                        <p:attrNameLst>
                                          <p:attrName>style.visibility</p:attrName>
                                        </p:attrNameLst>
                                      </p:cBhvr>
                                      <p:to>
                                        <p:strVal val="visible"/>
                                      </p:to>
                                    </p:set>
                                    <p:animEffect filter="fade" transition="in">
                                      <p:cBhvr>
                                        <p:cTn dur="1"/>
                                        <p:tgtEl>
                                          <p:spTgt spid="357">
                                            <p:txEl>
                                              <p:pRg end="1" st="1"/>
                                            </p:txEl>
                                          </p:spTgt>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57">
                                            <p:txEl>
                                              <p:pRg end="2" st="2"/>
                                            </p:txEl>
                                          </p:spTgt>
                                        </p:tgtEl>
                                        <p:attrNameLst>
                                          <p:attrName>style.visibility</p:attrName>
                                        </p:attrNameLst>
                                      </p:cBhvr>
                                      <p:to>
                                        <p:strVal val="visible"/>
                                      </p:to>
                                    </p:set>
                                    <p:animEffect filter="fade" transition="in">
                                      <p:cBhvr>
                                        <p:cTn dur="1"/>
                                        <p:tgtEl>
                                          <p:spTgt spid="357">
                                            <p:txEl>
                                              <p:pRg end="2" st="2"/>
                                            </p:txEl>
                                          </p:spTgt>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57">
                                            <p:txEl>
                                              <p:pRg end="3" st="3"/>
                                            </p:txEl>
                                          </p:spTgt>
                                        </p:tgtEl>
                                        <p:attrNameLst>
                                          <p:attrName>style.visibility</p:attrName>
                                        </p:attrNameLst>
                                      </p:cBhvr>
                                      <p:to>
                                        <p:strVal val="visible"/>
                                      </p:to>
                                    </p:set>
                                    <p:animEffect filter="fade" transition="in">
                                      <p:cBhvr>
                                        <p:cTn dur="1"/>
                                        <p:tgtEl>
                                          <p:spTgt spid="35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2"/>
          <p:cNvSpPr txBox="1"/>
          <p:nvPr>
            <p:ph idx="1" type="body"/>
          </p:nvPr>
        </p:nvSpPr>
        <p:spPr>
          <a:xfrm>
            <a:off x="311700" y="936200"/>
            <a:ext cx="8520600" cy="3897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Clr>
                <a:srgbClr val="980000"/>
              </a:buClr>
              <a:buSzPts val="1400"/>
              <a:buChar char="●"/>
            </a:pPr>
            <a:r>
              <a:rPr lang="en" sz="1400">
                <a:solidFill>
                  <a:schemeClr val="dk1"/>
                </a:solidFill>
              </a:rPr>
              <a:t>Git will notice any file in the directory of the repository</a:t>
            </a:r>
            <a:endParaRPr sz="1400">
              <a:solidFill>
                <a:schemeClr val="dk1"/>
              </a:solidFill>
            </a:endParaRPr>
          </a:p>
        </p:txBody>
      </p:sp>
      <p:sp>
        <p:nvSpPr>
          <p:cNvPr id="363" name="Google Shape;36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File States</a:t>
            </a:r>
            <a:endParaRPr>
              <a:solidFill>
                <a:srgbClr val="980000"/>
              </a:solidFill>
            </a:endParaRPr>
          </a:p>
        </p:txBody>
      </p:sp>
      <p:sp>
        <p:nvSpPr>
          <p:cNvPr id="364" name="Google Shape;364;p42"/>
          <p:cNvSpPr txBox="1"/>
          <p:nvPr>
            <p:ph idx="1" type="body"/>
          </p:nvPr>
        </p:nvSpPr>
        <p:spPr>
          <a:xfrm>
            <a:off x="311700" y="1185325"/>
            <a:ext cx="8520600" cy="3897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Clr>
                <a:srgbClr val="980000"/>
              </a:buClr>
              <a:buSzPts val="1400"/>
              <a:buChar char="●"/>
            </a:pPr>
            <a:r>
              <a:rPr lang="en" sz="1400">
                <a:solidFill>
                  <a:schemeClr val="dk1"/>
                </a:solidFill>
              </a:rPr>
              <a:t>A file is either tracked or untracked.</a:t>
            </a:r>
            <a:endParaRPr sz="1400">
              <a:solidFill>
                <a:schemeClr val="dk1"/>
              </a:solidFill>
            </a:endParaRPr>
          </a:p>
        </p:txBody>
      </p:sp>
      <p:sp>
        <p:nvSpPr>
          <p:cNvPr id="365" name="Google Shape;365;p42"/>
          <p:cNvSpPr txBox="1"/>
          <p:nvPr>
            <p:ph idx="1" type="body"/>
          </p:nvPr>
        </p:nvSpPr>
        <p:spPr>
          <a:xfrm>
            <a:off x="311700" y="1471600"/>
            <a:ext cx="8520600" cy="128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A tracked file may be:</a:t>
            </a:r>
            <a:endParaRPr sz="1400">
              <a:solidFill>
                <a:schemeClr val="dk1"/>
              </a:solidFill>
            </a:endParaRPr>
          </a:p>
          <a:p>
            <a:pPr indent="-317500" lvl="1" marL="914400" rtl="0" algn="l">
              <a:lnSpc>
                <a:spcPct val="150000"/>
              </a:lnSpc>
              <a:spcBef>
                <a:spcPts val="0"/>
              </a:spcBef>
              <a:spcAft>
                <a:spcPts val="0"/>
              </a:spcAft>
              <a:buClr>
                <a:srgbClr val="980000"/>
              </a:buClr>
              <a:buSzPts val="1400"/>
              <a:buChar char="○"/>
            </a:pPr>
            <a:r>
              <a:rPr b="1" lang="en">
                <a:solidFill>
                  <a:schemeClr val="dk1"/>
                </a:solidFill>
              </a:rPr>
              <a:t>Unmodified: </a:t>
            </a:r>
            <a:r>
              <a:rPr lang="en">
                <a:solidFill>
                  <a:schemeClr val="dk1"/>
                </a:solidFill>
              </a:rPr>
              <a:t>No changes since the last commit</a:t>
            </a:r>
            <a:endParaRPr>
              <a:solidFill>
                <a:schemeClr val="dk1"/>
              </a:solidFill>
            </a:endParaRPr>
          </a:p>
          <a:p>
            <a:pPr indent="-317500" lvl="1" marL="914400" rtl="0" algn="l">
              <a:lnSpc>
                <a:spcPct val="150000"/>
              </a:lnSpc>
              <a:spcBef>
                <a:spcPts val="0"/>
              </a:spcBef>
              <a:spcAft>
                <a:spcPts val="0"/>
              </a:spcAft>
              <a:buClr>
                <a:srgbClr val="980000"/>
              </a:buClr>
              <a:buSzPts val="1400"/>
              <a:buChar char="○"/>
            </a:pPr>
            <a:r>
              <a:rPr b="1" lang="en">
                <a:solidFill>
                  <a:schemeClr val="dk1"/>
                </a:solidFill>
              </a:rPr>
              <a:t>Modified: </a:t>
            </a:r>
            <a:r>
              <a:rPr lang="en">
                <a:solidFill>
                  <a:schemeClr val="dk1"/>
                </a:solidFill>
              </a:rPr>
              <a:t>Changes have been made to it since the last commit.</a:t>
            </a:r>
            <a:endParaRPr>
              <a:solidFill>
                <a:schemeClr val="dk1"/>
              </a:solidFill>
            </a:endParaRPr>
          </a:p>
          <a:p>
            <a:pPr indent="-317500" lvl="1" marL="914400" rtl="0" algn="l">
              <a:lnSpc>
                <a:spcPct val="150000"/>
              </a:lnSpc>
              <a:spcBef>
                <a:spcPts val="0"/>
              </a:spcBef>
              <a:spcAft>
                <a:spcPts val="0"/>
              </a:spcAft>
              <a:buClr>
                <a:srgbClr val="980000"/>
              </a:buClr>
              <a:buSzPts val="1400"/>
              <a:buChar char="○"/>
            </a:pPr>
            <a:r>
              <a:rPr b="1" lang="en">
                <a:solidFill>
                  <a:schemeClr val="dk1"/>
                </a:solidFill>
              </a:rPr>
              <a:t>Staged: </a:t>
            </a:r>
            <a:r>
              <a:rPr lang="en">
                <a:solidFill>
                  <a:schemeClr val="dk1"/>
                </a:solidFill>
              </a:rPr>
              <a:t>Changes will be committed in the next commit.</a:t>
            </a:r>
            <a:endParaRPr>
              <a:solidFill>
                <a:schemeClr val="dk1"/>
              </a:solidFill>
            </a:endParaRPr>
          </a:p>
        </p:txBody>
      </p:sp>
      <p:pic>
        <p:nvPicPr>
          <p:cNvPr id="366" name="Google Shape;366;p42"/>
          <p:cNvPicPr preferRelativeResize="0"/>
          <p:nvPr/>
        </p:nvPicPr>
        <p:blipFill>
          <a:blip r:embed="rId3">
            <a:alphaModFix/>
          </a:blip>
          <a:stretch>
            <a:fillRect/>
          </a:stretch>
        </p:blipFill>
        <p:spPr>
          <a:xfrm>
            <a:off x="2144950" y="2851475"/>
            <a:ext cx="4854101" cy="21039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
                                        <p:tgtEl>
                                          <p:spTgt spid="3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
                                        <p:tgtEl>
                                          <p:spTgt spid="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0" st="0"/>
                                            </p:txEl>
                                          </p:spTgt>
                                        </p:tgtEl>
                                        <p:attrNameLst>
                                          <p:attrName>style.visibility</p:attrName>
                                        </p:attrNameLst>
                                      </p:cBhvr>
                                      <p:to>
                                        <p:strVal val="visible"/>
                                      </p:to>
                                    </p:set>
                                    <p:animEffect filter="fade" transition="in">
                                      <p:cBhvr>
                                        <p:cTn dur="1"/>
                                        <p:tgtEl>
                                          <p:spTgt spid="3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1" st="1"/>
                                            </p:txEl>
                                          </p:spTgt>
                                        </p:tgtEl>
                                        <p:attrNameLst>
                                          <p:attrName>style.visibility</p:attrName>
                                        </p:attrNameLst>
                                      </p:cBhvr>
                                      <p:to>
                                        <p:strVal val="visible"/>
                                      </p:to>
                                    </p:set>
                                    <p:animEffect filter="fade" transition="in">
                                      <p:cBhvr>
                                        <p:cTn dur="1"/>
                                        <p:tgtEl>
                                          <p:spTgt spid="3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2" st="2"/>
                                            </p:txEl>
                                          </p:spTgt>
                                        </p:tgtEl>
                                        <p:attrNameLst>
                                          <p:attrName>style.visibility</p:attrName>
                                        </p:attrNameLst>
                                      </p:cBhvr>
                                      <p:to>
                                        <p:strVal val="visible"/>
                                      </p:to>
                                    </p:set>
                                    <p:animEffect filter="fade" transition="in">
                                      <p:cBhvr>
                                        <p:cTn dur="1"/>
                                        <p:tgtEl>
                                          <p:spTgt spid="3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3" st="3"/>
                                            </p:txEl>
                                          </p:spTgt>
                                        </p:tgtEl>
                                        <p:attrNameLst>
                                          <p:attrName>style.visibility</p:attrName>
                                        </p:attrNameLst>
                                      </p:cBhvr>
                                      <p:to>
                                        <p:strVal val="visible"/>
                                      </p:to>
                                    </p:set>
                                    <p:animEffect filter="fade" transition="in">
                                      <p:cBhvr>
                                        <p:cTn dur="1"/>
                                        <p:tgtEl>
                                          <p:spTgt spid="3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6"/>
                                        </p:tgtEl>
                                        <p:attrNameLst>
                                          <p:attrName>style.visibility</p:attrName>
                                        </p:attrNameLst>
                                      </p:cBhvr>
                                      <p:to>
                                        <p:strVal val="visible"/>
                                      </p:to>
                                    </p:set>
                                    <p:anim calcmode="lin" valueType="num">
                                      <p:cBhvr additive="base">
                                        <p:cTn dur="100"/>
                                        <p:tgtEl>
                                          <p:spTgt spid="36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0515" lvl="0" marL="457200" rtl="0" algn="l">
              <a:lnSpc>
                <a:spcPct val="150000"/>
              </a:lnSpc>
              <a:spcBef>
                <a:spcPts val="0"/>
              </a:spcBef>
              <a:spcAft>
                <a:spcPts val="0"/>
              </a:spcAft>
              <a:buClr>
                <a:srgbClr val="980000"/>
              </a:buClr>
              <a:buSzPts val="1290"/>
              <a:buChar char="➢"/>
            </a:pPr>
            <a:r>
              <a:rPr lang="en" sz="1400">
                <a:solidFill>
                  <a:schemeClr val="dk1"/>
                </a:solidFill>
                <a:highlight>
                  <a:srgbClr val="FFFFFF"/>
                </a:highlight>
              </a:rPr>
              <a:t>Modern VCSs also let you easily answer questions like:</a:t>
            </a:r>
            <a:endParaRPr sz="1290">
              <a:solidFill>
                <a:schemeClr val="dk1"/>
              </a:solidFill>
              <a:highlight>
                <a:srgbClr val="FFFFFF"/>
              </a:highlight>
            </a:endParaRPr>
          </a:p>
          <a:p>
            <a:pPr indent="-317500" lvl="1" marL="914400" rtl="0" algn="l">
              <a:lnSpc>
                <a:spcPct val="150000"/>
              </a:lnSpc>
              <a:spcBef>
                <a:spcPts val="0"/>
              </a:spcBef>
              <a:spcAft>
                <a:spcPts val="0"/>
              </a:spcAft>
              <a:buClr>
                <a:srgbClr val="980000"/>
              </a:buClr>
              <a:buSzPts val="1400"/>
              <a:buChar char="○"/>
            </a:pPr>
            <a:r>
              <a:rPr lang="en">
                <a:solidFill>
                  <a:schemeClr val="dk1"/>
                </a:solidFill>
                <a:highlight>
                  <a:srgbClr val="FFFFFF"/>
                </a:highlight>
              </a:rPr>
              <a:t>Who wrote this module?</a:t>
            </a:r>
            <a:endParaRPr sz="1290">
              <a:solidFill>
                <a:schemeClr val="dk1"/>
              </a:solidFill>
              <a:highlight>
                <a:srgbClr val="FFFFFF"/>
              </a:highlight>
            </a:endParaRPr>
          </a:p>
          <a:p>
            <a:pPr indent="-317500" lvl="1" marL="914400" rtl="0" algn="l">
              <a:lnSpc>
                <a:spcPct val="150000"/>
              </a:lnSpc>
              <a:spcBef>
                <a:spcPts val="0"/>
              </a:spcBef>
              <a:spcAft>
                <a:spcPts val="0"/>
              </a:spcAft>
              <a:buClr>
                <a:srgbClr val="980000"/>
              </a:buClr>
              <a:buSzPts val="1400"/>
              <a:buChar char="○"/>
            </a:pPr>
            <a:r>
              <a:rPr lang="en">
                <a:solidFill>
                  <a:schemeClr val="dk1"/>
                </a:solidFill>
                <a:highlight>
                  <a:srgbClr val="FFFFFF"/>
                </a:highlight>
              </a:rPr>
              <a:t>When was this particular line of this particular file edited? By whom? Why was it edited?</a:t>
            </a:r>
            <a:endParaRPr>
              <a:solidFill>
                <a:schemeClr val="dk1"/>
              </a:solidFill>
              <a:highlight>
                <a:srgbClr val="FFFFFF"/>
              </a:highlight>
            </a:endParaRPr>
          </a:p>
          <a:p>
            <a:pPr indent="-310515" lvl="1" marL="914400" rtl="0" algn="l">
              <a:lnSpc>
                <a:spcPct val="200000"/>
              </a:lnSpc>
              <a:spcBef>
                <a:spcPts val="0"/>
              </a:spcBef>
              <a:spcAft>
                <a:spcPts val="0"/>
              </a:spcAft>
              <a:buClr>
                <a:srgbClr val="980000"/>
              </a:buClr>
              <a:buSzPts val="1290"/>
              <a:buChar char="○"/>
            </a:pPr>
            <a:r>
              <a:rPr lang="en">
                <a:solidFill>
                  <a:schemeClr val="dk1"/>
                </a:solidFill>
                <a:highlight>
                  <a:srgbClr val="FFFFFF"/>
                </a:highlight>
              </a:rPr>
              <a:t>When/why did a particular unit test stop working?</a:t>
            </a:r>
            <a:endParaRPr>
              <a:solidFill>
                <a:schemeClr val="dk1"/>
              </a:solidFill>
              <a:highlight>
                <a:srgbClr val="FFFFFF"/>
              </a:highlight>
            </a:endParaRPr>
          </a:p>
          <a:p>
            <a:pPr indent="-310515" lvl="0" marL="457200" rtl="0" algn="l">
              <a:lnSpc>
                <a:spcPct val="200000"/>
              </a:lnSpc>
              <a:spcBef>
                <a:spcPts val="0"/>
              </a:spcBef>
              <a:spcAft>
                <a:spcPts val="0"/>
              </a:spcAft>
              <a:buClr>
                <a:srgbClr val="980000"/>
              </a:buClr>
              <a:buSzPts val="1290"/>
              <a:buChar char="➢"/>
            </a:pPr>
            <a:r>
              <a:rPr lang="en" sz="1290">
                <a:solidFill>
                  <a:schemeClr val="dk1"/>
                </a:solidFill>
                <a:highlight>
                  <a:srgbClr val="FFFFFF"/>
                </a:highlight>
              </a:rPr>
              <a:t>Examples of VCSs:</a:t>
            </a:r>
            <a:endParaRPr sz="1290">
              <a:solidFill>
                <a:schemeClr val="dk1"/>
              </a:solidFill>
              <a:highlight>
                <a:srgbClr val="FFFFFF"/>
              </a:highlight>
            </a:endParaRPr>
          </a:p>
          <a:p>
            <a:pPr indent="-310515" lvl="1" marL="914400" rtl="0" algn="l">
              <a:lnSpc>
                <a:spcPct val="150000"/>
              </a:lnSpc>
              <a:spcBef>
                <a:spcPts val="0"/>
              </a:spcBef>
              <a:spcAft>
                <a:spcPts val="0"/>
              </a:spcAft>
              <a:buClr>
                <a:srgbClr val="980000"/>
              </a:buClr>
              <a:buSzPts val="1290"/>
              <a:buChar char="○"/>
            </a:pPr>
            <a:r>
              <a:rPr lang="en" sz="1290">
                <a:solidFill>
                  <a:schemeClr val="dk1"/>
                </a:solidFill>
                <a:highlight>
                  <a:srgbClr val="FFFFFF"/>
                </a:highlight>
              </a:rPr>
              <a:t>Git</a:t>
            </a:r>
            <a:endParaRPr sz="1290">
              <a:solidFill>
                <a:schemeClr val="dk1"/>
              </a:solidFill>
              <a:highlight>
                <a:srgbClr val="FFFFFF"/>
              </a:highlight>
            </a:endParaRPr>
          </a:p>
          <a:p>
            <a:pPr indent="-310515" lvl="1" marL="914400" rtl="0" algn="l">
              <a:lnSpc>
                <a:spcPct val="150000"/>
              </a:lnSpc>
              <a:spcBef>
                <a:spcPts val="0"/>
              </a:spcBef>
              <a:spcAft>
                <a:spcPts val="0"/>
              </a:spcAft>
              <a:buClr>
                <a:srgbClr val="980000"/>
              </a:buClr>
              <a:buSzPts val="1290"/>
              <a:buChar char="○"/>
            </a:pPr>
            <a:r>
              <a:rPr lang="en" sz="1290">
                <a:solidFill>
                  <a:schemeClr val="dk1"/>
                </a:solidFill>
                <a:highlight>
                  <a:srgbClr val="FFFFFF"/>
                </a:highlight>
              </a:rPr>
              <a:t>Mercurial </a:t>
            </a:r>
            <a:endParaRPr sz="1290">
              <a:solidFill>
                <a:schemeClr val="dk1"/>
              </a:solidFill>
              <a:highlight>
                <a:srgbClr val="FFFFFF"/>
              </a:highlight>
            </a:endParaRPr>
          </a:p>
          <a:p>
            <a:pPr indent="-310515" lvl="1" marL="914400" rtl="0" algn="l">
              <a:lnSpc>
                <a:spcPct val="150000"/>
              </a:lnSpc>
              <a:spcBef>
                <a:spcPts val="0"/>
              </a:spcBef>
              <a:spcAft>
                <a:spcPts val="0"/>
              </a:spcAft>
              <a:buClr>
                <a:srgbClr val="980000"/>
              </a:buClr>
              <a:buSzPts val="1290"/>
              <a:buChar char="○"/>
            </a:pPr>
            <a:r>
              <a:rPr lang="en" sz="1290">
                <a:solidFill>
                  <a:schemeClr val="dk1"/>
                </a:solidFill>
                <a:highlight>
                  <a:srgbClr val="FFFFFF"/>
                </a:highlight>
              </a:rPr>
              <a:t>SVN</a:t>
            </a:r>
            <a:endParaRPr sz="1290">
              <a:solidFill>
                <a:schemeClr val="dk1"/>
              </a:solidFill>
              <a:highlight>
                <a:srgbClr val="FFFFFF"/>
              </a:highlight>
            </a:endParaRPr>
          </a:p>
          <a:p>
            <a:pPr indent="-310515" lvl="1" marL="914400" rtl="0" algn="l">
              <a:lnSpc>
                <a:spcPct val="150000"/>
              </a:lnSpc>
              <a:spcBef>
                <a:spcPts val="0"/>
              </a:spcBef>
              <a:spcAft>
                <a:spcPts val="0"/>
              </a:spcAft>
              <a:buClr>
                <a:srgbClr val="980000"/>
              </a:buClr>
              <a:buSzPts val="1290"/>
              <a:buChar char="○"/>
            </a:pPr>
            <a:r>
              <a:rPr lang="en" sz="1290">
                <a:solidFill>
                  <a:schemeClr val="dk1"/>
                </a:solidFill>
                <a:highlight>
                  <a:srgbClr val="FFFFFF"/>
                </a:highlight>
              </a:rPr>
              <a:t>CVS</a:t>
            </a:r>
            <a:endParaRPr>
              <a:solidFill>
                <a:schemeClr val="dk1"/>
              </a:solidFill>
              <a:highlight>
                <a:srgbClr val="FFFFFF"/>
              </a:highlight>
            </a:endParaRPr>
          </a:p>
        </p:txBody>
      </p:sp>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What are version control systems (VCSs)?</a:t>
            </a:r>
            <a:r>
              <a:rPr lang="en"/>
              <a:t> </a:t>
            </a:r>
            <a:endParaRPr/>
          </a:p>
        </p:txBody>
      </p:sp>
      <p:sp>
        <p:nvSpPr>
          <p:cNvPr id="71" name="Google Shape;71;p16"/>
          <p:cNvSpPr/>
          <p:nvPr/>
        </p:nvSpPr>
        <p:spPr>
          <a:xfrm>
            <a:off x="4182925" y="2962125"/>
            <a:ext cx="4003200" cy="1268100"/>
          </a:xfrm>
          <a:prstGeom prst="roundRect">
            <a:avLst>
              <a:gd fmla="val 16667" name="adj"/>
            </a:avLst>
          </a:prstGeom>
          <a:solidFill>
            <a:srgbClr val="F4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solidFill>
                  <a:schemeClr val="dk1"/>
                </a:solidFill>
              </a:rPr>
              <a:t>Non Negotiable component of any project!</a:t>
            </a:r>
            <a:endParaRPr b="1" i="1">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0" st="0"/>
                                            </p:txEl>
                                          </p:spTgt>
                                        </p:tgtEl>
                                        <p:attrNameLst>
                                          <p:attrName>style.visibility</p:attrName>
                                        </p:attrNameLst>
                                      </p:cBhvr>
                                      <p:to>
                                        <p:strVal val="visible"/>
                                      </p:to>
                                    </p:set>
                                    <p:animEffect filter="fade" transition="in">
                                      <p:cBhvr>
                                        <p:cTn dur="1"/>
                                        <p:tgtEl>
                                          <p:spTgt spid="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1" st="1"/>
                                            </p:txEl>
                                          </p:spTgt>
                                        </p:tgtEl>
                                        <p:attrNameLst>
                                          <p:attrName>style.visibility</p:attrName>
                                        </p:attrNameLst>
                                      </p:cBhvr>
                                      <p:to>
                                        <p:strVal val="visible"/>
                                      </p:to>
                                    </p:set>
                                    <p:animEffect filter="fade" transition="in">
                                      <p:cBhvr>
                                        <p:cTn dur="1"/>
                                        <p:tgtEl>
                                          <p:spTgt spid="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2" st="2"/>
                                            </p:txEl>
                                          </p:spTgt>
                                        </p:tgtEl>
                                        <p:attrNameLst>
                                          <p:attrName>style.visibility</p:attrName>
                                        </p:attrNameLst>
                                      </p:cBhvr>
                                      <p:to>
                                        <p:strVal val="visible"/>
                                      </p:to>
                                    </p:set>
                                    <p:animEffect filter="fade" transition="in">
                                      <p:cBhvr>
                                        <p:cTn dur="1"/>
                                        <p:tgtEl>
                                          <p:spTgt spid="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3" st="3"/>
                                            </p:txEl>
                                          </p:spTgt>
                                        </p:tgtEl>
                                        <p:attrNameLst>
                                          <p:attrName>style.visibility</p:attrName>
                                        </p:attrNameLst>
                                      </p:cBhvr>
                                      <p:to>
                                        <p:strVal val="visible"/>
                                      </p:to>
                                    </p:set>
                                    <p:animEffect filter="fade" transition="in">
                                      <p:cBhvr>
                                        <p:cTn dur="1"/>
                                        <p:tgtEl>
                                          <p:spTgt spid="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4" st="4"/>
                                            </p:txEl>
                                          </p:spTgt>
                                        </p:tgtEl>
                                        <p:attrNameLst>
                                          <p:attrName>style.visibility</p:attrName>
                                        </p:attrNameLst>
                                      </p:cBhvr>
                                      <p:to>
                                        <p:strVal val="visible"/>
                                      </p:to>
                                    </p:set>
                                    <p:animEffect filter="fade" transition="in">
                                      <p:cBhvr>
                                        <p:cTn dur="1"/>
                                        <p:tgtEl>
                                          <p:spTgt spid="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5" st="5"/>
                                            </p:txEl>
                                          </p:spTgt>
                                        </p:tgtEl>
                                        <p:attrNameLst>
                                          <p:attrName>style.visibility</p:attrName>
                                        </p:attrNameLst>
                                      </p:cBhvr>
                                      <p:to>
                                        <p:strVal val="visible"/>
                                      </p:to>
                                    </p:set>
                                    <p:animEffect filter="fade" transition="in">
                                      <p:cBhvr>
                                        <p:cTn dur="1"/>
                                        <p:tgtEl>
                                          <p:spTgt spid="6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6" st="6"/>
                                            </p:txEl>
                                          </p:spTgt>
                                        </p:tgtEl>
                                        <p:attrNameLst>
                                          <p:attrName>style.visibility</p:attrName>
                                        </p:attrNameLst>
                                      </p:cBhvr>
                                      <p:to>
                                        <p:strVal val="visible"/>
                                      </p:to>
                                    </p:set>
                                    <p:animEffect filter="fade" transition="in">
                                      <p:cBhvr>
                                        <p:cTn dur="1"/>
                                        <p:tgtEl>
                                          <p:spTgt spid="6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7" st="7"/>
                                            </p:txEl>
                                          </p:spTgt>
                                        </p:tgtEl>
                                        <p:attrNameLst>
                                          <p:attrName>style.visibility</p:attrName>
                                        </p:attrNameLst>
                                      </p:cBhvr>
                                      <p:to>
                                        <p:strVal val="visible"/>
                                      </p:to>
                                    </p:set>
                                    <p:animEffect filter="fade" transition="in">
                                      <p:cBhvr>
                                        <p:cTn dur="1"/>
                                        <p:tgtEl>
                                          <p:spTgt spid="6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8" st="8"/>
                                            </p:txEl>
                                          </p:spTgt>
                                        </p:tgtEl>
                                        <p:attrNameLst>
                                          <p:attrName>style.visibility</p:attrName>
                                        </p:attrNameLst>
                                      </p:cBhvr>
                                      <p:to>
                                        <p:strVal val="visible"/>
                                      </p:to>
                                    </p:set>
                                    <p:animEffect filter="fade" transition="in">
                                      <p:cBhvr>
                                        <p:cTn dur="1"/>
                                        <p:tgtEl>
                                          <p:spTgt spid="6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980000"/>
                </a:solidFill>
              </a:rPr>
              <a:t>Staging Files</a:t>
            </a:r>
            <a:endParaRPr>
              <a:solidFill>
                <a:srgbClr val="980000"/>
              </a:solidFill>
            </a:endParaRPr>
          </a:p>
          <a:p>
            <a:pPr indent="0" lvl="0" marL="0" rtl="0" algn="l">
              <a:spcBef>
                <a:spcPts val="0"/>
              </a:spcBef>
              <a:spcAft>
                <a:spcPts val="0"/>
              </a:spcAft>
              <a:buNone/>
            </a:pPr>
            <a:r>
              <a:t/>
            </a:r>
            <a:endParaRPr/>
          </a:p>
        </p:txBody>
      </p:sp>
      <p:sp>
        <p:nvSpPr>
          <p:cNvPr id="372" name="Google Shape;372;p43"/>
          <p:cNvSpPr txBox="1"/>
          <p:nvPr>
            <p:ph idx="1" type="body"/>
          </p:nvPr>
        </p:nvSpPr>
        <p:spPr>
          <a:xfrm>
            <a:off x="311700" y="1152475"/>
            <a:ext cx="8520600" cy="78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The command </a:t>
            </a:r>
            <a:r>
              <a:rPr lang="en" sz="1400">
                <a:solidFill>
                  <a:schemeClr val="dk1"/>
                </a:solidFill>
                <a:highlight>
                  <a:srgbClr val="F5F5F5"/>
                </a:highlight>
                <a:latin typeface="Courier New"/>
                <a:ea typeface="Courier New"/>
                <a:cs typeface="Courier New"/>
                <a:sym typeface="Courier New"/>
              </a:rPr>
              <a:t>git add &lt;filepath&gt; </a:t>
            </a:r>
            <a:r>
              <a:rPr lang="en" sz="1400">
                <a:solidFill>
                  <a:schemeClr val="dk1"/>
                </a:solidFill>
              </a:rPr>
              <a:t>moves untracked or modified files to the staging area to be committed in the next commit. Let’s add our new file!</a:t>
            </a:r>
            <a:endParaRPr b="1" sz="1400">
              <a:solidFill>
                <a:schemeClr val="dk1"/>
              </a:solidFill>
            </a:endParaRPr>
          </a:p>
        </p:txBody>
      </p:sp>
      <p:pic>
        <p:nvPicPr>
          <p:cNvPr id="373" name="Google Shape;373;p43"/>
          <p:cNvPicPr preferRelativeResize="0"/>
          <p:nvPr/>
        </p:nvPicPr>
        <p:blipFill>
          <a:blip r:embed="rId3">
            <a:alphaModFix/>
          </a:blip>
          <a:stretch>
            <a:fillRect/>
          </a:stretch>
        </p:blipFill>
        <p:spPr>
          <a:xfrm>
            <a:off x="3381550" y="1748975"/>
            <a:ext cx="2380907" cy="322050"/>
          </a:xfrm>
          <a:prstGeom prst="rect">
            <a:avLst/>
          </a:prstGeom>
          <a:noFill/>
          <a:ln>
            <a:noFill/>
          </a:ln>
        </p:spPr>
      </p:pic>
      <p:sp>
        <p:nvSpPr>
          <p:cNvPr id="374" name="Google Shape;374;p43"/>
          <p:cNvSpPr txBox="1"/>
          <p:nvPr>
            <p:ph idx="1" type="body"/>
          </p:nvPr>
        </p:nvSpPr>
        <p:spPr>
          <a:xfrm>
            <a:off x="311700" y="2282925"/>
            <a:ext cx="8520600" cy="528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If you run                             again you should now see that the file is now in green ready to be committed!</a:t>
            </a:r>
            <a:endParaRPr b="1" sz="1400">
              <a:solidFill>
                <a:schemeClr val="dk1"/>
              </a:solidFill>
            </a:endParaRPr>
          </a:p>
        </p:txBody>
      </p:sp>
      <p:pic>
        <p:nvPicPr>
          <p:cNvPr id="375" name="Google Shape;375;p43"/>
          <p:cNvPicPr preferRelativeResize="0"/>
          <p:nvPr/>
        </p:nvPicPr>
        <p:blipFill>
          <a:blip r:embed="rId4">
            <a:alphaModFix/>
          </a:blip>
          <a:stretch>
            <a:fillRect/>
          </a:stretch>
        </p:blipFill>
        <p:spPr>
          <a:xfrm>
            <a:off x="1205550" y="2324000"/>
            <a:ext cx="1267450" cy="322050"/>
          </a:xfrm>
          <a:prstGeom prst="rect">
            <a:avLst/>
          </a:prstGeom>
          <a:noFill/>
          <a:ln>
            <a:noFill/>
          </a:ln>
        </p:spPr>
      </p:pic>
      <p:sp>
        <p:nvSpPr>
          <p:cNvPr id="376" name="Google Shape;376;p43"/>
          <p:cNvSpPr txBox="1"/>
          <p:nvPr>
            <p:ph idx="1" type="body"/>
          </p:nvPr>
        </p:nvSpPr>
        <p:spPr>
          <a:xfrm>
            <a:off x="311700" y="2961900"/>
            <a:ext cx="8520600" cy="17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Use </a:t>
            </a:r>
            <a:r>
              <a:rPr lang="en" sz="1400">
                <a:solidFill>
                  <a:schemeClr val="dk1"/>
                </a:solidFill>
                <a:highlight>
                  <a:srgbClr val="F5F5F5"/>
                </a:highlight>
                <a:latin typeface="Courier New"/>
                <a:ea typeface="Courier New"/>
                <a:cs typeface="Courier New"/>
                <a:sym typeface="Courier New"/>
              </a:rPr>
              <a:t>git add </a:t>
            </a:r>
            <a:r>
              <a:rPr lang="en" sz="1400">
                <a:solidFill>
                  <a:schemeClr val="dk1"/>
                </a:solidFill>
              </a:rPr>
              <a:t>to either:</a:t>
            </a:r>
            <a:endParaRPr sz="1400">
              <a:solidFill>
                <a:schemeClr val="dk1"/>
              </a:solidFill>
            </a:endParaRPr>
          </a:p>
          <a:p>
            <a:pPr indent="-317500" lvl="0" marL="457200" rtl="0" algn="l">
              <a:lnSpc>
                <a:spcPct val="150000"/>
              </a:lnSpc>
              <a:spcBef>
                <a:spcPts val="1200"/>
              </a:spcBef>
              <a:spcAft>
                <a:spcPts val="0"/>
              </a:spcAft>
              <a:buClr>
                <a:srgbClr val="980000"/>
              </a:buClr>
              <a:buSzPts val="1400"/>
              <a:buChar char="●"/>
            </a:pPr>
            <a:r>
              <a:rPr lang="en" sz="1400">
                <a:solidFill>
                  <a:schemeClr val="dk1"/>
                </a:solidFill>
              </a:rPr>
              <a:t>Add a new file to the repository (untracked -&gt; staged)</a:t>
            </a:r>
            <a:endParaRPr sz="1400">
              <a:solidFill>
                <a:schemeClr val="dk1"/>
              </a:solidFill>
            </a:endParaRPr>
          </a:p>
          <a:p>
            <a:pPr indent="-317500" lvl="0" marL="457200" rtl="0" algn="l">
              <a:lnSpc>
                <a:spcPct val="150000"/>
              </a:lnSpc>
              <a:spcBef>
                <a:spcPts val="0"/>
              </a:spcBef>
              <a:spcAft>
                <a:spcPts val="0"/>
              </a:spcAft>
              <a:buClr>
                <a:srgbClr val="980000"/>
              </a:buClr>
              <a:buSzPts val="1400"/>
              <a:buChar char="●"/>
            </a:pPr>
            <a:r>
              <a:rPr lang="en" sz="1400">
                <a:solidFill>
                  <a:schemeClr val="dk1"/>
                </a:solidFill>
              </a:rPr>
              <a:t>Record a change that you made to an existing file (tracked -&gt; staged)</a:t>
            </a:r>
            <a:endParaRPr sz="1400">
              <a:solidFill>
                <a:schemeClr val="dk1"/>
              </a:solidFill>
            </a:endParaRPr>
          </a:p>
          <a:p>
            <a:pPr indent="0" lvl="0" marL="0" rtl="0" algn="l">
              <a:spcBef>
                <a:spcPts val="1200"/>
              </a:spcBef>
              <a:spcAft>
                <a:spcPts val="120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
                                        <p:tgtEl>
                                          <p:spTgt spid="371"/>
                                        </p:tgtEl>
                                      </p:cBhvr>
                                    </p:animEffect>
                                  </p:childTnLst>
                                </p:cTn>
                              </p:par>
                              <p:par>
                                <p:cTn fill="hold" nodeType="with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0" st="0"/>
                                            </p:txEl>
                                          </p:spTgt>
                                        </p:tgtEl>
                                        <p:attrNameLst>
                                          <p:attrName>style.visibility</p:attrName>
                                        </p:attrNameLst>
                                      </p:cBhvr>
                                      <p:to>
                                        <p:strVal val="visible"/>
                                      </p:to>
                                    </p:set>
                                    <p:animEffect filter="fade" transition="in">
                                      <p:cBhvr>
                                        <p:cTn dur="1"/>
                                        <p:tgtEl>
                                          <p:spTgt spid="3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1" st="1"/>
                                            </p:txEl>
                                          </p:spTgt>
                                        </p:tgtEl>
                                        <p:attrNameLst>
                                          <p:attrName>style.visibility</p:attrName>
                                        </p:attrNameLst>
                                      </p:cBhvr>
                                      <p:to>
                                        <p:strVal val="visible"/>
                                      </p:to>
                                    </p:set>
                                    <p:animEffect filter="fade" transition="in">
                                      <p:cBhvr>
                                        <p:cTn dur="1"/>
                                        <p:tgtEl>
                                          <p:spTgt spid="3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2" st="2"/>
                                            </p:txEl>
                                          </p:spTgt>
                                        </p:tgtEl>
                                        <p:attrNameLst>
                                          <p:attrName>style.visibility</p:attrName>
                                        </p:attrNameLst>
                                      </p:cBhvr>
                                      <p:to>
                                        <p:strVal val="visible"/>
                                      </p:to>
                                    </p:set>
                                    <p:animEffect filter="fade" transition="in">
                                      <p:cBhvr>
                                        <p:cTn dur="1"/>
                                        <p:tgtEl>
                                          <p:spTgt spid="3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3" st="3"/>
                                            </p:txEl>
                                          </p:spTgt>
                                        </p:tgtEl>
                                        <p:attrNameLst>
                                          <p:attrName>style.visibility</p:attrName>
                                        </p:attrNameLst>
                                      </p:cBhvr>
                                      <p:to>
                                        <p:strVal val="visible"/>
                                      </p:to>
                                    </p:set>
                                    <p:animEffect filter="fade" transition="in">
                                      <p:cBhvr>
                                        <p:cTn dur="1"/>
                                        <p:tgtEl>
                                          <p:spTgt spid="37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Committing</a:t>
            </a:r>
            <a:r>
              <a:rPr lang="en">
                <a:solidFill>
                  <a:srgbClr val="980000"/>
                </a:solidFill>
              </a:rPr>
              <a:t> Files</a:t>
            </a:r>
            <a:endParaRPr/>
          </a:p>
        </p:txBody>
      </p:sp>
      <p:sp>
        <p:nvSpPr>
          <p:cNvPr id="382" name="Google Shape;382;p44"/>
          <p:cNvSpPr txBox="1"/>
          <p:nvPr>
            <p:ph idx="1" type="body"/>
          </p:nvPr>
        </p:nvSpPr>
        <p:spPr>
          <a:xfrm>
            <a:off x="311700" y="1152475"/>
            <a:ext cx="8520600" cy="78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The command </a:t>
            </a:r>
            <a:r>
              <a:rPr lang="en" sz="1400">
                <a:solidFill>
                  <a:schemeClr val="dk1"/>
                </a:solidFill>
                <a:highlight>
                  <a:srgbClr val="F5F5F5"/>
                </a:highlight>
                <a:latin typeface="Courier New"/>
                <a:ea typeface="Courier New"/>
                <a:cs typeface="Courier New"/>
                <a:sym typeface="Courier New"/>
              </a:rPr>
              <a:t>git commit -m &lt;commit message&gt; </a:t>
            </a:r>
            <a:r>
              <a:rPr lang="en" sz="1400">
                <a:solidFill>
                  <a:schemeClr val="dk1"/>
                </a:solidFill>
              </a:rPr>
              <a:t>creates a new snapshot of our repository including all the changes that have been staged </a:t>
            </a:r>
            <a:r>
              <a:rPr lang="en" sz="1400">
                <a:solidFill>
                  <a:schemeClr val="dk1"/>
                </a:solidFill>
              </a:rPr>
              <a:t>. Let’s commit our changes!</a:t>
            </a:r>
            <a:endParaRPr b="1" sz="1400">
              <a:solidFill>
                <a:schemeClr val="dk1"/>
              </a:solidFill>
            </a:endParaRPr>
          </a:p>
        </p:txBody>
      </p:sp>
      <p:pic>
        <p:nvPicPr>
          <p:cNvPr id="383" name="Google Shape;383;p44"/>
          <p:cNvPicPr preferRelativeResize="0"/>
          <p:nvPr/>
        </p:nvPicPr>
        <p:blipFill>
          <a:blip r:embed="rId3">
            <a:alphaModFix/>
          </a:blip>
          <a:stretch>
            <a:fillRect/>
          </a:stretch>
        </p:blipFill>
        <p:spPr>
          <a:xfrm>
            <a:off x="2874425" y="1866940"/>
            <a:ext cx="3395150" cy="237660"/>
          </a:xfrm>
          <a:prstGeom prst="rect">
            <a:avLst/>
          </a:prstGeom>
          <a:noFill/>
          <a:ln>
            <a:noFill/>
          </a:ln>
        </p:spPr>
      </p:pic>
      <p:sp>
        <p:nvSpPr>
          <p:cNvPr id="384" name="Google Shape;384;p44"/>
          <p:cNvSpPr txBox="1"/>
          <p:nvPr>
            <p:ph idx="1" type="body"/>
          </p:nvPr>
        </p:nvSpPr>
        <p:spPr>
          <a:xfrm>
            <a:off x="311700" y="2254575"/>
            <a:ext cx="8520600" cy="78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The new snapshot (commit)  is now saved in our local repository, but they don’t yet exist in the remote repository because we </a:t>
            </a:r>
            <a:r>
              <a:rPr lang="en" sz="1400">
                <a:solidFill>
                  <a:schemeClr val="dk1"/>
                </a:solidFill>
              </a:rPr>
              <a:t>haven’t pushed them.</a:t>
            </a:r>
            <a:endParaRPr b="1" sz="1400">
              <a:solidFill>
                <a:schemeClr val="dk1"/>
              </a:solidFill>
            </a:endParaRPr>
          </a:p>
        </p:txBody>
      </p:sp>
      <p:sp>
        <p:nvSpPr>
          <p:cNvPr id="385" name="Google Shape;385;p44"/>
          <p:cNvSpPr txBox="1"/>
          <p:nvPr>
            <p:ph idx="1" type="body"/>
          </p:nvPr>
        </p:nvSpPr>
        <p:spPr>
          <a:xfrm>
            <a:off x="311700" y="3039075"/>
            <a:ext cx="8520600" cy="78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If you run                      again you should now see two commits: the initial commit  and the new commit you just created. Notice also:</a:t>
            </a:r>
            <a:endParaRPr b="1" sz="1400">
              <a:solidFill>
                <a:schemeClr val="dk1"/>
              </a:solidFill>
            </a:endParaRPr>
          </a:p>
        </p:txBody>
      </p:sp>
      <p:pic>
        <p:nvPicPr>
          <p:cNvPr id="386" name="Google Shape;386;p44"/>
          <p:cNvPicPr preferRelativeResize="0"/>
          <p:nvPr/>
        </p:nvPicPr>
        <p:blipFill>
          <a:blip r:embed="rId4">
            <a:alphaModFix/>
          </a:blip>
          <a:stretch>
            <a:fillRect/>
          </a:stretch>
        </p:blipFill>
        <p:spPr>
          <a:xfrm>
            <a:off x="1214950" y="3110175"/>
            <a:ext cx="944388" cy="269825"/>
          </a:xfrm>
          <a:prstGeom prst="rect">
            <a:avLst/>
          </a:prstGeom>
          <a:noFill/>
          <a:ln>
            <a:noFill/>
          </a:ln>
        </p:spPr>
      </p:pic>
      <p:sp>
        <p:nvSpPr>
          <p:cNvPr id="387" name="Google Shape;387;p44"/>
          <p:cNvSpPr txBox="1"/>
          <p:nvPr>
            <p:ph idx="1" type="body"/>
          </p:nvPr>
        </p:nvSpPr>
        <p:spPr>
          <a:xfrm>
            <a:off x="311700" y="3704825"/>
            <a:ext cx="8520600" cy="985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HEAD now points to the new commit (because this is where you currently are) in the main branch.</a:t>
            </a:r>
            <a:endParaRPr sz="1400">
              <a:solidFill>
                <a:schemeClr val="dk1"/>
              </a:solidFill>
            </a:endParaRPr>
          </a:p>
          <a:p>
            <a:pPr indent="-317500" lvl="0" marL="457200" rtl="0" algn="l">
              <a:spcBef>
                <a:spcPts val="0"/>
              </a:spcBef>
              <a:spcAft>
                <a:spcPts val="0"/>
              </a:spcAft>
              <a:buClr>
                <a:srgbClr val="980000"/>
              </a:buClr>
              <a:buSzPts val="1400"/>
              <a:buChar char="●"/>
            </a:pPr>
            <a:r>
              <a:rPr lang="en" sz="1400">
                <a:solidFill>
                  <a:schemeClr val="dk1"/>
                </a:solidFill>
              </a:rPr>
              <a:t>The HEAD of the remote is still in the first commit because we have not pushed our changes.</a:t>
            </a:r>
            <a:endParaRPr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
                                        <p:tgtEl>
                                          <p:spTgt spid="3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
                                        <p:tgtEl>
                                          <p:spTgt spid="3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xEl>
                                              <p:pRg end="0" st="0"/>
                                            </p:txEl>
                                          </p:spTgt>
                                        </p:tgtEl>
                                        <p:attrNameLst>
                                          <p:attrName>style.visibility</p:attrName>
                                        </p:attrNameLst>
                                      </p:cBhvr>
                                      <p:to>
                                        <p:strVal val="visible"/>
                                      </p:to>
                                    </p:set>
                                    <p:animEffect filter="fade" transition="in">
                                      <p:cBhvr>
                                        <p:cTn dur="1"/>
                                        <p:tgtEl>
                                          <p:spTgt spid="3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xEl>
                                              <p:pRg end="1" st="1"/>
                                            </p:txEl>
                                          </p:spTgt>
                                        </p:tgtEl>
                                        <p:attrNameLst>
                                          <p:attrName>style.visibility</p:attrName>
                                        </p:attrNameLst>
                                      </p:cBhvr>
                                      <p:to>
                                        <p:strVal val="visible"/>
                                      </p:to>
                                    </p:set>
                                    <p:animEffect filter="fade" transition="in">
                                      <p:cBhvr>
                                        <p:cTn dur="1"/>
                                        <p:tgtEl>
                                          <p:spTgt spid="38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Pulling and Pushing</a:t>
            </a:r>
            <a:endParaRPr>
              <a:solidFill>
                <a:srgbClr val="980000"/>
              </a:solidFill>
            </a:endParaRPr>
          </a:p>
        </p:txBody>
      </p:sp>
      <p:sp>
        <p:nvSpPr>
          <p:cNvPr id="393" name="Google Shape;393;p45"/>
          <p:cNvSpPr txBox="1"/>
          <p:nvPr>
            <p:ph idx="1" type="body"/>
          </p:nvPr>
        </p:nvSpPr>
        <p:spPr>
          <a:xfrm>
            <a:off x="311700" y="1152475"/>
            <a:ext cx="8520600" cy="78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When we run the </a:t>
            </a:r>
            <a:r>
              <a:rPr lang="en" sz="1400">
                <a:solidFill>
                  <a:schemeClr val="dk1"/>
                </a:solidFill>
              </a:rPr>
              <a:t>command </a:t>
            </a:r>
            <a:r>
              <a:rPr lang="en" sz="1400">
                <a:solidFill>
                  <a:schemeClr val="dk1"/>
                </a:solidFill>
                <a:highlight>
                  <a:srgbClr val="F5F5F5"/>
                </a:highlight>
                <a:latin typeface="Courier New"/>
                <a:ea typeface="Courier New"/>
                <a:cs typeface="Courier New"/>
                <a:sym typeface="Courier New"/>
              </a:rPr>
              <a:t>git pull</a:t>
            </a:r>
            <a:r>
              <a:rPr lang="en" sz="1400">
                <a:solidFill>
                  <a:schemeClr val="dk1"/>
                </a:solidFill>
              </a:rPr>
              <a:t>, Git fetches the remote repository from GitHub and merges the new remote updates with our local repository. </a:t>
            </a:r>
            <a:r>
              <a:rPr b="1" lang="en" sz="1400">
                <a:solidFill>
                  <a:schemeClr val="dk1"/>
                </a:solidFill>
              </a:rPr>
              <a:t>You must always pull before pushing!</a:t>
            </a:r>
            <a:endParaRPr b="1" sz="1400">
              <a:solidFill>
                <a:schemeClr val="dk1"/>
              </a:solidFill>
            </a:endParaRPr>
          </a:p>
        </p:txBody>
      </p:sp>
      <p:sp>
        <p:nvSpPr>
          <p:cNvPr id="394" name="Google Shape;394;p45"/>
          <p:cNvSpPr txBox="1"/>
          <p:nvPr>
            <p:ph idx="1" type="body"/>
          </p:nvPr>
        </p:nvSpPr>
        <p:spPr>
          <a:xfrm>
            <a:off x="311700" y="1787250"/>
            <a:ext cx="8520600" cy="78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Even if both remote and local modified </a:t>
            </a:r>
            <a:r>
              <a:rPr lang="en" sz="1400">
                <a:solidFill>
                  <a:schemeClr val="dk1"/>
                </a:solidFill>
              </a:rPr>
              <a:t>the</a:t>
            </a:r>
            <a:r>
              <a:rPr lang="en" sz="1400">
                <a:solidFill>
                  <a:schemeClr val="dk1"/>
                </a:solidFill>
              </a:rPr>
              <a:t> same file, Git is usually able to correctly merge the two copies.</a:t>
            </a:r>
            <a:endParaRPr b="1" sz="1400">
              <a:solidFill>
                <a:schemeClr val="dk1"/>
              </a:solidFill>
            </a:endParaRPr>
          </a:p>
        </p:txBody>
      </p:sp>
      <p:sp>
        <p:nvSpPr>
          <p:cNvPr id="395" name="Google Shape;395;p45"/>
          <p:cNvSpPr txBox="1"/>
          <p:nvPr>
            <p:ph idx="1" type="body"/>
          </p:nvPr>
        </p:nvSpPr>
        <p:spPr>
          <a:xfrm>
            <a:off x="311700" y="2463375"/>
            <a:ext cx="8520600" cy="78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We get a </a:t>
            </a:r>
            <a:r>
              <a:rPr b="1" i="1" lang="en" sz="1400">
                <a:solidFill>
                  <a:schemeClr val="dk1"/>
                </a:solidFill>
              </a:rPr>
              <a:t>merge conflict </a:t>
            </a:r>
            <a:r>
              <a:rPr lang="en" sz="1400">
                <a:solidFill>
                  <a:schemeClr val="dk1"/>
                </a:solidFill>
              </a:rPr>
              <a:t>if both parties modified the same part of the file, since Git doesn’t know which version to keep.</a:t>
            </a:r>
            <a:endParaRPr sz="1400">
              <a:solidFill>
                <a:schemeClr val="dk1"/>
              </a:solidFill>
            </a:endParaRPr>
          </a:p>
        </p:txBody>
      </p:sp>
      <p:sp>
        <p:nvSpPr>
          <p:cNvPr id="396" name="Google Shape;396;p45"/>
          <p:cNvSpPr txBox="1"/>
          <p:nvPr>
            <p:ph idx="1" type="body"/>
          </p:nvPr>
        </p:nvSpPr>
        <p:spPr>
          <a:xfrm>
            <a:off x="311700" y="3247875"/>
            <a:ext cx="8520600" cy="78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In our case, since the file we created does not exist in remote, we won’t get any conflicts yet. So go ahead, and run                          Since nothing has changed in the remote, no files got pulled.</a:t>
            </a:r>
            <a:endParaRPr sz="1400">
              <a:solidFill>
                <a:schemeClr val="dk1"/>
              </a:solidFill>
            </a:endParaRPr>
          </a:p>
        </p:txBody>
      </p:sp>
      <p:pic>
        <p:nvPicPr>
          <p:cNvPr id="397" name="Google Shape;397;p45"/>
          <p:cNvPicPr preferRelativeResize="0"/>
          <p:nvPr/>
        </p:nvPicPr>
        <p:blipFill>
          <a:blip r:embed="rId3">
            <a:alphaModFix/>
          </a:blip>
          <a:stretch>
            <a:fillRect/>
          </a:stretch>
        </p:blipFill>
        <p:spPr>
          <a:xfrm>
            <a:off x="2108250" y="3594500"/>
            <a:ext cx="1172800" cy="251325"/>
          </a:xfrm>
          <a:prstGeom prst="rect">
            <a:avLst/>
          </a:prstGeom>
          <a:noFill/>
          <a:ln>
            <a:noFill/>
          </a:ln>
        </p:spPr>
      </p:pic>
      <p:sp>
        <p:nvSpPr>
          <p:cNvPr id="398" name="Google Shape;398;p45"/>
          <p:cNvSpPr txBox="1"/>
          <p:nvPr>
            <p:ph idx="1" type="body"/>
          </p:nvPr>
        </p:nvSpPr>
        <p:spPr>
          <a:xfrm>
            <a:off x="311700" y="4032375"/>
            <a:ext cx="8520600" cy="78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Finally, run the                             command to update the remote repository with your local commits.</a:t>
            </a:r>
            <a:r>
              <a:rPr lang="en" sz="1400"/>
              <a:t>  </a:t>
            </a:r>
            <a:endParaRPr sz="1400"/>
          </a:p>
        </p:txBody>
      </p:sp>
      <p:pic>
        <p:nvPicPr>
          <p:cNvPr id="399" name="Google Shape;399;p45"/>
          <p:cNvPicPr preferRelativeResize="0"/>
          <p:nvPr/>
        </p:nvPicPr>
        <p:blipFill>
          <a:blip r:embed="rId4">
            <a:alphaModFix/>
          </a:blip>
          <a:stretch>
            <a:fillRect/>
          </a:stretch>
        </p:blipFill>
        <p:spPr>
          <a:xfrm>
            <a:off x="2151750" y="4093955"/>
            <a:ext cx="1172800" cy="3019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
                                        <p:tgtEl>
                                          <p:spTgt spid="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
                                        <p:tgtEl>
                                          <p:spTgt spid="396"/>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
                                        <p:tgtEl>
                                          <p:spTgt spid="3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Creating a merge conflict</a:t>
            </a:r>
            <a:endParaRPr/>
          </a:p>
        </p:txBody>
      </p:sp>
      <p:sp>
        <p:nvSpPr>
          <p:cNvPr id="405" name="Google Shape;405;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rgbClr val="980000"/>
              </a:buClr>
              <a:buSzPts val="1400"/>
              <a:buAutoNum type="arabicPeriod"/>
            </a:pPr>
            <a:r>
              <a:rPr lang="en" sz="1400">
                <a:solidFill>
                  <a:schemeClr val="dk1"/>
                </a:solidFill>
              </a:rPr>
              <a:t>Choose a partner to work with. </a:t>
            </a:r>
            <a:endParaRPr sz="1400">
              <a:solidFill>
                <a:schemeClr val="dk1"/>
              </a:solidFill>
            </a:endParaRPr>
          </a:p>
          <a:p>
            <a:pPr indent="-317500" lvl="0" marL="457200" rtl="0" algn="l">
              <a:lnSpc>
                <a:spcPct val="150000"/>
              </a:lnSpc>
              <a:spcBef>
                <a:spcPts val="0"/>
              </a:spcBef>
              <a:spcAft>
                <a:spcPts val="0"/>
              </a:spcAft>
              <a:buClr>
                <a:srgbClr val="980000"/>
              </a:buClr>
              <a:buSzPts val="1400"/>
              <a:buAutoNum type="arabicPeriod"/>
            </a:pPr>
            <a:r>
              <a:rPr lang="en" sz="1400">
                <a:solidFill>
                  <a:schemeClr val="dk1"/>
                </a:solidFill>
              </a:rPr>
              <a:t>One of you will add their partner as a collaborator on your playground repo (click Settings and then Collaborators).</a:t>
            </a:r>
            <a:endParaRPr sz="1400">
              <a:solidFill>
                <a:schemeClr val="dk1"/>
              </a:solidFill>
            </a:endParaRPr>
          </a:p>
          <a:p>
            <a:pPr indent="-317500" lvl="0" marL="457200" rtl="0" algn="l">
              <a:lnSpc>
                <a:spcPct val="150000"/>
              </a:lnSpc>
              <a:spcBef>
                <a:spcPts val="0"/>
              </a:spcBef>
              <a:spcAft>
                <a:spcPts val="0"/>
              </a:spcAft>
              <a:buClr>
                <a:srgbClr val="980000"/>
              </a:buClr>
              <a:buSzPts val="1400"/>
              <a:buAutoNum type="arabicPeriod"/>
            </a:pPr>
            <a:r>
              <a:rPr lang="en" sz="1400">
                <a:solidFill>
                  <a:schemeClr val="dk1"/>
                </a:solidFill>
              </a:rPr>
              <a:t>The other partner will make a new folder inside the Orientation directory called “Merging” and will clone their partner’s Playground repo in it.</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rPr lang="en" sz="1400">
                <a:solidFill>
                  <a:schemeClr val="dk1"/>
                </a:solidFill>
              </a:rPr>
              <a:t>For example:  suppose Kim and Holly decide to work together. Together, they decide that Holly will clone Kim’s playground repo. Kim adds Holly as a collaborator. Then Holly clones Kim’s repo inside the </a:t>
            </a:r>
            <a:r>
              <a:rPr lang="en" sz="1400">
                <a:solidFill>
                  <a:schemeClr val="dk1"/>
                </a:solidFill>
              </a:rPr>
              <a:t>“Merging” directory</a:t>
            </a:r>
            <a:r>
              <a:rPr lang="en" sz="1400">
                <a:solidFill>
                  <a:schemeClr val="dk1"/>
                </a:solidFill>
              </a:rPr>
              <a:t>.</a:t>
            </a:r>
            <a:endParaRPr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
                                        <p:tgtEl>
                                          <p:spTgt spid="4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0" st="0"/>
                                            </p:txEl>
                                          </p:spTgt>
                                        </p:tgtEl>
                                        <p:attrNameLst>
                                          <p:attrName>style.visibility</p:attrName>
                                        </p:attrNameLst>
                                      </p:cBhvr>
                                      <p:to>
                                        <p:strVal val="visible"/>
                                      </p:to>
                                    </p:set>
                                    <p:animEffect filter="fade" transition="in">
                                      <p:cBhvr>
                                        <p:cTn dur="1"/>
                                        <p:tgtEl>
                                          <p:spTgt spid="4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1" st="1"/>
                                            </p:txEl>
                                          </p:spTgt>
                                        </p:tgtEl>
                                        <p:attrNameLst>
                                          <p:attrName>style.visibility</p:attrName>
                                        </p:attrNameLst>
                                      </p:cBhvr>
                                      <p:to>
                                        <p:strVal val="visible"/>
                                      </p:to>
                                    </p:set>
                                    <p:animEffect filter="fade" transition="in">
                                      <p:cBhvr>
                                        <p:cTn dur="1"/>
                                        <p:tgtEl>
                                          <p:spTgt spid="4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2" st="2"/>
                                            </p:txEl>
                                          </p:spTgt>
                                        </p:tgtEl>
                                        <p:attrNameLst>
                                          <p:attrName>style.visibility</p:attrName>
                                        </p:attrNameLst>
                                      </p:cBhvr>
                                      <p:to>
                                        <p:strVal val="visible"/>
                                      </p:to>
                                    </p:set>
                                    <p:animEffect filter="fade" transition="in">
                                      <p:cBhvr>
                                        <p:cTn dur="1"/>
                                        <p:tgtEl>
                                          <p:spTgt spid="4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3" st="3"/>
                                            </p:txEl>
                                          </p:spTgt>
                                        </p:tgtEl>
                                        <p:attrNameLst>
                                          <p:attrName>style.visibility</p:attrName>
                                        </p:attrNameLst>
                                      </p:cBhvr>
                                      <p:to>
                                        <p:strVal val="visible"/>
                                      </p:to>
                                    </p:set>
                                    <p:animEffect filter="fade" transition="in">
                                      <p:cBhvr>
                                        <p:cTn dur="1"/>
                                        <p:tgtEl>
                                          <p:spTgt spid="4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4" st="4"/>
                                            </p:txEl>
                                          </p:spTgt>
                                        </p:tgtEl>
                                        <p:attrNameLst>
                                          <p:attrName>style.visibility</p:attrName>
                                        </p:attrNameLst>
                                      </p:cBhvr>
                                      <p:to>
                                        <p:strVal val="visible"/>
                                      </p:to>
                                    </p:set>
                                    <p:animEffect filter="fade" transition="in">
                                      <p:cBhvr>
                                        <p:cTn dur="1"/>
                                        <p:tgtEl>
                                          <p:spTgt spid="40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7"/>
          <p:cNvSpPr txBox="1"/>
          <p:nvPr>
            <p:ph idx="1" type="body"/>
          </p:nvPr>
        </p:nvSpPr>
        <p:spPr>
          <a:xfrm>
            <a:off x="311700" y="1152475"/>
            <a:ext cx="8520600" cy="3803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000000"/>
                </a:solidFill>
              </a:rPr>
              <a:t>Each partner should make some changes to the playground repo. For this exercise, each partner should make a change to new_file.txt. </a:t>
            </a:r>
            <a:endParaRPr sz="1400">
              <a:solidFill>
                <a:srgbClr val="000000"/>
              </a:solidFill>
            </a:endParaRPr>
          </a:p>
          <a:p>
            <a:pPr indent="0" lvl="0" marL="0" rtl="0" algn="l">
              <a:lnSpc>
                <a:spcPct val="150000"/>
              </a:lnSpc>
              <a:spcBef>
                <a:spcPts val="1200"/>
              </a:spcBef>
              <a:spcAft>
                <a:spcPts val="0"/>
              </a:spcAft>
              <a:buNone/>
            </a:pPr>
            <a:r>
              <a:rPr lang="en" sz="1400">
                <a:solidFill>
                  <a:srgbClr val="000000"/>
                </a:solidFill>
              </a:rPr>
              <a:t>Example: Kim works on her original repo. Holly works on her newly cloned repo. Once both partners have made (different) changes to the file, each one should try to stage-commit-push. This should work for the partner who does this first. The other partner should get an error similar to: </a:t>
            </a:r>
            <a:endParaRPr sz="1400">
              <a:solidFill>
                <a:srgbClr val="000000"/>
              </a:solidFill>
            </a:endParaRPr>
          </a:p>
          <a:p>
            <a:pPr indent="0" lvl="0" marL="0" rtl="0" algn="l">
              <a:spcBef>
                <a:spcPts val="1200"/>
              </a:spcBef>
              <a:spcAft>
                <a:spcPts val="0"/>
              </a:spcAft>
              <a:buNone/>
            </a:pPr>
            <a:r>
              <a:t/>
            </a:r>
            <a:endParaRPr sz="1400"/>
          </a:p>
          <a:p>
            <a:pPr indent="0" lvl="0" marL="0" rtl="0" algn="l">
              <a:spcBef>
                <a:spcPts val="1200"/>
              </a:spcBef>
              <a:spcAft>
                <a:spcPts val="1200"/>
              </a:spcAft>
              <a:buNone/>
            </a:pPr>
            <a:r>
              <a:rPr lang="en" sz="1400">
                <a:solidFill>
                  <a:schemeClr val="accent1"/>
                </a:solidFill>
              </a:rPr>
              <a:t>To https://github.com/kimvc7/Playground.git ! [rejected] master -&gt; master (fetch first) error: failed to push some refs to ’https://github.com/... hint: Updates were rejected because the remote contains work hint: that you do not have locally. This is usually caused by hint: another repository pushing to the same ref. You may want hint: to first integrate the remote changes (e.g., ’git pull ...’) hint: before pushing again....</a:t>
            </a:r>
            <a:endParaRPr sz="1400">
              <a:solidFill>
                <a:schemeClr val="accent1"/>
              </a:solidFill>
            </a:endParaRPr>
          </a:p>
        </p:txBody>
      </p:sp>
      <p:sp>
        <p:nvSpPr>
          <p:cNvPr id="411" name="Google Shape;41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Creating a merge conflict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0" st="0"/>
                                            </p:txEl>
                                          </p:spTgt>
                                        </p:tgtEl>
                                        <p:attrNameLst>
                                          <p:attrName>style.visibility</p:attrName>
                                        </p:attrNameLst>
                                      </p:cBhvr>
                                      <p:to>
                                        <p:strVal val="visible"/>
                                      </p:to>
                                    </p:set>
                                    <p:animEffect filter="fade" transition="in">
                                      <p:cBhvr>
                                        <p:cTn dur="1"/>
                                        <p:tgtEl>
                                          <p:spTgt spid="4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1" st="1"/>
                                            </p:txEl>
                                          </p:spTgt>
                                        </p:tgtEl>
                                        <p:attrNameLst>
                                          <p:attrName>style.visibility</p:attrName>
                                        </p:attrNameLst>
                                      </p:cBhvr>
                                      <p:to>
                                        <p:strVal val="visible"/>
                                      </p:to>
                                    </p:set>
                                    <p:animEffect filter="fade" transition="in">
                                      <p:cBhvr>
                                        <p:cTn dur="1"/>
                                        <p:tgtEl>
                                          <p:spTgt spid="4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2" st="2"/>
                                            </p:txEl>
                                          </p:spTgt>
                                        </p:tgtEl>
                                        <p:attrNameLst>
                                          <p:attrName>style.visibility</p:attrName>
                                        </p:attrNameLst>
                                      </p:cBhvr>
                                      <p:to>
                                        <p:strVal val="visible"/>
                                      </p:to>
                                    </p:set>
                                    <p:animEffect filter="fade" transition="in">
                                      <p:cBhvr>
                                        <p:cTn dur="1"/>
                                        <p:tgtEl>
                                          <p:spTgt spid="4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3" st="3"/>
                                            </p:txEl>
                                          </p:spTgt>
                                        </p:tgtEl>
                                        <p:attrNameLst>
                                          <p:attrName>style.visibility</p:attrName>
                                        </p:attrNameLst>
                                      </p:cBhvr>
                                      <p:to>
                                        <p:strVal val="visible"/>
                                      </p:to>
                                    </p:set>
                                    <p:animEffect filter="fade" transition="in">
                                      <p:cBhvr>
                                        <p:cTn dur="1"/>
                                        <p:tgtEl>
                                          <p:spTgt spid="41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The Mistake</a:t>
            </a:r>
            <a:endParaRPr>
              <a:solidFill>
                <a:srgbClr val="980000"/>
              </a:solidFill>
            </a:endParaRPr>
          </a:p>
        </p:txBody>
      </p:sp>
      <p:sp>
        <p:nvSpPr>
          <p:cNvPr id="417" name="Google Shape;417;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sz="1400">
                <a:solidFill>
                  <a:schemeClr val="dk1"/>
                </a:solidFill>
              </a:rPr>
              <a:t>The second partner realizes that they’ve made a mistake.</a:t>
            </a:r>
            <a:endParaRPr sz="1400">
              <a:solidFill>
                <a:schemeClr val="dk1"/>
              </a:solidFill>
            </a:endParaRPr>
          </a:p>
          <a:p>
            <a:pPr indent="0" lvl="0" marL="0" rtl="0" algn="just">
              <a:lnSpc>
                <a:spcPct val="150000"/>
              </a:lnSpc>
              <a:spcBef>
                <a:spcPts val="1200"/>
              </a:spcBef>
              <a:spcAft>
                <a:spcPts val="0"/>
              </a:spcAft>
              <a:buNone/>
            </a:pPr>
            <a:r>
              <a:rPr lang="en" sz="1400">
                <a:solidFill>
                  <a:schemeClr val="dk1"/>
                </a:solidFill>
              </a:rPr>
              <a:t>Before pushing, we should always fetch and merge (or pull) from the remote repo. </a:t>
            </a:r>
            <a:endParaRPr sz="1400">
              <a:solidFill>
                <a:schemeClr val="dk1"/>
              </a:solidFill>
            </a:endParaRPr>
          </a:p>
          <a:p>
            <a:pPr indent="0" lvl="0" marL="0" rtl="0" algn="just">
              <a:lnSpc>
                <a:spcPct val="150000"/>
              </a:lnSpc>
              <a:spcBef>
                <a:spcPts val="1200"/>
              </a:spcBef>
              <a:spcAft>
                <a:spcPts val="0"/>
              </a:spcAft>
              <a:buNone/>
            </a:pPr>
            <a:r>
              <a:rPr lang="en" sz="1400">
                <a:solidFill>
                  <a:schemeClr val="dk1"/>
                </a:solidFill>
              </a:rPr>
              <a:t>The partner who attempted to push second did not pull beforehand. </a:t>
            </a:r>
            <a:endParaRPr sz="1400">
              <a:solidFill>
                <a:schemeClr val="dk1"/>
              </a:solidFill>
            </a:endParaRPr>
          </a:p>
          <a:p>
            <a:pPr indent="0" lvl="0" marL="0" rtl="0" algn="just">
              <a:lnSpc>
                <a:spcPct val="150000"/>
              </a:lnSpc>
              <a:spcBef>
                <a:spcPts val="1200"/>
              </a:spcBef>
              <a:spcAft>
                <a:spcPts val="0"/>
              </a:spcAft>
              <a:buNone/>
            </a:pPr>
            <a:r>
              <a:rPr lang="en" sz="1400">
                <a:solidFill>
                  <a:schemeClr val="dk1"/>
                </a:solidFill>
              </a:rPr>
              <a:t>If you receive this message, you should realize that someone pushed while you were working.</a:t>
            </a:r>
            <a:endParaRPr sz="1400">
              <a:solidFill>
                <a:schemeClr val="dk1"/>
              </a:solidFill>
            </a:endParaRPr>
          </a:p>
          <a:p>
            <a:pPr indent="0" lvl="0" marL="0" rtl="0" algn="just">
              <a:lnSpc>
                <a:spcPct val="150000"/>
              </a:lnSpc>
              <a:spcBef>
                <a:spcPts val="1200"/>
              </a:spcBef>
              <a:spcAft>
                <a:spcPts val="1200"/>
              </a:spcAft>
              <a:buNone/>
            </a:pPr>
            <a:r>
              <a:rPr lang="en" sz="1400">
                <a:solidFill>
                  <a:schemeClr val="dk1"/>
                </a:solidFill>
              </a:rPr>
              <a:t>This can be fixed by pulling. What do you expect will happen when this partner pushes?</a:t>
            </a:r>
            <a:endParaRPr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
                                        <p:tgtEl>
                                          <p:spTgt spid="4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0" st="0"/>
                                            </p:txEl>
                                          </p:spTgt>
                                        </p:tgtEl>
                                        <p:attrNameLst>
                                          <p:attrName>style.visibility</p:attrName>
                                        </p:attrNameLst>
                                      </p:cBhvr>
                                      <p:to>
                                        <p:strVal val="visible"/>
                                      </p:to>
                                    </p:set>
                                    <p:animEffect filter="fade" transition="in">
                                      <p:cBhvr>
                                        <p:cTn dur="1"/>
                                        <p:tgtEl>
                                          <p:spTgt spid="4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1" st="1"/>
                                            </p:txEl>
                                          </p:spTgt>
                                        </p:tgtEl>
                                        <p:attrNameLst>
                                          <p:attrName>style.visibility</p:attrName>
                                        </p:attrNameLst>
                                      </p:cBhvr>
                                      <p:to>
                                        <p:strVal val="visible"/>
                                      </p:to>
                                    </p:set>
                                    <p:animEffect filter="fade" transition="in">
                                      <p:cBhvr>
                                        <p:cTn dur="1"/>
                                        <p:tgtEl>
                                          <p:spTgt spid="4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2" st="2"/>
                                            </p:txEl>
                                          </p:spTgt>
                                        </p:tgtEl>
                                        <p:attrNameLst>
                                          <p:attrName>style.visibility</p:attrName>
                                        </p:attrNameLst>
                                      </p:cBhvr>
                                      <p:to>
                                        <p:strVal val="visible"/>
                                      </p:to>
                                    </p:set>
                                    <p:animEffect filter="fade" transition="in">
                                      <p:cBhvr>
                                        <p:cTn dur="1"/>
                                        <p:tgtEl>
                                          <p:spTgt spid="4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3" st="3"/>
                                            </p:txEl>
                                          </p:spTgt>
                                        </p:tgtEl>
                                        <p:attrNameLst>
                                          <p:attrName>style.visibility</p:attrName>
                                        </p:attrNameLst>
                                      </p:cBhvr>
                                      <p:to>
                                        <p:strVal val="visible"/>
                                      </p:to>
                                    </p:set>
                                    <p:animEffect filter="fade" transition="in">
                                      <p:cBhvr>
                                        <p:cTn dur="1"/>
                                        <p:tgtEl>
                                          <p:spTgt spid="4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4" st="4"/>
                                            </p:txEl>
                                          </p:spTgt>
                                        </p:tgtEl>
                                        <p:attrNameLst>
                                          <p:attrName>style.visibility</p:attrName>
                                        </p:attrNameLst>
                                      </p:cBhvr>
                                      <p:to>
                                        <p:strVal val="visible"/>
                                      </p:to>
                                    </p:set>
                                    <p:animEffect filter="fade" transition="in">
                                      <p:cBhvr>
                                        <p:cTn dur="1"/>
                                        <p:tgtEl>
                                          <p:spTgt spid="41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9"/>
          <p:cNvSpPr txBox="1"/>
          <p:nvPr/>
        </p:nvSpPr>
        <p:spPr>
          <a:xfrm>
            <a:off x="311700" y="1537500"/>
            <a:ext cx="8702100" cy="20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output will be something like: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accent1"/>
                </a:solidFill>
              </a:rPr>
              <a:t>$ cat existing_file.txt </a:t>
            </a:r>
            <a:endParaRPr>
              <a:solidFill>
                <a:schemeClr val="accent1"/>
              </a:solidFill>
            </a:endParaRPr>
          </a:p>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rPr lang="en">
                <a:solidFill>
                  <a:schemeClr val="accent1"/>
                </a:solidFill>
              </a:rPr>
              <a:t>&lt;&lt;&lt;&lt;&lt;&lt;&lt; HEAD </a:t>
            </a:r>
            <a:endParaRPr>
              <a:solidFill>
                <a:schemeClr val="accent1"/>
              </a:solidFill>
            </a:endParaRPr>
          </a:p>
          <a:p>
            <a:pPr indent="0" lvl="0" marL="0" rtl="0" algn="l">
              <a:spcBef>
                <a:spcPts val="0"/>
              </a:spcBef>
              <a:spcAft>
                <a:spcPts val="0"/>
              </a:spcAft>
              <a:buNone/>
            </a:pPr>
            <a:r>
              <a:rPr lang="en">
                <a:solidFill>
                  <a:schemeClr val="accent1"/>
                </a:solidFill>
              </a:rPr>
              <a:t>Edit made by Kim. </a:t>
            </a:r>
            <a:endParaRPr>
              <a:solidFill>
                <a:schemeClr val="accent1"/>
              </a:solidFill>
            </a:endParaRPr>
          </a:p>
          <a:p>
            <a:pPr indent="0" lvl="0" marL="0" rtl="0" algn="l">
              <a:spcBef>
                <a:spcPts val="0"/>
              </a:spcBef>
              <a:spcAft>
                <a:spcPts val="0"/>
              </a:spcAft>
              <a:buNone/>
            </a:pPr>
            <a:r>
              <a:rPr lang="en">
                <a:solidFill>
                  <a:schemeClr val="accent1"/>
                </a:solidFill>
              </a:rPr>
              <a:t>======= </a:t>
            </a:r>
            <a:endParaRPr>
              <a:solidFill>
                <a:schemeClr val="accent1"/>
              </a:solidFill>
            </a:endParaRPr>
          </a:p>
          <a:p>
            <a:pPr indent="0" lvl="0" marL="0" rtl="0" algn="l">
              <a:spcBef>
                <a:spcPts val="0"/>
              </a:spcBef>
              <a:spcAft>
                <a:spcPts val="0"/>
              </a:spcAft>
              <a:buNone/>
            </a:pPr>
            <a:r>
              <a:rPr lang="en">
                <a:solidFill>
                  <a:schemeClr val="accent1"/>
                </a:solidFill>
              </a:rPr>
              <a:t>Edit made by Holly.</a:t>
            </a:r>
            <a:endParaRPr>
              <a:solidFill>
                <a:schemeClr val="accent1"/>
              </a:solidFill>
            </a:endParaRPr>
          </a:p>
          <a:p>
            <a:pPr indent="0" lvl="0" marL="0" rtl="0" algn="l">
              <a:spcBef>
                <a:spcPts val="0"/>
              </a:spcBef>
              <a:spcAft>
                <a:spcPts val="0"/>
              </a:spcAft>
              <a:buNone/>
            </a:pPr>
            <a:r>
              <a:rPr lang="en">
                <a:solidFill>
                  <a:schemeClr val="accent1"/>
                </a:solidFill>
              </a:rPr>
              <a:t> &gt;&gt;&gt;&gt;&gt;&gt;&gt; b3207b5d9cddd22934ccd2fed0a6cc16eefdab73</a:t>
            </a:r>
            <a:endParaRPr>
              <a:solidFill>
                <a:schemeClr val="accent1"/>
              </a:solidFill>
            </a:endParaRPr>
          </a:p>
        </p:txBody>
      </p:sp>
      <p:sp>
        <p:nvSpPr>
          <p:cNvPr id="423" name="Google Shape;42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Resolving Merge Conflicts</a:t>
            </a:r>
            <a:endParaRPr>
              <a:solidFill>
                <a:srgbClr val="980000"/>
              </a:solidFill>
            </a:endParaRPr>
          </a:p>
        </p:txBody>
      </p:sp>
      <p:sp>
        <p:nvSpPr>
          <p:cNvPr id="424" name="Google Shape;424;p49"/>
          <p:cNvSpPr txBox="1"/>
          <p:nvPr>
            <p:ph idx="1" type="body"/>
          </p:nvPr>
        </p:nvSpPr>
        <p:spPr>
          <a:xfrm>
            <a:off x="311700" y="964425"/>
            <a:ext cx="8520600" cy="747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There is a merge conflict because Git does not know which version of the file is correct. You can see the conflict by checking the content of the new_file.txt file with the </a:t>
            </a:r>
            <a:r>
              <a:rPr lang="en" sz="1400">
                <a:solidFill>
                  <a:schemeClr val="dk1"/>
                </a:solidFill>
                <a:highlight>
                  <a:srgbClr val="F5F5F5"/>
                </a:highlight>
                <a:latin typeface="Courier New"/>
                <a:ea typeface="Courier New"/>
                <a:cs typeface="Courier New"/>
                <a:sym typeface="Courier New"/>
              </a:rPr>
              <a:t>cat</a:t>
            </a:r>
            <a:r>
              <a:rPr lang="en" sz="1400">
                <a:solidFill>
                  <a:schemeClr val="dk1"/>
                </a:solidFill>
              </a:rPr>
              <a:t> command:</a:t>
            </a:r>
            <a:endParaRPr sz="1400">
              <a:solidFill>
                <a:schemeClr val="dk1"/>
              </a:solidFill>
            </a:endParaRPr>
          </a:p>
        </p:txBody>
      </p:sp>
      <p:pic>
        <p:nvPicPr>
          <p:cNvPr id="425" name="Google Shape;425;p49"/>
          <p:cNvPicPr preferRelativeResize="0"/>
          <p:nvPr/>
        </p:nvPicPr>
        <p:blipFill>
          <a:blip r:embed="rId3">
            <a:alphaModFix/>
          </a:blip>
          <a:stretch>
            <a:fillRect/>
          </a:stretch>
        </p:blipFill>
        <p:spPr>
          <a:xfrm>
            <a:off x="6568100" y="1262250"/>
            <a:ext cx="1810075" cy="317550"/>
          </a:xfrm>
          <a:prstGeom prst="rect">
            <a:avLst/>
          </a:prstGeom>
          <a:noFill/>
          <a:ln>
            <a:noFill/>
          </a:ln>
        </p:spPr>
      </p:pic>
      <p:sp>
        <p:nvSpPr>
          <p:cNvPr id="426" name="Google Shape;426;p49"/>
          <p:cNvSpPr txBox="1"/>
          <p:nvPr/>
        </p:nvSpPr>
        <p:spPr>
          <a:xfrm>
            <a:off x="311700" y="3606000"/>
            <a:ext cx="8446800" cy="1062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a:t>The markers &lt;&lt;&lt;&lt;&lt;&lt;&lt;, =======, &gt;&gt;&gt;&gt;&gt;&gt;&gt; indicate the conflict.</a:t>
            </a:r>
            <a:endParaRPr/>
          </a:p>
          <a:p>
            <a:pPr indent="-317500" lvl="0" marL="457200" rtl="0" algn="l">
              <a:spcBef>
                <a:spcPts val="0"/>
              </a:spcBef>
              <a:spcAft>
                <a:spcPts val="0"/>
              </a:spcAft>
              <a:buClr>
                <a:srgbClr val="980000"/>
              </a:buClr>
              <a:buSzPts val="1400"/>
              <a:buChar char="➢"/>
            </a:pPr>
            <a:r>
              <a:rPr lang="en"/>
              <a:t>The section in between the first two markers is your local change (HEAD), while the bottom section indicates the update from remote.</a:t>
            </a:r>
            <a:endParaRPr/>
          </a:p>
          <a:p>
            <a:pPr indent="-317500" lvl="0" marL="457200" rtl="0" algn="l">
              <a:spcBef>
                <a:spcPts val="0"/>
              </a:spcBef>
              <a:spcAft>
                <a:spcPts val="0"/>
              </a:spcAft>
              <a:buClr>
                <a:srgbClr val="980000"/>
              </a:buClr>
              <a:buSzPts val="1400"/>
              <a:buChar char="➢"/>
            </a:pPr>
            <a:r>
              <a:rPr lang="en"/>
              <a:t>Must resolve conflict manually by editing the file, making sure to get rid of the conflict markers.</a:t>
            </a:r>
            <a:endParaRPr/>
          </a:p>
        </p:txBody>
      </p:sp>
      <p:pic>
        <p:nvPicPr>
          <p:cNvPr id="427" name="Google Shape;427;p49"/>
          <p:cNvPicPr preferRelativeResize="0"/>
          <p:nvPr/>
        </p:nvPicPr>
        <p:blipFill>
          <a:blip r:embed="rId4">
            <a:alphaModFix/>
          </a:blip>
          <a:stretch>
            <a:fillRect/>
          </a:stretch>
        </p:blipFill>
        <p:spPr>
          <a:xfrm>
            <a:off x="843600" y="4606425"/>
            <a:ext cx="1949125" cy="276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
                                        <p:tgtEl>
                                          <p:spTgt spid="423"/>
                                        </p:tgtEl>
                                      </p:cBhvr>
                                    </p:animEffect>
                                  </p:childTnLst>
                                </p:cTn>
                              </p:par>
                              <p:par>
                                <p:cTn fill="hold" nodeType="with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
                                        <p:tgtEl>
                                          <p:spTgt spid="424"/>
                                        </p:tgtEl>
                                      </p:cBhvr>
                                    </p:animEffect>
                                  </p:childTnLst>
                                </p:cTn>
                              </p:par>
                              <p:par>
                                <p:cTn fill="hold" nodeType="with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
                                        <p:tgtEl>
                                          <p:spTgt spid="4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
                                        <p:tgtEl>
                                          <p:spTgt spid="4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xEl>
                                              <p:pRg end="0" st="0"/>
                                            </p:txEl>
                                          </p:spTgt>
                                        </p:tgtEl>
                                        <p:attrNameLst>
                                          <p:attrName>style.visibility</p:attrName>
                                        </p:attrNameLst>
                                      </p:cBhvr>
                                      <p:to>
                                        <p:strVal val="visible"/>
                                      </p:to>
                                    </p:set>
                                    <p:animEffect filter="fade" transition="in">
                                      <p:cBhvr>
                                        <p:cTn dur="1"/>
                                        <p:tgtEl>
                                          <p:spTgt spid="4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xEl>
                                              <p:pRg end="1" st="1"/>
                                            </p:txEl>
                                          </p:spTgt>
                                        </p:tgtEl>
                                        <p:attrNameLst>
                                          <p:attrName>style.visibility</p:attrName>
                                        </p:attrNameLst>
                                      </p:cBhvr>
                                      <p:to>
                                        <p:strVal val="visible"/>
                                      </p:to>
                                    </p:set>
                                    <p:animEffect filter="fade" transition="in">
                                      <p:cBhvr>
                                        <p:cTn dur="1"/>
                                        <p:tgtEl>
                                          <p:spTgt spid="4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xEl>
                                              <p:pRg end="2" st="2"/>
                                            </p:txEl>
                                          </p:spTgt>
                                        </p:tgtEl>
                                        <p:attrNameLst>
                                          <p:attrName>style.visibility</p:attrName>
                                        </p:attrNameLst>
                                      </p:cBhvr>
                                      <p:to>
                                        <p:strVal val="visible"/>
                                      </p:to>
                                    </p:set>
                                    <p:animEffect filter="fade" transition="in">
                                      <p:cBhvr>
                                        <p:cTn dur="1"/>
                                        <p:tgtEl>
                                          <p:spTgt spid="42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
                                        <p:tgtEl>
                                          <p:spTgt spid="4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0"/>
          <p:cNvSpPr txBox="1"/>
          <p:nvPr>
            <p:ph idx="1" type="body"/>
          </p:nvPr>
        </p:nvSpPr>
        <p:spPr>
          <a:xfrm>
            <a:off x="311700" y="1017725"/>
            <a:ext cx="8520600" cy="77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Together with your partner, decide on what the file should look like and edit the file accordingly.</a:t>
            </a:r>
            <a:endParaRPr sz="1400">
              <a:solidFill>
                <a:schemeClr val="dk1"/>
              </a:solidFill>
            </a:endParaRPr>
          </a:p>
        </p:txBody>
      </p:sp>
      <p:sp>
        <p:nvSpPr>
          <p:cNvPr id="433" name="Google Shape;433;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Resolving Merge Conflicts</a:t>
            </a:r>
            <a:endParaRPr>
              <a:solidFill>
                <a:srgbClr val="980000"/>
              </a:solidFill>
            </a:endParaRPr>
          </a:p>
        </p:txBody>
      </p:sp>
      <p:sp>
        <p:nvSpPr>
          <p:cNvPr id="434" name="Google Shape;434;p50"/>
          <p:cNvSpPr txBox="1"/>
          <p:nvPr>
            <p:ph idx="1" type="body"/>
          </p:nvPr>
        </p:nvSpPr>
        <p:spPr>
          <a:xfrm>
            <a:off x="311700" y="1636823"/>
            <a:ext cx="8520600" cy="77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After resolving conflicts, we must add the file for staging and commit again.</a:t>
            </a:r>
            <a:endParaRPr sz="1400">
              <a:solidFill>
                <a:schemeClr val="dk1"/>
              </a:solidFill>
            </a:endParaRPr>
          </a:p>
        </p:txBody>
      </p:sp>
      <p:sp>
        <p:nvSpPr>
          <p:cNvPr id="435" name="Google Shape;435;p50"/>
          <p:cNvSpPr txBox="1"/>
          <p:nvPr>
            <p:ph idx="1" type="body"/>
          </p:nvPr>
        </p:nvSpPr>
        <p:spPr>
          <a:xfrm>
            <a:off x="311700" y="2255922"/>
            <a:ext cx="8520600" cy="77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Git will automatically create a commit message: ”Merge branch ’master’ of https://github.com/kimvc7/ Playground”. </a:t>
            </a:r>
            <a:endParaRPr sz="1400">
              <a:solidFill>
                <a:schemeClr val="dk1"/>
              </a:solidFill>
            </a:endParaRPr>
          </a:p>
        </p:txBody>
      </p:sp>
      <p:grpSp>
        <p:nvGrpSpPr>
          <p:cNvPr id="436" name="Google Shape;436;p50"/>
          <p:cNvGrpSpPr/>
          <p:nvPr/>
        </p:nvGrpSpPr>
        <p:grpSpPr>
          <a:xfrm>
            <a:off x="792650" y="3404750"/>
            <a:ext cx="2532388" cy="1285225"/>
            <a:chOff x="3192575" y="3417325"/>
            <a:chExt cx="2532388" cy="1285225"/>
          </a:xfrm>
        </p:grpSpPr>
        <p:pic>
          <p:nvPicPr>
            <p:cNvPr id="437" name="Google Shape;437;p50"/>
            <p:cNvPicPr preferRelativeResize="0"/>
            <p:nvPr/>
          </p:nvPicPr>
          <p:blipFill>
            <a:blip r:embed="rId3">
              <a:alphaModFix/>
            </a:blip>
            <a:stretch>
              <a:fillRect/>
            </a:stretch>
          </p:blipFill>
          <p:spPr>
            <a:xfrm>
              <a:off x="3226913" y="3417325"/>
              <a:ext cx="2498050" cy="346975"/>
            </a:xfrm>
            <a:prstGeom prst="rect">
              <a:avLst/>
            </a:prstGeom>
            <a:noFill/>
            <a:ln>
              <a:noFill/>
            </a:ln>
          </p:spPr>
        </p:pic>
        <p:pic>
          <p:nvPicPr>
            <p:cNvPr id="438" name="Google Shape;438;p50"/>
            <p:cNvPicPr preferRelativeResize="0"/>
            <p:nvPr/>
          </p:nvPicPr>
          <p:blipFill>
            <a:blip r:embed="rId4">
              <a:alphaModFix/>
            </a:blip>
            <a:stretch>
              <a:fillRect/>
            </a:stretch>
          </p:blipFill>
          <p:spPr>
            <a:xfrm>
              <a:off x="3192575" y="3886450"/>
              <a:ext cx="1511911" cy="346975"/>
            </a:xfrm>
            <a:prstGeom prst="rect">
              <a:avLst/>
            </a:prstGeom>
            <a:noFill/>
            <a:ln>
              <a:noFill/>
            </a:ln>
          </p:spPr>
        </p:pic>
        <p:pic>
          <p:nvPicPr>
            <p:cNvPr id="439" name="Google Shape;439;p50"/>
            <p:cNvPicPr preferRelativeResize="0"/>
            <p:nvPr/>
          </p:nvPicPr>
          <p:blipFill>
            <a:blip r:embed="rId5">
              <a:alphaModFix/>
            </a:blip>
            <a:stretch>
              <a:fillRect/>
            </a:stretch>
          </p:blipFill>
          <p:spPr>
            <a:xfrm>
              <a:off x="3192575" y="4370993"/>
              <a:ext cx="1313475" cy="331557"/>
            </a:xfrm>
            <a:prstGeom prst="rect">
              <a:avLst/>
            </a:prstGeom>
            <a:noFill/>
            <a:ln>
              <a:noFill/>
            </a:ln>
          </p:spPr>
        </p:pic>
      </p:grpSp>
      <p:sp>
        <p:nvSpPr>
          <p:cNvPr id="440" name="Google Shape;440;p50"/>
          <p:cNvSpPr txBox="1"/>
          <p:nvPr>
            <p:ph idx="1" type="body"/>
          </p:nvPr>
        </p:nvSpPr>
        <p:spPr>
          <a:xfrm>
            <a:off x="311700" y="2875020"/>
            <a:ext cx="8520600" cy="494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At this point, you </a:t>
            </a:r>
            <a:r>
              <a:rPr lang="en" sz="1400">
                <a:solidFill>
                  <a:schemeClr val="dk1"/>
                </a:solidFill>
              </a:rPr>
              <a:t>would</a:t>
            </a:r>
            <a:r>
              <a:rPr lang="en" sz="1400">
                <a:solidFill>
                  <a:schemeClr val="dk1"/>
                </a:solidFill>
              </a:rPr>
              <a:t> be able to push your changes.</a:t>
            </a:r>
            <a:endParaRPr sz="1400">
              <a:solidFill>
                <a:schemeClr val="dk1"/>
              </a:solidFill>
            </a:endParaRPr>
          </a:p>
        </p:txBody>
      </p:sp>
      <p:sp>
        <p:nvSpPr>
          <p:cNvPr id="441" name="Google Shape;441;p50"/>
          <p:cNvSpPr/>
          <p:nvPr/>
        </p:nvSpPr>
        <p:spPr>
          <a:xfrm>
            <a:off x="7033525" y="3404750"/>
            <a:ext cx="1974600" cy="16362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You could run</a:t>
            </a:r>
            <a:endParaRPr/>
          </a:p>
          <a:p>
            <a:pPr indent="0" lvl="0" marL="0" rtl="0" algn="l">
              <a:spcBef>
                <a:spcPts val="0"/>
              </a:spcBef>
              <a:spcAft>
                <a:spcPts val="0"/>
              </a:spcAft>
              <a:buNone/>
            </a:pPr>
            <a:r>
              <a:rPr lang="en"/>
              <a:t> </a:t>
            </a:r>
            <a:r>
              <a:rPr lang="en">
                <a:solidFill>
                  <a:schemeClr val="dk1"/>
                </a:solidFill>
                <a:highlight>
                  <a:srgbClr val="F5F5F5"/>
                </a:highlight>
                <a:latin typeface="Courier New"/>
                <a:ea typeface="Courier New"/>
                <a:cs typeface="Courier New"/>
                <a:sym typeface="Courier New"/>
              </a:rPr>
              <a:t>git log </a:t>
            </a:r>
            <a:r>
              <a:rPr lang="en"/>
              <a:t> </a:t>
            </a:r>
            <a:endParaRPr/>
          </a:p>
          <a:p>
            <a:pPr indent="0" lvl="0" marL="0" rtl="0" algn="l">
              <a:spcBef>
                <a:spcPts val="0"/>
              </a:spcBef>
              <a:spcAft>
                <a:spcPts val="0"/>
              </a:spcAft>
              <a:buNone/>
            </a:pPr>
            <a:r>
              <a:rPr lang="en">
                <a:solidFill>
                  <a:schemeClr val="dk1"/>
                </a:solidFill>
              </a:rPr>
              <a:t>to see your commit history after the merge!</a:t>
            </a:r>
            <a:endParaRPr/>
          </a:p>
        </p:txBody>
      </p:sp>
      <p:pic>
        <p:nvPicPr>
          <p:cNvPr id="442" name="Google Shape;442;p50"/>
          <p:cNvPicPr preferRelativeResize="0"/>
          <p:nvPr/>
        </p:nvPicPr>
        <p:blipFill>
          <a:blip r:embed="rId6">
            <a:alphaModFix/>
          </a:blip>
          <a:stretch>
            <a:fillRect/>
          </a:stretch>
        </p:blipFill>
        <p:spPr>
          <a:xfrm>
            <a:off x="78325" y="3352550"/>
            <a:ext cx="753125" cy="1389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
                                        <p:tgtEl>
                                          <p:spTgt spid="4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
                                        <p:tgtEl>
                                          <p:spTgt spid="4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
                                        <p:tgtEl>
                                          <p:spTgt spid="4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
                                        <p:tgtEl>
                                          <p:spTgt spid="440"/>
                                        </p:tgtEl>
                                      </p:cBhvr>
                                    </p:animEffect>
                                  </p:childTnLst>
                                </p:cTn>
                              </p:par>
                              <p:par>
                                <p:cTn fill="hold" nodeType="with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
                                        <p:tgtEl>
                                          <p:spTgt spid="4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
                                        <p:tgtEl>
                                          <p:spTgt spid="4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Branching Basics</a:t>
            </a:r>
            <a:endParaRPr>
              <a:solidFill>
                <a:srgbClr val="980000"/>
              </a:solidFill>
            </a:endParaRPr>
          </a:p>
        </p:txBody>
      </p:sp>
      <p:sp>
        <p:nvSpPr>
          <p:cNvPr id="448" name="Google Shape;448;p51"/>
          <p:cNvSpPr txBox="1"/>
          <p:nvPr>
            <p:ph idx="1" type="body"/>
          </p:nvPr>
        </p:nvSpPr>
        <p:spPr>
          <a:xfrm>
            <a:off x="311700" y="1152475"/>
            <a:ext cx="8520600" cy="45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A branch represents an independent line of development.</a:t>
            </a:r>
            <a:endParaRPr sz="1400">
              <a:solidFill>
                <a:schemeClr val="dk1"/>
              </a:solidFill>
            </a:endParaRPr>
          </a:p>
        </p:txBody>
      </p:sp>
      <p:sp>
        <p:nvSpPr>
          <p:cNvPr id="449" name="Google Shape;449;p51"/>
          <p:cNvSpPr txBox="1"/>
          <p:nvPr>
            <p:ph idx="1" type="body"/>
          </p:nvPr>
        </p:nvSpPr>
        <p:spPr>
          <a:xfrm>
            <a:off x="311700" y="1607875"/>
            <a:ext cx="8520600" cy="45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One can use branches to work on multiple things in parallel. </a:t>
            </a:r>
            <a:endParaRPr sz="1400">
              <a:solidFill>
                <a:schemeClr val="dk1"/>
              </a:solidFill>
            </a:endParaRPr>
          </a:p>
        </p:txBody>
      </p:sp>
      <p:sp>
        <p:nvSpPr>
          <p:cNvPr id="450" name="Google Shape;450;p51"/>
          <p:cNvSpPr txBox="1"/>
          <p:nvPr>
            <p:ph idx="1" type="body"/>
          </p:nvPr>
        </p:nvSpPr>
        <p:spPr>
          <a:xfrm>
            <a:off x="311700" y="2063275"/>
            <a:ext cx="8520600" cy="45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When working on Feature1 and Feature2 that involve the same files, open a branch for each.</a:t>
            </a:r>
            <a:endParaRPr sz="1400">
              <a:solidFill>
                <a:schemeClr val="dk1"/>
              </a:solidFill>
            </a:endParaRPr>
          </a:p>
        </p:txBody>
      </p:sp>
      <p:sp>
        <p:nvSpPr>
          <p:cNvPr id="451" name="Google Shape;451;p51"/>
          <p:cNvSpPr txBox="1"/>
          <p:nvPr>
            <p:ph idx="1" type="body"/>
          </p:nvPr>
        </p:nvSpPr>
        <p:spPr>
          <a:xfrm>
            <a:off x="311700" y="2518675"/>
            <a:ext cx="8520600" cy="45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When each feature is completed, merge its branch back into </a:t>
            </a:r>
            <a:r>
              <a:rPr b="1" lang="en" sz="1400">
                <a:solidFill>
                  <a:schemeClr val="dk1"/>
                </a:solidFill>
              </a:rPr>
              <a:t>master.</a:t>
            </a:r>
            <a:r>
              <a:rPr lang="en" sz="1400">
                <a:solidFill>
                  <a:schemeClr val="dk1"/>
                </a:solidFill>
              </a:rPr>
              <a:t> </a:t>
            </a:r>
            <a:endParaRPr sz="1400">
              <a:solidFill>
                <a:schemeClr val="dk1"/>
              </a:solidFill>
            </a:endParaRPr>
          </a:p>
        </p:txBody>
      </p:sp>
      <p:sp>
        <p:nvSpPr>
          <p:cNvPr id="452" name="Google Shape;452;p51"/>
          <p:cNvSpPr txBox="1"/>
          <p:nvPr>
            <p:ph idx="1" type="body"/>
          </p:nvPr>
        </p:nvSpPr>
        <p:spPr>
          <a:xfrm>
            <a:off x="311700" y="2928075"/>
            <a:ext cx="8520600" cy="45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Default branch is </a:t>
            </a:r>
            <a:r>
              <a:rPr b="1" lang="en" sz="1400">
                <a:solidFill>
                  <a:schemeClr val="dk1"/>
                </a:solidFill>
              </a:rPr>
              <a:t>master/main.</a:t>
            </a:r>
            <a:endParaRPr b="1"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
                                        <p:tgtEl>
                                          <p:spTgt spid="4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
                                        <p:tgtEl>
                                          <p:spTgt spid="4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
                                        <p:tgtEl>
                                          <p:spTgt spid="4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
                                        <p:tgtEl>
                                          <p:spTgt spid="4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
                                        <p:tgtEl>
                                          <p:spTgt spid="4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
                                        <p:tgtEl>
                                          <p:spTgt spid="4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pic>
        <p:nvPicPr>
          <p:cNvPr id="457" name="Google Shape;457;p52"/>
          <p:cNvPicPr preferRelativeResize="0"/>
          <p:nvPr/>
        </p:nvPicPr>
        <p:blipFill>
          <a:blip r:embed="rId3">
            <a:alphaModFix/>
          </a:blip>
          <a:stretch>
            <a:fillRect/>
          </a:stretch>
        </p:blipFill>
        <p:spPr>
          <a:xfrm>
            <a:off x="4191550" y="3225227"/>
            <a:ext cx="3194049" cy="269098"/>
          </a:xfrm>
          <a:prstGeom prst="rect">
            <a:avLst/>
          </a:prstGeom>
          <a:noFill/>
          <a:ln>
            <a:noFill/>
          </a:ln>
        </p:spPr>
      </p:pic>
      <p:sp>
        <p:nvSpPr>
          <p:cNvPr id="458" name="Google Shape;458;p52"/>
          <p:cNvSpPr txBox="1"/>
          <p:nvPr>
            <p:ph idx="1" type="body"/>
          </p:nvPr>
        </p:nvSpPr>
        <p:spPr>
          <a:xfrm>
            <a:off x="311700" y="3327583"/>
            <a:ext cx="8520600" cy="494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Switch to the main/master branch</a:t>
            </a:r>
            <a:endParaRPr sz="1400">
              <a:solidFill>
                <a:schemeClr val="dk1"/>
              </a:solidFill>
            </a:endParaRPr>
          </a:p>
        </p:txBody>
      </p:sp>
      <p:sp>
        <p:nvSpPr>
          <p:cNvPr id="459" name="Google Shape;459;p52"/>
          <p:cNvSpPr txBox="1"/>
          <p:nvPr>
            <p:ph idx="1" type="body"/>
          </p:nvPr>
        </p:nvSpPr>
        <p:spPr>
          <a:xfrm>
            <a:off x="311700" y="1017725"/>
            <a:ext cx="8520600" cy="77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In your repo, </a:t>
            </a:r>
            <a:r>
              <a:rPr lang="en" sz="1400">
                <a:solidFill>
                  <a:schemeClr val="dk1"/>
                </a:solidFill>
              </a:rPr>
              <a:t>create a new </a:t>
            </a:r>
            <a:r>
              <a:rPr lang="en" sz="1400">
                <a:solidFill>
                  <a:schemeClr val="dk1"/>
                </a:solidFill>
              </a:rPr>
              <a:t>branch called “feature_one”</a:t>
            </a:r>
            <a:endParaRPr sz="1400">
              <a:solidFill>
                <a:schemeClr val="dk1"/>
              </a:solidFill>
            </a:endParaRPr>
          </a:p>
        </p:txBody>
      </p:sp>
      <p:sp>
        <p:nvSpPr>
          <p:cNvPr id="460" name="Google Shape;460;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Creating and Merging Branches</a:t>
            </a:r>
            <a:endParaRPr>
              <a:solidFill>
                <a:srgbClr val="980000"/>
              </a:solidFill>
            </a:endParaRPr>
          </a:p>
        </p:txBody>
      </p:sp>
      <p:sp>
        <p:nvSpPr>
          <p:cNvPr id="461" name="Google Shape;461;p52"/>
          <p:cNvSpPr txBox="1"/>
          <p:nvPr>
            <p:ph idx="1" type="body"/>
          </p:nvPr>
        </p:nvSpPr>
        <p:spPr>
          <a:xfrm>
            <a:off x="311700" y="1558763"/>
            <a:ext cx="8520600" cy="77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Switch to the new branch: </a:t>
            </a:r>
            <a:endParaRPr sz="1400">
              <a:solidFill>
                <a:schemeClr val="dk1"/>
              </a:solidFill>
            </a:endParaRPr>
          </a:p>
        </p:txBody>
      </p:sp>
      <p:sp>
        <p:nvSpPr>
          <p:cNvPr id="462" name="Google Shape;462;p52"/>
          <p:cNvSpPr txBox="1"/>
          <p:nvPr>
            <p:ph idx="1" type="body"/>
          </p:nvPr>
        </p:nvSpPr>
        <p:spPr>
          <a:xfrm>
            <a:off x="311713" y="2064488"/>
            <a:ext cx="8520600" cy="77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Create a new file called “yet_another_file.txt” and write “Hello” in it:</a:t>
            </a:r>
            <a:endParaRPr sz="1400">
              <a:solidFill>
                <a:schemeClr val="dk1"/>
              </a:solidFill>
            </a:endParaRPr>
          </a:p>
        </p:txBody>
      </p:sp>
      <p:sp>
        <p:nvSpPr>
          <p:cNvPr id="463" name="Google Shape;463;p52"/>
          <p:cNvSpPr txBox="1"/>
          <p:nvPr>
            <p:ph idx="1" type="body"/>
          </p:nvPr>
        </p:nvSpPr>
        <p:spPr>
          <a:xfrm>
            <a:off x="311725" y="2655533"/>
            <a:ext cx="8520600" cy="494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Add, commit and push your changes.</a:t>
            </a:r>
            <a:endParaRPr sz="1400">
              <a:solidFill>
                <a:schemeClr val="dk1"/>
              </a:solidFill>
            </a:endParaRPr>
          </a:p>
        </p:txBody>
      </p:sp>
      <p:pic>
        <p:nvPicPr>
          <p:cNvPr id="464" name="Google Shape;464;p52"/>
          <p:cNvPicPr preferRelativeResize="0"/>
          <p:nvPr/>
        </p:nvPicPr>
        <p:blipFill>
          <a:blip r:embed="rId4">
            <a:alphaModFix/>
          </a:blip>
          <a:stretch>
            <a:fillRect/>
          </a:stretch>
        </p:blipFill>
        <p:spPr>
          <a:xfrm>
            <a:off x="5264113" y="1090918"/>
            <a:ext cx="2621524" cy="270382"/>
          </a:xfrm>
          <a:prstGeom prst="rect">
            <a:avLst/>
          </a:prstGeom>
          <a:noFill/>
          <a:ln>
            <a:noFill/>
          </a:ln>
        </p:spPr>
      </p:pic>
      <p:pic>
        <p:nvPicPr>
          <p:cNvPr id="465" name="Google Shape;465;p52"/>
          <p:cNvPicPr preferRelativeResize="0"/>
          <p:nvPr/>
        </p:nvPicPr>
        <p:blipFill>
          <a:blip r:embed="rId5">
            <a:alphaModFix/>
          </a:blip>
          <a:stretch>
            <a:fillRect/>
          </a:stretch>
        </p:blipFill>
        <p:spPr>
          <a:xfrm>
            <a:off x="6201425" y="2126900"/>
            <a:ext cx="2806706" cy="273825"/>
          </a:xfrm>
          <a:prstGeom prst="rect">
            <a:avLst/>
          </a:prstGeom>
          <a:noFill/>
          <a:ln>
            <a:noFill/>
          </a:ln>
        </p:spPr>
      </p:pic>
      <p:pic>
        <p:nvPicPr>
          <p:cNvPr id="466" name="Google Shape;466;p52"/>
          <p:cNvPicPr preferRelativeResize="0"/>
          <p:nvPr/>
        </p:nvPicPr>
        <p:blipFill>
          <a:blip r:embed="rId6">
            <a:alphaModFix/>
          </a:blip>
          <a:stretch>
            <a:fillRect/>
          </a:stretch>
        </p:blipFill>
        <p:spPr>
          <a:xfrm>
            <a:off x="4220525" y="2655519"/>
            <a:ext cx="3194050" cy="314906"/>
          </a:xfrm>
          <a:prstGeom prst="rect">
            <a:avLst/>
          </a:prstGeom>
          <a:noFill/>
          <a:ln>
            <a:noFill/>
          </a:ln>
        </p:spPr>
      </p:pic>
      <p:cxnSp>
        <p:nvCxnSpPr>
          <p:cNvPr id="467" name="Google Shape;467;p52"/>
          <p:cNvCxnSpPr>
            <a:stCxn id="468" idx="2"/>
          </p:cNvCxnSpPr>
          <p:nvPr/>
        </p:nvCxnSpPr>
        <p:spPr>
          <a:xfrm>
            <a:off x="5720502" y="3499050"/>
            <a:ext cx="316200" cy="252900"/>
          </a:xfrm>
          <a:prstGeom prst="straightConnector1">
            <a:avLst/>
          </a:prstGeom>
          <a:noFill/>
          <a:ln cap="flat" cmpd="sng" w="28575">
            <a:solidFill>
              <a:schemeClr val="dk2"/>
            </a:solidFill>
            <a:prstDash val="solid"/>
            <a:round/>
            <a:headEnd len="med" w="med" type="none"/>
            <a:tailEnd len="med" w="med" type="triangle"/>
          </a:ln>
        </p:spPr>
      </p:cxnSp>
      <p:cxnSp>
        <p:nvCxnSpPr>
          <p:cNvPr id="469" name="Google Shape;469;p52"/>
          <p:cNvCxnSpPr/>
          <p:nvPr/>
        </p:nvCxnSpPr>
        <p:spPr>
          <a:xfrm>
            <a:off x="6747402" y="3471475"/>
            <a:ext cx="314400" cy="289800"/>
          </a:xfrm>
          <a:prstGeom prst="straightConnector1">
            <a:avLst/>
          </a:prstGeom>
          <a:noFill/>
          <a:ln cap="flat" cmpd="sng" w="28575">
            <a:solidFill>
              <a:schemeClr val="dk2"/>
            </a:solidFill>
            <a:prstDash val="solid"/>
            <a:round/>
            <a:headEnd len="med" w="med" type="none"/>
            <a:tailEnd len="med" w="med" type="triangle"/>
          </a:ln>
        </p:spPr>
      </p:cxnSp>
      <p:sp>
        <p:nvSpPr>
          <p:cNvPr id="470" name="Google Shape;470;p52"/>
          <p:cNvSpPr txBox="1"/>
          <p:nvPr/>
        </p:nvSpPr>
        <p:spPr>
          <a:xfrm>
            <a:off x="5315513" y="3679788"/>
            <a:ext cx="135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Remote name</a:t>
            </a:r>
            <a:endParaRPr>
              <a:solidFill>
                <a:schemeClr val="dk1"/>
              </a:solidFill>
            </a:endParaRPr>
          </a:p>
        </p:txBody>
      </p:sp>
      <p:sp>
        <p:nvSpPr>
          <p:cNvPr id="471" name="Google Shape;471;p52"/>
          <p:cNvSpPr txBox="1"/>
          <p:nvPr/>
        </p:nvSpPr>
        <p:spPr>
          <a:xfrm>
            <a:off x="6747400" y="3679788"/>
            <a:ext cx="129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Branch name</a:t>
            </a:r>
            <a:endParaRPr>
              <a:solidFill>
                <a:schemeClr val="dk1"/>
              </a:solidFill>
            </a:endParaRPr>
          </a:p>
        </p:txBody>
      </p:sp>
      <p:pic>
        <p:nvPicPr>
          <p:cNvPr id="472" name="Google Shape;472;p52"/>
          <p:cNvPicPr preferRelativeResize="0"/>
          <p:nvPr/>
        </p:nvPicPr>
        <p:blipFill>
          <a:blip r:embed="rId7">
            <a:alphaModFix/>
          </a:blip>
          <a:stretch>
            <a:fillRect/>
          </a:stretch>
        </p:blipFill>
        <p:spPr>
          <a:xfrm>
            <a:off x="1091000" y="3660800"/>
            <a:ext cx="1889400" cy="314900"/>
          </a:xfrm>
          <a:prstGeom prst="rect">
            <a:avLst/>
          </a:prstGeom>
          <a:noFill/>
          <a:ln>
            <a:noFill/>
          </a:ln>
        </p:spPr>
      </p:pic>
      <p:sp>
        <p:nvSpPr>
          <p:cNvPr id="473" name="Google Shape;473;p52"/>
          <p:cNvSpPr txBox="1"/>
          <p:nvPr>
            <p:ph idx="1" type="body"/>
          </p:nvPr>
        </p:nvSpPr>
        <p:spPr>
          <a:xfrm>
            <a:off x="311700" y="4045583"/>
            <a:ext cx="8520600" cy="494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Merge the two branches:</a:t>
            </a:r>
            <a:endParaRPr sz="1400">
              <a:solidFill>
                <a:schemeClr val="dk1"/>
              </a:solidFill>
            </a:endParaRPr>
          </a:p>
        </p:txBody>
      </p:sp>
      <p:pic>
        <p:nvPicPr>
          <p:cNvPr id="474" name="Google Shape;474;p52"/>
          <p:cNvPicPr preferRelativeResize="0"/>
          <p:nvPr/>
        </p:nvPicPr>
        <p:blipFill>
          <a:blip r:embed="rId8">
            <a:alphaModFix/>
          </a:blip>
          <a:stretch>
            <a:fillRect/>
          </a:stretch>
        </p:blipFill>
        <p:spPr>
          <a:xfrm>
            <a:off x="4191550" y="2948163"/>
            <a:ext cx="3607826" cy="314900"/>
          </a:xfrm>
          <a:prstGeom prst="rect">
            <a:avLst/>
          </a:prstGeom>
          <a:noFill/>
          <a:ln>
            <a:noFill/>
          </a:ln>
        </p:spPr>
      </p:pic>
      <p:pic>
        <p:nvPicPr>
          <p:cNvPr id="475" name="Google Shape;475;p52"/>
          <p:cNvPicPr preferRelativeResize="0"/>
          <p:nvPr/>
        </p:nvPicPr>
        <p:blipFill>
          <a:blip r:embed="rId9">
            <a:alphaModFix/>
          </a:blip>
          <a:stretch>
            <a:fillRect/>
          </a:stretch>
        </p:blipFill>
        <p:spPr>
          <a:xfrm>
            <a:off x="3827075" y="2652300"/>
            <a:ext cx="393450" cy="906650"/>
          </a:xfrm>
          <a:prstGeom prst="rect">
            <a:avLst/>
          </a:prstGeom>
          <a:noFill/>
          <a:ln>
            <a:noFill/>
          </a:ln>
        </p:spPr>
      </p:pic>
      <p:sp>
        <p:nvSpPr>
          <p:cNvPr id="476" name="Google Shape;476;p52"/>
          <p:cNvSpPr txBox="1"/>
          <p:nvPr>
            <p:ph idx="1" type="body"/>
          </p:nvPr>
        </p:nvSpPr>
        <p:spPr>
          <a:xfrm>
            <a:off x="311700" y="4609858"/>
            <a:ext cx="8520600" cy="494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Push</a:t>
            </a:r>
            <a:r>
              <a:rPr lang="en" sz="1400">
                <a:solidFill>
                  <a:schemeClr val="dk1"/>
                </a:solidFill>
              </a:rPr>
              <a:t>:</a:t>
            </a:r>
            <a:endParaRPr sz="1400">
              <a:solidFill>
                <a:schemeClr val="dk1"/>
              </a:solidFill>
            </a:endParaRPr>
          </a:p>
        </p:txBody>
      </p:sp>
      <p:pic>
        <p:nvPicPr>
          <p:cNvPr id="477" name="Google Shape;477;p52"/>
          <p:cNvPicPr preferRelativeResize="0"/>
          <p:nvPr/>
        </p:nvPicPr>
        <p:blipFill>
          <a:blip r:embed="rId10">
            <a:alphaModFix/>
          </a:blip>
          <a:stretch>
            <a:fillRect/>
          </a:stretch>
        </p:blipFill>
        <p:spPr>
          <a:xfrm>
            <a:off x="2902225" y="4079988"/>
            <a:ext cx="2318400" cy="289800"/>
          </a:xfrm>
          <a:prstGeom prst="rect">
            <a:avLst/>
          </a:prstGeom>
          <a:noFill/>
          <a:ln>
            <a:noFill/>
          </a:ln>
        </p:spPr>
      </p:pic>
      <p:pic>
        <p:nvPicPr>
          <p:cNvPr id="478" name="Google Shape;478;p52"/>
          <p:cNvPicPr preferRelativeResize="0"/>
          <p:nvPr/>
        </p:nvPicPr>
        <p:blipFill>
          <a:blip r:embed="rId11">
            <a:alphaModFix/>
          </a:blip>
          <a:stretch>
            <a:fillRect/>
          </a:stretch>
        </p:blipFill>
        <p:spPr>
          <a:xfrm>
            <a:off x="1466800" y="4609850"/>
            <a:ext cx="1137800" cy="353500"/>
          </a:xfrm>
          <a:prstGeom prst="rect">
            <a:avLst/>
          </a:prstGeom>
          <a:noFill/>
          <a:ln>
            <a:noFill/>
          </a:ln>
        </p:spPr>
      </p:pic>
      <p:pic>
        <p:nvPicPr>
          <p:cNvPr id="479" name="Google Shape;479;p52"/>
          <p:cNvPicPr preferRelativeResize="0"/>
          <p:nvPr/>
        </p:nvPicPr>
        <p:blipFill>
          <a:blip r:embed="rId12">
            <a:alphaModFix/>
          </a:blip>
          <a:stretch>
            <a:fillRect/>
          </a:stretch>
        </p:blipFill>
        <p:spPr>
          <a:xfrm>
            <a:off x="2980400" y="1611500"/>
            <a:ext cx="2805258" cy="289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
                                        <p:tgtEl>
                                          <p:spTgt spid="460"/>
                                        </p:tgtEl>
                                      </p:cBhvr>
                                    </p:animEffect>
                                  </p:childTnLst>
                                </p:cTn>
                              </p:par>
                              <p:par>
                                <p:cTn fill="hold" nodeType="with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
                                        <p:tgtEl>
                                          <p:spTgt spid="459"/>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
                                        <p:tgtEl>
                                          <p:spTgt spid="4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
                                        <p:tgtEl>
                                          <p:spTgt spid="461"/>
                                        </p:tgtEl>
                                      </p:cBhvr>
                                    </p:animEffect>
                                  </p:childTnLst>
                                </p:cTn>
                              </p:par>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
                                        <p:tgtEl>
                                          <p:spTgt spid="4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
                                        <p:tgtEl>
                                          <p:spTgt spid="462"/>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
                                        <p:tgtEl>
                                          <p:spTgt spid="4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
                                        <p:tgtEl>
                                          <p:spTgt spid="475"/>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
                                        <p:tgtEl>
                                          <p:spTgt spid="466"/>
                                        </p:tgtEl>
                                      </p:cBhvr>
                                    </p:animEffect>
                                  </p:childTnLst>
                                </p:cTn>
                              </p:par>
                              <p:par>
                                <p:cTn fill="hold" nodeType="with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
                                        <p:tgtEl>
                                          <p:spTgt spid="474"/>
                                        </p:tgtEl>
                                      </p:cBhvr>
                                    </p:animEffect>
                                  </p:childTnLst>
                                </p:cTn>
                              </p:par>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
                                        <p:tgtEl>
                                          <p:spTgt spid="4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
                                        <p:tgtEl>
                                          <p:spTgt spid="467"/>
                                        </p:tgtEl>
                                      </p:cBhvr>
                                    </p:animEffec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
                                        <p:tgtEl>
                                          <p:spTgt spid="4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
                                        <p:tgtEl>
                                          <p:spTgt spid="469"/>
                                        </p:tgtEl>
                                      </p:cBhvr>
                                    </p:animEffect>
                                  </p:childTnLst>
                                </p:cTn>
                              </p:par>
                              <p:par>
                                <p:cTn fill="hold" nodeType="with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
                                        <p:tgtEl>
                                          <p:spTgt spid="458"/>
                                        </p:tgtEl>
                                      </p:cBhvr>
                                    </p:animEffect>
                                  </p:childTnLst>
                                </p:cTn>
                              </p:par>
                              <p:par>
                                <p:cTn fill="hold" nodeType="with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
                                        <p:tgtEl>
                                          <p:spTgt spid="4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
                                        <p:tgtEl>
                                          <p:spTgt spid="473"/>
                                        </p:tgtEl>
                                      </p:cBhvr>
                                    </p:animEffect>
                                  </p:childTnLst>
                                </p:cTn>
                              </p:par>
                              <p:par>
                                <p:cTn fill="hold" nodeType="with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
                                        <p:tgtEl>
                                          <p:spTgt spid="4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
                                        <p:tgtEl>
                                          <p:spTgt spid="476"/>
                                        </p:tgtEl>
                                      </p:cBhvr>
                                    </p:animEffect>
                                  </p:childTnLst>
                                </p:cTn>
                              </p:par>
                              <p:par>
                                <p:cTn fill="hold" nodeType="with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
                                        <p:tgtEl>
                                          <p:spTgt spid="4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980000"/>
                </a:solidFill>
              </a:rPr>
              <a:t>Why are version control systems useful?</a:t>
            </a:r>
            <a:r>
              <a:rPr lang="en"/>
              <a:t> </a:t>
            </a:r>
            <a:endParaRPr/>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highlight>
                  <a:srgbClr val="FFFFFF"/>
                </a:highlight>
              </a:rPr>
              <a:t>They allow us to:</a:t>
            </a:r>
            <a:endParaRPr sz="1400">
              <a:solidFill>
                <a:schemeClr val="dk1"/>
              </a:solidFill>
              <a:highlight>
                <a:srgbClr val="FFFFFF"/>
              </a:highlight>
            </a:endParaRPr>
          </a:p>
          <a:p>
            <a:pPr indent="0" lvl="0" marL="0" rtl="0" algn="l">
              <a:spcBef>
                <a:spcPts val="1200"/>
              </a:spcBef>
              <a:spcAft>
                <a:spcPts val="0"/>
              </a:spcAft>
              <a:buNone/>
            </a:pPr>
            <a:r>
              <a:t/>
            </a:r>
            <a:endParaRPr>
              <a:solidFill>
                <a:schemeClr val="dk1"/>
              </a:solidFill>
              <a:highlight>
                <a:srgbClr val="FFFFFF"/>
              </a:highlight>
            </a:endParaRPr>
          </a:p>
          <a:p>
            <a:pPr indent="-317500" lvl="0" marL="457200" rtl="0" algn="l">
              <a:lnSpc>
                <a:spcPct val="200000"/>
              </a:lnSpc>
              <a:spcBef>
                <a:spcPts val="1200"/>
              </a:spcBef>
              <a:spcAft>
                <a:spcPts val="0"/>
              </a:spcAft>
              <a:buClr>
                <a:srgbClr val="980000"/>
              </a:buClr>
              <a:buSzPts val="1400"/>
              <a:buChar char="➢"/>
            </a:pPr>
            <a:r>
              <a:rPr lang="en" sz="1400">
                <a:solidFill>
                  <a:schemeClr val="dk1"/>
                </a:solidFill>
                <a:highlight>
                  <a:srgbClr val="FFFFFF"/>
                </a:highlight>
              </a:rPr>
              <a:t>L</a:t>
            </a:r>
            <a:r>
              <a:rPr lang="en" sz="1400">
                <a:solidFill>
                  <a:schemeClr val="dk1"/>
                </a:solidFill>
                <a:highlight>
                  <a:srgbClr val="FFFFFF"/>
                </a:highlight>
              </a:rPr>
              <a:t>ook at old snapshots of a project.</a:t>
            </a:r>
            <a:endParaRPr sz="1400">
              <a:solidFill>
                <a:schemeClr val="dk1"/>
              </a:solidFill>
              <a:highlight>
                <a:srgbClr val="FFFFFF"/>
              </a:highlight>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highlight>
                  <a:schemeClr val="lt1"/>
                </a:highlight>
              </a:rPr>
              <a:t>Revert the entire project back to a previous state</a:t>
            </a:r>
            <a:endParaRPr sz="1400">
              <a:solidFill>
                <a:schemeClr val="dk1"/>
              </a:solidFill>
              <a:highlight>
                <a:srgbClr val="FFFFFF"/>
              </a:highlight>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highlight>
                  <a:srgbClr val="FFFFFF"/>
                </a:highlight>
              </a:rPr>
              <a:t>K</a:t>
            </a:r>
            <a:r>
              <a:rPr lang="en" sz="1400">
                <a:solidFill>
                  <a:schemeClr val="dk1"/>
                </a:solidFill>
                <a:highlight>
                  <a:srgbClr val="FFFFFF"/>
                </a:highlight>
              </a:rPr>
              <a:t>eep a log of why certain changes were made.</a:t>
            </a:r>
            <a:endParaRPr sz="1400">
              <a:solidFill>
                <a:schemeClr val="dk1"/>
              </a:solidFill>
              <a:highlight>
                <a:srgbClr val="FFFFFF"/>
              </a:highlight>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highlight>
                  <a:srgbClr val="FFFFFF"/>
                </a:highlight>
              </a:rPr>
              <a:t>Work on parallel branches of development.</a:t>
            </a:r>
            <a:endParaRPr sz="1400">
              <a:solidFill>
                <a:schemeClr val="dk1"/>
              </a:solidFill>
              <a:highlight>
                <a:srgbClr val="FFFFFF"/>
              </a:highlight>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highlight>
                  <a:srgbClr val="FFFFFF"/>
                </a:highlight>
              </a:rPr>
              <a:t>See what other people have changed.</a:t>
            </a:r>
            <a:endParaRPr sz="1400">
              <a:solidFill>
                <a:schemeClr val="dk1"/>
              </a:solidFill>
              <a:highlight>
                <a:srgbClr val="FFFFFF"/>
              </a:highlight>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highlight>
                  <a:srgbClr val="FFFFFF"/>
                </a:highlight>
              </a:rPr>
              <a:t>Resolve conflicts in concurrent development.</a:t>
            </a:r>
            <a:endParaRPr sz="1400">
              <a:solidFill>
                <a:schemeClr val="dk1"/>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animEffect filter="fade" transition="in">
                                      <p:cBhvr>
                                        <p:cTn dur="1"/>
                                        <p:tgtEl>
                                          <p:spTgt spid="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animEffect filter="fade" transition="in">
                                      <p:cBhvr>
                                        <p:cTn dur="1"/>
                                        <p:tgtEl>
                                          <p:spTgt spid="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2" st="2"/>
                                            </p:txEl>
                                          </p:spTgt>
                                        </p:tgtEl>
                                        <p:attrNameLst>
                                          <p:attrName>style.visibility</p:attrName>
                                        </p:attrNameLst>
                                      </p:cBhvr>
                                      <p:to>
                                        <p:strVal val="visible"/>
                                      </p:to>
                                    </p:set>
                                    <p:animEffect filter="fade" transition="in">
                                      <p:cBhvr>
                                        <p:cTn dur="1"/>
                                        <p:tgtEl>
                                          <p:spTgt spid="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3" st="3"/>
                                            </p:txEl>
                                          </p:spTgt>
                                        </p:tgtEl>
                                        <p:attrNameLst>
                                          <p:attrName>style.visibility</p:attrName>
                                        </p:attrNameLst>
                                      </p:cBhvr>
                                      <p:to>
                                        <p:strVal val="visible"/>
                                      </p:to>
                                    </p:set>
                                    <p:animEffect filter="fade" transition="in">
                                      <p:cBhvr>
                                        <p:cTn dur="1"/>
                                        <p:tgtEl>
                                          <p:spTgt spid="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4" st="4"/>
                                            </p:txEl>
                                          </p:spTgt>
                                        </p:tgtEl>
                                        <p:attrNameLst>
                                          <p:attrName>style.visibility</p:attrName>
                                        </p:attrNameLst>
                                      </p:cBhvr>
                                      <p:to>
                                        <p:strVal val="visible"/>
                                      </p:to>
                                    </p:set>
                                    <p:animEffect filter="fade" transition="in">
                                      <p:cBhvr>
                                        <p:cTn dur="1"/>
                                        <p:tgtEl>
                                          <p:spTgt spid="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5" st="5"/>
                                            </p:txEl>
                                          </p:spTgt>
                                        </p:tgtEl>
                                        <p:attrNameLst>
                                          <p:attrName>style.visibility</p:attrName>
                                        </p:attrNameLst>
                                      </p:cBhvr>
                                      <p:to>
                                        <p:strVal val="visible"/>
                                      </p:to>
                                    </p:set>
                                    <p:animEffect filter="fade" transition="in">
                                      <p:cBhvr>
                                        <p:cTn dur="1"/>
                                        <p:tgtEl>
                                          <p:spTgt spid="7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6" st="6"/>
                                            </p:txEl>
                                          </p:spTgt>
                                        </p:tgtEl>
                                        <p:attrNameLst>
                                          <p:attrName>style.visibility</p:attrName>
                                        </p:attrNameLst>
                                      </p:cBhvr>
                                      <p:to>
                                        <p:strVal val="visible"/>
                                      </p:to>
                                    </p:set>
                                    <p:animEffect filter="fade" transition="in">
                                      <p:cBhvr>
                                        <p:cTn dur="1"/>
                                        <p:tgtEl>
                                          <p:spTgt spid="7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7" st="7"/>
                                            </p:txEl>
                                          </p:spTgt>
                                        </p:tgtEl>
                                        <p:attrNameLst>
                                          <p:attrName>style.visibility</p:attrName>
                                        </p:attrNameLst>
                                      </p:cBhvr>
                                      <p:to>
                                        <p:strVal val="visible"/>
                                      </p:to>
                                    </p:set>
                                    <p:animEffect filter="fade" transition="in">
                                      <p:cBhvr>
                                        <p:cTn dur="1"/>
                                        <p:tgtEl>
                                          <p:spTgt spid="7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980000"/>
                </a:solidFill>
              </a:rPr>
              <a:t>Useful Tips:</a:t>
            </a:r>
            <a:endParaRPr>
              <a:solidFill>
                <a:srgbClr val="980000"/>
              </a:solidFill>
            </a:endParaRPr>
          </a:p>
          <a:p>
            <a:pPr indent="0" lvl="0" marL="0" rtl="0" algn="l">
              <a:spcBef>
                <a:spcPts val="0"/>
              </a:spcBef>
              <a:spcAft>
                <a:spcPts val="0"/>
              </a:spcAft>
              <a:buNone/>
            </a:pPr>
            <a:r>
              <a:t/>
            </a:r>
            <a:endParaRPr/>
          </a:p>
        </p:txBody>
      </p:sp>
      <p:sp>
        <p:nvSpPr>
          <p:cNvPr id="485" name="Google Shape;485;p53"/>
          <p:cNvSpPr txBox="1"/>
          <p:nvPr>
            <p:ph idx="1" type="body"/>
          </p:nvPr>
        </p:nvSpPr>
        <p:spPr>
          <a:xfrm>
            <a:off x="311700" y="1351950"/>
            <a:ext cx="8520600" cy="24396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rgbClr val="980000"/>
              </a:buClr>
              <a:buSzPts val="1400"/>
              <a:buChar char="●"/>
            </a:pPr>
            <a:r>
              <a:rPr lang="en" sz="1400">
                <a:solidFill>
                  <a:schemeClr val="dk1"/>
                </a:solidFill>
              </a:rPr>
              <a:t>Google is your friend. (e.g. ”How to undo merge in Git”.)  </a:t>
            </a:r>
            <a:endParaRPr sz="1400">
              <a:solidFill>
                <a:schemeClr val="dk1"/>
              </a:solidFill>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rPr>
              <a:t>Almost anything can be undone, as long as it is committed. </a:t>
            </a:r>
            <a:endParaRPr sz="1400">
              <a:solidFill>
                <a:schemeClr val="dk1"/>
              </a:solidFill>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rPr>
              <a:t>Commit often, pull often. </a:t>
            </a:r>
            <a:endParaRPr sz="1400">
              <a:solidFill>
                <a:schemeClr val="dk1"/>
              </a:solidFill>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rPr>
              <a:t>Might take a while to get used to, but it is useful knowledge that will improve productivity and collaboration.</a:t>
            </a:r>
            <a:endParaRPr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
                                        <p:tgtEl>
                                          <p:spTgt spid="4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0" st="0"/>
                                            </p:txEl>
                                          </p:spTgt>
                                        </p:tgtEl>
                                        <p:attrNameLst>
                                          <p:attrName>style.visibility</p:attrName>
                                        </p:attrNameLst>
                                      </p:cBhvr>
                                      <p:to>
                                        <p:strVal val="visible"/>
                                      </p:to>
                                    </p:set>
                                    <p:animEffect filter="fade" transition="in">
                                      <p:cBhvr>
                                        <p:cTn dur="1"/>
                                        <p:tgtEl>
                                          <p:spTgt spid="4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 st="1"/>
                                            </p:txEl>
                                          </p:spTgt>
                                        </p:tgtEl>
                                        <p:attrNameLst>
                                          <p:attrName>style.visibility</p:attrName>
                                        </p:attrNameLst>
                                      </p:cBhvr>
                                      <p:to>
                                        <p:strVal val="visible"/>
                                      </p:to>
                                    </p:set>
                                    <p:animEffect filter="fade" transition="in">
                                      <p:cBhvr>
                                        <p:cTn dur="1"/>
                                        <p:tgtEl>
                                          <p:spTgt spid="4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2" st="2"/>
                                            </p:txEl>
                                          </p:spTgt>
                                        </p:tgtEl>
                                        <p:attrNameLst>
                                          <p:attrName>style.visibility</p:attrName>
                                        </p:attrNameLst>
                                      </p:cBhvr>
                                      <p:to>
                                        <p:strVal val="visible"/>
                                      </p:to>
                                    </p:set>
                                    <p:animEffect filter="fade" transition="in">
                                      <p:cBhvr>
                                        <p:cTn dur="1"/>
                                        <p:tgtEl>
                                          <p:spTgt spid="4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3" st="3"/>
                                            </p:txEl>
                                          </p:spTgt>
                                        </p:tgtEl>
                                        <p:attrNameLst>
                                          <p:attrName>style.visibility</p:attrName>
                                        </p:attrNameLst>
                                      </p:cBhvr>
                                      <p:to>
                                        <p:strVal val="visible"/>
                                      </p:to>
                                    </p:set>
                                    <p:animEffect filter="fade" transition="in">
                                      <p:cBhvr>
                                        <p:cTn dur="1"/>
                                        <p:tgtEl>
                                          <p:spTgt spid="48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pic>
        <p:nvPicPr>
          <p:cNvPr id="490" name="Google Shape;490;p54"/>
          <p:cNvPicPr preferRelativeResize="0"/>
          <p:nvPr/>
        </p:nvPicPr>
        <p:blipFill>
          <a:blip r:embed="rId3">
            <a:alphaModFix/>
          </a:blip>
          <a:stretch>
            <a:fillRect/>
          </a:stretch>
        </p:blipFill>
        <p:spPr>
          <a:xfrm>
            <a:off x="2991851" y="295025"/>
            <a:ext cx="3160300" cy="4553450"/>
          </a:xfrm>
          <a:prstGeom prst="rect">
            <a:avLst/>
          </a:prstGeom>
          <a:noFill/>
          <a:ln>
            <a:noFill/>
          </a:ln>
        </p:spPr>
      </p:pic>
      <p:sp>
        <p:nvSpPr>
          <p:cNvPr id="491" name="Google Shape;491;p54"/>
          <p:cNvSpPr txBox="1"/>
          <p:nvPr/>
        </p:nvSpPr>
        <p:spPr>
          <a:xfrm rot="-1320375">
            <a:off x="5754458" y="2105014"/>
            <a:ext cx="2290585" cy="203187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rgbClr val="980000"/>
                </a:solidFill>
              </a:rPr>
              <a:t>FUNNY, BUT </a:t>
            </a:r>
            <a:r>
              <a:rPr lang="en" sz="4000">
                <a:solidFill>
                  <a:srgbClr val="980000"/>
                </a:solidFill>
              </a:rPr>
              <a:t>WRONG</a:t>
            </a:r>
            <a:endParaRPr sz="4000">
              <a:solidFill>
                <a:srgbClr val="98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5"/>
          <p:cNvSpPr txBox="1"/>
          <p:nvPr>
            <p:ph idx="1" type="body"/>
          </p:nvPr>
        </p:nvSpPr>
        <p:spPr>
          <a:xfrm>
            <a:off x="311700" y="1862100"/>
            <a:ext cx="8520600" cy="1419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6000">
                <a:solidFill>
                  <a:srgbClr val="980000"/>
                </a:solidFill>
              </a:rPr>
              <a:t>THANK YOU!</a:t>
            </a:r>
            <a:endParaRPr sz="6000">
              <a:solidFill>
                <a:srgbClr val="98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idx="1" type="body"/>
          </p:nvPr>
        </p:nvSpPr>
        <p:spPr>
          <a:xfrm>
            <a:off x="311700" y="2110400"/>
            <a:ext cx="8520600" cy="208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solidFill>
                <a:schemeClr val="dk1"/>
              </a:solidFill>
              <a:highlight>
                <a:srgbClr val="FFFFFF"/>
              </a:highlight>
            </a:endParaRPr>
          </a:p>
          <a:p>
            <a:pPr indent="-317500" lvl="0" marL="457200" rtl="0" algn="l">
              <a:spcBef>
                <a:spcPts val="1200"/>
              </a:spcBef>
              <a:spcAft>
                <a:spcPts val="0"/>
              </a:spcAft>
              <a:buClr>
                <a:srgbClr val="980000"/>
              </a:buClr>
              <a:buSzPts val="1400"/>
              <a:buChar char="➢"/>
            </a:pPr>
            <a:r>
              <a:rPr lang="en" sz="1400">
                <a:solidFill>
                  <a:schemeClr val="dk1"/>
                </a:solidFill>
                <a:highlight>
                  <a:srgbClr val="FFFFFF"/>
                </a:highlight>
              </a:rPr>
              <a:t>Git is a </a:t>
            </a:r>
            <a:r>
              <a:rPr i="1" lang="en" sz="1400">
                <a:solidFill>
                  <a:srgbClr val="EA9999"/>
                </a:solidFill>
                <a:highlight>
                  <a:srgbClr val="FFFFFF"/>
                </a:highlight>
              </a:rPr>
              <a:t>distributed</a:t>
            </a:r>
            <a:r>
              <a:rPr lang="en" sz="1400">
                <a:solidFill>
                  <a:schemeClr val="dk1"/>
                </a:solidFill>
                <a:highlight>
                  <a:srgbClr val="FFFFFF"/>
                </a:highlight>
              </a:rPr>
              <a:t> version control system </a:t>
            </a:r>
            <a:r>
              <a:rPr lang="en" sz="1400">
                <a:solidFill>
                  <a:schemeClr val="dk1"/>
                </a:solidFill>
                <a:highlight>
                  <a:srgbClr val="FFFFFF"/>
                </a:highlight>
              </a:rPr>
              <a:t>: Every developer has the full history of the codebase mirrored on their computer.</a:t>
            </a:r>
            <a:endParaRPr sz="1400">
              <a:solidFill>
                <a:schemeClr val="dk1"/>
              </a:solidFill>
              <a:highlight>
                <a:srgbClr val="FFFFFF"/>
              </a:highlight>
            </a:endParaRPr>
          </a:p>
        </p:txBody>
      </p:sp>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What is Git?</a:t>
            </a:r>
            <a:endParaRPr/>
          </a:p>
        </p:txBody>
      </p:sp>
      <p:sp>
        <p:nvSpPr>
          <p:cNvPr id="84" name="Google Shape;84;p18"/>
          <p:cNvSpPr txBox="1"/>
          <p:nvPr>
            <p:ph idx="1" type="body"/>
          </p:nvPr>
        </p:nvSpPr>
        <p:spPr>
          <a:xfrm>
            <a:off x="1401600" y="1187675"/>
            <a:ext cx="6340800" cy="1220700"/>
          </a:xfrm>
          <a:prstGeom prst="rect">
            <a:avLst/>
          </a:prstGeom>
        </p:spPr>
        <p:txBody>
          <a:bodyPr anchorCtr="0" anchor="t" bIns="91425" lIns="91425" spcFirstLastPara="1" rIns="91425" wrap="square" tIns="91425">
            <a:normAutofit fontScale="62500" lnSpcReduction="20000"/>
          </a:bodyPr>
          <a:lstStyle/>
          <a:p>
            <a:pPr indent="0" lvl="0" marL="0" rtl="0" algn="ctr">
              <a:lnSpc>
                <a:spcPct val="150000"/>
              </a:lnSpc>
              <a:spcBef>
                <a:spcPts val="0"/>
              </a:spcBef>
              <a:spcAft>
                <a:spcPts val="0"/>
              </a:spcAft>
              <a:buNone/>
            </a:pPr>
            <a:r>
              <a:rPr b="1" lang="en" sz="2505">
                <a:solidFill>
                  <a:schemeClr val="dk1"/>
                </a:solidFill>
                <a:highlight>
                  <a:srgbClr val="FFFFFF"/>
                </a:highlight>
              </a:rPr>
              <a:t>Git</a:t>
            </a:r>
            <a:r>
              <a:rPr b="1" lang="en" sz="2505">
                <a:solidFill>
                  <a:schemeClr val="dk1"/>
                </a:solidFill>
                <a:highlight>
                  <a:srgbClr val="FFFFFF"/>
                </a:highlight>
              </a:rPr>
              <a:t> is the de facto standard for version control: the most modern VCS (2005), and the most popular!</a:t>
            </a:r>
            <a:endParaRPr b="1" sz="2505">
              <a:solidFill>
                <a:schemeClr val="dk1"/>
              </a:solidFill>
              <a:highlight>
                <a:srgbClr val="FFFFFF"/>
              </a:highlight>
            </a:endParaRPr>
          </a:p>
          <a:p>
            <a:pPr indent="0" lvl="0" marL="0" rtl="0" algn="l">
              <a:spcBef>
                <a:spcPts val="0"/>
              </a:spcBef>
              <a:spcAft>
                <a:spcPts val="0"/>
              </a:spcAft>
              <a:buNone/>
            </a:pPr>
            <a:r>
              <a:t/>
            </a:r>
            <a:endParaRPr sz="1400">
              <a:solidFill>
                <a:schemeClr val="dk1"/>
              </a:solidFill>
              <a:highlight>
                <a:srgbClr val="FFFFFF"/>
              </a:highlight>
            </a:endParaRPr>
          </a:p>
          <a:p>
            <a:pPr indent="0" lvl="0" marL="0" rtl="0" algn="l">
              <a:spcBef>
                <a:spcPts val="1200"/>
              </a:spcBef>
              <a:spcAft>
                <a:spcPts val="1200"/>
              </a:spcAft>
              <a:buNone/>
            </a:pPr>
            <a:r>
              <a:t/>
            </a:r>
            <a:endParaRPr sz="1400">
              <a:solidFill>
                <a:schemeClr val="dk1"/>
              </a:solidFill>
              <a:highlight>
                <a:srgbClr val="FFFFFF"/>
              </a:highlight>
            </a:endParaRPr>
          </a:p>
        </p:txBody>
      </p:sp>
      <p:pic>
        <p:nvPicPr>
          <p:cNvPr id="85" name="Google Shape;85;p18"/>
          <p:cNvPicPr preferRelativeResize="0"/>
          <p:nvPr/>
        </p:nvPicPr>
        <p:blipFill>
          <a:blip r:embed="rId3">
            <a:alphaModFix/>
          </a:blip>
          <a:stretch>
            <a:fillRect/>
          </a:stretch>
        </p:blipFill>
        <p:spPr>
          <a:xfrm>
            <a:off x="3446037" y="3118300"/>
            <a:ext cx="2251925" cy="1730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980000"/>
                </a:solidFill>
              </a:rPr>
              <a:t>Git vs GitHub</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en" sz="2200">
                <a:solidFill>
                  <a:schemeClr val="dk1"/>
                </a:solidFill>
              </a:rPr>
              <a:t>Git</a:t>
            </a:r>
            <a:endParaRPr sz="2200">
              <a:solidFill>
                <a:schemeClr val="dk1"/>
              </a:solidFill>
            </a:endParaRPr>
          </a:p>
          <a:p>
            <a:pPr indent="0" lvl="0" marL="0" rtl="0" algn="l">
              <a:spcBef>
                <a:spcPts val="1200"/>
              </a:spcBef>
              <a:spcAft>
                <a:spcPts val="0"/>
              </a:spcAft>
              <a:buNone/>
            </a:pPr>
            <a:r>
              <a:rPr lang="en" sz="2200">
                <a:solidFill>
                  <a:schemeClr val="dk1"/>
                </a:solidFill>
              </a:rPr>
              <a:t>A distributed version control system.</a:t>
            </a:r>
            <a:endParaRPr sz="2200">
              <a:solidFill>
                <a:schemeClr val="dk1"/>
              </a:solidFill>
            </a:endParaRPr>
          </a:p>
          <a:p>
            <a:pPr indent="0" lvl="0" marL="0" rtl="0" algn="l">
              <a:spcBef>
                <a:spcPts val="1200"/>
              </a:spcBef>
              <a:spcAft>
                <a:spcPts val="0"/>
              </a:spcAft>
              <a:buNone/>
            </a:pPr>
            <a:r>
              <a:t/>
            </a:r>
            <a:endParaRPr sz="2200">
              <a:solidFill>
                <a:schemeClr val="dk1"/>
              </a:solidFill>
            </a:endParaRPr>
          </a:p>
          <a:p>
            <a:pPr indent="0" lvl="0" marL="0" rtl="0" algn="l">
              <a:spcBef>
                <a:spcPts val="1200"/>
              </a:spcBef>
              <a:spcAft>
                <a:spcPts val="0"/>
              </a:spcAft>
              <a:buNone/>
            </a:pPr>
            <a:r>
              <a:rPr b="1" lang="en" sz="2200">
                <a:solidFill>
                  <a:schemeClr val="dk1"/>
                </a:solidFill>
              </a:rPr>
              <a:t>Github</a:t>
            </a:r>
            <a:endParaRPr sz="2200">
              <a:solidFill>
                <a:schemeClr val="dk1"/>
              </a:solidFill>
            </a:endParaRPr>
          </a:p>
          <a:p>
            <a:pPr indent="0" lvl="0" marL="0" rtl="0" algn="l">
              <a:spcBef>
                <a:spcPts val="1200"/>
              </a:spcBef>
              <a:spcAft>
                <a:spcPts val="0"/>
              </a:spcAft>
              <a:buNone/>
            </a:pPr>
            <a:r>
              <a:rPr lang="en" sz="2200">
                <a:solidFill>
                  <a:schemeClr val="dk1"/>
                </a:solidFill>
              </a:rPr>
              <a:t>A web-based service that allows you to host projects that use Git for version control.</a:t>
            </a:r>
            <a:endParaRPr sz="2200">
              <a:solidFill>
                <a:schemeClr val="dk1"/>
              </a:solidFill>
            </a:endParaRPr>
          </a:p>
          <a:p>
            <a:pPr indent="0" lvl="0" marL="0" rtl="0" algn="l">
              <a:spcBef>
                <a:spcPts val="1200"/>
              </a:spcBef>
              <a:spcAft>
                <a:spcPts val="0"/>
              </a:spcAft>
              <a:buNone/>
            </a:pPr>
            <a:r>
              <a:rPr lang="en" sz="2200">
                <a:solidFill>
                  <a:schemeClr val="dk1"/>
                </a:solidFill>
              </a:rPr>
              <a:t>Includes project management features.</a:t>
            </a:r>
            <a:endParaRPr sz="2200">
              <a:solidFill>
                <a:schemeClr val="dk1"/>
              </a:solidFill>
            </a:endParaRPr>
          </a:p>
          <a:p>
            <a:pPr indent="0" lvl="0" marL="0" rtl="0" algn="l">
              <a:spcBef>
                <a:spcPts val="1200"/>
              </a:spcBef>
              <a:spcAft>
                <a:spcPts val="0"/>
              </a:spcAft>
              <a:buNone/>
            </a:pPr>
            <a:r>
              <a:rPr lang="en" sz="2200">
                <a:solidFill>
                  <a:schemeClr val="dk1"/>
                </a:solidFill>
              </a:rPr>
              <a:t>Assists</a:t>
            </a:r>
            <a:r>
              <a:rPr lang="en" sz="2200">
                <a:solidFill>
                  <a:schemeClr val="dk1"/>
                </a:solidFill>
              </a:rPr>
              <a:t> with group tasks like setting permissions and assigning collaborators. </a:t>
            </a:r>
            <a:endParaRPr sz="2200">
              <a:solidFill>
                <a:schemeClr val="dk1"/>
              </a:solidFill>
            </a:endParaRPr>
          </a:p>
          <a:p>
            <a:pPr indent="0" lvl="0" marL="0" rtl="0" algn="l">
              <a:spcBef>
                <a:spcPts val="1200"/>
              </a:spcBef>
              <a:spcAft>
                <a:spcPts val="0"/>
              </a:spcAft>
              <a:buNone/>
            </a:pPr>
            <a:r>
              <a:rPr lang="en" sz="2200">
                <a:solidFill>
                  <a:schemeClr val="dk1"/>
                </a:solidFill>
              </a:rPr>
              <a:t>It is cloud-based, allowing any authorized person to access or edit your projects from anywhere in the world.</a:t>
            </a:r>
            <a:endParaRPr sz="2200">
              <a:solidFill>
                <a:schemeClr val="dk1"/>
              </a:solidFill>
            </a:endParaRPr>
          </a:p>
          <a:p>
            <a:pPr indent="0" lvl="0" marL="0" rtl="0" algn="l">
              <a:spcBef>
                <a:spcPts val="1200"/>
              </a:spcBef>
              <a:spcAft>
                <a:spcPts val="1200"/>
              </a:spcAft>
              <a:buNone/>
            </a:pPr>
            <a:r>
              <a:t/>
            </a:r>
            <a:endParaRPr/>
          </a:p>
        </p:txBody>
      </p:sp>
      <p:sp>
        <p:nvSpPr>
          <p:cNvPr id="92" name="Google Shape;92;p19"/>
          <p:cNvSpPr txBox="1"/>
          <p:nvPr/>
        </p:nvSpPr>
        <p:spPr>
          <a:xfrm>
            <a:off x="799275" y="1607925"/>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1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1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100"/>
                                        <p:tgtEl>
                                          <p:spTgt spid="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animEffect filter="fade" transition="in">
                                      <p:cBhvr>
                                        <p:cTn dur="100"/>
                                        <p:tgtEl>
                                          <p:spTgt spid="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5" st="5"/>
                                            </p:txEl>
                                          </p:spTgt>
                                        </p:tgtEl>
                                        <p:attrNameLst>
                                          <p:attrName>style.visibility</p:attrName>
                                        </p:attrNameLst>
                                      </p:cBhvr>
                                      <p:to>
                                        <p:strVal val="visible"/>
                                      </p:to>
                                    </p:set>
                                    <p:animEffect filter="fade" transition="in">
                                      <p:cBhvr>
                                        <p:cTn dur="100"/>
                                        <p:tgtEl>
                                          <p:spTgt spid="9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6" st="6"/>
                                            </p:txEl>
                                          </p:spTgt>
                                        </p:tgtEl>
                                        <p:attrNameLst>
                                          <p:attrName>style.visibility</p:attrName>
                                        </p:attrNameLst>
                                      </p:cBhvr>
                                      <p:to>
                                        <p:strVal val="visible"/>
                                      </p:to>
                                    </p:set>
                                    <p:animEffect filter="fade" transition="in">
                                      <p:cBhvr>
                                        <p:cTn dur="100"/>
                                        <p:tgtEl>
                                          <p:spTgt spid="9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7" st="7"/>
                                            </p:txEl>
                                          </p:spTgt>
                                        </p:tgtEl>
                                        <p:attrNameLst>
                                          <p:attrName>style.visibility</p:attrName>
                                        </p:attrNameLst>
                                      </p:cBhvr>
                                      <p:to>
                                        <p:strVal val="visible"/>
                                      </p:to>
                                    </p:set>
                                    <p:animEffect filter="fade" transition="in">
                                      <p:cBhvr>
                                        <p:cTn dur="100"/>
                                        <p:tgtEl>
                                          <p:spTgt spid="9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8" st="8"/>
                                            </p:txEl>
                                          </p:spTgt>
                                        </p:tgtEl>
                                        <p:attrNameLst>
                                          <p:attrName>style.visibility</p:attrName>
                                        </p:attrNameLst>
                                      </p:cBhvr>
                                      <p:to>
                                        <p:strVal val="visible"/>
                                      </p:to>
                                    </p:set>
                                    <p:animEffect filter="fade" transition="in">
                                      <p:cBhvr>
                                        <p:cTn dur="100"/>
                                        <p:tgtEl>
                                          <p:spTgt spid="9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animEffect filter="fade" transition="in">
                                      <p:cBhvr>
                                        <p:cTn dur="500"/>
                                        <p:tgtEl>
                                          <p:spTgt spid="9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Data Model</a:t>
            </a:r>
            <a:endParaRPr>
              <a:solidFill>
                <a:srgbClr val="980000"/>
              </a:solidFill>
            </a:endParaRPr>
          </a:p>
        </p:txBody>
      </p:sp>
      <p:sp>
        <p:nvSpPr>
          <p:cNvPr id="98" name="Google Shape;98;p20"/>
          <p:cNvSpPr txBox="1"/>
          <p:nvPr>
            <p:ph idx="1" type="body"/>
          </p:nvPr>
        </p:nvSpPr>
        <p:spPr>
          <a:xfrm>
            <a:off x="333150" y="1250600"/>
            <a:ext cx="8477700" cy="611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852"/>
              <a:buNone/>
            </a:pPr>
            <a:r>
              <a:rPr b="1" lang="en" sz="1400">
                <a:solidFill>
                  <a:schemeClr val="dk1"/>
                </a:solidFill>
                <a:highlight>
                  <a:srgbClr val="FFFFFF"/>
                </a:highlight>
              </a:rPr>
              <a:t>Commit (noun):  </a:t>
            </a:r>
            <a:r>
              <a:rPr lang="en" sz="1400">
                <a:solidFill>
                  <a:schemeClr val="dk1"/>
                </a:solidFill>
                <a:highlight>
                  <a:srgbClr val="FFFFFF"/>
                </a:highlight>
              </a:rPr>
              <a:t>A snapshot of </a:t>
            </a:r>
            <a:r>
              <a:rPr lang="en" sz="1400">
                <a:solidFill>
                  <a:schemeClr val="dk1"/>
                </a:solidFill>
                <a:highlight>
                  <a:srgbClr val="FFFFFF"/>
                </a:highlight>
              </a:rPr>
              <a:t>all the files associated with a project.</a:t>
            </a:r>
            <a:endParaRPr sz="1400">
              <a:solidFill>
                <a:schemeClr val="dk1"/>
              </a:solidFill>
              <a:highlight>
                <a:srgbClr val="FFFFFF"/>
              </a:highlight>
            </a:endParaRPr>
          </a:p>
          <a:p>
            <a:pPr indent="0" lvl="0" marL="0" rtl="0" algn="l">
              <a:lnSpc>
                <a:spcPct val="80000"/>
              </a:lnSpc>
              <a:spcBef>
                <a:spcPts val="1200"/>
              </a:spcBef>
              <a:spcAft>
                <a:spcPts val="1200"/>
              </a:spcAft>
              <a:buClr>
                <a:schemeClr val="dk1"/>
              </a:buClr>
              <a:buSzPts val="852"/>
              <a:buFont typeface="Arial"/>
              <a:buNone/>
            </a:pPr>
            <a:r>
              <a:rPr b="1" lang="en" sz="1400">
                <a:solidFill>
                  <a:schemeClr val="dk1"/>
                </a:solidFill>
                <a:highlight>
                  <a:schemeClr val="lt1"/>
                </a:highlight>
              </a:rPr>
              <a:t>Commit (verb):  </a:t>
            </a:r>
            <a:r>
              <a:rPr lang="en" sz="1400">
                <a:solidFill>
                  <a:schemeClr val="dk1"/>
                </a:solidFill>
                <a:highlight>
                  <a:srgbClr val="FFFFFF"/>
                </a:highlight>
              </a:rPr>
              <a:t>The action of storing a new snapshot of all the files associated with a project.</a:t>
            </a:r>
            <a:endParaRPr sz="1400">
              <a:solidFill>
                <a:schemeClr val="dk1"/>
              </a:solidFill>
              <a:highlight>
                <a:srgbClr val="FFFFFF"/>
              </a:highlight>
            </a:endParaRPr>
          </a:p>
        </p:txBody>
      </p:sp>
      <p:grpSp>
        <p:nvGrpSpPr>
          <p:cNvPr id="99" name="Google Shape;99;p20"/>
          <p:cNvGrpSpPr/>
          <p:nvPr/>
        </p:nvGrpSpPr>
        <p:grpSpPr>
          <a:xfrm>
            <a:off x="333138" y="2331213"/>
            <a:ext cx="8477713" cy="2106650"/>
            <a:chOff x="311688" y="1350063"/>
            <a:chExt cx="8477713" cy="2106650"/>
          </a:xfrm>
        </p:grpSpPr>
        <p:pic>
          <p:nvPicPr>
            <p:cNvPr id="100" name="Google Shape;100;p20"/>
            <p:cNvPicPr preferRelativeResize="0"/>
            <p:nvPr/>
          </p:nvPicPr>
          <p:blipFill>
            <a:blip r:embed="rId3">
              <a:alphaModFix/>
            </a:blip>
            <a:stretch>
              <a:fillRect/>
            </a:stretch>
          </p:blipFill>
          <p:spPr>
            <a:xfrm>
              <a:off x="311688" y="1350063"/>
              <a:ext cx="6648432" cy="2106650"/>
            </a:xfrm>
            <a:prstGeom prst="rect">
              <a:avLst/>
            </a:prstGeom>
            <a:noFill/>
            <a:ln>
              <a:noFill/>
            </a:ln>
          </p:spPr>
        </p:pic>
        <p:sp>
          <p:nvSpPr>
            <p:cNvPr id="101" name="Google Shape;101;p20"/>
            <p:cNvSpPr/>
            <p:nvPr/>
          </p:nvSpPr>
          <p:spPr>
            <a:xfrm>
              <a:off x="4574125" y="1390938"/>
              <a:ext cx="2339100" cy="788100"/>
            </a:xfrm>
            <a:prstGeom prst="roundRect">
              <a:avLst>
                <a:gd fmla="val 16667" name="adj"/>
              </a:avLst>
            </a:prstGeom>
            <a:solidFill>
              <a:srgbClr val="F4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solidFill>
                    <a:schemeClr val="dk1"/>
                  </a:solidFill>
                </a:rPr>
                <a:t>Blob: a file</a:t>
              </a:r>
              <a:endParaRPr b="1" i="1">
                <a:solidFill>
                  <a:schemeClr val="dk1"/>
                </a:solidFill>
              </a:endParaRPr>
            </a:p>
            <a:p>
              <a:pPr indent="0" lvl="0" marL="0" rtl="0" algn="ctr">
                <a:spcBef>
                  <a:spcPts val="0"/>
                </a:spcBef>
                <a:spcAft>
                  <a:spcPts val="0"/>
                </a:spcAft>
                <a:buNone/>
              </a:pPr>
              <a:r>
                <a:rPr b="1" i="1" lang="en">
                  <a:solidFill>
                    <a:schemeClr val="dk1"/>
                  </a:solidFill>
                </a:rPr>
                <a:t>Tree: a directory (folder)</a:t>
              </a:r>
              <a:endParaRPr b="1" i="1">
                <a:solidFill>
                  <a:schemeClr val="dk1"/>
                </a:solidFill>
              </a:endParaRPr>
            </a:p>
          </p:txBody>
        </p:sp>
        <p:sp>
          <p:nvSpPr>
            <p:cNvPr id="102" name="Google Shape;102;p20"/>
            <p:cNvSpPr/>
            <p:nvPr/>
          </p:nvSpPr>
          <p:spPr>
            <a:xfrm>
              <a:off x="7014675" y="1380400"/>
              <a:ext cx="395100" cy="20460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txBox="1"/>
            <p:nvPr/>
          </p:nvSpPr>
          <p:spPr>
            <a:xfrm>
              <a:off x="7510500" y="2203300"/>
              <a:ext cx="127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One commit</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Data Model</a:t>
            </a:r>
            <a:endParaRPr>
              <a:solidFill>
                <a:srgbClr val="980000"/>
              </a:solidFill>
            </a:endParaRPr>
          </a:p>
        </p:txBody>
      </p:sp>
      <p:grpSp>
        <p:nvGrpSpPr>
          <p:cNvPr id="109" name="Google Shape;109;p21"/>
          <p:cNvGrpSpPr/>
          <p:nvPr/>
        </p:nvGrpSpPr>
        <p:grpSpPr>
          <a:xfrm>
            <a:off x="311700" y="1567838"/>
            <a:ext cx="7474175" cy="1227300"/>
            <a:chOff x="311700" y="3613150"/>
            <a:chExt cx="7474175" cy="1227300"/>
          </a:xfrm>
        </p:grpSpPr>
        <p:pic>
          <p:nvPicPr>
            <p:cNvPr id="110" name="Google Shape;110;p21"/>
            <p:cNvPicPr preferRelativeResize="0"/>
            <p:nvPr/>
          </p:nvPicPr>
          <p:blipFill>
            <a:blip r:embed="rId3">
              <a:alphaModFix/>
            </a:blip>
            <a:stretch>
              <a:fillRect/>
            </a:stretch>
          </p:blipFill>
          <p:spPr>
            <a:xfrm>
              <a:off x="311700" y="3657426"/>
              <a:ext cx="5589377" cy="1138750"/>
            </a:xfrm>
            <a:prstGeom prst="rect">
              <a:avLst/>
            </a:prstGeom>
            <a:noFill/>
            <a:ln>
              <a:noFill/>
            </a:ln>
          </p:spPr>
        </p:pic>
        <p:sp>
          <p:nvSpPr>
            <p:cNvPr id="111" name="Google Shape;111;p21"/>
            <p:cNvSpPr/>
            <p:nvPr/>
          </p:nvSpPr>
          <p:spPr>
            <a:xfrm>
              <a:off x="6010525" y="3613150"/>
              <a:ext cx="167400" cy="12273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txBox="1"/>
            <p:nvPr/>
          </p:nvSpPr>
          <p:spPr>
            <a:xfrm>
              <a:off x="6287375" y="4026700"/>
              <a:ext cx="149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Commit History</a:t>
              </a:r>
              <a:endParaRPr/>
            </a:p>
          </p:txBody>
        </p:sp>
      </p:grpSp>
      <p:sp>
        <p:nvSpPr>
          <p:cNvPr id="113" name="Google Shape;113;p21"/>
          <p:cNvSpPr txBox="1"/>
          <p:nvPr>
            <p:ph idx="1" type="body"/>
          </p:nvPr>
        </p:nvSpPr>
        <p:spPr>
          <a:xfrm>
            <a:off x="311700" y="1070788"/>
            <a:ext cx="8520600" cy="4440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1200"/>
              </a:spcAft>
              <a:buNone/>
            </a:pPr>
            <a:r>
              <a:rPr b="1" lang="en" sz="1400">
                <a:solidFill>
                  <a:schemeClr val="dk1"/>
                </a:solidFill>
                <a:highlight>
                  <a:schemeClr val="lt1"/>
                </a:highlight>
              </a:rPr>
              <a:t>Branch:  </a:t>
            </a:r>
            <a:r>
              <a:rPr lang="en" sz="1400">
                <a:solidFill>
                  <a:schemeClr val="dk1"/>
                </a:solidFill>
                <a:highlight>
                  <a:srgbClr val="FFFFFF"/>
                </a:highlight>
              </a:rPr>
              <a:t>An active line of development.</a:t>
            </a:r>
            <a:endParaRPr sz="1400">
              <a:solidFill>
                <a:schemeClr val="dk1"/>
              </a:solidFill>
            </a:endParaRPr>
          </a:p>
        </p:txBody>
      </p:sp>
      <p:pic>
        <p:nvPicPr>
          <p:cNvPr id="114" name="Google Shape;114;p21"/>
          <p:cNvPicPr preferRelativeResize="0"/>
          <p:nvPr/>
        </p:nvPicPr>
        <p:blipFill>
          <a:blip r:embed="rId4">
            <a:alphaModFix/>
          </a:blip>
          <a:stretch>
            <a:fillRect/>
          </a:stretch>
        </p:blipFill>
        <p:spPr>
          <a:xfrm>
            <a:off x="311700" y="3103025"/>
            <a:ext cx="6342326" cy="1795200"/>
          </a:xfrm>
          <a:prstGeom prst="rect">
            <a:avLst/>
          </a:prstGeom>
          <a:noFill/>
          <a:ln>
            <a:noFill/>
          </a:ln>
        </p:spPr>
      </p:pic>
      <p:sp>
        <p:nvSpPr>
          <p:cNvPr id="115" name="Google Shape;115;p21"/>
          <p:cNvSpPr txBox="1"/>
          <p:nvPr/>
        </p:nvSpPr>
        <p:spPr>
          <a:xfrm>
            <a:off x="2886850" y="1651550"/>
            <a:ext cx="12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One branch</a:t>
            </a:r>
            <a:endParaRPr/>
          </a:p>
        </p:txBody>
      </p:sp>
      <p:sp>
        <p:nvSpPr>
          <p:cNvPr id="116" name="Google Shape;116;p21"/>
          <p:cNvSpPr txBox="1"/>
          <p:nvPr/>
        </p:nvSpPr>
        <p:spPr>
          <a:xfrm>
            <a:off x="3415500" y="2264600"/>
            <a:ext cx="14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Another branch</a:t>
            </a:r>
            <a:endParaRPr/>
          </a:p>
        </p:txBody>
      </p:sp>
      <p:cxnSp>
        <p:nvCxnSpPr>
          <p:cNvPr id="117" name="Google Shape;117;p21"/>
          <p:cNvCxnSpPr/>
          <p:nvPr/>
        </p:nvCxnSpPr>
        <p:spPr>
          <a:xfrm flipH="1" rot="10800000">
            <a:off x="3197050" y="3657900"/>
            <a:ext cx="677100" cy="9300"/>
          </a:xfrm>
          <a:prstGeom prst="straightConnector1">
            <a:avLst/>
          </a:prstGeom>
          <a:noFill/>
          <a:ln cap="flat" cmpd="sng" w="28575">
            <a:solidFill>
              <a:srgbClr val="EA9999"/>
            </a:solidFill>
            <a:prstDash val="solid"/>
            <a:round/>
            <a:headEnd len="med" w="med" type="none"/>
            <a:tailEnd len="med" w="med" type="triangle"/>
          </a:ln>
        </p:spPr>
      </p:cxnSp>
      <p:sp>
        <p:nvSpPr>
          <p:cNvPr id="118" name="Google Shape;118;p21"/>
          <p:cNvSpPr txBox="1"/>
          <p:nvPr/>
        </p:nvSpPr>
        <p:spPr>
          <a:xfrm>
            <a:off x="4068900" y="3354750"/>
            <a:ext cx="100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Merge commit</a:t>
            </a:r>
            <a:endParaRPr/>
          </a:p>
        </p:txBody>
      </p:sp>
      <p:cxnSp>
        <p:nvCxnSpPr>
          <p:cNvPr id="119" name="Google Shape;119;p21"/>
          <p:cNvCxnSpPr/>
          <p:nvPr/>
        </p:nvCxnSpPr>
        <p:spPr>
          <a:xfrm flipH="1" rot="10800000">
            <a:off x="2672425" y="2512675"/>
            <a:ext cx="677100" cy="9300"/>
          </a:xfrm>
          <a:prstGeom prst="straightConnector1">
            <a:avLst/>
          </a:prstGeom>
          <a:noFill/>
          <a:ln cap="flat" cmpd="sng" w="28575">
            <a:solidFill>
              <a:srgbClr val="EA9999"/>
            </a:solidFill>
            <a:prstDash val="solid"/>
            <a:round/>
            <a:headEnd len="med" w="med" type="none"/>
            <a:tailEnd len="med" w="med" type="triangle"/>
          </a:ln>
        </p:spPr>
      </p:cxnSp>
      <p:cxnSp>
        <p:nvCxnSpPr>
          <p:cNvPr id="120" name="Google Shape;120;p21"/>
          <p:cNvCxnSpPr/>
          <p:nvPr/>
        </p:nvCxnSpPr>
        <p:spPr>
          <a:xfrm flipH="1" rot="10800000">
            <a:off x="2185425" y="1847000"/>
            <a:ext cx="677100" cy="9300"/>
          </a:xfrm>
          <a:prstGeom prst="straightConnector1">
            <a:avLst/>
          </a:prstGeom>
          <a:noFill/>
          <a:ln cap="flat" cmpd="sng" w="28575">
            <a:solidFill>
              <a:srgbClr val="EA9999"/>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1" type="body"/>
          </p:nvPr>
        </p:nvSpPr>
        <p:spPr>
          <a:xfrm>
            <a:off x="311700" y="1152475"/>
            <a:ext cx="8520600" cy="7188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1200"/>
              </a:spcAft>
              <a:buNone/>
            </a:pPr>
            <a:r>
              <a:rPr b="1" lang="en" sz="1400">
                <a:solidFill>
                  <a:schemeClr val="dk1"/>
                </a:solidFill>
                <a:highlight>
                  <a:schemeClr val="lt1"/>
                </a:highlight>
              </a:rPr>
              <a:t>Repository</a:t>
            </a:r>
            <a:r>
              <a:rPr b="1" lang="en" sz="1400">
                <a:solidFill>
                  <a:schemeClr val="dk1"/>
                </a:solidFill>
                <a:highlight>
                  <a:schemeClr val="lt1"/>
                </a:highlight>
              </a:rPr>
              <a:t>:  </a:t>
            </a:r>
            <a:r>
              <a:rPr lang="en" sz="1400">
                <a:solidFill>
                  <a:schemeClr val="dk1"/>
                </a:solidFill>
                <a:highlight>
                  <a:srgbClr val="FFFFFF"/>
                </a:highlight>
              </a:rPr>
              <a:t>A folder containing all the files associated with the project, as well as the entire history of </a:t>
            </a:r>
            <a:r>
              <a:rPr i="1" lang="en" sz="1400">
                <a:solidFill>
                  <a:schemeClr val="dk1"/>
                </a:solidFill>
                <a:highlight>
                  <a:srgbClr val="FFFFFF"/>
                </a:highlight>
              </a:rPr>
              <a:t>commits</a:t>
            </a:r>
            <a:r>
              <a:rPr lang="en" sz="1400">
                <a:solidFill>
                  <a:schemeClr val="dk1"/>
                </a:solidFill>
                <a:highlight>
                  <a:srgbClr val="FFFFFF"/>
                </a:highlight>
              </a:rPr>
              <a:t> to those files.</a:t>
            </a:r>
            <a:endParaRPr sz="1400">
              <a:solidFill>
                <a:schemeClr val="dk1"/>
              </a:solidFill>
            </a:endParaRPr>
          </a:p>
        </p:txBody>
      </p:sp>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Terminology</a:t>
            </a:r>
            <a:endParaRPr>
              <a:solidFill>
                <a:srgbClr val="980000"/>
              </a:solidFill>
            </a:endParaRPr>
          </a:p>
        </p:txBody>
      </p:sp>
      <p:sp>
        <p:nvSpPr>
          <p:cNvPr id="127" name="Google Shape;127;p22"/>
          <p:cNvSpPr txBox="1"/>
          <p:nvPr>
            <p:ph idx="1" type="body"/>
          </p:nvPr>
        </p:nvSpPr>
        <p:spPr>
          <a:xfrm>
            <a:off x="265350" y="1871275"/>
            <a:ext cx="8520600" cy="404400"/>
          </a:xfrm>
          <a:prstGeom prst="rect">
            <a:avLst/>
          </a:prstGeom>
        </p:spPr>
        <p:txBody>
          <a:bodyPr anchorCtr="0" anchor="t" bIns="91425" lIns="91425" spcFirstLastPara="1" rIns="91425" wrap="square" tIns="91425">
            <a:normAutofit/>
          </a:bodyPr>
          <a:lstStyle/>
          <a:p>
            <a:pPr indent="-317500" lvl="0" marL="457200" rtl="0" algn="l">
              <a:lnSpc>
                <a:spcPct val="80000"/>
              </a:lnSpc>
              <a:spcBef>
                <a:spcPts val="0"/>
              </a:spcBef>
              <a:spcAft>
                <a:spcPts val="0"/>
              </a:spcAft>
              <a:buClr>
                <a:srgbClr val="980000"/>
              </a:buClr>
              <a:buSzPts val="1400"/>
              <a:buChar char="➢"/>
            </a:pPr>
            <a:r>
              <a:rPr b="1" lang="en" sz="1400">
                <a:solidFill>
                  <a:schemeClr val="dk1"/>
                </a:solidFill>
                <a:highlight>
                  <a:schemeClr val="lt1"/>
                </a:highlight>
              </a:rPr>
              <a:t>Local </a:t>
            </a:r>
            <a:r>
              <a:rPr b="1" lang="en" sz="1400">
                <a:solidFill>
                  <a:schemeClr val="dk1"/>
                </a:solidFill>
                <a:highlight>
                  <a:schemeClr val="lt1"/>
                </a:highlight>
              </a:rPr>
              <a:t>:  </a:t>
            </a:r>
            <a:r>
              <a:rPr lang="en" sz="1400">
                <a:solidFill>
                  <a:schemeClr val="dk1"/>
                </a:solidFill>
                <a:highlight>
                  <a:srgbClr val="FFFFFF"/>
                </a:highlight>
              </a:rPr>
              <a:t>Repository sitting on your local machine.</a:t>
            </a:r>
            <a:endParaRPr sz="1400">
              <a:solidFill>
                <a:schemeClr val="dk1"/>
              </a:solidFill>
              <a:highlight>
                <a:srgbClr val="FFFFFF"/>
              </a:highlight>
            </a:endParaRPr>
          </a:p>
        </p:txBody>
      </p:sp>
      <p:sp>
        <p:nvSpPr>
          <p:cNvPr id="128" name="Google Shape;128;p22"/>
          <p:cNvSpPr txBox="1"/>
          <p:nvPr>
            <p:ph idx="1" type="body"/>
          </p:nvPr>
        </p:nvSpPr>
        <p:spPr>
          <a:xfrm>
            <a:off x="265350" y="2505963"/>
            <a:ext cx="8520600" cy="404400"/>
          </a:xfrm>
          <a:prstGeom prst="rect">
            <a:avLst/>
          </a:prstGeom>
        </p:spPr>
        <p:txBody>
          <a:bodyPr anchorCtr="0" anchor="t" bIns="91425" lIns="91425" spcFirstLastPara="1" rIns="91425" wrap="square" tIns="91425">
            <a:normAutofit/>
          </a:bodyPr>
          <a:lstStyle/>
          <a:p>
            <a:pPr indent="-317500" lvl="0" marL="457200" rtl="0" algn="l">
              <a:lnSpc>
                <a:spcPct val="80000"/>
              </a:lnSpc>
              <a:spcBef>
                <a:spcPts val="0"/>
              </a:spcBef>
              <a:spcAft>
                <a:spcPts val="0"/>
              </a:spcAft>
              <a:buClr>
                <a:srgbClr val="980000"/>
              </a:buClr>
              <a:buSzPts val="1400"/>
              <a:buChar char="➢"/>
            </a:pPr>
            <a:r>
              <a:rPr b="1" lang="en" sz="1400">
                <a:solidFill>
                  <a:schemeClr val="dk1"/>
                </a:solidFill>
                <a:highlight>
                  <a:srgbClr val="FFFFFF"/>
                </a:highlight>
              </a:rPr>
              <a:t>Remote: </a:t>
            </a:r>
            <a:r>
              <a:rPr lang="en" sz="1400">
                <a:solidFill>
                  <a:schemeClr val="dk1"/>
                </a:solidFill>
                <a:highlight>
                  <a:srgbClr val="FFFFFF"/>
                </a:highlight>
              </a:rPr>
              <a:t>Repository sitting on a remote machine (e.g. GitHub).</a:t>
            </a:r>
            <a:endParaRPr sz="1400">
              <a:solidFill>
                <a:schemeClr val="dk1"/>
              </a:solidFill>
              <a:highlight>
                <a:srgbClr val="FFFFFF"/>
              </a:highlight>
            </a:endParaRPr>
          </a:p>
        </p:txBody>
      </p:sp>
      <p:sp>
        <p:nvSpPr>
          <p:cNvPr id="129" name="Google Shape;129;p22"/>
          <p:cNvSpPr txBox="1"/>
          <p:nvPr>
            <p:ph idx="1" type="body"/>
          </p:nvPr>
        </p:nvSpPr>
        <p:spPr>
          <a:xfrm>
            <a:off x="265350" y="3319295"/>
            <a:ext cx="8520600" cy="64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 sz="1400">
                <a:solidFill>
                  <a:schemeClr val="dk1"/>
                </a:solidFill>
                <a:highlight>
                  <a:schemeClr val="lt1"/>
                </a:highlight>
              </a:rPr>
              <a:t>Clone:  </a:t>
            </a:r>
            <a:r>
              <a:rPr lang="en" sz="1400">
                <a:solidFill>
                  <a:schemeClr val="dk1"/>
                </a:solidFill>
                <a:highlight>
                  <a:srgbClr val="FFFFFF"/>
                </a:highlight>
              </a:rPr>
              <a:t> To pull down a full copy of the remote repository, including all versions of every file and folder for the project.</a:t>
            </a:r>
            <a:endParaRPr sz="1400">
              <a:solidFill>
                <a:schemeClr val="dk1"/>
              </a:solidFill>
            </a:endParaRPr>
          </a:p>
        </p:txBody>
      </p:sp>
      <p:sp>
        <p:nvSpPr>
          <p:cNvPr id="130" name="Google Shape;130;p22"/>
          <p:cNvSpPr txBox="1"/>
          <p:nvPr/>
        </p:nvSpPr>
        <p:spPr>
          <a:xfrm>
            <a:off x="265350" y="4109250"/>
            <a:ext cx="861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a:solidFill>
                  <a:schemeClr val="dk1"/>
                </a:solidFill>
                <a:highlight>
                  <a:schemeClr val="lt1"/>
                </a:highlight>
              </a:rPr>
              <a:t>Add or Stage:  </a:t>
            </a:r>
            <a:r>
              <a:rPr lang="en">
                <a:solidFill>
                  <a:srgbClr val="333333"/>
                </a:solidFill>
                <a:highlight>
                  <a:srgbClr val="FFFFFF"/>
                </a:highlight>
              </a:rPr>
              <a:t>Before changes to a file can be </a:t>
            </a:r>
            <a:r>
              <a:rPr i="1" lang="en">
                <a:solidFill>
                  <a:srgbClr val="333333"/>
                </a:solidFill>
                <a:highlight>
                  <a:srgbClr val="FFFFFF"/>
                </a:highlight>
              </a:rPr>
              <a:t>committed</a:t>
            </a:r>
            <a:r>
              <a:rPr lang="en">
                <a:solidFill>
                  <a:srgbClr val="333333"/>
                </a:solidFill>
                <a:highlight>
                  <a:srgbClr val="FFFFFF"/>
                </a:highlight>
              </a:rPr>
              <a:t> to a repository, the files in question must be </a:t>
            </a:r>
            <a:r>
              <a:rPr i="1" lang="en">
                <a:solidFill>
                  <a:srgbClr val="333333"/>
                </a:solidFill>
                <a:highlight>
                  <a:srgbClr val="FFFFFF"/>
                </a:highlight>
              </a:rPr>
              <a:t>added</a:t>
            </a:r>
            <a:r>
              <a:rPr lang="en">
                <a:solidFill>
                  <a:srgbClr val="333333"/>
                </a:solidFill>
                <a:highlight>
                  <a:srgbClr val="FFFFFF"/>
                </a:highlight>
              </a:rPr>
              <a:t> or </a:t>
            </a:r>
            <a:r>
              <a:rPr i="1" lang="en">
                <a:solidFill>
                  <a:srgbClr val="333333"/>
                </a:solidFill>
                <a:highlight>
                  <a:srgbClr val="FFFFFF"/>
                </a:highlight>
              </a:rPr>
              <a:t>staged</a:t>
            </a:r>
            <a:r>
              <a:rPr lang="en">
                <a:solidFill>
                  <a:srgbClr val="333333"/>
                </a:solidFill>
                <a:highlight>
                  <a:srgbClr val="FFFFFF"/>
                </a:highlight>
              </a:rPr>
              <a:t> (before each commit).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1"/>
                                        <p:tgtEl>
                                          <p:spTgt spid="1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Effect filter="fade" transition="in">
                                      <p:cBhvr>
                                        <p:cTn dur="1"/>
                                        <p:tgtEl>
                                          <p:spTgt spid="1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Effect filter="fade" transition="in">
                                      <p:cBhvr>
                                        <p:cTn dur="1"/>
                                        <p:tgtEl>
                                          <p:spTgt spid="1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1"/>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1"/>
                                        <p:tgtEl>
                                          <p:spTgt spid="13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