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87" r:id="rId2"/>
    <p:sldId id="288" r:id="rId3"/>
    <p:sldId id="289" r:id="rId4"/>
    <p:sldId id="284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598"/>
  </p:normalViewPr>
  <p:slideViewPr>
    <p:cSldViewPr>
      <p:cViewPr varScale="1">
        <p:scale>
          <a:sx n="108" d="100"/>
          <a:sy n="108" d="100"/>
        </p:scale>
        <p:origin x="100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7AFFB9B-9FB8-469E-96F9-4D32314110B6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9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832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785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174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82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103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015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83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E6D-5867-4BB4-948A-77A8EF80B6CB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3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071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88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35BB1C6-BF8F-4481-8AB2-603A1C8A906A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8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7EFB5C7-E36D-4000-8D8E-57211176573F}"/>
              </a:ext>
            </a:extLst>
          </p:cNvPr>
          <p:cNvSpPr/>
          <p:nvPr/>
        </p:nvSpPr>
        <p:spPr>
          <a:xfrm>
            <a:off x="1328633" y="1412776"/>
            <a:ext cx="93610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/>
              <a:t>La farmacia Sindical efectúa descuentos a sus afiliados según el importe de la compra con la siguiente escala:</a:t>
            </a:r>
          </a:p>
          <a:p>
            <a:endParaRPr lang="es-AR" sz="2800" dirty="0"/>
          </a:p>
          <a:p>
            <a:r>
              <a:rPr lang="es-AR" sz="2800" dirty="0"/>
              <a:t>a) menor de 55 $ el descuento es del 4,5 %</a:t>
            </a:r>
          </a:p>
          <a:p>
            <a:r>
              <a:rPr lang="es-AR" sz="2800" dirty="0"/>
              <a:t>b) entre 55 y 100 $ “ 8,0 %</a:t>
            </a:r>
          </a:p>
          <a:p>
            <a:r>
              <a:rPr lang="es-AR" sz="2800" dirty="0"/>
              <a:t>c) más de 100 $ el descuento es del 10,5%</a:t>
            </a:r>
          </a:p>
          <a:p>
            <a:endParaRPr lang="es-AR" sz="2800" dirty="0"/>
          </a:p>
          <a:p>
            <a:r>
              <a:rPr lang="es-AR" sz="2800" dirty="0"/>
              <a:t>Confeccionar un programa que reciba un importe e informe : </a:t>
            </a:r>
          </a:p>
          <a:p>
            <a:r>
              <a:rPr lang="es-AR" sz="2800" dirty="0"/>
              <a:t>el precio ingresado, el descuento y el precio neto a cobrar, con mensajes aclaratorios.</a:t>
            </a:r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D9BD0448-B5DE-4427-A7D9-6D43EC309236}"/>
              </a:ext>
            </a:extLst>
          </p:cNvPr>
          <p:cNvSpPr txBox="1">
            <a:spLocks/>
          </p:cNvSpPr>
          <p:nvPr/>
        </p:nvSpPr>
        <p:spPr>
          <a:xfrm>
            <a:off x="646694" y="366813"/>
            <a:ext cx="10053705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4.14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C936423-EC3B-423A-BD79-57CA12AEBE94}"/>
              </a:ext>
            </a:extLst>
          </p:cNvPr>
          <p:cNvSpPr/>
          <p:nvPr/>
        </p:nvSpPr>
        <p:spPr>
          <a:xfrm>
            <a:off x="8498101" y="6608877"/>
            <a:ext cx="370870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Lic. Gabriel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Garcia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 – Lic. Gabriel Mirabelli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4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F33AB07A-1DE1-4498-9673-EB562CC8AD9A}"/>
              </a:ext>
            </a:extLst>
          </p:cNvPr>
          <p:cNvGrpSpPr/>
          <p:nvPr/>
        </p:nvGrpSpPr>
        <p:grpSpPr>
          <a:xfrm>
            <a:off x="1703512" y="620689"/>
            <a:ext cx="8712968" cy="6048671"/>
            <a:chOff x="179512" y="620688"/>
            <a:chExt cx="8712968" cy="6048671"/>
          </a:xfrm>
        </p:grpSpPr>
        <p:sp>
          <p:nvSpPr>
            <p:cNvPr id="28" name="Rectángulo redondeado 9">
              <a:extLst>
                <a:ext uri="{FF2B5EF4-FFF2-40B4-BE49-F238E27FC236}">
                  <a16:creationId xmlns:a16="http://schemas.microsoft.com/office/drawing/2014/main" id="{060F3AD5-B839-4835-AC5E-FC45C52CDD60}"/>
                </a:ext>
              </a:extLst>
            </p:cNvPr>
            <p:cNvSpPr/>
            <p:nvPr/>
          </p:nvSpPr>
          <p:spPr>
            <a:xfrm>
              <a:off x="3347864" y="620688"/>
              <a:ext cx="2347873" cy="38354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2000" b="1" dirty="0">
                  <a:latin typeface="Arial" charset="0"/>
                  <a:ea typeface="Arial" charset="0"/>
                  <a:cs typeface="Arial" charset="0"/>
                </a:rPr>
                <a:t>Ejercicio 4.14 -A</a:t>
              </a:r>
            </a:p>
          </p:txBody>
        </p:sp>
        <p:sp>
          <p:nvSpPr>
            <p:cNvPr id="29" name="Trapecio 28">
              <a:extLst>
                <a:ext uri="{FF2B5EF4-FFF2-40B4-BE49-F238E27FC236}">
                  <a16:creationId xmlns:a16="http://schemas.microsoft.com/office/drawing/2014/main" id="{B7FADBB7-E023-42BF-96D7-3942836489A1}"/>
                </a:ext>
              </a:extLst>
            </p:cNvPr>
            <p:cNvSpPr/>
            <p:nvPr/>
          </p:nvSpPr>
          <p:spPr>
            <a:xfrm>
              <a:off x="2218093" y="1055299"/>
              <a:ext cx="4653001" cy="576064"/>
            </a:xfrm>
            <a:prstGeom prst="trapezoi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2000" b="1" dirty="0">
                  <a:latin typeface="Arial" charset="0"/>
                  <a:ea typeface="Arial" charset="0"/>
                  <a:cs typeface="Arial" charset="0"/>
                </a:rPr>
                <a:t>“Ingrese Importe”</a:t>
              </a:r>
            </a:p>
          </p:txBody>
        </p:sp>
        <p:sp>
          <p:nvSpPr>
            <p:cNvPr id="30" name="Trapecio 29">
              <a:extLst>
                <a:ext uri="{FF2B5EF4-FFF2-40B4-BE49-F238E27FC236}">
                  <a16:creationId xmlns:a16="http://schemas.microsoft.com/office/drawing/2014/main" id="{67218EF1-CE50-4C2E-A256-0EB998F29B56}"/>
                </a:ext>
              </a:extLst>
            </p:cNvPr>
            <p:cNvSpPr/>
            <p:nvPr/>
          </p:nvSpPr>
          <p:spPr>
            <a:xfrm rot="10800000">
              <a:off x="3230660" y="1699254"/>
              <a:ext cx="2593476" cy="432048"/>
            </a:xfrm>
            <a:prstGeom prst="trapezoi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/>
                <a:t> </a:t>
              </a:r>
              <a:endParaRPr lang="es-ES_tradnl" dirty="0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D09E6BF0-F154-4F84-B6A6-EE7301443B3A}"/>
                </a:ext>
              </a:extLst>
            </p:cNvPr>
            <p:cNvSpPr txBox="1"/>
            <p:nvPr/>
          </p:nvSpPr>
          <p:spPr>
            <a:xfrm>
              <a:off x="3466628" y="1731091"/>
              <a:ext cx="21177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000" b="1" dirty="0" err="1">
                  <a:latin typeface="Arial" charset="0"/>
                  <a:ea typeface="Arial" charset="0"/>
                  <a:cs typeface="Arial" charset="0"/>
                </a:rPr>
                <a:t>impo</a:t>
              </a:r>
              <a:endParaRPr lang="es-ES_tradnl" sz="20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4FD4184C-040C-4F36-B4BA-A8BE5F99A6C9}"/>
                </a:ext>
              </a:extLst>
            </p:cNvPr>
            <p:cNvGrpSpPr/>
            <p:nvPr/>
          </p:nvGrpSpPr>
          <p:grpSpPr>
            <a:xfrm>
              <a:off x="179512" y="2976013"/>
              <a:ext cx="8712968" cy="3189291"/>
              <a:chOff x="477888" y="2904005"/>
              <a:chExt cx="8225145" cy="3189291"/>
            </a:xfrm>
          </p:grpSpPr>
          <p:sp>
            <p:nvSpPr>
              <p:cNvPr id="40" name="Triángulo 4">
                <a:extLst>
                  <a:ext uri="{FF2B5EF4-FFF2-40B4-BE49-F238E27FC236}">
                    <a16:creationId xmlns:a16="http://schemas.microsoft.com/office/drawing/2014/main" id="{281FE3DE-B7DB-4C9B-BBD4-5977E923775E}"/>
                  </a:ext>
                </a:extLst>
              </p:cNvPr>
              <p:cNvSpPr/>
              <p:nvPr/>
            </p:nvSpPr>
            <p:spPr>
              <a:xfrm>
                <a:off x="477888" y="2904005"/>
                <a:ext cx="8208912" cy="741019"/>
              </a:xfrm>
              <a:prstGeom prst="triangl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000" b="1" dirty="0" err="1">
                    <a:latin typeface="Arial" charset="0"/>
                    <a:ea typeface="Arial" charset="0"/>
                    <a:cs typeface="Arial" charset="0"/>
                  </a:rPr>
                  <a:t>impo</a:t>
                </a:r>
                <a:r>
                  <a:rPr lang="es-ES_tradnl" sz="2000" b="1" dirty="0">
                    <a:latin typeface="Arial" charset="0"/>
                    <a:ea typeface="Arial" charset="0"/>
                    <a:cs typeface="Arial" charset="0"/>
                  </a:rPr>
                  <a:t> &lt; 55</a:t>
                </a:r>
              </a:p>
            </p:txBody>
          </p:sp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43585A14-E1C7-4106-9172-46EAEFE76E36}"/>
                  </a:ext>
                </a:extLst>
              </p:cNvPr>
              <p:cNvSpPr/>
              <p:nvPr/>
            </p:nvSpPr>
            <p:spPr>
              <a:xfrm>
                <a:off x="494121" y="3638168"/>
                <a:ext cx="8208912" cy="245512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2" name="Trapecio 41">
                <a:extLst>
                  <a:ext uri="{FF2B5EF4-FFF2-40B4-BE49-F238E27FC236}">
                    <a16:creationId xmlns:a16="http://schemas.microsoft.com/office/drawing/2014/main" id="{B569A9B2-B5E9-4611-87F9-51B9EBBB0B21}"/>
                  </a:ext>
                </a:extLst>
              </p:cNvPr>
              <p:cNvSpPr/>
              <p:nvPr/>
            </p:nvSpPr>
            <p:spPr>
              <a:xfrm>
                <a:off x="505728" y="3802031"/>
                <a:ext cx="2218811" cy="838114"/>
              </a:xfrm>
              <a:prstGeom prst="trapezoid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000" b="1" dirty="0">
                    <a:latin typeface="Arial" charset="0"/>
                    <a:ea typeface="Arial" charset="0"/>
                    <a:cs typeface="Arial" charset="0"/>
                  </a:rPr>
                  <a:t>“Descuento: ”, </a:t>
                </a:r>
                <a:r>
                  <a:rPr lang="es-ES_tradnl" sz="2000" b="1" dirty="0" err="1">
                    <a:latin typeface="Arial" charset="0"/>
                    <a:ea typeface="Arial" charset="0"/>
                    <a:cs typeface="Arial" charset="0"/>
                  </a:rPr>
                  <a:t>impo</a:t>
                </a:r>
                <a:r>
                  <a:rPr lang="es-ES_tradnl" sz="2000" b="1" dirty="0">
                    <a:latin typeface="Arial" charset="0"/>
                    <a:ea typeface="Arial" charset="0"/>
                    <a:cs typeface="Arial" charset="0"/>
                  </a:rPr>
                  <a:t>*0,045</a:t>
                </a:r>
              </a:p>
            </p:txBody>
          </p: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E277CB36-60BA-4969-897B-6ACC44DED26A}"/>
                  </a:ext>
                </a:extLst>
              </p:cNvPr>
              <p:cNvCxnSpPr/>
              <p:nvPr/>
            </p:nvCxnSpPr>
            <p:spPr>
              <a:xfrm>
                <a:off x="2771800" y="3657807"/>
                <a:ext cx="0" cy="2435489"/>
              </a:xfrm>
              <a:prstGeom prst="line">
                <a:avLst/>
              </a:prstGeom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riángulo 9">
                <a:extLst>
                  <a:ext uri="{FF2B5EF4-FFF2-40B4-BE49-F238E27FC236}">
                    <a16:creationId xmlns:a16="http://schemas.microsoft.com/office/drawing/2014/main" id="{D7D4B6C3-1645-47F4-9300-3E3433C0AE8D}"/>
                  </a:ext>
                </a:extLst>
              </p:cNvPr>
              <p:cNvSpPr/>
              <p:nvPr/>
            </p:nvSpPr>
            <p:spPr>
              <a:xfrm>
                <a:off x="2819062" y="3717032"/>
                <a:ext cx="5713378" cy="504056"/>
              </a:xfrm>
              <a:prstGeom prst="triangl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000" b="1" dirty="0" err="1">
                    <a:latin typeface="Arial" charset="0"/>
                    <a:ea typeface="Arial" charset="0"/>
                    <a:cs typeface="Arial" charset="0"/>
                  </a:rPr>
                  <a:t>Impo</a:t>
                </a:r>
                <a:r>
                  <a:rPr lang="es-ES_tradnl" sz="2000" b="1" dirty="0">
                    <a:latin typeface="Arial" charset="0"/>
                    <a:ea typeface="Arial" charset="0"/>
                    <a:cs typeface="Arial" charset="0"/>
                  </a:rPr>
                  <a:t>&lt;=100</a:t>
                </a:r>
              </a:p>
            </p:txBody>
          </p:sp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6BD0FBD-13DB-44B7-837C-8D82B7072D8E}"/>
                  </a:ext>
                </a:extLst>
              </p:cNvPr>
              <p:cNvSpPr/>
              <p:nvPr/>
            </p:nvSpPr>
            <p:spPr>
              <a:xfrm>
                <a:off x="2819062" y="4221088"/>
                <a:ext cx="5713378" cy="165618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0ACAC583-A4E5-4B5C-BD9A-9D025A969F8B}"/>
                  </a:ext>
                </a:extLst>
              </p:cNvPr>
              <p:cNvCxnSpPr>
                <a:stCxn id="45" idx="0"/>
              </p:cNvCxnSpPr>
              <p:nvPr/>
            </p:nvCxnSpPr>
            <p:spPr>
              <a:xfrm>
                <a:off x="5675751" y="4221088"/>
                <a:ext cx="9518" cy="1656184"/>
              </a:xfrm>
              <a:prstGeom prst="line">
                <a:avLst/>
              </a:prstGeom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riángulo 16">
              <a:extLst>
                <a:ext uri="{FF2B5EF4-FFF2-40B4-BE49-F238E27FC236}">
                  <a16:creationId xmlns:a16="http://schemas.microsoft.com/office/drawing/2014/main" id="{129B9DCF-3509-43D9-8D10-695E5C0F82FE}"/>
                </a:ext>
              </a:extLst>
            </p:cNvPr>
            <p:cNvSpPr/>
            <p:nvPr/>
          </p:nvSpPr>
          <p:spPr>
            <a:xfrm rot="10800000">
              <a:off x="4527398" y="6267600"/>
              <a:ext cx="556709" cy="401759"/>
            </a:xfrm>
            <a:prstGeom prst="triangl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4" name="Trapecio 33">
              <a:extLst>
                <a:ext uri="{FF2B5EF4-FFF2-40B4-BE49-F238E27FC236}">
                  <a16:creationId xmlns:a16="http://schemas.microsoft.com/office/drawing/2014/main" id="{BF140929-7BF2-4D37-BF7C-5D436431EB69}"/>
                </a:ext>
              </a:extLst>
            </p:cNvPr>
            <p:cNvSpPr/>
            <p:nvPr/>
          </p:nvSpPr>
          <p:spPr>
            <a:xfrm>
              <a:off x="251520" y="4823134"/>
              <a:ext cx="2350406" cy="838114"/>
            </a:xfrm>
            <a:prstGeom prst="trapezoi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2000" b="1" dirty="0">
                  <a:latin typeface="Arial" charset="0"/>
                  <a:ea typeface="Arial" charset="0"/>
                  <a:cs typeface="Arial" charset="0"/>
                </a:rPr>
                <a:t>“Neto: ”, </a:t>
              </a:r>
              <a:r>
                <a:rPr lang="es-ES_tradnl" sz="2000" b="1" dirty="0" err="1">
                  <a:latin typeface="Arial" charset="0"/>
                  <a:ea typeface="Arial" charset="0"/>
                  <a:cs typeface="Arial" charset="0"/>
                </a:rPr>
                <a:t>impo</a:t>
              </a:r>
              <a:r>
                <a:rPr lang="es-ES_tradnl" sz="2000" b="1" dirty="0">
                  <a:latin typeface="Arial" charset="0"/>
                  <a:ea typeface="Arial" charset="0"/>
                  <a:cs typeface="Arial" charset="0"/>
                </a:rPr>
                <a:t>*0,955</a:t>
              </a:r>
            </a:p>
          </p:txBody>
        </p:sp>
        <p:sp>
          <p:nvSpPr>
            <p:cNvPr id="35" name="Trapecio 34">
              <a:extLst>
                <a:ext uri="{FF2B5EF4-FFF2-40B4-BE49-F238E27FC236}">
                  <a16:creationId xmlns:a16="http://schemas.microsoft.com/office/drawing/2014/main" id="{4E77D267-CC5C-42ED-8375-62D9D260CE3B}"/>
                </a:ext>
              </a:extLst>
            </p:cNvPr>
            <p:cNvSpPr/>
            <p:nvPr/>
          </p:nvSpPr>
          <p:spPr>
            <a:xfrm>
              <a:off x="2999771" y="4365104"/>
              <a:ext cx="2350406" cy="662155"/>
            </a:xfrm>
            <a:prstGeom prst="trapezoi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2000" b="1" dirty="0">
                  <a:latin typeface="Arial" charset="0"/>
                  <a:ea typeface="Arial" charset="0"/>
                  <a:cs typeface="Arial" charset="0"/>
                </a:rPr>
                <a:t>“Descuento: ”, </a:t>
              </a:r>
              <a:r>
                <a:rPr lang="es-ES_tradnl" sz="2000" b="1" dirty="0" err="1">
                  <a:latin typeface="Arial" charset="0"/>
                  <a:ea typeface="Arial" charset="0"/>
                  <a:cs typeface="Arial" charset="0"/>
                </a:rPr>
                <a:t>impo</a:t>
              </a:r>
              <a:r>
                <a:rPr lang="es-ES_tradnl" sz="2000" b="1" dirty="0">
                  <a:latin typeface="Arial" charset="0"/>
                  <a:ea typeface="Arial" charset="0"/>
                  <a:cs typeface="Arial" charset="0"/>
                </a:rPr>
                <a:t>*0,08</a:t>
              </a:r>
            </a:p>
          </p:txBody>
        </p:sp>
        <p:sp>
          <p:nvSpPr>
            <p:cNvPr id="36" name="Trapecio 35">
              <a:extLst>
                <a:ext uri="{FF2B5EF4-FFF2-40B4-BE49-F238E27FC236}">
                  <a16:creationId xmlns:a16="http://schemas.microsoft.com/office/drawing/2014/main" id="{917D1108-CC23-463E-B1AE-F4F295174368}"/>
                </a:ext>
              </a:extLst>
            </p:cNvPr>
            <p:cNvSpPr/>
            <p:nvPr/>
          </p:nvSpPr>
          <p:spPr>
            <a:xfrm>
              <a:off x="6023509" y="4352736"/>
              <a:ext cx="2350406" cy="674523"/>
            </a:xfrm>
            <a:prstGeom prst="trapezoi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2000" b="1" dirty="0">
                  <a:latin typeface="Arial" charset="0"/>
                  <a:ea typeface="Arial" charset="0"/>
                  <a:cs typeface="Arial" charset="0"/>
                </a:rPr>
                <a:t>“Descuento: ”, </a:t>
              </a:r>
              <a:r>
                <a:rPr lang="es-ES_tradnl" sz="2000" b="1" dirty="0" err="1">
                  <a:latin typeface="Arial" charset="0"/>
                  <a:ea typeface="Arial" charset="0"/>
                  <a:cs typeface="Arial" charset="0"/>
                </a:rPr>
                <a:t>impo</a:t>
              </a:r>
              <a:r>
                <a:rPr lang="es-ES_tradnl" sz="2000" b="1" dirty="0">
                  <a:latin typeface="Arial" charset="0"/>
                  <a:ea typeface="Arial" charset="0"/>
                  <a:cs typeface="Arial" charset="0"/>
                </a:rPr>
                <a:t>*0,105</a:t>
              </a:r>
            </a:p>
          </p:txBody>
        </p:sp>
        <p:sp>
          <p:nvSpPr>
            <p:cNvPr id="37" name="Trapecio 36">
              <a:extLst>
                <a:ext uri="{FF2B5EF4-FFF2-40B4-BE49-F238E27FC236}">
                  <a16:creationId xmlns:a16="http://schemas.microsoft.com/office/drawing/2014/main" id="{1945528C-FD21-41A9-9546-79519C446E1F}"/>
                </a:ext>
              </a:extLst>
            </p:cNvPr>
            <p:cNvSpPr/>
            <p:nvPr/>
          </p:nvSpPr>
          <p:spPr>
            <a:xfrm>
              <a:off x="2997393" y="5085184"/>
              <a:ext cx="2350406" cy="676238"/>
            </a:xfrm>
            <a:prstGeom prst="trapezoi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2000" b="1" dirty="0">
                  <a:latin typeface="Arial" charset="0"/>
                  <a:ea typeface="Arial" charset="0"/>
                  <a:cs typeface="Arial" charset="0"/>
                </a:rPr>
                <a:t>“Neto: ”, </a:t>
              </a:r>
              <a:r>
                <a:rPr lang="es-ES_tradnl" sz="2000" b="1" dirty="0" err="1">
                  <a:latin typeface="Arial" charset="0"/>
                  <a:ea typeface="Arial" charset="0"/>
                  <a:cs typeface="Arial" charset="0"/>
                </a:rPr>
                <a:t>impo</a:t>
              </a:r>
              <a:r>
                <a:rPr lang="es-ES_tradnl" sz="2000" b="1" dirty="0">
                  <a:latin typeface="Arial" charset="0"/>
                  <a:ea typeface="Arial" charset="0"/>
                  <a:cs typeface="Arial" charset="0"/>
                </a:rPr>
                <a:t>*0,92</a:t>
              </a:r>
            </a:p>
          </p:txBody>
        </p:sp>
        <p:sp>
          <p:nvSpPr>
            <p:cNvPr id="38" name="Trapecio 37">
              <a:extLst>
                <a:ext uri="{FF2B5EF4-FFF2-40B4-BE49-F238E27FC236}">
                  <a16:creationId xmlns:a16="http://schemas.microsoft.com/office/drawing/2014/main" id="{3DEDED00-695F-4289-8D4E-467AEBC9878A}"/>
                </a:ext>
              </a:extLst>
            </p:cNvPr>
            <p:cNvSpPr/>
            <p:nvPr/>
          </p:nvSpPr>
          <p:spPr>
            <a:xfrm>
              <a:off x="6023509" y="5085184"/>
              <a:ext cx="2350406" cy="676238"/>
            </a:xfrm>
            <a:prstGeom prst="trapezoi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2000" b="1" dirty="0">
                  <a:latin typeface="Arial" charset="0"/>
                  <a:ea typeface="Arial" charset="0"/>
                  <a:cs typeface="Arial" charset="0"/>
                </a:rPr>
                <a:t>“Neto: ”, </a:t>
              </a:r>
              <a:r>
                <a:rPr lang="es-ES_tradnl" sz="2000" b="1" dirty="0" err="1">
                  <a:latin typeface="Arial" charset="0"/>
                  <a:ea typeface="Arial" charset="0"/>
                  <a:cs typeface="Arial" charset="0"/>
                </a:rPr>
                <a:t>impo</a:t>
              </a:r>
              <a:r>
                <a:rPr lang="es-ES_tradnl" sz="2000" b="1" dirty="0">
                  <a:latin typeface="Arial" charset="0"/>
                  <a:ea typeface="Arial" charset="0"/>
                  <a:cs typeface="Arial" charset="0"/>
                </a:rPr>
                <a:t>*0,895</a:t>
              </a:r>
            </a:p>
          </p:txBody>
        </p:sp>
        <p:sp>
          <p:nvSpPr>
            <p:cNvPr id="39" name="Trapecio 38">
              <a:extLst>
                <a:ext uri="{FF2B5EF4-FFF2-40B4-BE49-F238E27FC236}">
                  <a16:creationId xmlns:a16="http://schemas.microsoft.com/office/drawing/2014/main" id="{934A4616-3B5E-44FE-8C00-FE74DAB3B489}"/>
                </a:ext>
              </a:extLst>
            </p:cNvPr>
            <p:cNvSpPr/>
            <p:nvPr/>
          </p:nvSpPr>
          <p:spPr>
            <a:xfrm>
              <a:off x="2198983" y="2304179"/>
              <a:ext cx="4653001" cy="576064"/>
            </a:xfrm>
            <a:prstGeom prst="trapezoi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2000" b="1" dirty="0">
                  <a:latin typeface="Arial" charset="0"/>
                  <a:ea typeface="Arial" charset="0"/>
                  <a:cs typeface="Arial" charset="0"/>
                </a:rPr>
                <a:t>“Importe”, </a:t>
              </a:r>
              <a:r>
                <a:rPr lang="es-ES_tradnl" sz="2000" b="1" dirty="0" err="1">
                  <a:latin typeface="Arial" charset="0"/>
                  <a:ea typeface="Arial" charset="0"/>
                  <a:cs typeface="Arial" charset="0"/>
                </a:rPr>
                <a:t>impo</a:t>
              </a:r>
              <a:endParaRPr lang="es-ES_tradnl" sz="20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" name="1 Título">
            <a:extLst>
              <a:ext uri="{FF2B5EF4-FFF2-40B4-BE49-F238E27FC236}">
                <a16:creationId xmlns:a16="http://schemas.microsoft.com/office/drawing/2014/main" id="{BBFD907A-5694-4147-9533-24B1AD7CFC03}"/>
              </a:ext>
            </a:extLst>
          </p:cNvPr>
          <p:cNvSpPr txBox="1">
            <a:spLocks/>
          </p:cNvSpPr>
          <p:nvPr/>
        </p:nvSpPr>
        <p:spPr>
          <a:xfrm>
            <a:off x="623392" y="192344"/>
            <a:ext cx="10053705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4.14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875C5B0-636A-4CA2-A5FE-2D43143890A1}"/>
              </a:ext>
            </a:extLst>
          </p:cNvPr>
          <p:cNvSpPr/>
          <p:nvPr/>
        </p:nvSpPr>
        <p:spPr>
          <a:xfrm>
            <a:off x="8498101" y="6608877"/>
            <a:ext cx="370870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Lic. Gabriel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Garcia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 – Lic. Gabriel Mirabelli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5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752CA95B-6563-42BD-A14C-593ACB7D19B3}"/>
              </a:ext>
            </a:extLst>
          </p:cNvPr>
          <p:cNvGrpSpPr/>
          <p:nvPr/>
        </p:nvGrpSpPr>
        <p:grpSpPr>
          <a:xfrm>
            <a:off x="1852335" y="825836"/>
            <a:ext cx="8712968" cy="5514327"/>
            <a:chOff x="179512" y="620688"/>
            <a:chExt cx="8712968" cy="5514327"/>
          </a:xfrm>
        </p:grpSpPr>
        <p:sp>
          <p:nvSpPr>
            <p:cNvPr id="26" name="Rectángulo redondeado 2">
              <a:extLst>
                <a:ext uri="{FF2B5EF4-FFF2-40B4-BE49-F238E27FC236}">
                  <a16:creationId xmlns:a16="http://schemas.microsoft.com/office/drawing/2014/main" id="{D2E46816-6DCF-45B1-95A8-C41377AC2945}"/>
                </a:ext>
              </a:extLst>
            </p:cNvPr>
            <p:cNvSpPr/>
            <p:nvPr/>
          </p:nvSpPr>
          <p:spPr>
            <a:xfrm>
              <a:off x="3230660" y="620688"/>
              <a:ext cx="2379462" cy="38354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2000" b="1" dirty="0">
                  <a:latin typeface="Arial" charset="0"/>
                  <a:ea typeface="Arial" charset="0"/>
                  <a:cs typeface="Arial" charset="0"/>
                </a:rPr>
                <a:t>Ejercicio 4.14 -B</a:t>
              </a:r>
            </a:p>
          </p:txBody>
        </p:sp>
        <p:sp>
          <p:nvSpPr>
            <p:cNvPr id="47" name="Trapecio 46">
              <a:extLst>
                <a:ext uri="{FF2B5EF4-FFF2-40B4-BE49-F238E27FC236}">
                  <a16:creationId xmlns:a16="http://schemas.microsoft.com/office/drawing/2014/main" id="{7346CD3C-B0F9-4D8E-95E5-A38CBE087EE2}"/>
                </a:ext>
              </a:extLst>
            </p:cNvPr>
            <p:cNvSpPr/>
            <p:nvPr/>
          </p:nvSpPr>
          <p:spPr>
            <a:xfrm>
              <a:off x="2218093" y="1055299"/>
              <a:ext cx="4653001" cy="576064"/>
            </a:xfrm>
            <a:prstGeom prst="trapezoi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2000" b="1" dirty="0">
                  <a:latin typeface="Arial" charset="0"/>
                  <a:ea typeface="Arial" charset="0"/>
                  <a:cs typeface="Arial" charset="0"/>
                </a:rPr>
                <a:t>“Ingrese Importe”</a:t>
              </a:r>
            </a:p>
          </p:txBody>
        </p:sp>
        <p:sp>
          <p:nvSpPr>
            <p:cNvPr id="48" name="Trapecio 47">
              <a:extLst>
                <a:ext uri="{FF2B5EF4-FFF2-40B4-BE49-F238E27FC236}">
                  <a16:creationId xmlns:a16="http://schemas.microsoft.com/office/drawing/2014/main" id="{AEE4E0DD-5D80-491B-A7B0-CCE7B2E25F1B}"/>
                </a:ext>
              </a:extLst>
            </p:cNvPr>
            <p:cNvSpPr/>
            <p:nvPr/>
          </p:nvSpPr>
          <p:spPr>
            <a:xfrm rot="10800000">
              <a:off x="3230660" y="1699254"/>
              <a:ext cx="2593476" cy="432048"/>
            </a:xfrm>
            <a:prstGeom prst="trapezoi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/>
                <a:t> </a:t>
              </a:r>
              <a:endParaRPr lang="es-ES_tradnl" dirty="0"/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A87DC5C0-CE58-4320-877B-3404595A78B2}"/>
                </a:ext>
              </a:extLst>
            </p:cNvPr>
            <p:cNvSpPr txBox="1"/>
            <p:nvPr/>
          </p:nvSpPr>
          <p:spPr>
            <a:xfrm>
              <a:off x="3466628" y="1731091"/>
              <a:ext cx="21177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000" b="1" dirty="0" err="1">
                  <a:latin typeface="Arial" charset="0"/>
                  <a:ea typeface="Arial" charset="0"/>
                  <a:cs typeface="Arial" charset="0"/>
                </a:rPr>
                <a:t>impo</a:t>
              </a:r>
              <a:endParaRPr lang="es-ES_tradnl" sz="20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Triángulo 16">
              <a:extLst>
                <a:ext uri="{FF2B5EF4-FFF2-40B4-BE49-F238E27FC236}">
                  <a16:creationId xmlns:a16="http://schemas.microsoft.com/office/drawing/2014/main" id="{A5D6ACFF-588F-4D95-9CB6-5A64856B9DC1}"/>
                </a:ext>
              </a:extLst>
            </p:cNvPr>
            <p:cNvSpPr/>
            <p:nvPr/>
          </p:nvSpPr>
          <p:spPr>
            <a:xfrm rot="10800000">
              <a:off x="4139953" y="5733256"/>
              <a:ext cx="556709" cy="401759"/>
            </a:xfrm>
            <a:prstGeom prst="triangl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33F587A7-075A-455C-B55C-6A20E4BE3117}"/>
                </a:ext>
              </a:extLst>
            </p:cNvPr>
            <p:cNvGrpSpPr/>
            <p:nvPr/>
          </p:nvGrpSpPr>
          <p:grpSpPr>
            <a:xfrm>
              <a:off x="179512" y="2204864"/>
              <a:ext cx="8712968" cy="2103970"/>
              <a:chOff x="179512" y="2333142"/>
              <a:chExt cx="8712968" cy="2103970"/>
            </a:xfrm>
          </p:grpSpPr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DDEF855B-60A7-47B2-8F18-E8E8117BE964}"/>
                  </a:ext>
                </a:extLst>
              </p:cNvPr>
              <p:cNvSpPr/>
              <p:nvPr/>
            </p:nvSpPr>
            <p:spPr>
              <a:xfrm>
                <a:off x="196708" y="2939027"/>
                <a:ext cx="8695772" cy="149808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 dirty="0"/>
              </a:p>
            </p:txBody>
          </p:sp>
          <p:sp>
            <p:nvSpPr>
              <p:cNvPr id="54" name="Triángulo 4">
                <a:extLst>
                  <a:ext uri="{FF2B5EF4-FFF2-40B4-BE49-F238E27FC236}">
                    <a16:creationId xmlns:a16="http://schemas.microsoft.com/office/drawing/2014/main" id="{B824EE3D-F782-4280-91A2-0DB9DE36062D}"/>
                  </a:ext>
                </a:extLst>
              </p:cNvPr>
              <p:cNvSpPr/>
              <p:nvPr/>
            </p:nvSpPr>
            <p:spPr>
              <a:xfrm>
                <a:off x="179512" y="2333142"/>
                <a:ext cx="8712968" cy="612741"/>
              </a:xfrm>
              <a:prstGeom prst="triangl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000" b="1" dirty="0" err="1">
                    <a:latin typeface="Arial" charset="0"/>
                    <a:ea typeface="Arial" charset="0"/>
                    <a:cs typeface="Arial" charset="0"/>
                  </a:rPr>
                  <a:t>impo</a:t>
                </a:r>
                <a:r>
                  <a:rPr lang="es-ES_tradnl" sz="2000" b="1" dirty="0">
                    <a:latin typeface="Arial" charset="0"/>
                    <a:ea typeface="Arial" charset="0"/>
                    <a:cs typeface="Arial" charset="0"/>
                  </a:rPr>
                  <a:t> &lt; 55</a:t>
                </a:r>
              </a:p>
            </p:txBody>
          </p:sp>
          <p:cxnSp>
            <p:nvCxnSpPr>
              <p:cNvPr id="55" name="Conector recto 54">
                <a:extLst>
                  <a:ext uri="{FF2B5EF4-FFF2-40B4-BE49-F238E27FC236}">
                    <a16:creationId xmlns:a16="http://schemas.microsoft.com/office/drawing/2014/main" id="{3096C2F5-5D7D-4A0D-B2CC-E6F5A2E739C6}"/>
                  </a:ext>
                </a:extLst>
              </p:cNvPr>
              <p:cNvCxnSpPr/>
              <p:nvPr/>
            </p:nvCxnSpPr>
            <p:spPr>
              <a:xfrm flipH="1">
                <a:off x="2771800" y="2924944"/>
                <a:ext cx="15573" cy="1512168"/>
              </a:xfrm>
              <a:prstGeom prst="line">
                <a:avLst/>
              </a:prstGeom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riángulo 9">
                <a:extLst>
                  <a:ext uri="{FF2B5EF4-FFF2-40B4-BE49-F238E27FC236}">
                    <a16:creationId xmlns:a16="http://schemas.microsoft.com/office/drawing/2014/main" id="{A500FF3A-3360-4813-A463-A3DAC55ED73D}"/>
                  </a:ext>
                </a:extLst>
              </p:cNvPr>
              <p:cNvSpPr/>
              <p:nvPr/>
            </p:nvSpPr>
            <p:spPr>
              <a:xfrm>
                <a:off x="2843808" y="2981214"/>
                <a:ext cx="5867961" cy="504056"/>
              </a:xfrm>
              <a:prstGeom prst="triangl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000" b="1" dirty="0" err="1">
                    <a:latin typeface="Arial" charset="0"/>
                    <a:ea typeface="Arial" charset="0"/>
                    <a:cs typeface="Arial" charset="0"/>
                  </a:rPr>
                  <a:t>Impo</a:t>
                </a:r>
                <a:r>
                  <a:rPr lang="es-ES_tradnl" sz="2000" b="1" dirty="0">
                    <a:latin typeface="Arial" charset="0"/>
                    <a:ea typeface="Arial" charset="0"/>
                    <a:cs typeface="Arial" charset="0"/>
                  </a:rPr>
                  <a:t>&lt;=100</a:t>
                </a:r>
              </a:p>
            </p:txBody>
          </p:sp>
          <p:sp>
            <p:nvSpPr>
              <p:cNvPr id="57" name="Rectángulo 56">
                <a:extLst>
                  <a:ext uri="{FF2B5EF4-FFF2-40B4-BE49-F238E27FC236}">
                    <a16:creationId xmlns:a16="http://schemas.microsoft.com/office/drawing/2014/main" id="{6662D119-F1F0-4683-9B4C-09934D2BF425}"/>
                  </a:ext>
                </a:extLst>
              </p:cNvPr>
              <p:cNvSpPr/>
              <p:nvPr/>
            </p:nvSpPr>
            <p:spPr>
              <a:xfrm>
                <a:off x="2843808" y="3485270"/>
                <a:ext cx="5933284" cy="88918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02CB433C-A559-4D6B-A1A6-870AED5E5DDE}"/>
                  </a:ext>
                </a:extLst>
              </p:cNvPr>
              <p:cNvCxnSpPr>
                <a:stCxn id="57" idx="0"/>
              </p:cNvCxnSpPr>
              <p:nvPr/>
            </p:nvCxnSpPr>
            <p:spPr>
              <a:xfrm>
                <a:off x="5810450" y="3485270"/>
                <a:ext cx="13686" cy="889183"/>
              </a:xfrm>
              <a:prstGeom prst="line">
                <a:avLst/>
              </a:prstGeom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5406B3B4-611C-4308-A9FA-00A876A961AE}"/>
                  </a:ext>
                </a:extLst>
              </p:cNvPr>
              <p:cNvSpPr/>
              <p:nvPr/>
            </p:nvSpPr>
            <p:spPr>
              <a:xfrm>
                <a:off x="268714" y="3140968"/>
                <a:ext cx="2503085" cy="44061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b="1" dirty="0" err="1">
                    <a:solidFill>
                      <a:schemeClr val="tx1"/>
                    </a:solidFill>
                  </a:rPr>
                  <a:t>desc</a:t>
                </a:r>
                <a:r>
                  <a:rPr lang="es-AR" sz="2000" b="1" dirty="0">
                    <a:solidFill>
                      <a:schemeClr val="tx1"/>
                    </a:solidFill>
                  </a:rPr>
                  <a:t> = </a:t>
                </a:r>
                <a:r>
                  <a:rPr lang="es-AR" sz="2000" b="1" dirty="0" err="1">
                    <a:solidFill>
                      <a:schemeClr val="tx1"/>
                    </a:solidFill>
                  </a:rPr>
                  <a:t>impo</a:t>
                </a:r>
                <a:r>
                  <a:rPr lang="es-AR" sz="2000" b="1" dirty="0">
                    <a:solidFill>
                      <a:schemeClr val="tx1"/>
                    </a:solidFill>
                  </a:rPr>
                  <a:t>*4.5/100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ángulo 59">
                <a:extLst>
                  <a:ext uri="{FF2B5EF4-FFF2-40B4-BE49-F238E27FC236}">
                    <a16:creationId xmlns:a16="http://schemas.microsoft.com/office/drawing/2014/main" id="{C8B8AC5C-C60E-4319-B84E-AD986D3A3370}"/>
                  </a:ext>
                </a:extLst>
              </p:cNvPr>
              <p:cNvSpPr/>
              <p:nvPr/>
            </p:nvSpPr>
            <p:spPr>
              <a:xfrm>
                <a:off x="3001387" y="3717032"/>
                <a:ext cx="2608735" cy="44061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b="1" dirty="0" err="1">
                    <a:solidFill>
                      <a:schemeClr val="tx1"/>
                    </a:solidFill>
                  </a:rPr>
                  <a:t>desc</a:t>
                </a:r>
                <a:r>
                  <a:rPr lang="es-AR" sz="2000" b="1" dirty="0">
                    <a:solidFill>
                      <a:schemeClr val="tx1"/>
                    </a:solidFill>
                  </a:rPr>
                  <a:t> = </a:t>
                </a:r>
                <a:r>
                  <a:rPr lang="es-AR" sz="2000" b="1" dirty="0" err="1">
                    <a:solidFill>
                      <a:schemeClr val="tx1"/>
                    </a:solidFill>
                  </a:rPr>
                  <a:t>impo</a:t>
                </a:r>
                <a:r>
                  <a:rPr lang="es-AR" sz="2000" b="1" dirty="0">
                    <a:solidFill>
                      <a:schemeClr val="tx1"/>
                    </a:solidFill>
                  </a:rPr>
                  <a:t> * 8/100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F571CDEB-D26B-4E94-B59F-9E1025BD8219}"/>
                  </a:ext>
                </a:extLst>
              </p:cNvPr>
              <p:cNvSpPr/>
              <p:nvPr/>
            </p:nvSpPr>
            <p:spPr>
              <a:xfrm>
                <a:off x="5894257" y="3708461"/>
                <a:ext cx="2817512" cy="44061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b="1" dirty="0" err="1">
                    <a:solidFill>
                      <a:schemeClr val="tx1"/>
                    </a:solidFill>
                  </a:rPr>
                  <a:t>desc</a:t>
                </a:r>
                <a:r>
                  <a:rPr lang="es-AR" sz="2000" b="1" dirty="0">
                    <a:solidFill>
                      <a:schemeClr val="tx1"/>
                    </a:solidFill>
                  </a:rPr>
                  <a:t> = </a:t>
                </a:r>
                <a:r>
                  <a:rPr lang="es-AR" sz="2000" b="1" dirty="0" err="1">
                    <a:solidFill>
                      <a:schemeClr val="tx1"/>
                    </a:solidFill>
                  </a:rPr>
                  <a:t>impo</a:t>
                </a:r>
                <a:r>
                  <a:rPr lang="es-AR" sz="2000" b="1" dirty="0">
                    <a:solidFill>
                      <a:schemeClr val="tx1"/>
                    </a:solidFill>
                  </a:rPr>
                  <a:t> * 10.5/100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Trapecio 51">
              <a:extLst>
                <a:ext uri="{FF2B5EF4-FFF2-40B4-BE49-F238E27FC236}">
                  <a16:creationId xmlns:a16="http://schemas.microsoft.com/office/drawing/2014/main" id="{2EA62FB5-D732-433F-8480-2A597507DB23}"/>
                </a:ext>
              </a:extLst>
            </p:cNvPr>
            <p:cNvSpPr/>
            <p:nvPr/>
          </p:nvSpPr>
          <p:spPr>
            <a:xfrm>
              <a:off x="1979253" y="4365104"/>
              <a:ext cx="4653001" cy="1244917"/>
            </a:xfrm>
            <a:prstGeom prst="trapezoi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2000" b="1" dirty="0">
                  <a:latin typeface="Arial" charset="0"/>
                  <a:ea typeface="Arial" charset="0"/>
                  <a:cs typeface="Arial" charset="0"/>
                </a:rPr>
                <a:t>“Importe : ”, </a:t>
              </a:r>
              <a:r>
                <a:rPr lang="es-ES_tradnl" sz="2000" b="1" dirty="0" err="1">
                  <a:latin typeface="Arial" charset="0"/>
                  <a:ea typeface="Arial" charset="0"/>
                  <a:cs typeface="Arial" charset="0"/>
                </a:rPr>
                <a:t>impo</a:t>
              </a:r>
              <a:r>
                <a:rPr lang="es-ES_tradnl" sz="2000" b="1" dirty="0">
                  <a:latin typeface="Arial" charset="0"/>
                  <a:ea typeface="Arial" charset="0"/>
                  <a:cs typeface="Arial" charset="0"/>
                </a:rPr>
                <a:t>,</a:t>
              </a:r>
            </a:p>
            <a:p>
              <a:pPr algn="ctr"/>
              <a:r>
                <a:rPr lang="es-ES_tradnl" sz="2000" b="1" dirty="0">
                  <a:latin typeface="Arial" charset="0"/>
                  <a:ea typeface="Arial" charset="0"/>
                  <a:cs typeface="Arial" charset="0"/>
                </a:rPr>
                <a:t>“Descuento : ”, </a:t>
              </a:r>
              <a:r>
                <a:rPr lang="es-ES_tradnl" sz="2000" b="1" dirty="0" err="1">
                  <a:latin typeface="Arial" charset="0"/>
                  <a:ea typeface="Arial" charset="0"/>
                  <a:cs typeface="Arial" charset="0"/>
                </a:rPr>
                <a:t>desc</a:t>
              </a:r>
              <a:r>
                <a:rPr lang="es-ES_tradnl" sz="2000" b="1" dirty="0">
                  <a:latin typeface="Arial" charset="0"/>
                  <a:ea typeface="Arial" charset="0"/>
                  <a:cs typeface="Arial" charset="0"/>
                </a:rPr>
                <a:t>,</a:t>
              </a:r>
            </a:p>
            <a:p>
              <a:pPr algn="ctr"/>
              <a:r>
                <a:rPr lang="es-ES_tradnl" sz="2000" b="1" dirty="0">
                  <a:latin typeface="Arial" charset="0"/>
                  <a:ea typeface="Arial" charset="0"/>
                  <a:cs typeface="Arial" charset="0"/>
                </a:rPr>
                <a:t>“Neto : ”, </a:t>
              </a:r>
              <a:r>
                <a:rPr lang="es-ES_tradnl" sz="2000" b="1" dirty="0" err="1">
                  <a:latin typeface="Arial" charset="0"/>
                  <a:ea typeface="Arial" charset="0"/>
                  <a:cs typeface="Arial" charset="0"/>
                </a:rPr>
                <a:t>impo</a:t>
              </a:r>
              <a:r>
                <a:rPr lang="es-ES_tradnl" sz="2000" b="1" dirty="0">
                  <a:latin typeface="Arial" charset="0"/>
                  <a:ea typeface="Arial" charset="0"/>
                  <a:cs typeface="Arial" charset="0"/>
                </a:rPr>
                <a:t> - </a:t>
              </a:r>
              <a:r>
                <a:rPr lang="es-ES_tradnl" sz="2000" b="1" dirty="0" err="1">
                  <a:latin typeface="Arial" charset="0"/>
                  <a:ea typeface="Arial" charset="0"/>
                  <a:cs typeface="Arial" charset="0"/>
                </a:rPr>
                <a:t>desc</a:t>
              </a:r>
              <a:endParaRPr lang="es-ES_tradnl" sz="20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" name="1 Título">
            <a:extLst>
              <a:ext uri="{FF2B5EF4-FFF2-40B4-BE49-F238E27FC236}">
                <a16:creationId xmlns:a16="http://schemas.microsoft.com/office/drawing/2014/main" id="{F48F41D6-5B7E-4877-B9E9-1A324B796922}"/>
              </a:ext>
            </a:extLst>
          </p:cNvPr>
          <p:cNvSpPr txBox="1">
            <a:spLocks/>
          </p:cNvSpPr>
          <p:nvPr/>
        </p:nvSpPr>
        <p:spPr>
          <a:xfrm>
            <a:off x="623392" y="192344"/>
            <a:ext cx="10053705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4.14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3EAEB94-9EBE-4148-A205-CC3C5DB15EEE}"/>
              </a:ext>
            </a:extLst>
          </p:cNvPr>
          <p:cNvSpPr/>
          <p:nvPr/>
        </p:nvSpPr>
        <p:spPr>
          <a:xfrm>
            <a:off x="8498101" y="6608877"/>
            <a:ext cx="370870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Lic. Gabriel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Garcia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 – Lic. Gabriel Mirabelli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3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" y="-18873"/>
            <a:ext cx="12193039" cy="687687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233605" y="12498"/>
            <a:ext cx="3336932" cy="13497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84" y="1946485"/>
            <a:ext cx="8572156" cy="270631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589465" y="2584361"/>
            <a:ext cx="57643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000" b="0" i="0" u="none" strike="noStrike" kern="1200" cap="none" spc="0" normalizeH="0" baseline="0" noProof="0" dirty="0">
                <a:ln>
                  <a:noFill/>
                </a:ln>
                <a:solidFill>
                  <a:srgbClr val="3E8853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¡Muchas gracias!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9AB956-AB6B-412E-97EC-14951B780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583" y="6039222"/>
            <a:ext cx="623283" cy="6333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904CB03-9D5C-47A6-B504-EF32CAFB6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8697" y="5942841"/>
            <a:ext cx="1120116" cy="82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87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238</Words>
  <Application>Microsoft Office PowerPoint</Application>
  <PresentationFormat>Panorámica</PresentationFormat>
  <Paragraphs>40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Agency FB</vt:lpstr>
      <vt:lpstr>Arial</vt:lpstr>
      <vt:lpstr>Noto Sans</vt:lpstr>
      <vt:lpstr>Tw Cen MT</vt:lpstr>
      <vt:lpstr>Tw Cen MT Condensed</vt:lpstr>
      <vt:lpstr>Wingdings 3</vt:lpstr>
      <vt:lpstr>Integral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MIL</dc:creator>
  <cp:lastModifiedBy>Pablo Vera</cp:lastModifiedBy>
  <cp:revision>287</cp:revision>
  <dcterms:created xsi:type="dcterms:W3CDTF">2017-06-06T16:26:47Z</dcterms:created>
  <dcterms:modified xsi:type="dcterms:W3CDTF">2021-04-22T10:46:25Z</dcterms:modified>
</cp:coreProperties>
</file>