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2"/>
  </p:notesMasterIdLst>
  <p:sldIdLst>
    <p:sldId id="304" r:id="rId2"/>
    <p:sldId id="305" r:id="rId3"/>
    <p:sldId id="307" r:id="rId4"/>
    <p:sldId id="306" r:id="rId5"/>
    <p:sldId id="308" r:id="rId6"/>
    <p:sldId id="309" r:id="rId7"/>
    <p:sldId id="310" r:id="rId8"/>
    <p:sldId id="311" r:id="rId9"/>
    <p:sldId id="312" r:id="rId10"/>
    <p:sldId id="31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blo pv. vera" initials="ppv" lastIdx="2" clrIdx="0">
    <p:extLst>
      <p:ext uri="{19B8F6BF-5375-455C-9EA6-DF929625EA0E}">
        <p15:presenceInfo xmlns:p15="http://schemas.microsoft.com/office/powerpoint/2012/main" userId="S-1-5-21-511705787-3185609060-438707181-1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824D83"/>
    <a:srgbClr val="33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5770" autoAdjust="0"/>
  </p:normalViewPr>
  <p:slideViewPr>
    <p:cSldViewPr snapToGrid="0">
      <p:cViewPr varScale="1">
        <p:scale>
          <a:sx n="63" d="100"/>
          <a:sy n="63" d="100"/>
        </p:scale>
        <p:origin x="-89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commentAuthors" Target="commentAuthor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BFCA7-A70E-4F49-AD9A-0616CA2D1F35}" type="datetimeFigureOut">
              <a:rPr lang="es-AR" smtClean="0"/>
              <a:pPr/>
              <a:t>18/5/2021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4F5F0-49D1-4D7E-8D95-692C857CFEF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541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F5F0-49D1-4D7E-8D95-692C857CFEF9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893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F5F0-49D1-4D7E-8D95-692C857CFEF9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893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F5F0-49D1-4D7E-8D95-692C857CFEF9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8938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F5F0-49D1-4D7E-8D95-692C857CFEF9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8938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F5F0-49D1-4D7E-8D95-692C857CFEF9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8938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F5F0-49D1-4D7E-8D95-692C857CFEF9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8938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F5F0-49D1-4D7E-8D95-692C857CFEF9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8938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F5F0-49D1-4D7E-8D95-692C857CFEF9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8938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F5F0-49D1-4D7E-8D95-692C857CFEF9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893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8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214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3916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2375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57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14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764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871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803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959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9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684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4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4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2.jp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2.jp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2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2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2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2.jp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2.jp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2.jp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2C33067-1D0B-4CAF-A11C-DF9ED5A2B288}"/>
              </a:ext>
            </a:extLst>
          </p:cNvPr>
          <p:cNvSpPr/>
          <p:nvPr/>
        </p:nvSpPr>
        <p:spPr>
          <a:xfrm>
            <a:off x="436723" y="80236"/>
            <a:ext cx="102252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latin typeface="-apple-system"/>
              </a:rPr>
              <a:t>Ej</a:t>
            </a:r>
            <a:r>
              <a:rPr lang="es-AR" dirty="0">
                <a:latin typeface="-apple-system"/>
              </a:rPr>
              <a:t> 7.1.6 </a:t>
            </a:r>
            <a:r>
              <a:rPr lang="es-ES" dirty="0"/>
              <a:t>Una empresa debe registrar los pedidos recibidos de cada uno de sus 10 productos a lo largo del día. Por cada pedido se recibe:</a:t>
            </a:r>
          </a:p>
          <a:p>
            <a:r>
              <a:rPr lang="es-ES" dirty="0"/>
              <a:t> •  Código de producto (</a:t>
            </a:r>
            <a:r>
              <a:rPr lang="pt-BR" dirty="0"/>
              <a:t>no correlativos de 4 dígitos)</a:t>
            </a:r>
            <a:br>
              <a:rPr lang="es-ES" dirty="0"/>
            </a:br>
            <a:r>
              <a:rPr lang="es-ES" dirty="0"/>
              <a:t> •  Cantidad de unidades solicitadas</a:t>
            </a:r>
          </a:p>
          <a:p>
            <a:endParaRPr lang="es-ES" dirty="0"/>
          </a:p>
          <a:p>
            <a:r>
              <a:rPr lang="es-ES" dirty="0"/>
              <a:t>Se puede recibir más de un pedido por producto. La carga finaliza cuando se ingresa un producto con código igual a cero.</a:t>
            </a:r>
          </a:p>
          <a:p>
            <a:endParaRPr lang="es-ES" dirty="0"/>
          </a:p>
          <a:p>
            <a:r>
              <a:rPr lang="es-ES" dirty="0"/>
              <a:t> a.  El / los productos del cual se solicitaron mayor cantidad de unidades.</a:t>
            </a:r>
          </a:p>
          <a:p>
            <a:endParaRPr lang="es-ES" dirty="0"/>
          </a:p>
          <a:p>
            <a:r>
              <a:rPr lang="es-ES" dirty="0"/>
              <a:t> b.  El / los productos del cual se solicitaron menos cantidad de unidades.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884AA6B-C487-49F6-96DA-C542B028360A}"/>
              </a:ext>
            </a:extLst>
          </p:cNvPr>
          <p:cNvSpPr txBox="1"/>
          <p:nvPr/>
        </p:nvSpPr>
        <p:spPr>
          <a:xfrm>
            <a:off x="8916036" y="6394401"/>
            <a:ext cx="3078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Preparado por Ing. Lorena Sotelo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57556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32" name="Diagrama de flujo: proceso 31">
            <a:extLst>
              <a:ext uri="{FF2B5EF4-FFF2-40B4-BE49-F238E27FC236}">
                <a16:creationId xmlns:a16="http://schemas.microsoft.com/office/drawing/2014/main" id="{B1A6B207-87FA-40F7-A3ED-074D93A7F714}"/>
              </a:ext>
            </a:extLst>
          </p:cNvPr>
          <p:cNvSpPr/>
          <p:nvPr/>
        </p:nvSpPr>
        <p:spPr>
          <a:xfrm>
            <a:off x="5923993" y="1274771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Listar(</a:t>
            </a:r>
            <a:r>
              <a:rPr lang="es-AR" sz="1600" dirty="0" err="1">
                <a:solidFill>
                  <a:schemeClr val="tx1"/>
                </a:solidFill>
              </a:rPr>
              <a:t>vecCodProd</a:t>
            </a:r>
            <a:r>
              <a:rPr lang="es-AR" sz="1600" dirty="0">
                <a:solidFill>
                  <a:schemeClr val="tx1"/>
                </a:solidFill>
              </a:rPr>
              <a:t>, </a:t>
            </a:r>
            <a:r>
              <a:rPr lang="es-AR" sz="1600" dirty="0" err="1">
                <a:solidFill>
                  <a:schemeClr val="tx1"/>
                </a:solidFill>
              </a:rPr>
              <a:t>vecPed</a:t>
            </a:r>
            <a:r>
              <a:rPr lang="es-AR" sz="1600" dirty="0">
                <a:solidFill>
                  <a:schemeClr val="tx1"/>
                </a:solidFill>
              </a:rPr>
              <a:t>, 10)</a:t>
            </a:r>
          </a:p>
        </p:txBody>
      </p:sp>
      <p:sp>
        <p:nvSpPr>
          <p:cNvPr id="33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5923993" y="1822685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max</a:t>
            </a:r>
            <a:r>
              <a:rPr lang="es-AR" sz="1600" dirty="0">
                <a:solidFill>
                  <a:schemeClr val="tx1"/>
                </a:solidFill>
              </a:rPr>
              <a:t> = </a:t>
            </a:r>
            <a:r>
              <a:rPr lang="es-AR" sz="1600" dirty="0" err="1">
                <a:solidFill>
                  <a:schemeClr val="tx1"/>
                </a:solidFill>
              </a:rPr>
              <a:t>ValorMaximo</a:t>
            </a:r>
            <a:r>
              <a:rPr lang="es-AR" sz="1600" dirty="0">
                <a:solidFill>
                  <a:schemeClr val="tx1"/>
                </a:solidFill>
              </a:rPr>
              <a:t>(vecPed,10)</a:t>
            </a: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59E248A5-58A8-4C2D-A6AA-E82200FF0184}"/>
              </a:ext>
            </a:extLst>
          </p:cNvPr>
          <p:cNvSpPr/>
          <p:nvPr/>
        </p:nvSpPr>
        <p:spPr>
          <a:xfrm flipV="1">
            <a:off x="7966424" y="5091076"/>
            <a:ext cx="273486" cy="206313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200">
              <a:solidFill>
                <a:schemeClr val="tx1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884AA6B-C487-49F6-96DA-C542B028360A}"/>
              </a:ext>
            </a:extLst>
          </p:cNvPr>
          <p:cNvSpPr txBox="1"/>
          <p:nvPr/>
        </p:nvSpPr>
        <p:spPr>
          <a:xfrm>
            <a:off x="8916036" y="6394401"/>
            <a:ext cx="314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Preparado por Ing. Lorena Sotelo</a:t>
            </a:r>
            <a:endParaRPr lang="es-AR" sz="14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7521810" y="2395374"/>
            <a:ext cx="93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err="1"/>
              <a:t>max</a:t>
            </a:r>
            <a:endParaRPr lang="es-AR" sz="1400" dirty="0"/>
          </a:p>
          <a:p>
            <a:pPr algn="ctr"/>
            <a:endParaRPr lang="es-ES" sz="1400" dirty="0"/>
          </a:p>
        </p:txBody>
      </p:sp>
      <p:sp>
        <p:nvSpPr>
          <p:cNvPr id="15" name="14 Trapecio"/>
          <p:cNvSpPr/>
          <p:nvPr/>
        </p:nvSpPr>
        <p:spPr>
          <a:xfrm>
            <a:off x="7521810" y="2395374"/>
            <a:ext cx="936390" cy="43393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5923993" y="2918594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MostrarValor</a:t>
            </a:r>
            <a:r>
              <a:rPr lang="es-AR" sz="1400" dirty="0">
                <a:solidFill>
                  <a:schemeClr val="tx1"/>
                </a:solidFill>
              </a:rPr>
              <a:t>(vecCodProd,vecPed,max,10)</a:t>
            </a:r>
          </a:p>
        </p:txBody>
      </p:sp>
      <p:sp>
        <p:nvSpPr>
          <p:cNvPr id="67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5969713" y="3472144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min = </a:t>
            </a:r>
            <a:r>
              <a:rPr lang="es-AR" sz="1600" dirty="0" err="1">
                <a:solidFill>
                  <a:schemeClr val="tx1"/>
                </a:solidFill>
              </a:rPr>
              <a:t>ValorMinimo</a:t>
            </a:r>
            <a:r>
              <a:rPr lang="es-AR" sz="1600" dirty="0">
                <a:solidFill>
                  <a:schemeClr val="tx1"/>
                </a:solidFill>
              </a:rPr>
              <a:t>(vecPed,10)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7567530" y="4044833"/>
            <a:ext cx="93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min</a:t>
            </a:r>
          </a:p>
          <a:p>
            <a:pPr algn="ctr"/>
            <a:endParaRPr lang="es-ES" sz="1400" dirty="0"/>
          </a:p>
        </p:txBody>
      </p:sp>
      <p:sp>
        <p:nvSpPr>
          <p:cNvPr id="69" name="68 Trapecio"/>
          <p:cNvSpPr/>
          <p:nvPr/>
        </p:nvSpPr>
        <p:spPr>
          <a:xfrm>
            <a:off x="7567530" y="4044833"/>
            <a:ext cx="936390" cy="43393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5969713" y="4568053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MostrarValor</a:t>
            </a:r>
            <a:r>
              <a:rPr lang="es-AR" sz="1400" dirty="0">
                <a:solidFill>
                  <a:schemeClr val="tx1"/>
                </a:solidFill>
              </a:rPr>
              <a:t>(vecCodProd,vecPed,min,10)</a:t>
            </a:r>
          </a:p>
        </p:txBody>
      </p:sp>
      <p:sp>
        <p:nvSpPr>
          <p:cNvPr id="72" name="71 Elipse"/>
          <p:cNvSpPr/>
          <p:nvPr/>
        </p:nvSpPr>
        <p:spPr>
          <a:xfrm>
            <a:off x="7826899" y="821374"/>
            <a:ext cx="352051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72 CuadroTexto"/>
          <p:cNvSpPr txBox="1"/>
          <p:nvPr/>
        </p:nvSpPr>
        <p:spPr>
          <a:xfrm>
            <a:off x="7866530" y="826393"/>
            <a:ext cx="312420" cy="37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</a:t>
            </a:r>
          </a:p>
        </p:txBody>
      </p:sp>
      <p:cxnSp>
        <p:nvCxnSpPr>
          <p:cNvPr id="35" name="Conector recto 9">
            <a:extLst>
              <a:ext uri="{FF2B5EF4-FFF2-40B4-BE49-F238E27FC236}">
                <a16:creationId xmlns:a16="http://schemas.microsoft.com/office/drawing/2014/main" id="{CE51D621-B165-45FF-9F35-B6B7C3240FD7}"/>
              </a:ext>
            </a:extLst>
          </p:cNvPr>
          <p:cNvCxnSpPr>
            <a:cxnSpLocks/>
          </p:cNvCxnSpPr>
          <p:nvPr/>
        </p:nvCxnSpPr>
        <p:spPr>
          <a:xfrm flipV="1">
            <a:off x="582932" y="1514238"/>
            <a:ext cx="4336246" cy="3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10">
            <a:extLst>
              <a:ext uri="{FF2B5EF4-FFF2-40B4-BE49-F238E27FC236}">
                <a16:creationId xmlns:a16="http://schemas.microsoft.com/office/drawing/2014/main" id="{70713B93-C51B-468C-B589-C468343A4D95}"/>
              </a:ext>
            </a:extLst>
          </p:cNvPr>
          <p:cNvCxnSpPr>
            <a:cxnSpLocks/>
          </p:cNvCxnSpPr>
          <p:nvPr/>
        </p:nvCxnSpPr>
        <p:spPr>
          <a:xfrm>
            <a:off x="840841" y="1220893"/>
            <a:ext cx="38321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11">
            <a:extLst>
              <a:ext uri="{FF2B5EF4-FFF2-40B4-BE49-F238E27FC236}">
                <a16:creationId xmlns:a16="http://schemas.microsoft.com/office/drawing/2014/main" id="{2A8FC7DF-99BA-446E-9E4B-05E215A3708E}"/>
              </a:ext>
            </a:extLst>
          </p:cNvPr>
          <p:cNvCxnSpPr>
            <a:cxnSpLocks/>
          </p:cNvCxnSpPr>
          <p:nvPr/>
        </p:nvCxnSpPr>
        <p:spPr>
          <a:xfrm>
            <a:off x="809812" y="1791440"/>
            <a:ext cx="3882486" cy="16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12">
            <a:extLst>
              <a:ext uri="{FF2B5EF4-FFF2-40B4-BE49-F238E27FC236}">
                <a16:creationId xmlns:a16="http://schemas.microsoft.com/office/drawing/2014/main" id="{DDF65C14-5575-4F7D-B10F-7C90287D81DD}"/>
              </a:ext>
            </a:extLst>
          </p:cNvPr>
          <p:cNvCxnSpPr>
            <a:cxnSpLocks/>
          </p:cNvCxnSpPr>
          <p:nvPr/>
        </p:nvCxnSpPr>
        <p:spPr>
          <a:xfrm flipV="1">
            <a:off x="613961" y="1220893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13">
            <a:extLst>
              <a:ext uri="{FF2B5EF4-FFF2-40B4-BE49-F238E27FC236}">
                <a16:creationId xmlns:a16="http://schemas.microsoft.com/office/drawing/2014/main" id="{F358992E-02C7-4FD6-A579-EB18F224B85E}"/>
              </a:ext>
            </a:extLst>
          </p:cNvPr>
          <p:cNvCxnSpPr>
            <a:cxnSpLocks/>
          </p:cNvCxnSpPr>
          <p:nvPr/>
        </p:nvCxnSpPr>
        <p:spPr>
          <a:xfrm>
            <a:off x="582932" y="1518943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14">
            <a:extLst>
              <a:ext uri="{FF2B5EF4-FFF2-40B4-BE49-F238E27FC236}">
                <a16:creationId xmlns:a16="http://schemas.microsoft.com/office/drawing/2014/main" id="{5E27B4ED-084F-4336-93AF-7816D384ACCE}"/>
              </a:ext>
            </a:extLst>
          </p:cNvPr>
          <p:cNvCxnSpPr>
            <a:cxnSpLocks/>
          </p:cNvCxnSpPr>
          <p:nvPr/>
        </p:nvCxnSpPr>
        <p:spPr>
          <a:xfrm flipH="1" flipV="1">
            <a:off x="4672967" y="1220893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15">
            <a:extLst>
              <a:ext uri="{FF2B5EF4-FFF2-40B4-BE49-F238E27FC236}">
                <a16:creationId xmlns:a16="http://schemas.microsoft.com/office/drawing/2014/main" id="{86BFDEAE-B67C-4625-B6B0-B316A856E083}"/>
              </a:ext>
            </a:extLst>
          </p:cNvPr>
          <p:cNvCxnSpPr>
            <a:cxnSpLocks/>
          </p:cNvCxnSpPr>
          <p:nvPr/>
        </p:nvCxnSpPr>
        <p:spPr>
          <a:xfrm flipH="1">
            <a:off x="4692298" y="1498149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16">
            <a:extLst>
              <a:ext uri="{FF2B5EF4-FFF2-40B4-BE49-F238E27FC236}">
                <a16:creationId xmlns:a16="http://schemas.microsoft.com/office/drawing/2014/main" id="{4AAE3416-416F-4E08-9D0E-44FB8AD891D3}"/>
              </a:ext>
            </a:extLst>
          </p:cNvPr>
          <p:cNvCxnSpPr>
            <a:cxnSpLocks/>
          </p:cNvCxnSpPr>
          <p:nvPr/>
        </p:nvCxnSpPr>
        <p:spPr>
          <a:xfrm>
            <a:off x="4156300" y="1504051"/>
            <a:ext cx="11253" cy="2734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59 CuadroTexto">
            <a:extLst>
              <a:ext uri="{FF2B5EF4-FFF2-40B4-BE49-F238E27FC236}">
                <a16:creationId xmlns:a16="http://schemas.microsoft.com/office/drawing/2014/main" id="{F4FC678E-0A76-472A-A23F-0E82E41CC0DC}"/>
              </a:ext>
            </a:extLst>
          </p:cNvPr>
          <p:cNvSpPr txBox="1"/>
          <p:nvPr/>
        </p:nvSpPr>
        <p:spPr>
          <a:xfrm>
            <a:off x="2003109" y="1188490"/>
            <a:ext cx="169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cs typeface="Arial" pitchFamily="34" charset="0"/>
              </a:rPr>
              <a:t>ValorMinimo</a:t>
            </a:r>
            <a:endParaRPr lang="es-ES" sz="1400" dirty="0">
              <a:cs typeface="Arial" pitchFamily="34" charset="0"/>
            </a:endParaRPr>
          </a:p>
        </p:txBody>
      </p:sp>
      <p:sp>
        <p:nvSpPr>
          <p:cNvPr id="44" name="59 CuadroTexto">
            <a:extLst>
              <a:ext uri="{FF2B5EF4-FFF2-40B4-BE49-F238E27FC236}">
                <a16:creationId xmlns:a16="http://schemas.microsoft.com/office/drawing/2014/main" id="{EB2EB218-B1BC-42B3-AD55-7649831BED5B}"/>
              </a:ext>
            </a:extLst>
          </p:cNvPr>
          <p:cNvSpPr txBox="1"/>
          <p:nvPr/>
        </p:nvSpPr>
        <p:spPr>
          <a:xfrm>
            <a:off x="727401" y="1504381"/>
            <a:ext cx="4025857" cy="31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iint</a:t>
            </a:r>
            <a:r>
              <a:rPr lang="fr-FR" sz="1400" dirty="0"/>
              <a:t> v[],   </a:t>
            </a:r>
            <a:r>
              <a:rPr lang="fr-FR" sz="1400" dirty="0" err="1"/>
              <a:t>int</a:t>
            </a:r>
            <a:r>
              <a:rPr lang="fr-FR" sz="1400" dirty="0"/>
              <a:t> ce                                              </a:t>
            </a:r>
            <a:r>
              <a:rPr lang="es-ES" sz="1400" dirty="0" err="1"/>
              <a:t>int</a:t>
            </a:r>
            <a:endParaRPr lang="es-ES" sz="1400" dirty="0"/>
          </a:p>
        </p:txBody>
      </p:sp>
      <p:sp>
        <p:nvSpPr>
          <p:cNvPr id="46" name="Triángulo isósceles 47">
            <a:extLst>
              <a:ext uri="{FF2B5EF4-FFF2-40B4-BE49-F238E27FC236}">
                <a16:creationId xmlns:a16="http://schemas.microsoft.com/office/drawing/2014/main" id="{032DB99D-C0E3-4943-9078-05C3496D76B8}"/>
              </a:ext>
            </a:extLst>
          </p:cNvPr>
          <p:cNvSpPr/>
          <p:nvPr/>
        </p:nvSpPr>
        <p:spPr>
          <a:xfrm flipV="1">
            <a:off x="2488995" y="4306443"/>
            <a:ext cx="492909" cy="37806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cxnSp>
        <p:nvCxnSpPr>
          <p:cNvPr id="9" name="8 Conector recto de flecha"/>
          <p:cNvCxnSpPr/>
          <p:nvPr/>
        </p:nvCxnSpPr>
        <p:spPr>
          <a:xfrm flipH="1" flipV="1">
            <a:off x="5090161" y="1507901"/>
            <a:ext cx="788112" cy="20832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809812" y="2360614"/>
            <a:ext cx="3863155" cy="1329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26">
            <a:extLst>
              <a:ext uri="{FF2B5EF4-FFF2-40B4-BE49-F238E27FC236}">
                <a16:creationId xmlns:a16="http://schemas.microsoft.com/office/drawing/2014/main" id="{41E124D5-6E99-4C6F-82A1-C2D6DBBC1693}"/>
              </a:ext>
            </a:extLst>
          </p:cNvPr>
          <p:cNvSpPr/>
          <p:nvPr/>
        </p:nvSpPr>
        <p:spPr>
          <a:xfrm>
            <a:off x="257768" y="2453181"/>
            <a:ext cx="1168855" cy="115574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600">
              <a:solidFill>
                <a:schemeClr val="tx1"/>
              </a:solidFill>
            </a:endParaRPr>
          </a:p>
        </p:txBody>
      </p:sp>
      <p:cxnSp>
        <p:nvCxnSpPr>
          <p:cNvPr id="74" name="Conector recto 44">
            <a:extLst>
              <a:ext uri="{FF2B5EF4-FFF2-40B4-BE49-F238E27FC236}">
                <a16:creationId xmlns:a16="http://schemas.microsoft.com/office/drawing/2014/main" id="{D3D83D80-11E8-4943-9FD8-C329B08A1AB8}"/>
              </a:ext>
            </a:extLst>
          </p:cNvPr>
          <p:cNvCxnSpPr/>
          <p:nvPr/>
        </p:nvCxnSpPr>
        <p:spPr>
          <a:xfrm>
            <a:off x="288248" y="3031052"/>
            <a:ext cx="1152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7" name="CuadroTexto 48">
            <a:extLst>
              <a:ext uri="{FF2B5EF4-FFF2-40B4-BE49-F238E27FC236}">
                <a16:creationId xmlns:a16="http://schemas.microsoft.com/office/drawing/2014/main" id="{EF977989-3A1B-4E75-94AD-A4C56CD2112B}"/>
              </a:ext>
            </a:extLst>
          </p:cNvPr>
          <p:cNvSpPr txBox="1"/>
          <p:nvPr/>
        </p:nvSpPr>
        <p:spPr>
          <a:xfrm>
            <a:off x="765534" y="2569387"/>
            <a:ext cx="15061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2400" dirty="0"/>
              <a:t>i</a:t>
            </a:r>
          </a:p>
        </p:txBody>
      </p:sp>
      <p:sp>
        <p:nvSpPr>
          <p:cNvPr id="78" name="CuadroTexto 49">
            <a:extLst>
              <a:ext uri="{FF2B5EF4-FFF2-40B4-BE49-F238E27FC236}">
                <a16:creationId xmlns:a16="http://schemas.microsoft.com/office/drawing/2014/main" id="{6AD04205-DB5A-4E43-9A7C-9211C2C82797}"/>
              </a:ext>
            </a:extLst>
          </p:cNvPr>
          <p:cNvSpPr txBox="1"/>
          <p:nvPr/>
        </p:nvSpPr>
        <p:spPr>
          <a:xfrm>
            <a:off x="340046" y="3109395"/>
            <a:ext cx="1506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>
                <a:ln>
                  <a:solidFill>
                    <a:schemeClr val="tx1"/>
                  </a:solidFill>
                </a:ln>
              </a:rPr>
              <a:t>1</a:t>
            </a:r>
          </a:p>
        </p:txBody>
      </p:sp>
      <p:sp>
        <p:nvSpPr>
          <p:cNvPr id="79" name="CuadroTexto 50">
            <a:extLst>
              <a:ext uri="{FF2B5EF4-FFF2-40B4-BE49-F238E27FC236}">
                <a16:creationId xmlns:a16="http://schemas.microsoft.com/office/drawing/2014/main" id="{D3F5D348-0745-45E5-8429-53FE263CFF2E}"/>
              </a:ext>
            </a:extLst>
          </p:cNvPr>
          <p:cNvSpPr txBox="1"/>
          <p:nvPr/>
        </p:nvSpPr>
        <p:spPr>
          <a:xfrm>
            <a:off x="593857" y="3046878"/>
            <a:ext cx="49840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&lt;</a:t>
            </a:r>
          </a:p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ce</a:t>
            </a:r>
          </a:p>
        </p:txBody>
      </p:sp>
      <p:sp>
        <p:nvSpPr>
          <p:cNvPr id="80" name="CuadroTexto 51">
            <a:extLst>
              <a:ext uri="{FF2B5EF4-FFF2-40B4-BE49-F238E27FC236}">
                <a16:creationId xmlns:a16="http://schemas.microsoft.com/office/drawing/2014/main" id="{B1F0307F-D026-4D5A-831E-ECE48278880E}"/>
              </a:ext>
            </a:extLst>
          </p:cNvPr>
          <p:cNvSpPr txBox="1"/>
          <p:nvPr/>
        </p:nvSpPr>
        <p:spPr>
          <a:xfrm>
            <a:off x="1096604" y="3124119"/>
            <a:ext cx="275778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>
                <a:ln>
                  <a:solidFill>
                    <a:schemeClr val="tx1"/>
                  </a:solidFill>
                </a:ln>
              </a:rPr>
              <a:t>1</a:t>
            </a:r>
          </a:p>
        </p:txBody>
      </p:sp>
      <p:cxnSp>
        <p:nvCxnSpPr>
          <p:cNvPr id="23" name="22 Conector recto"/>
          <p:cNvCxnSpPr/>
          <p:nvPr/>
        </p:nvCxnSpPr>
        <p:spPr>
          <a:xfrm>
            <a:off x="1092261" y="3025133"/>
            <a:ext cx="0" cy="5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660873" y="3046148"/>
            <a:ext cx="0" cy="5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2002495" y="1891748"/>
            <a:ext cx="1638191" cy="366715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min = v[0]</a:t>
            </a:r>
          </a:p>
        </p:txBody>
      </p:sp>
      <p:sp>
        <p:nvSpPr>
          <p:cNvPr id="3" name="2 Triángulo isósceles"/>
          <p:cNvSpPr/>
          <p:nvPr/>
        </p:nvSpPr>
        <p:spPr>
          <a:xfrm>
            <a:off x="1524000" y="2453181"/>
            <a:ext cx="2966087" cy="376127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Rectángulo"/>
          <p:cNvSpPr/>
          <p:nvPr/>
        </p:nvSpPr>
        <p:spPr>
          <a:xfrm>
            <a:off x="2566869" y="2521531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v[i]&lt;min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524000" y="2829308"/>
            <a:ext cx="2966087" cy="6025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"/>
          <p:cNvCxnSpPr>
            <a:stCxn id="47" idx="2"/>
            <a:endCxn id="4" idx="2"/>
          </p:cNvCxnSpPr>
          <p:nvPr/>
        </p:nvCxnSpPr>
        <p:spPr>
          <a:xfrm>
            <a:off x="2999841" y="2829308"/>
            <a:ext cx="7203" cy="602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stCxn id="4" idx="2"/>
          </p:cNvCxnSpPr>
          <p:nvPr/>
        </p:nvCxnSpPr>
        <p:spPr>
          <a:xfrm flipV="1">
            <a:off x="3007044" y="2829308"/>
            <a:ext cx="1483043" cy="602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Rectángulo"/>
          <p:cNvSpPr/>
          <p:nvPr/>
        </p:nvSpPr>
        <p:spPr>
          <a:xfrm>
            <a:off x="1547814" y="300832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min = v[i]</a:t>
            </a:r>
          </a:p>
        </p:txBody>
      </p:sp>
      <p:sp>
        <p:nvSpPr>
          <p:cNvPr id="50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1489512" y="3762487"/>
            <a:ext cx="2717388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return</a:t>
            </a:r>
            <a:r>
              <a:rPr lang="es-AR" sz="1400" dirty="0">
                <a:solidFill>
                  <a:schemeClr val="tx1"/>
                </a:solidFill>
              </a:rPr>
              <a:t> min</a:t>
            </a:r>
            <a:endParaRPr lang="es-A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69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 animBg="1"/>
      <p:bldP spid="11" grpId="0" animBg="1"/>
      <p:bldP spid="66" grpId="0" animBg="1"/>
      <p:bldP spid="77" grpId="0"/>
      <p:bldP spid="78" grpId="0"/>
      <p:bldP spid="79" grpId="0"/>
      <p:bldP spid="80" grpId="0"/>
      <p:bldP spid="45" grpId="0" animBg="1"/>
      <p:bldP spid="3" grpId="0" animBg="1"/>
      <p:bldP spid="47" grpId="0"/>
      <p:bldP spid="4" grpId="0" animBg="1"/>
      <p:bldP spid="49" grpId="0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29" name="Diagrama de flujo: proceso 28">
            <a:extLst>
              <a:ext uri="{FF2B5EF4-FFF2-40B4-BE49-F238E27FC236}">
                <a16:creationId xmlns:a16="http://schemas.microsoft.com/office/drawing/2014/main" id="{4B719248-9CBA-49BD-82DC-14A0691565C4}"/>
              </a:ext>
            </a:extLst>
          </p:cNvPr>
          <p:cNvSpPr/>
          <p:nvPr/>
        </p:nvSpPr>
        <p:spPr>
          <a:xfrm>
            <a:off x="675326" y="973774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int</a:t>
            </a:r>
            <a:r>
              <a:rPr lang="es-AR" sz="1600" dirty="0">
                <a:solidFill>
                  <a:schemeClr val="tx1"/>
                </a:solidFill>
              </a:rPr>
              <a:t> </a:t>
            </a:r>
            <a:r>
              <a:rPr lang="es-AR" sz="1600" dirty="0" err="1">
                <a:solidFill>
                  <a:schemeClr val="tx1"/>
                </a:solidFill>
              </a:rPr>
              <a:t>vecCodProd</a:t>
            </a:r>
            <a:r>
              <a:rPr lang="es-AR" sz="1600" dirty="0">
                <a:solidFill>
                  <a:schemeClr val="tx1"/>
                </a:solidFill>
              </a:rPr>
              <a:t>[10], </a:t>
            </a:r>
            <a:r>
              <a:rPr lang="es-AR" sz="1600" dirty="0" err="1">
                <a:solidFill>
                  <a:schemeClr val="tx1"/>
                </a:solidFill>
              </a:rPr>
              <a:t>vecPed</a:t>
            </a:r>
            <a:r>
              <a:rPr lang="es-AR" sz="1600" dirty="0">
                <a:solidFill>
                  <a:schemeClr val="tx1"/>
                </a:solidFill>
              </a:rPr>
              <a:t>[10]={0}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B111086-F69C-4BEC-9C73-72D05C12396A}"/>
              </a:ext>
            </a:extLst>
          </p:cNvPr>
          <p:cNvSpPr/>
          <p:nvPr/>
        </p:nvSpPr>
        <p:spPr>
          <a:xfrm>
            <a:off x="1286682" y="616828"/>
            <a:ext cx="2666135" cy="27596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7.1.6</a:t>
            </a:r>
          </a:p>
        </p:txBody>
      </p:sp>
      <p:sp>
        <p:nvSpPr>
          <p:cNvPr id="31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675326" y="1533369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IngresaCodigos</a:t>
            </a:r>
            <a:r>
              <a:rPr lang="es-AR" sz="1600" dirty="0">
                <a:solidFill>
                  <a:schemeClr val="tx1"/>
                </a:solidFill>
              </a:rPr>
              <a:t>(vecCodProd,10)</a:t>
            </a:r>
          </a:p>
        </p:txBody>
      </p:sp>
      <p:sp>
        <p:nvSpPr>
          <p:cNvPr id="32" name="Diagrama de flujo: proceso 31">
            <a:extLst>
              <a:ext uri="{FF2B5EF4-FFF2-40B4-BE49-F238E27FC236}">
                <a16:creationId xmlns:a16="http://schemas.microsoft.com/office/drawing/2014/main" id="{B1A6B207-87FA-40F7-A3ED-074D93A7F714}"/>
              </a:ext>
            </a:extLst>
          </p:cNvPr>
          <p:cNvSpPr/>
          <p:nvPr/>
        </p:nvSpPr>
        <p:spPr>
          <a:xfrm>
            <a:off x="5923993" y="1274771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Listar(</a:t>
            </a:r>
            <a:r>
              <a:rPr lang="es-AR" sz="1600" dirty="0" err="1">
                <a:solidFill>
                  <a:schemeClr val="tx1"/>
                </a:solidFill>
              </a:rPr>
              <a:t>vecCodProd</a:t>
            </a:r>
            <a:r>
              <a:rPr lang="es-AR" sz="1600" dirty="0">
                <a:solidFill>
                  <a:schemeClr val="tx1"/>
                </a:solidFill>
              </a:rPr>
              <a:t>, </a:t>
            </a:r>
            <a:r>
              <a:rPr lang="es-AR" sz="1600" dirty="0" err="1">
                <a:solidFill>
                  <a:schemeClr val="tx1"/>
                </a:solidFill>
              </a:rPr>
              <a:t>vecPed</a:t>
            </a:r>
            <a:r>
              <a:rPr lang="es-AR" sz="1600" dirty="0">
                <a:solidFill>
                  <a:schemeClr val="tx1"/>
                </a:solidFill>
              </a:rPr>
              <a:t>, 10)</a:t>
            </a:r>
          </a:p>
        </p:txBody>
      </p:sp>
      <p:sp>
        <p:nvSpPr>
          <p:cNvPr id="33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5923993" y="1822685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max</a:t>
            </a:r>
            <a:r>
              <a:rPr lang="es-AR" sz="1600" dirty="0">
                <a:solidFill>
                  <a:schemeClr val="tx1"/>
                </a:solidFill>
              </a:rPr>
              <a:t> = </a:t>
            </a:r>
            <a:r>
              <a:rPr lang="es-AR" sz="1600" dirty="0" err="1">
                <a:solidFill>
                  <a:schemeClr val="tx1"/>
                </a:solidFill>
              </a:rPr>
              <a:t>ValorMaximo</a:t>
            </a:r>
            <a:r>
              <a:rPr lang="es-AR" sz="1600" dirty="0">
                <a:solidFill>
                  <a:schemeClr val="tx1"/>
                </a:solidFill>
              </a:rPr>
              <a:t>(vecPed,10)</a:t>
            </a: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59E248A5-58A8-4C2D-A6AA-E82200FF0184}"/>
              </a:ext>
            </a:extLst>
          </p:cNvPr>
          <p:cNvSpPr/>
          <p:nvPr/>
        </p:nvSpPr>
        <p:spPr>
          <a:xfrm flipV="1">
            <a:off x="7966424" y="5091076"/>
            <a:ext cx="273486" cy="206313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200">
              <a:solidFill>
                <a:schemeClr val="tx1"/>
              </a:solidFill>
            </a:endParaRPr>
          </a:p>
        </p:txBody>
      </p:sp>
      <p:sp>
        <p:nvSpPr>
          <p:cNvPr id="22" name="Diagrama de flujo: proceso 21">
            <a:extLst>
              <a:ext uri="{FF2B5EF4-FFF2-40B4-BE49-F238E27FC236}">
                <a16:creationId xmlns:a16="http://schemas.microsoft.com/office/drawing/2014/main" id="{03A9122A-FAE0-45E6-8CAF-60E68E881E6F}"/>
              </a:ext>
            </a:extLst>
          </p:cNvPr>
          <p:cNvSpPr/>
          <p:nvPr/>
        </p:nvSpPr>
        <p:spPr>
          <a:xfrm>
            <a:off x="675326" y="2088730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codProd</a:t>
            </a:r>
            <a:r>
              <a:rPr lang="es-AR" sz="1600" dirty="0">
                <a:solidFill>
                  <a:schemeClr val="tx1"/>
                </a:solidFill>
              </a:rPr>
              <a:t>=</a:t>
            </a:r>
            <a:r>
              <a:rPr lang="es-AR" sz="1600" dirty="0" err="1">
                <a:solidFill>
                  <a:schemeClr val="tx1"/>
                </a:solidFill>
              </a:rPr>
              <a:t>IngresarProducto</a:t>
            </a:r>
            <a:r>
              <a:rPr lang="es-AR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884AA6B-C487-49F6-96DA-C542B028360A}"/>
              </a:ext>
            </a:extLst>
          </p:cNvPr>
          <p:cNvSpPr txBox="1"/>
          <p:nvPr/>
        </p:nvSpPr>
        <p:spPr>
          <a:xfrm>
            <a:off x="8916036" y="6394401"/>
            <a:ext cx="314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Preparado por Ing. Lorena Sotelo</a:t>
            </a:r>
            <a:endParaRPr lang="es-AR" sz="1400" dirty="0"/>
          </a:p>
        </p:txBody>
      </p:sp>
      <p:sp>
        <p:nvSpPr>
          <p:cNvPr id="60" name="Diagrama de flujo: proceso 21">
            <a:extLst>
              <a:ext uri="{FF2B5EF4-FFF2-40B4-BE49-F238E27FC236}">
                <a16:creationId xmlns:a16="http://schemas.microsoft.com/office/drawing/2014/main" id="{03A9122A-FAE0-45E6-8CAF-60E68E881E6F}"/>
              </a:ext>
            </a:extLst>
          </p:cNvPr>
          <p:cNvSpPr/>
          <p:nvPr/>
        </p:nvSpPr>
        <p:spPr>
          <a:xfrm>
            <a:off x="675326" y="2671576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codProd</a:t>
            </a:r>
            <a:r>
              <a:rPr lang="es-AR" sz="1600" dirty="0">
                <a:solidFill>
                  <a:schemeClr val="tx1"/>
                </a:solidFill>
              </a:rPr>
              <a:t>!=0</a:t>
            </a:r>
          </a:p>
        </p:txBody>
      </p:sp>
      <p:sp>
        <p:nvSpPr>
          <p:cNvPr id="3" name="2 Rectángulo"/>
          <p:cNvSpPr/>
          <p:nvPr/>
        </p:nvSpPr>
        <p:spPr>
          <a:xfrm>
            <a:off x="675326" y="3145638"/>
            <a:ext cx="4274202" cy="245655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Diagrama de flujo: proceso 28">
            <a:extLst>
              <a:ext uri="{FF2B5EF4-FFF2-40B4-BE49-F238E27FC236}">
                <a16:creationId xmlns:a16="http://schemas.microsoft.com/office/drawing/2014/main" id="{4B719248-9CBA-49BD-82DC-14A0691565C4}"/>
              </a:ext>
            </a:extLst>
          </p:cNvPr>
          <p:cNvSpPr/>
          <p:nvPr/>
        </p:nvSpPr>
        <p:spPr>
          <a:xfrm>
            <a:off x="762000" y="3237515"/>
            <a:ext cx="4065608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pos = Buscar(vecCodProd,codProd,10)</a:t>
            </a:r>
          </a:p>
        </p:txBody>
      </p:sp>
      <p:sp>
        <p:nvSpPr>
          <p:cNvPr id="4" name="3 Triángulo isósceles"/>
          <p:cNvSpPr/>
          <p:nvPr/>
        </p:nvSpPr>
        <p:spPr>
          <a:xfrm>
            <a:off x="762000" y="3762938"/>
            <a:ext cx="4065608" cy="347749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042160" y="3764733"/>
            <a:ext cx="1584960" cy="37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pos!=-1</a:t>
            </a:r>
          </a:p>
        </p:txBody>
      </p:sp>
      <p:sp>
        <p:nvSpPr>
          <p:cNvPr id="8" name="7 Rectángulo"/>
          <p:cNvSpPr/>
          <p:nvPr/>
        </p:nvSpPr>
        <p:spPr>
          <a:xfrm>
            <a:off x="762000" y="4110687"/>
            <a:ext cx="4065608" cy="750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/>
          <p:nvPr/>
        </p:nvCxnSpPr>
        <p:spPr>
          <a:xfrm>
            <a:off x="3627120" y="4141167"/>
            <a:ext cx="0" cy="70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792481" y="4141167"/>
            <a:ext cx="2834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cant</a:t>
            </a:r>
            <a:r>
              <a:rPr lang="es-ES" sz="1600" dirty="0"/>
              <a:t> = </a:t>
            </a:r>
            <a:r>
              <a:rPr lang="es-ES" sz="1600" dirty="0" err="1"/>
              <a:t>IngresarPositivo</a:t>
            </a:r>
            <a:r>
              <a:rPr lang="es-ES" sz="1600" dirty="0"/>
              <a:t>()</a:t>
            </a:r>
          </a:p>
          <a:p>
            <a:r>
              <a:rPr lang="es-ES" sz="1600" dirty="0" err="1"/>
              <a:t>vecPed</a:t>
            </a:r>
            <a:r>
              <a:rPr lang="es-ES" sz="1600" dirty="0"/>
              <a:t>[pos]+=</a:t>
            </a:r>
            <a:r>
              <a:rPr lang="es-ES" sz="1600" dirty="0" err="1"/>
              <a:t>cant</a:t>
            </a:r>
            <a:endParaRPr lang="es-ES" sz="1600" dirty="0"/>
          </a:p>
        </p:txBody>
      </p:sp>
      <p:sp>
        <p:nvSpPr>
          <p:cNvPr id="14" name="13 Trapecio"/>
          <p:cNvSpPr/>
          <p:nvPr/>
        </p:nvSpPr>
        <p:spPr>
          <a:xfrm>
            <a:off x="3672841" y="4202127"/>
            <a:ext cx="1082039" cy="57327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61 CuadroTexto"/>
          <p:cNvSpPr txBox="1"/>
          <p:nvPr/>
        </p:nvSpPr>
        <p:spPr>
          <a:xfrm>
            <a:off x="3645832" y="4238564"/>
            <a:ext cx="1170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“</a:t>
            </a:r>
            <a:r>
              <a:rPr lang="es-AR" sz="1400" dirty="0" err="1"/>
              <a:t>cod</a:t>
            </a:r>
            <a:r>
              <a:rPr lang="es-AR" sz="1400" dirty="0"/>
              <a:t> no existe”</a:t>
            </a:r>
          </a:p>
          <a:p>
            <a:pPr algn="ctr"/>
            <a:endParaRPr lang="es-ES" sz="1400" dirty="0"/>
          </a:p>
        </p:txBody>
      </p:sp>
      <p:sp>
        <p:nvSpPr>
          <p:cNvPr id="63" name="Diagrama de flujo: proceso 21">
            <a:extLst>
              <a:ext uri="{FF2B5EF4-FFF2-40B4-BE49-F238E27FC236}">
                <a16:creationId xmlns:a16="http://schemas.microsoft.com/office/drawing/2014/main" id="{03A9122A-FAE0-45E6-8CAF-60E68E881E6F}"/>
              </a:ext>
            </a:extLst>
          </p:cNvPr>
          <p:cNvSpPr/>
          <p:nvPr/>
        </p:nvSpPr>
        <p:spPr>
          <a:xfrm>
            <a:off x="777240" y="4971689"/>
            <a:ext cx="4053840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codProd</a:t>
            </a:r>
            <a:r>
              <a:rPr lang="es-AR" sz="1600" dirty="0">
                <a:solidFill>
                  <a:schemeClr val="tx1"/>
                </a:solidFill>
              </a:rPr>
              <a:t>=</a:t>
            </a:r>
            <a:r>
              <a:rPr lang="es-AR" sz="1600" dirty="0" err="1">
                <a:solidFill>
                  <a:schemeClr val="tx1"/>
                </a:solidFill>
              </a:rPr>
              <a:t>IngresarProducto</a:t>
            </a:r>
            <a:r>
              <a:rPr lang="es-AR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7521810" y="2395374"/>
            <a:ext cx="93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err="1"/>
              <a:t>max</a:t>
            </a:r>
            <a:endParaRPr lang="es-AR" sz="1400" dirty="0"/>
          </a:p>
          <a:p>
            <a:pPr algn="ctr"/>
            <a:endParaRPr lang="es-ES" sz="1400" dirty="0"/>
          </a:p>
        </p:txBody>
      </p:sp>
      <p:sp>
        <p:nvSpPr>
          <p:cNvPr id="15" name="14 Trapecio"/>
          <p:cNvSpPr/>
          <p:nvPr/>
        </p:nvSpPr>
        <p:spPr>
          <a:xfrm>
            <a:off x="7521810" y="2395374"/>
            <a:ext cx="936390" cy="43393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5923993" y="2918594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MostrarValor</a:t>
            </a:r>
            <a:r>
              <a:rPr lang="es-AR" sz="1400" dirty="0">
                <a:solidFill>
                  <a:schemeClr val="tx1"/>
                </a:solidFill>
              </a:rPr>
              <a:t>(vecCodProd,vecPed,max,10)</a:t>
            </a:r>
          </a:p>
        </p:txBody>
      </p:sp>
      <p:sp>
        <p:nvSpPr>
          <p:cNvPr id="67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5939233" y="3472144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min = </a:t>
            </a:r>
            <a:r>
              <a:rPr lang="es-AR" sz="1600" dirty="0" err="1">
                <a:solidFill>
                  <a:schemeClr val="tx1"/>
                </a:solidFill>
              </a:rPr>
              <a:t>ValorMinimo</a:t>
            </a:r>
            <a:r>
              <a:rPr lang="es-AR" sz="1600" dirty="0">
                <a:solidFill>
                  <a:schemeClr val="tx1"/>
                </a:solidFill>
              </a:rPr>
              <a:t>(vecPed,10)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7567530" y="4044833"/>
            <a:ext cx="93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min</a:t>
            </a:r>
          </a:p>
          <a:p>
            <a:pPr algn="ctr"/>
            <a:endParaRPr lang="es-ES" sz="1400" dirty="0"/>
          </a:p>
        </p:txBody>
      </p:sp>
      <p:sp>
        <p:nvSpPr>
          <p:cNvPr id="69" name="68 Trapecio"/>
          <p:cNvSpPr/>
          <p:nvPr/>
        </p:nvSpPr>
        <p:spPr>
          <a:xfrm>
            <a:off x="7567530" y="4044833"/>
            <a:ext cx="936390" cy="43393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5969713" y="4568053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MostrarValor</a:t>
            </a:r>
            <a:r>
              <a:rPr lang="es-AR" sz="1400" dirty="0">
                <a:solidFill>
                  <a:schemeClr val="tx1"/>
                </a:solidFill>
              </a:rPr>
              <a:t>(vecCodProd,vecPed,min,10)</a:t>
            </a:r>
          </a:p>
        </p:txBody>
      </p:sp>
      <p:sp>
        <p:nvSpPr>
          <p:cNvPr id="16" name="15 Elipse"/>
          <p:cNvSpPr/>
          <p:nvPr/>
        </p:nvSpPr>
        <p:spPr>
          <a:xfrm>
            <a:off x="2619749" y="5654040"/>
            <a:ext cx="352051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70 CuadroTexto"/>
          <p:cNvSpPr txBox="1"/>
          <p:nvPr/>
        </p:nvSpPr>
        <p:spPr>
          <a:xfrm>
            <a:off x="2644140" y="5659059"/>
            <a:ext cx="312420" cy="37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72" name="71 Elipse"/>
          <p:cNvSpPr/>
          <p:nvPr/>
        </p:nvSpPr>
        <p:spPr>
          <a:xfrm>
            <a:off x="7826899" y="821374"/>
            <a:ext cx="352051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72 CuadroTexto"/>
          <p:cNvSpPr txBox="1"/>
          <p:nvPr/>
        </p:nvSpPr>
        <p:spPr>
          <a:xfrm>
            <a:off x="7866530" y="826393"/>
            <a:ext cx="312420" cy="37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131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29" name="Diagrama de flujo: proceso 28">
            <a:extLst>
              <a:ext uri="{FF2B5EF4-FFF2-40B4-BE49-F238E27FC236}">
                <a16:creationId xmlns:a16="http://schemas.microsoft.com/office/drawing/2014/main" id="{4B719248-9CBA-49BD-82DC-14A0691565C4}"/>
              </a:ext>
            </a:extLst>
          </p:cNvPr>
          <p:cNvSpPr/>
          <p:nvPr/>
        </p:nvSpPr>
        <p:spPr>
          <a:xfrm>
            <a:off x="675326" y="973774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int</a:t>
            </a:r>
            <a:r>
              <a:rPr lang="es-AR" sz="1600" dirty="0">
                <a:solidFill>
                  <a:schemeClr val="tx1"/>
                </a:solidFill>
              </a:rPr>
              <a:t> </a:t>
            </a:r>
            <a:r>
              <a:rPr lang="es-AR" sz="1600" dirty="0" err="1">
                <a:solidFill>
                  <a:schemeClr val="tx1"/>
                </a:solidFill>
              </a:rPr>
              <a:t>vecCodProd</a:t>
            </a:r>
            <a:r>
              <a:rPr lang="es-AR" sz="1600" dirty="0">
                <a:solidFill>
                  <a:schemeClr val="tx1"/>
                </a:solidFill>
              </a:rPr>
              <a:t>[10], </a:t>
            </a:r>
            <a:r>
              <a:rPr lang="es-AR" sz="1600" dirty="0" err="1">
                <a:solidFill>
                  <a:schemeClr val="tx1"/>
                </a:solidFill>
              </a:rPr>
              <a:t>vecPed</a:t>
            </a:r>
            <a:r>
              <a:rPr lang="es-AR" sz="1600" dirty="0">
                <a:solidFill>
                  <a:schemeClr val="tx1"/>
                </a:solidFill>
              </a:rPr>
              <a:t>[10]={0}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B111086-F69C-4BEC-9C73-72D05C12396A}"/>
              </a:ext>
            </a:extLst>
          </p:cNvPr>
          <p:cNvSpPr/>
          <p:nvPr/>
        </p:nvSpPr>
        <p:spPr>
          <a:xfrm>
            <a:off x="1286682" y="616828"/>
            <a:ext cx="2666135" cy="27596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7.1.6</a:t>
            </a:r>
          </a:p>
        </p:txBody>
      </p:sp>
      <p:sp>
        <p:nvSpPr>
          <p:cNvPr id="31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675326" y="1533369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IngresaCodigos</a:t>
            </a:r>
            <a:r>
              <a:rPr lang="es-AR" sz="1600" dirty="0">
                <a:solidFill>
                  <a:schemeClr val="tx1"/>
                </a:solidFill>
              </a:rPr>
              <a:t>(vecCodProd,10)</a:t>
            </a:r>
          </a:p>
        </p:txBody>
      </p:sp>
      <p:sp>
        <p:nvSpPr>
          <p:cNvPr id="22" name="Diagrama de flujo: proceso 21">
            <a:extLst>
              <a:ext uri="{FF2B5EF4-FFF2-40B4-BE49-F238E27FC236}">
                <a16:creationId xmlns:a16="http://schemas.microsoft.com/office/drawing/2014/main" id="{03A9122A-FAE0-45E6-8CAF-60E68E881E6F}"/>
              </a:ext>
            </a:extLst>
          </p:cNvPr>
          <p:cNvSpPr/>
          <p:nvPr/>
        </p:nvSpPr>
        <p:spPr>
          <a:xfrm>
            <a:off x="675326" y="2088730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codProd</a:t>
            </a:r>
            <a:r>
              <a:rPr lang="es-AR" sz="1600" dirty="0">
                <a:solidFill>
                  <a:schemeClr val="tx1"/>
                </a:solidFill>
              </a:rPr>
              <a:t>=</a:t>
            </a:r>
            <a:r>
              <a:rPr lang="es-AR" sz="1600" dirty="0" err="1">
                <a:solidFill>
                  <a:schemeClr val="tx1"/>
                </a:solidFill>
              </a:rPr>
              <a:t>IngresarProducto</a:t>
            </a:r>
            <a:r>
              <a:rPr lang="es-AR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884AA6B-C487-49F6-96DA-C542B028360A}"/>
              </a:ext>
            </a:extLst>
          </p:cNvPr>
          <p:cNvSpPr txBox="1"/>
          <p:nvPr/>
        </p:nvSpPr>
        <p:spPr>
          <a:xfrm>
            <a:off x="8916036" y="6394401"/>
            <a:ext cx="314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Preparado por Ing. Lorena Sotelo</a:t>
            </a:r>
            <a:endParaRPr lang="es-AR" sz="1400" dirty="0"/>
          </a:p>
        </p:txBody>
      </p:sp>
      <p:sp>
        <p:nvSpPr>
          <p:cNvPr id="60" name="Diagrama de flujo: proceso 21">
            <a:extLst>
              <a:ext uri="{FF2B5EF4-FFF2-40B4-BE49-F238E27FC236}">
                <a16:creationId xmlns:a16="http://schemas.microsoft.com/office/drawing/2014/main" id="{03A9122A-FAE0-45E6-8CAF-60E68E881E6F}"/>
              </a:ext>
            </a:extLst>
          </p:cNvPr>
          <p:cNvSpPr/>
          <p:nvPr/>
        </p:nvSpPr>
        <p:spPr>
          <a:xfrm>
            <a:off x="675326" y="2671576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codProd</a:t>
            </a:r>
            <a:r>
              <a:rPr lang="es-AR" sz="1600" dirty="0">
                <a:solidFill>
                  <a:schemeClr val="tx1"/>
                </a:solidFill>
              </a:rPr>
              <a:t>!=0</a:t>
            </a:r>
          </a:p>
        </p:txBody>
      </p:sp>
      <p:sp>
        <p:nvSpPr>
          <p:cNvPr id="3" name="2 Rectángulo"/>
          <p:cNvSpPr/>
          <p:nvPr/>
        </p:nvSpPr>
        <p:spPr>
          <a:xfrm>
            <a:off x="675326" y="3145638"/>
            <a:ext cx="4274202" cy="245655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Diagrama de flujo: proceso 28">
            <a:extLst>
              <a:ext uri="{FF2B5EF4-FFF2-40B4-BE49-F238E27FC236}">
                <a16:creationId xmlns:a16="http://schemas.microsoft.com/office/drawing/2014/main" id="{4B719248-9CBA-49BD-82DC-14A0691565C4}"/>
              </a:ext>
            </a:extLst>
          </p:cNvPr>
          <p:cNvSpPr/>
          <p:nvPr/>
        </p:nvSpPr>
        <p:spPr>
          <a:xfrm>
            <a:off x="762000" y="3237515"/>
            <a:ext cx="4065608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pos = Buscar(vecCodProd,codProd,10)</a:t>
            </a:r>
          </a:p>
        </p:txBody>
      </p:sp>
      <p:sp>
        <p:nvSpPr>
          <p:cNvPr id="4" name="3 Triángulo isósceles"/>
          <p:cNvSpPr/>
          <p:nvPr/>
        </p:nvSpPr>
        <p:spPr>
          <a:xfrm>
            <a:off x="762000" y="3762938"/>
            <a:ext cx="4065608" cy="347749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042160" y="3764733"/>
            <a:ext cx="1584960" cy="37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pos!=-1</a:t>
            </a:r>
          </a:p>
        </p:txBody>
      </p:sp>
      <p:sp>
        <p:nvSpPr>
          <p:cNvPr id="8" name="7 Rectángulo"/>
          <p:cNvSpPr/>
          <p:nvPr/>
        </p:nvSpPr>
        <p:spPr>
          <a:xfrm>
            <a:off x="762000" y="4110687"/>
            <a:ext cx="4065608" cy="750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/>
          <p:nvPr/>
        </p:nvCxnSpPr>
        <p:spPr>
          <a:xfrm>
            <a:off x="3627120" y="4141167"/>
            <a:ext cx="0" cy="70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792481" y="4141167"/>
            <a:ext cx="2834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cant</a:t>
            </a:r>
            <a:r>
              <a:rPr lang="es-ES" sz="1600" dirty="0"/>
              <a:t> = </a:t>
            </a:r>
            <a:r>
              <a:rPr lang="es-ES" sz="1600" dirty="0" err="1"/>
              <a:t>IngresarPositivo</a:t>
            </a:r>
            <a:r>
              <a:rPr lang="es-ES" sz="1600" dirty="0"/>
              <a:t>()</a:t>
            </a:r>
          </a:p>
          <a:p>
            <a:r>
              <a:rPr lang="es-ES" sz="1600" dirty="0" err="1"/>
              <a:t>vecPed</a:t>
            </a:r>
            <a:r>
              <a:rPr lang="es-ES" sz="1600" dirty="0"/>
              <a:t>[pos]+=</a:t>
            </a:r>
            <a:r>
              <a:rPr lang="es-ES" sz="1600" dirty="0" err="1"/>
              <a:t>cant</a:t>
            </a:r>
            <a:endParaRPr lang="es-ES" sz="1600" dirty="0"/>
          </a:p>
        </p:txBody>
      </p:sp>
      <p:sp>
        <p:nvSpPr>
          <p:cNvPr id="14" name="13 Trapecio"/>
          <p:cNvSpPr/>
          <p:nvPr/>
        </p:nvSpPr>
        <p:spPr>
          <a:xfrm>
            <a:off x="3672841" y="4202127"/>
            <a:ext cx="1082039" cy="57327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61 CuadroTexto"/>
          <p:cNvSpPr txBox="1"/>
          <p:nvPr/>
        </p:nvSpPr>
        <p:spPr>
          <a:xfrm>
            <a:off x="3645832" y="4238564"/>
            <a:ext cx="1170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“</a:t>
            </a:r>
            <a:r>
              <a:rPr lang="es-AR" sz="1400" dirty="0" err="1"/>
              <a:t>cod</a:t>
            </a:r>
            <a:r>
              <a:rPr lang="es-AR" sz="1400" dirty="0"/>
              <a:t> no existe”</a:t>
            </a:r>
          </a:p>
          <a:p>
            <a:pPr algn="ctr"/>
            <a:endParaRPr lang="es-ES" sz="1400" dirty="0"/>
          </a:p>
        </p:txBody>
      </p:sp>
      <p:sp>
        <p:nvSpPr>
          <p:cNvPr id="63" name="Diagrama de flujo: proceso 21">
            <a:extLst>
              <a:ext uri="{FF2B5EF4-FFF2-40B4-BE49-F238E27FC236}">
                <a16:creationId xmlns:a16="http://schemas.microsoft.com/office/drawing/2014/main" id="{03A9122A-FAE0-45E6-8CAF-60E68E881E6F}"/>
              </a:ext>
            </a:extLst>
          </p:cNvPr>
          <p:cNvSpPr/>
          <p:nvPr/>
        </p:nvSpPr>
        <p:spPr>
          <a:xfrm>
            <a:off x="777240" y="4971689"/>
            <a:ext cx="4053840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codProd</a:t>
            </a:r>
            <a:r>
              <a:rPr lang="es-AR" sz="1600" dirty="0">
                <a:solidFill>
                  <a:schemeClr val="tx1"/>
                </a:solidFill>
              </a:rPr>
              <a:t>=</a:t>
            </a:r>
            <a:r>
              <a:rPr lang="es-AR" sz="1600" dirty="0" err="1">
                <a:solidFill>
                  <a:schemeClr val="tx1"/>
                </a:solidFill>
              </a:rPr>
              <a:t>IngresarProducto</a:t>
            </a:r>
            <a:r>
              <a:rPr lang="es-AR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6" name="15 Elipse"/>
          <p:cNvSpPr/>
          <p:nvPr/>
        </p:nvSpPr>
        <p:spPr>
          <a:xfrm>
            <a:off x="2619749" y="5654040"/>
            <a:ext cx="352051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70 CuadroTexto"/>
          <p:cNvSpPr txBox="1"/>
          <p:nvPr/>
        </p:nvSpPr>
        <p:spPr>
          <a:xfrm>
            <a:off x="2644140" y="5659059"/>
            <a:ext cx="312420" cy="37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</a:t>
            </a:r>
          </a:p>
        </p:txBody>
      </p:sp>
      <p:cxnSp>
        <p:nvCxnSpPr>
          <p:cNvPr id="35" name="Conector recto 9">
            <a:extLst>
              <a:ext uri="{FF2B5EF4-FFF2-40B4-BE49-F238E27FC236}">
                <a16:creationId xmlns:a16="http://schemas.microsoft.com/office/drawing/2014/main" id="{CE51D621-B165-45FF-9F35-B6B7C3240FD7}"/>
              </a:ext>
            </a:extLst>
          </p:cNvPr>
          <p:cNvCxnSpPr>
            <a:cxnSpLocks/>
          </p:cNvCxnSpPr>
          <p:nvPr/>
        </p:nvCxnSpPr>
        <p:spPr>
          <a:xfrm flipV="1">
            <a:off x="7227572" y="1281109"/>
            <a:ext cx="4336246" cy="3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10">
            <a:extLst>
              <a:ext uri="{FF2B5EF4-FFF2-40B4-BE49-F238E27FC236}">
                <a16:creationId xmlns:a16="http://schemas.microsoft.com/office/drawing/2014/main" id="{70713B93-C51B-468C-B589-C468343A4D95}"/>
              </a:ext>
            </a:extLst>
          </p:cNvPr>
          <p:cNvCxnSpPr>
            <a:cxnSpLocks/>
          </p:cNvCxnSpPr>
          <p:nvPr/>
        </p:nvCxnSpPr>
        <p:spPr>
          <a:xfrm>
            <a:off x="7485481" y="987764"/>
            <a:ext cx="38321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11">
            <a:extLst>
              <a:ext uri="{FF2B5EF4-FFF2-40B4-BE49-F238E27FC236}">
                <a16:creationId xmlns:a16="http://schemas.microsoft.com/office/drawing/2014/main" id="{2A8FC7DF-99BA-446E-9E4B-05E215A3708E}"/>
              </a:ext>
            </a:extLst>
          </p:cNvPr>
          <p:cNvCxnSpPr>
            <a:cxnSpLocks/>
          </p:cNvCxnSpPr>
          <p:nvPr/>
        </p:nvCxnSpPr>
        <p:spPr>
          <a:xfrm>
            <a:off x="7454452" y="1558311"/>
            <a:ext cx="3882486" cy="16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12">
            <a:extLst>
              <a:ext uri="{FF2B5EF4-FFF2-40B4-BE49-F238E27FC236}">
                <a16:creationId xmlns:a16="http://schemas.microsoft.com/office/drawing/2014/main" id="{DDF65C14-5575-4F7D-B10F-7C90287D81DD}"/>
              </a:ext>
            </a:extLst>
          </p:cNvPr>
          <p:cNvCxnSpPr>
            <a:cxnSpLocks/>
          </p:cNvCxnSpPr>
          <p:nvPr/>
        </p:nvCxnSpPr>
        <p:spPr>
          <a:xfrm flipV="1">
            <a:off x="7258601" y="98776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13">
            <a:extLst>
              <a:ext uri="{FF2B5EF4-FFF2-40B4-BE49-F238E27FC236}">
                <a16:creationId xmlns:a16="http://schemas.microsoft.com/office/drawing/2014/main" id="{F358992E-02C7-4FD6-A579-EB18F224B85E}"/>
              </a:ext>
            </a:extLst>
          </p:cNvPr>
          <p:cNvCxnSpPr>
            <a:cxnSpLocks/>
          </p:cNvCxnSpPr>
          <p:nvPr/>
        </p:nvCxnSpPr>
        <p:spPr>
          <a:xfrm>
            <a:off x="7227572" y="128581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14">
            <a:extLst>
              <a:ext uri="{FF2B5EF4-FFF2-40B4-BE49-F238E27FC236}">
                <a16:creationId xmlns:a16="http://schemas.microsoft.com/office/drawing/2014/main" id="{5E27B4ED-084F-4336-93AF-7816D384ACCE}"/>
              </a:ext>
            </a:extLst>
          </p:cNvPr>
          <p:cNvCxnSpPr>
            <a:cxnSpLocks/>
          </p:cNvCxnSpPr>
          <p:nvPr/>
        </p:nvCxnSpPr>
        <p:spPr>
          <a:xfrm flipH="1" flipV="1">
            <a:off x="11317607" y="98776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15">
            <a:extLst>
              <a:ext uri="{FF2B5EF4-FFF2-40B4-BE49-F238E27FC236}">
                <a16:creationId xmlns:a16="http://schemas.microsoft.com/office/drawing/2014/main" id="{86BFDEAE-B67C-4625-B6B0-B316A856E083}"/>
              </a:ext>
            </a:extLst>
          </p:cNvPr>
          <p:cNvCxnSpPr>
            <a:cxnSpLocks/>
          </p:cNvCxnSpPr>
          <p:nvPr/>
        </p:nvCxnSpPr>
        <p:spPr>
          <a:xfrm flipH="1">
            <a:off x="11336938" y="1265020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16">
            <a:extLst>
              <a:ext uri="{FF2B5EF4-FFF2-40B4-BE49-F238E27FC236}">
                <a16:creationId xmlns:a16="http://schemas.microsoft.com/office/drawing/2014/main" id="{4AAE3416-416F-4E08-9D0E-44FB8AD891D3}"/>
              </a:ext>
            </a:extLst>
          </p:cNvPr>
          <p:cNvCxnSpPr>
            <a:cxnSpLocks/>
          </p:cNvCxnSpPr>
          <p:nvPr/>
        </p:nvCxnSpPr>
        <p:spPr>
          <a:xfrm>
            <a:off x="10800940" y="1270922"/>
            <a:ext cx="11253" cy="2734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59 CuadroTexto">
            <a:extLst>
              <a:ext uri="{FF2B5EF4-FFF2-40B4-BE49-F238E27FC236}">
                <a16:creationId xmlns:a16="http://schemas.microsoft.com/office/drawing/2014/main" id="{F4FC678E-0A76-472A-A23F-0E82E41CC0DC}"/>
              </a:ext>
            </a:extLst>
          </p:cNvPr>
          <p:cNvSpPr txBox="1"/>
          <p:nvPr/>
        </p:nvSpPr>
        <p:spPr>
          <a:xfrm>
            <a:off x="8647749" y="955361"/>
            <a:ext cx="169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err="1"/>
              <a:t>IngresaCodigos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5120640" y="1285814"/>
            <a:ext cx="1844040" cy="4806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59 CuadroTexto">
            <a:extLst>
              <a:ext uri="{FF2B5EF4-FFF2-40B4-BE49-F238E27FC236}">
                <a16:creationId xmlns:a16="http://schemas.microsoft.com/office/drawing/2014/main" id="{EB2EB218-B1BC-42B3-AD55-7649831BED5B}"/>
              </a:ext>
            </a:extLst>
          </p:cNvPr>
          <p:cNvSpPr txBox="1"/>
          <p:nvPr/>
        </p:nvSpPr>
        <p:spPr>
          <a:xfrm>
            <a:off x="7377051" y="1271252"/>
            <a:ext cx="4167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int</a:t>
            </a:r>
            <a:r>
              <a:rPr lang="es-ES" sz="1400" dirty="0"/>
              <a:t>   </a:t>
            </a:r>
            <a:r>
              <a:rPr lang="es-ES" sz="1400" dirty="0" err="1"/>
              <a:t>vcod</a:t>
            </a:r>
            <a:r>
              <a:rPr lang="es-ES" sz="1400" dirty="0"/>
              <a:t>[] ,  </a:t>
            </a:r>
            <a:r>
              <a:rPr lang="es-ES" sz="1400" dirty="0" err="1"/>
              <a:t>int</a:t>
            </a:r>
            <a:r>
              <a:rPr lang="es-ES" sz="1400" dirty="0"/>
              <a:t>   ce                                   </a:t>
            </a:r>
            <a:r>
              <a:rPr lang="es-ES" sz="1400" dirty="0" err="1"/>
              <a:t>void</a:t>
            </a:r>
            <a:endParaRPr lang="es-ES" sz="1400" dirty="0"/>
          </a:p>
        </p:txBody>
      </p:sp>
      <p:sp>
        <p:nvSpPr>
          <p:cNvPr id="51" name="Rectángulo 25">
            <a:extLst>
              <a:ext uri="{FF2B5EF4-FFF2-40B4-BE49-F238E27FC236}">
                <a16:creationId xmlns:a16="http://schemas.microsoft.com/office/drawing/2014/main" id="{42D130BF-55CA-4E6F-B665-E5F9C419422B}"/>
              </a:ext>
            </a:extLst>
          </p:cNvPr>
          <p:cNvSpPr/>
          <p:nvPr/>
        </p:nvSpPr>
        <p:spPr>
          <a:xfrm>
            <a:off x="6694741" y="1634455"/>
            <a:ext cx="5165995" cy="380349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52" name="Elipse 26">
            <a:extLst>
              <a:ext uri="{FF2B5EF4-FFF2-40B4-BE49-F238E27FC236}">
                <a16:creationId xmlns:a16="http://schemas.microsoft.com/office/drawing/2014/main" id="{41E124D5-6E99-4C6F-82A1-C2D6DBBC1693}"/>
              </a:ext>
            </a:extLst>
          </p:cNvPr>
          <p:cNvSpPr/>
          <p:nvPr/>
        </p:nvSpPr>
        <p:spPr>
          <a:xfrm>
            <a:off x="5891722" y="2277105"/>
            <a:ext cx="1647174" cy="164731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600">
              <a:solidFill>
                <a:schemeClr val="tx1"/>
              </a:solidFill>
            </a:endParaRPr>
          </a:p>
        </p:txBody>
      </p:sp>
      <p:cxnSp>
        <p:nvCxnSpPr>
          <p:cNvPr id="53" name="Conector recto 44">
            <a:extLst>
              <a:ext uri="{FF2B5EF4-FFF2-40B4-BE49-F238E27FC236}">
                <a16:creationId xmlns:a16="http://schemas.microsoft.com/office/drawing/2014/main" id="{D3D83D80-11E8-4943-9FD8-C329B08A1AB8}"/>
              </a:ext>
            </a:extLst>
          </p:cNvPr>
          <p:cNvCxnSpPr>
            <a:stCxn id="52" idx="2"/>
            <a:endCxn id="52" idx="6"/>
          </p:cNvCxnSpPr>
          <p:nvPr/>
        </p:nvCxnSpPr>
        <p:spPr>
          <a:xfrm>
            <a:off x="5891722" y="3100764"/>
            <a:ext cx="1647174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Conector recto 45">
            <a:extLst>
              <a:ext uri="{FF2B5EF4-FFF2-40B4-BE49-F238E27FC236}">
                <a16:creationId xmlns:a16="http://schemas.microsoft.com/office/drawing/2014/main" id="{A5346C3B-C1FA-4D1F-A91E-2A61711BAF45}"/>
              </a:ext>
            </a:extLst>
          </p:cNvPr>
          <p:cNvCxnSpPr>
            <a:cxnSpLocks/>
          </p:cNvCxnSpPr>
          <p:nvPr/>
        </p:nvCxnSpPr>
        <p:spPr>
          <a:xfrm>
            <a:off x="6287289" y="3114088"/>
            <a:ext cx="0" cy="72000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Conector recto 46">
            <a:extLst>
              <a:ext uri="{FF2B5EF4-FFF2-40B4-BE49-F238E27FC236}">
                <a16:creationId xmlns:a16="http://schemas.microsoft.com/office/drawing/2014/main" id="{9857E38C-7684-494B-89EE-9E0DC718F362}"/>
              </a:ext>
            </a:extLst>
          </p:cNvPr>
          <p:cNvCxnSpPr>
            <a:cxnSpLocks/>
          </p:cNvCxnSpPr>
          <p:nvPr/>
        </p:nvCxnSpPr>
        <p:spPr>
          <a:xfrm>
            <a:off x="6884299" y="3098848"/>
            <a:ext cx="0" cy="82133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Triángulo isósceles 47">
            <a:extLst>
              <a:ext uri="{FF2B5EF4-FFF2-40B4-BE49-F238E27FC236}">
                <a16:creationId xmlns:a16="http://schemas.microsoft.com/office/drawing/2014/main" id="{032DB99D-C0E3-4943-9078-05C3496D76B8}"/>
              </a:ext>
            </a:extLst>
          </p:cNvPr>
          <p:cNvSpPr/>
          <p:nvPr/>
        </p:nvSpPr>
        <p:spPr>
          <a:xfrm flipV="1">
            <a:off x="9463379" y="5547099"/>
            <a:ext cx="492909" cy="37806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57" name="CuadroTexto 48">
            <a:extLst>
              <a:ext uri="{FF2B5EF4-FFF2-40B4-BE49-F238E27FC236}">
                <a16:creationId xmlns:a16="http://schemas.microsoft.com/office/drawing/2014/main" id="{EF977989-3A1B-4E75-94AD-A4C56CD2112B}"/>
              </a:ext>
            </a:extLst>
          </p:cNvPr>
          <p:cNvSpPr txBox="1"/>
          <p:nvPr/>
        </p:nvSpPr>
        <p:spPr>
          <a:xfrm>
            <a:off x="6526100" y="2531817"/>
            <a:ext cx="189209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2400" dirty="0"/>
              <a:t>i</a:t>
            </a:r>
          </a:p>
        </p:txBody>
      </p:sp>
      <p:sp>
        <p:nvSpPr>
          <p:cNvPr id="58" name="CuadroTexto 49">
            <a:extLst>
              <a:ext uri="{FF2B5EF4-FFF2-40B4-BE49-F238E27FC236}">
                <a16:creationId xmlns:a16="http://schemas.microsoft.com/office/drawing/2014/main" id="{6AD04205-DB5A-4E43-9A7C-9211C2C82797}"/>
              </a:ext>
            </a:extLst>
          </p:cNvPr>
          <p:cNvSpPr txBox="1"/>
          <p:nvPr/>
        </p:nvSpPr>
        <p:spPr>
          <a:xfrm>
            <a:off x="6005980" y="3236076"/>
            <a:ext cx="18920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>
                <a:ln>
                  <a:solidFill>
                    <a:schemeClr val="tx1"/>
                  </a:solidFill>
                </a:ln>
              </a:rPr>
              <a:t>0</a:t>
            </a:r>
          </a:p>
        </p:txBody>
      </p:sp>
      <p:sp>
        <p:nvSpPr>
          <p:cNvPr id="66" name="CuadroTexto 50">
            <a:extLst>
              <a:ext uri="{FF2B5EF4-FFF2-40B4-BE49-F238E27FC236}">
                <a16:creationId xmlns:a16="http://schemas.microsoft.com/office/drawing/2014/main" id="{D3F5D348-0745-45E5-8429-53FE263CFF2E}"/>
              </a:ext>
            </a:extLst>
          </p:cNvPr>
          <p:cNvSpPr txBox="1"/>
          <p:nvPr/>
        </p:nvSpPr>
        <p:spPr>
          <a:xfrm>
            <a:off x="6048533" y="3119426"/>
            <a:ext cx="1154372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&lt;</a:t>
            </a:r>
          </a:p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ce</a:t>
            </a:r>
          </a:p>
        </p:txBody>
      </p:sp>
      <p:sp>
        <p:nvSpPr>
          <p:cNvPr id="74" name="CuadroTexto 51">
            <a:extLst>
              <a:ext uri="{FF2B5EF4-FFF2-40B4-BE49-F238E27FC236}">
                <a16:creationId xmlns:a16="http://schemas.microsoft.com/office/drawing/2014/main" id="{B1F0307F-D026-4D5A-831E-ECE48278880E}"/>
              </a:ext>
            </a:extLst>
          </p:cNvPr>
          <p:cNvSpPr txBox="1"/>
          <p:nvPr/>
        </p:nvSpPr>
        <p:spPr>
          <a:xfrm>
            <a:off x="6944255" y="3254962"/>
            <a:ext cx="346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>
                <a:ln>
                  <a:solidFill>
                    <a:schemeClr val="tx1"/>
                  </a:solidFill>
                </a:ln>
              </a:rPr>
              <a:t>1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7615096" y="1710655"/>
            <a:ext cx="4024922" cy="30415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Diagrama de flujo: proceso 21">
            <a:extLst>
              <a:ext uri="{FF2B5EF4-FFF2-40B4-BE49-F238E27FC236}">
                <a16:creationId xmlns:a16="http://schemas.microsoft.com/office/drawing/2014/main" id="{03A9122A-FAE0-45E6-8CAF-60E68E881E6F}"/>
              </a:ext>
            </a:extLst>
          </p:cNvPr>
          <p:cNvSpPr/>
          <p:nvPr/>
        </p:nvSpPr>
        <p:spPr>
          <a:xfrm>
            <a:off x="7615096" y="4752195"/>
            <a:ext cx="402492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9103267" y="1705538"/>
            <a:ext cx="840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error =0</a:t>
            </a:r>
            <a:endParaRPr lang="es-ES" dirty="0"/>
          </a:p>
        </p:txBody>
      </p:sp>
      <p:sp>
        <p:nvSpPr>
          <p:cNvPr id="24" name="23 Trapecio"/>
          <p:cNvSpPr/>
          <p:nvPr/>
        </p:nvSpPr>
        <p:spPr>
          <a:xfrm rot="10800000">
            <a:off x="8916036" y="2063745"/>
            <a:ext cx="1249044" cy="394471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77 Rectángulo"/>
          <p:cNvSpPr/>
          <p:nvPr/>
        </p:nvSpPr>
        <p:spPr>
          <a:xfrm>
            <a:off x="9156069" y="2094224"/>
            <a:ext cx="800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err="1"/>
              <a:t>vcod</a:t>
            </a:r>
            <a:r>
              <a:rPr lang="es-ES" sz="1400" dirty="0"/>
              <a:t>[i]</a:t>
            </a:r>
            <a:endParaRPr lang="es-ES" dirty="0"/>
          </a:p>
        </p:txBody>
      </p:sp>
      <p:sp>
        <p:nvSpPr>
          <p:cNvPr id="25" name="24 Triángulo isósceles"/>
          <p:cNvSpPr/>
          <p:nvPr/>
        </p:nvSpPr>
        <p:spPr>
          <a:xfrm>
            <a:off x="7741920" y="2503936"/>
            <a:ext cx="3745698" cy="411687"/>
          </a:xfrm>
          <a:prstGeom prst="triangl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78 Rectángulo"/>
          <p:cNvSpPr/>
          <p:nvPr/>
        </p:nvSpPr>
        <p:spPr>
          <a:xfrm>
            <a:off x="8410843" y="2663474"/>
            <a:ext cx="2406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/>
              <a:t>vcod</a:t>
            </a:r>
            <a:r>
              <a:rPr lang="es-ES" sz="1200" dirty="0"/>
              <a:t>[i]&lt;1000 || </a:t>
            </a:r>
            <a:r>
              <a:rPr lang="es-ES" sz="1200" dirty="0" err="1"/>
              <a:t>vcod</a:t>
            </a:r>
            <a:r>
              <a:rPr lang="es-ES" sz="1200" dirty="0"/>
              <a:t>[i]&gt;9999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7757160" y="2904705"/>
            <a:ext cx="3745698" cy="158852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27 Conector recto"/>
          <p:cNvCxnSpPr/>
          <p:nvPr/>
        </p:nvCxnSpPr>
        <p:spPr>
          <a:xfrm>
            <a:off x="8916036" y="2915623"/>
            <a:ext cx="0" cy="157049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79 Rectángulo"/>
          <p:cNvSpPr/>
          <p:nvPr/>
        </p:nvSpPr>
        <p:spPr>
          <a:xfrm>
            <a:off x="7829776" y="3186289"/>
            <a:ext cx="840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error =1</a:t>
            </a:r>
            <a:endParaRPr lang="es-ES" dirty="0"/>
          </a:p>
        </p:txBody>
      </p:sp>
      <p:sp>
        <p:nvSpPr>
          <p:cNvPr id="81" name="80 Rectángulo"/>
          <p:cNvSpPr/>
          <p:nvPr/>
        </p:nvSpPr>
        <p:spPr>
          <a:xfrm>
            <a:off x="8905046" y="2965537"/>
            <a:ext cx="2661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pos = Buscar(</a:t>
            </a:r>
            <a:r>
              <a:rPr lang="es-ES" sz="1400" dirty="0" err="1"/>
              <a:t>vcod,vcod</a:t>
            </a:r>
            <a:r>
              <a:rPr lang="es-ES" sz="1400" dirty="0"/>
              <a:t>[i], i)</a:t>
            </a:r>
          </a:p>
        </p:txBody>
      </p:sp>
      <p:sp>
        <p:nvSpPr>
          <p:cNvPr id="82" name="81 Triángulo isósceles"/>
          <p:cNvSpPr/>
          <p:nvPr/>
        </p:nvSpPr>
        <p:spPr>
          <a:xfrm>
            <a:off x="9103267" y="3340177"/>
            <a:ext cx="2327780" cy="358788"/>
          </a:xfrm>
          <a:prstGeom prst="triangl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82 Rectángulo"/>
          <p:cNvSpPr/>
          <p:nvPr/>
        </p:nvSpPr>
        <p:spPr>
          <a:xfrm>
            <a:off x="9847009" y="3413151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pos != -1</a:t>
            </a:r>
          </a:p>
        </p:txBody>
      </p:sp>
      <p:sp>
        <p:nvSpPr>
          <p:cNvPr id="84" name="83 Rectángulo"/>
          <p:cNvSpPr/>
          <p:nvPr/>
        </p:nvSpPr>
        <p:spPr>
          <a:xfrm>
            <a:off x="9103267" y="3698965"/>
            <a:ext cx="2327780" cy="67494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6" name="85 Conector recto"/>
          <p:cNvCxnSpPr>
            <a:stCxn id="84" idx="0"/>
            <a:endCxn id="84" idx="2"/>
          </p:cNvCxnSpPr>
          <p:nvPr/>
        </p:nvCxnSpPr>
        <p:spPr>
          <a:xfrm>
            <a:off x="10267157" y="3698965"/>
            <a:ext cx="0" cy="67494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Rectángulo"/>
          <p:cNvSpPr/>
          <p:nvPr/>
        </p:nvSpPr>
        <p:spPr>
          <a:xfrm>
            <a:off x="9255667" y="3850963"/>
            <a:ext cx="840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error =1</a:t>
            </a:r>
            <a:endParaRPr lang="es-ES" dirty="0"/>
          </a:p>
        </p:txBody>
      </p:sp>
      <p:sp>
        <p:nvSpPr>
          <p:cNvPr id="88" name="87 Flecha derecha"/>
          <p:cNvSpPr/>
          <p:nvPr/>
        </p:nvSpPr>
        <p:spPr>
          <a:xfrm rot="19801295">
            <a:off x="6272049" y="3872804"/>
            <a:ext cx="1962634" cy="622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Cod</a:t>
            </a:r>
            <a:r>
              <a:rPr lang="es-ES" dirty="0"/>
              <a:t>. Erróneo</a:t>
            </a:r>
          </a:p>
        </p:txBody>
      </p:sp>
      <p:sp>
        <p:nvSpPr>
          <p:cNvPr id="91" name="90 Flecha derecha"/>
          <p:cNvSpPr/>
          <p:nvPr/>
        </p:nvSpPr>
        <p:spPr>
          <a:xfrm rot="19801295">
            <a:off x="7107055" y="4387962"/>
            <a:ext cx="2316207" cy="6229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Cod</a:t>
            </a:r>
            <a:r>
              <a:rPr lang="es-ES" dirty="0"/>
              <a:t>. Duplicado</a:t>
            </a:r>
          </a:p>
        </p:txBody>
      </p:sp>
    </p:spTree>
    <p:extLst>
      <p:ext uri="{BB962C8B-B14F-4D97-AF65-F5344CB8AC3E}">
        <p14:creationId xmlns:p14="http://schemas.microsoft.com/office/powerpoint/2010/main" val="299728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0" grpId="0"/>
      <p:bldP spid="51" grpId="0" animBg="1"/>
      <p:bldP spid="52" grpId="0" animBg="1"/>
      <p:bldP spid="56" grpId="0" animBg="1"/>
      <p:bldP spid="57" grpId="0"/>
      <p:bldP spid="58" grpId="0"/>
      <p:bldP spid="66" grpId="0"/>
      <p:bldP spid="74" grpId="0"/>
      <p:bldP spid="21" grpId="0" animBg="1"/>
      <p:bldP spid="77" grpId="0" animBg="1"/>
      <p:bldP spid="23" grpId="0"/>
      <p:bldP spid="24" grpId="0" animBg="1"/>
      <p:bldP spid="78" grpId="0"/>
      <p:bldP spid="25" grpId="0" animBg="1"/>
      <p:bldP spid="79" grpId="0"/>
      <p:bldP spid="26" grpId="0" animBg="1"/>
      <p:bldP spid="80" grpId="0"/>
      <p:bldP spid="81" grpId="0"/>
      <p:bldP spid="82" grpId="0" animBg="1"/>
      <p:bldP spid="83" grpId="0"/>
      <p:bldP spid="84" grpId="0" animBg="1"/>
      <p:bldP spid="87" grpId="0"/>
      <p:bldP spid="88" grpId="0" animBg="1"/>
      <p:bldP spid="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29" name="Diagrama de flujo: proceso 28">
            <a:extLst>
              <a:ext uri="{FF2B5EF4-FFF2-40B4-BE49-F238E27FC236}">
                <a16:creationId xmlns:a16="http://schemas.microsoft.com/office/drawing/2014/main" id="{4B719248-9CBA-49BD-82DC-14A0691565C4}"/>
              </a:ext>
            </a:extLst>
          </p:cNvPr>
          <p:cNvSpPr/>
          <p:nvPr/>
        </p:nvSpPr>
        <p:spPr>
          <a:xfrm>
            <a:off x="675326" y="973774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int</a:t>
            </a:r>
            <a:r>
              <a:rPr lang="es-AR" sz="1600" dirty="0">
                <a:solidFill>
                  <a:schemeClr val="tx1"/>
                </a:solidFill>
              </a:rPr>
              <a:t> </a:t>
            </a:r>
            <a:r>
              <a:rPr lang="es-AR" sz="1600" dirty="0" err="1">
                <a:solidFill>
                  <a:schemeClr val="tx1"/>
                </a:solidFill>
              </a:rPr>
              <a:t>vecCodProd</a:t>
            </a:r>
            <a:r>
              <a:rPr lang="es-AR" sz="1600" dirty="0">
                <a:solidFill>
                  <a:schemeClr val="tx1"/>
                </a:solidFill>
              </a:rPr>
              <a:t>[10], </a:t>
            </a:r>
            <a:r>
              <a:rPr lang="es-AR" sz="1600" dirty="0" err="1">
                <a:solidFill>
                  <a:schemeClr val="tx1"/>
                </a:solidFill>
              </a:rPr>
              <a:t>vecPed</a:t>
            </a:r>
            <a:r>
              <a:rPr lang="es-AR" sz="1600" dirty="0">
                <a:solidFill>
                  <a:schemeClr val="tx1"/>
                </a:solidFill>
              </a:rPr>
              <a:t>[10]={0}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B111086-F69C-4BEC-9C73-72D05C12396A}"/>
              </a:ext>
            </a:extLst>
          </p:cNvPr>
          <p:cNvSpPr/>
          <p:nvPr/>
        </p:nvSpPr>
        <p:spPr>
          <a:xfrm>
            <a:off x="1286682" y="616828"/>
            <a:ext cx="2666135" cy="27596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7.1.6</a:t>
            </a:r>
          </a:p>
        </p:txBody>
      </p:sp>
      <p:sp>
        <p:nvSpPr>
          <p:cNvPr id="31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675326" y="1533369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IngresaCodigos</a:t>
            </a:r>
            <a:r>
              <a:rPr lang="es-AR" sz="1600" dirty="0">
                <a:solidFill>
                  <a:schemeClr val="tx1"/>
                </a:solidFill>
              </a:rPr>
              <a:t>(vecCodProd,10)</a:t>
            </a:r>
          </a:p>
        </p:txBody>
      </p:sp>
      <p:sp>
        <p:nvSpPr>
          <p:cNvPr id="22" name="Diagrama de flujo: proceso 21">
            <a:extLst>
              <a:ext uri="{FF2B5EF4-FFF2-40B4-BE49-F238E27FC236}">
                <a16:creationId xmlns:a16="http://schemas.microsoft.com/office/drawing/2014/main" id="{03A9122A-FAE0-45E6-8CAF-60E68E881E6F}"/>
              </a:ext>
            </a:extLst>
          </p:cNvPr>
          <p:cNvSpPr/>
          <p:nvPr/>
        </p:nvSpPr>
        <p:spPr>
          <a:xfrm>
            <a:off x="675326" y="2088730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codProd</a:t>
            </a:r>
            <a:r>
              <a:rPr lang="es-AR" sz="1600" dirty="0">
                <a:solidFill>
                  <a:schemeClr val="tx1"/>
                </a:solidFill>
              </a:rPr>
              <a:t>=</a:t>
            </a:r>
            <a:r>
              <a:rPr lang="es-AR" sz="1600" dirty="0" err="1">
                <a:solidFill>
                  <a:schemeClr val="tx1"/>
                </a:solidFill>
              </a:rPr>
              <a:t>IngresarProducto</a:t>
            </a:r>
            <a:r>
              <a:rPr lang="es-AR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884AA6B-C487-49F6-96DA-C542B028360A}"/>
              </a:ext>
            </a:extLst>
          </p:cNvPr>
          <p:cNvSpPr txBox="1"/>
          <p:nvPr/>
        </p:nvSpPr>
        <p:spPr>
          <a:xfrm>
            <a:off x="8916036" y="6394401"/>
            <a:ext cx="3078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Preparado por Ing. Lorena Sotelo</a:t>
            </a:r>
            <a:endParaRPr lang="es-AR" sz="1400" dirty="0"/>
          </a:p>
        </p:txBody>
      </p:sp>
      <p:sp>
        <p:nvSpPr>
          <p:cNvPr id="60" name="Diagrama de flujo: proceso 21">
            <a:extLst>
              <a:ext uri="{FF2B5EF4-FFF2-40B4-BE49-F238E27FC236}">
                <a16:creationId xmlns:a16="http://schemas.microsoft.com/office/drawing/2014/main" id="{03A9122A-FAE0-45E6-8CAF-60E68E881E6F}"/>
              </a:ext>
            </a:extLst>
          </p:cNvPr>
          <p:cNvSpPr/>
          <p:nvPr/>
        </p:nvSpPr>
        <p:spPr>
          <a:xfrm>
            <a:off x="675326" y="2671576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codProd</a:t>
            </a:r>
            <a:r>
              <a:rPr lang="es-AR" sz="1600" dirty="0">
                <a:solidFill>
                  <a:schemeClr val="tx1"/>
                </a:solidFill>
              </a:rPr>
              <a:t>!=0</a:t>
            </a:r>
          </a:p>
        </p:txBody>
      </p:sp>
      <p:sp>
        <p:nvSpPr>
          <p:cNvPr id="3" name="2 Rectángulo"/>
          <p:cNvSpPr/>
          <p:nvPr/>
        </p:nvSpPr>
        <p:spPr>
          <a:xfrm>
            <a:off x="675326" y="3145638"/>
            <a:ext cx="4274202" cy="245655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Diagrama de flujo: proceso 28">
            <a:extLst>
              <a:ext uri="{FF2B5EF4-FFF2-40B4-BE49-F238E27FC236}">
                <a16:creationId xmlns:a16="http://schemas.microsoft.com/office/drawing/2014/main" id="{4B719248-9CBA-49BD-82DC-14A0691565C4}"/>
              </a:ext>
            </a:extLst>
          </p:cNvPr>
          <p:cNvSpPr/>
          <p:nvPr/>
        </p:nvSpPr>
        <p:spPr>
          <a:xfrm>
            <a:off x="762000" y="3237515"/>
            <a:ext cx="4065608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pos = Buscar(vecCodProd,codProd,10)</a:t>
            </a:r>
          </a:p>
        </p:txBody>
      </p:sp>
      <p:sp>
        <p:nvSpPr>
          <p:cNvPr id="4" name="3 Triángulo isósceles"/>
          <p:cNvSpPr/>
          <p:nvPr/>
        </p:nvSpPr>
        <p:spPr>
          <a:xfrm>
            <a:off x="762000" y="3762938"/>
            <a:ext cx="4065608" cy="347749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042160" y="3764733"/>
            <a:ext cx="1584960" cy="37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pos!=-1</a:t>
            </a:r>
          </a:p>
        </p:txBody>
      </p:sp>
      <p:sp>
        <p:nvSpPr>
          <p:cNvPr id="8" name="7 Rectángulo"/>
          <p:cNvSpPr/>
          <p:nvPr/>
        </p:nvSpPr>
        <p:spPr>
          <a:xfrm>
            <a:off x="762000" y="4110687"/>
            <a:ext cx="4065608" cy="750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/>
          <p:nvPr/>
        </p:nvCxnSpPr>
        <p:spPr>
          <a:xfrm>
            <a:off x="3627120" y="4141167"/>
            <a:ext cx="0" cy="70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792481" y="4141167"/>
            <a:ext cx="2834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cant</a:t>
            </a:r>
            <a:r>
              <a:rPr lang="es-ES" sz="1600" dirty="0"/>
              <a:t> = </a:t>
            </a:r>
            <a:r>
              <a:rPr lang="es-ES" sz="1600" dirty="0" err="1"/>
              <a:t>IngresarPositivo</a:t>
            </a:r>
            <a:r>
              <a:rPr lang="es-ES" sz="1600" dirty="0"/>
              <a:t>()</a:t>
            </a:r>
          </a:p>
          <a:p>
            <a:r>
              <a:rPr lang="es-ES" sz="1600" dirty="0" err="1"/>
              <a:t>vecPed</a:t>
            </a:r>
            <a:r>
              <a:rPr lang="es-ES" sz="1600" dirty="0"/>
              <a:t>[pos]+=</a:t>
            </a:r>
            <a:r>
              <a:rPr lang="es-ES" sz="1600" dirty="0" err="1"/>
              <a:t>cant</a:t>
            </a:r>
            <a:endParaRPr lang="es-ES" sz="1600" dirty="0"/>
          </a:p>
        </p:txBody>
      </p:sp>
      <p:sp>
        <p:nvSpPr>
          <p:cNvPr id="14" name="13 Trapecio"/>
          <p:cNvSpPr/>
          <p:nvPr/>
        </p:nvSpPr>
        <p:spPr>
          <a:xfrm>
            <a:off x="3672841" y="4202127"/>
            <a:ext cx="1082039" cy="57327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61 CuadroTexto"/>
          <p:cNvSpPr txBox="1"/>
          <p:nvPr/>
        </p:nvSpPr>
        <p:spPr>
          <a:xfrm>
            <a:off x="3645832" y="4238564"/>
            <a:ext cx="1170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“</a:t>
            </a:r>
            <a:r>
              <a:rPr lang="es-AR" sz="1400" dirty="0" err="1"/>
              <a:t>cod</a:t>
            </a:r>
            <a:r>
              <a:rPr lang="es-AR" sz="1400" dirty="0"/>
              <a:t> no existe”</a:t>
            </a:r>
          </a:p>
          <a:p>
            <a:pPr algn="ctr"/>
            <a:endParaRPr lang="es-ES" sz="1400" dirty="0"/>
          </a:p>
        </p:txBody>
      </p:sp>
      <p:sp>
        <p:nvSpPr>
          <p:cNvPr id="63" name="Diagrama de flujo: proceso 21">
            <a:extLst>
              <a:ext uri="{FF2B5EF4-FFF2-40B4-BE49-F238E27FC236}">
                <a16:creationId xmlns:a16="http://schemas.microsoft.com/office/drawing/2014/main" id="{03A9122A-FAE0-45E6-8CAF-60E68E881E6F}"/>
              </a:ext>
            </a:extLst>
          </p:cNvPr>
          <p:cNvSpPr/>
          <p:nvPr/>
        </p:nvSpPr>
        <p:spPr>
          <a:xfrm>
            <a:off x="777240" y="4971689"/>
            <a:ext cx="4053840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codProd</a:t>
            </a:r>
            <a:r>
              <a:rPr lang="es-AR" sz="1600" dirty="0">
                <a:solidFill>
                  <a:schemeClr val="tx1"/>
                </a:solidFill>
              </a:rPr>
              <a:t>=</a:t>
            </a:r>
            <a:r>
              <a:rPr lang="es-AR" sz="1600" dirty="0" err="1">
                <a:solidFill>
                  <a:schemeClr val="tx1"/>
                </a:solidFill>
              </a:rPr>
              <a:t>IngresarProducto</a:t>
            </a:r>
            <a:r>
              <a:rPr lang="es-AR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6" name="15 Elipse"/>
          <p:cNvSpPr/>
          <p:nvPr/>
        </p:nvSpPr>
        <p:spPr>
          <a:xfrm>
            <a:off x="2619749" y="5654040"/>
            <a:ext cx="352051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70 CuadroTexto"/>
          <p:cNvSpPr txBox="1"/>
          <p:nvPr/>
        </p:nvSpPr>
        <p:spPr>
          <a:xfrm>
            <a:off x="2644140" y="5659059"/>
            <a:ext cx="312420" cy="37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</a:t>
            </a:r>
          </a:p>
        </p:txBody>
      </p:sp>
      <p:cxnSp>
        <p:nvCxnSpPr>
          <p:cNvPr id="35" name="Conector recto 9">
            <a:extLst>
              <a:ext uri="{FF2B5EF4-FFF2-40B4-BE49-F238E27FC236}">
                <a16:creationId xmlns:a16="http://schemas.microsoft.com/office/drawing/2014/main" id="{CE51D621-B165-45FF-9F35-B6B7C3240FD7}"/>
              </a:ext>
            </a:extLst>
          </p:cNvPr>
          <p:cNvCxnSpPr>
            <a:cxnSpLocks/>
          </p:cNvCxnSpPr>
          <p:nvPr/>
        </p:nvCxnSpPr>
        <p:spPr>
          <a:xfrm flipV="1">
            <a:off x="7227572" y="1281109"/>
            <a:ext cx="4336246" cy="3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10">
            <a:extLst>
              <a:ext uri="{FF2B5EF4-FFF2-40B4-BE49-F238E27FC236}">
                <a16:creationId xmlns:a16="http://schemas.microsoft.com/office/drawing/2014/main" id="{70713B93-C51B-468C-B589-C468343A4D95}"/>
              </a:ext>
            </a:extLst>
          </p:cNvPr>
          <p:cNvCxnSpPr>
            <a:cxnSpLocks/>
          </p:cNvCxnSpPr>
          <p:nvPr/>
        </p:nvCxnSpPr>
        <p:spPr>
          <a:xfrm>
            <a:off x="7485481" y="987764"/>
            <a:ext cx="38321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11">
            <a:extLst>
              <a:ext uri="{FF2B5EF4-FFF2-40B4-BE49-F238E27FC236}">
                <a16:creationId xmlns:a16="http://schemas.microsoft.com/office/drawing/2014/main" id="{2A8FC7DF-99BA-446E-9E4B-05E215A3708E}"/>
              </a:ext>
            </a:extLst>
          </p:cNvPr>
          <p:cNvCxnSpPr>
            <a:cxnSpLocks/>
          </p:cNvCxnSpPr>
          <p:nvPr/>
        </p:nvCxnSpPr>
        <p:spPr>
          <a:xfrm>
            <a:off x="7454452" y="1558311"/>
            <a:ext cx="3882486" cy="16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12">
            <a:extLst>
              <a:ext uri="{FF2B5EF4-FFF2-40B4-BE49-F238E27FC236}">
                <a16:creationId xmlns:a16="http://schemas.microsoft.com/office/drawing/2014/main" id="{DDF65C14-5575-4F7D-B10F-7C90287D81DD}"/>
              </a:ext>
            </a:extLst>
          </p:cNvPr>
          <p:cNvCxnSpPr>
            <a:cxnSpLocks/>
          </p:cNvCxnSpPr>
          <p:nvPr/>
        </p:nvCxnSpPr>
        <p:spPr>
          <a:xfrm flipV="1">
            <a:off x="7258601" y="98776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13">
            <a:extLst>
              <a:ext uri="{FF2B5EF4-FFF2-40B4-BE49-F238E27FC236}">
                <a16:creationId xmlns:a16="http://schemas.microsoft.com/office/drawing/2014/main" id="{F358992E-02C7-4FD6-A579-EB18F224B85E}"/>
              </a:ext>
            </a:extLst>
          </p:cNvPr>
          <p:cNvCxnSpPr>
            <a:cxnSpLocks/>
          </p:cNvCxnSpPr>
          <p:nvPr/>
        </p:nvCxnSpPr>
        <p:spPr>
          <a:xfrm>
            <a:off x="7227572" y="128581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14">
            <a:extLst>
              <a:ext uri="{FF2B5EF4-FFF2-40B4-BE49-F238E27FC236}">
                <a16:creationId xmlns:a16="http://schemas.microsoft.com/office/drawing/2014/main" id="{5E27B4ED-084F-4336-93AF-7816D384ACCE}"/>
              </a:ext>
            </a:extLst>
          </p:cNvPr>
          <p:cNvCxnSpPr>
            <a:cxnSpLocks/>
          </p:cNvCxnSpPr>
          <p:nvPr/>
        </p:nvCxnSpPr>
        <p:spPr>
          <a:xfrm flipH="1" flipV="1">
            <a:off x="11317607" y="98776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15">
            <a:extLst>
              <a:ext uri="{FF2B5EF4-FFF2-40B4-BE49-F238E27FC236}">
                <a16:creationId xmlns:a16="http://schemas.microsoft.com/office/drawing/2014/main" id="{86BFDEAE-B67C-4625-B6B0-B316A856E083}"/>
              </a:ext>
            </a:extLst>
          </p:cNvPr>
          <p:cNvCxnSpPr>
            <a:cxnSpLocks/>
          </p:cNvCxnSpPr>
          <p:nvPr/>
        </p:nvCxnSpPr>
        <p:spPr>
          <a:xfrm flipH="1">
            <a:off x="11336938" y="1265020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16">
            <a:extLst>
              <a:ext uri="{FF2B5EF4-FFF2-40B4-BE49-F238E27FC236}">
                <a16:creationId xmlns:a16="http://schemas.microsoft.com/office/drawing/2014/main" id="{4AAE3416-416F-4E08-9D0E-44FB8AD891D3}"/>
              </a:ext>
            </a:extLst>
          </p:cNvPr>
          <p:cNvCxnSpPr>
            <a:cxnSpLocks/>
          </p:cNvCxnSpPr>
          <p:nvPr/>
        </p:nvCxnSpPr>
        <p:spPr>
          <a:xfrm>
            <a:off x="10800940" y="1270922"/>
            <a:ext cx="11253" cy="2734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59 CuadroTexto">
            <a:extLst>
              <a:ext uri="{FF2B5EF4-FFF2-40B4-BE49-F238E27FC236}">
                <a16:creationId xmlns:a16="http://schemas.microsoft.com/office/drawing/2014/main" id="{F4FC678E-0A76-472A-A23F-0E82E41CC0DC}"/>
              </a:ext>
            </a:extLst>
          </p:cNvPr>
          <p:cNvSpPr txBox="1"/>
          <p:nvPr/>
        </p:nvSpPr>
        <p:spPr>
          <a:xfrm>
            <a:off x="8647749" y="955361"/>
            <a:ext cx="169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cs typeface="Arial" pitchFamily="34" charset="0"/>
              </a:rPr>
              <a:t>IngresarProducto</a:t>
            </a:r>
            <a:endParaRPr lang="es-ES" sz="1400" dirty="0">
              <a:cs typeface="Arial" pitchFamily="34" charset="0"/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5083960" y="1251155"/>
            <a:ext cx="1844040" cy="994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59 CuadroTexto">
            <a:extLst>
              <a:ext uri="{FF2B5EF4-FFF2-40B4-BE49-F238E27FC236}">
                <a16:creationId xmlns:a16="http://schemas.microsoft.com/office/drawing/2014/main" id="{EB2EB218-B1BC-42B3-AD55-7649831BED5B}"/>
              </a:ext>
            </a:extLst>
          </p:cNvPr>
          <p:cNvSpPr txBox="1"/>
          <p:nvPr/>
        </p:nvSpPr>
        <p:spPr>
          <a:xfrm>
            <a:off x="10805157" y="1271252"/>
            <a:ext cx="78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void</a:t>
            </a:r>
            <a:endParaRPr lang="es-ES" sz="1400" dirty="0"/>
          </a:p>
        </p:txBody>
      </p:sp>
      <p:sp>
        <p:nvSpPr>
          <p:cNvPr id="93" name="92 Trapecio"/>
          <p:cNvSpPr/>
          <p:nvPr/>
        </p:nvSpPr>
        <p:spPr>
          <a:xfrm rot="10800000">
            <a:off x="8900796" y="1667505"/>
            <a:ext cx="1249044" cy="394471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93 Rectángulo"/>
          <p:cNvSpPr/>
          <p:nvPr/>
        </p:nvSpPr>
        <p:spPr>
          <a:xfrm>
            <a:off x="9293229" y="1697984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err="1"/>
              <a:t>cod</a:t>
            </a:r>
            <a:endParaRPr lang="es-ES" sz="1400" dirty="0"/>
          </a:p>
        </p:txBody>
      </p:sp>
      <p:sp>
        <p:nvSpPr>
          <p:cNvPr id="95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8209692" y="2152027"/>
            <a:ext cx="2717388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return</a:t>
            </a:r>
            <a:r>
              <a:rPr lang="es-AR" sz="1600" dirty="0">
                <a:solidFill>
                  <a:schemeClr val="tx1"/>
                </a:solidFill>
              </a:rPr>
              <a:t> </a:t>
            </a:r>
            <a:r>
              <a:rPr lang="es-AR" sz="1600" dirty="0" err="1">
                <a:solidFill>
                  <a:schemeClr val="tx1"/>
                </a:solidFill>
              </a:rPr>
              <a:t>cod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96" name="Triángulo isósceles 47">
            <a:extLst>
              <a:ext uri="{FF2B5EF4-FFF2-40B4-BE49-F238E27FC236}">
                <a16:creationId xmlns:a16="http://schemas.microsoft.com/office/drawing/2014/main" id="{032DB99D-C0E3-4943-9078-05C3496D76B8}"/>
              </a:ext>
            </a:extLst>
          </p:cNvPr>
          <p:cNvSpPr/>
          <p:nvPr/>
        </p:nvSpPr>
        <p:spPr>
          <a:xfrm flipV="1">
            <a:off x="9340853" y="2744529"/>
            <a:ext cx="492909" cy="37806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</p:spTree>
    <p:extLst>
      <p:ext uri="{BB962C8B-B14F-4D97-AF65-F5344CB8AC3E}">
        <p14:creationId xmlns:p14="http://schemas.microsoft.com/office/powerpoint/2010/main" val="138082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0" grpId="0"/>
      <p:bldP spid="93" grpId="0" animBg="1"/>
      <p:bldP spid="94" grpId="0"/>
      <p:bldP spid="95" grpId="0" animBg="1"/>
      <p:bldP spid="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29" name="Diagrama de flujo: proceso 28">
            <a:extLst>
              <a:ext uri="{FF2B5EF4-FFF2-40B4-BE49-F238E27FC236}">
                <a16:creationId xmlns:a16="http://schemas.microsoft.com/office/drawing/2014/main" id="{4B719248-9CBA-49BD-82DC-14A0691565C4}"/>
              </a:ext>
            </a:extLst>
          </p:cNvPr>
          <p:cNvSpPr/>
          <p:nvPr/>
        </p:nvSpPr>
        <p:spPr>
          <a:xfrm>
            <a:off x="675326" y="973774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int</a:t>
            </a:r>
            <a:r>
              <a:rPr lang="es-AR" sz="1600" dirty="0">
                <a:solidFill>
                  <a:schemeClr val="tx1"/>
                </a:solidFill>
              </a:rPr>
              <a:t> </a:t>
            </a:r>
            <a:r>
              <a:rPr lang="es-AR" sz="1600" dirty="0" err="1">
                <a:solidFill>
                  <a:schemeClr val="tx1"/>
                </a:solidFill>
              </a:rPr>
              <a:t>vecCodProd</a:t>
            </a:r>
            <a:r>
              <a:rPr lang="es-AR" sz="1600" dirty="0">
                <a:solidFill>
                  <a:schemeClr val="tx1"/>
                </a:solidFill>
              </a:rPr>
              <a:t>[10], </a:t>
            </a:r>
            <a:r>
              <a:rPr lang="es-AR" sz="1600" dirty="0" err="1">
                <a:solidFill>
                  <a:schemeClr val="tx1"/>
                </a:solidFill>
              </a:rPr>
              <a:t>vecPed</a:t>
            </a:r>
            <a:r>
              <a:rPr lang="es-AR" sz="1600" dirty="0">
                <a:solidFill>
                  <a:schemeClr val="tx1"/>
                </a:solidFill>
              </a:rPr>
              <a:t>[10]={0}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B111086-F69C-4BEC-9C73-72D05C12396A}"/>
              </a:ext>
            </a:extLst>
          </p:cNvPr>
          <p:cNvSpPr/>
          <p:nvPr/>
        </p:nvSpPr>
        <p:spPr>
          <a:xfrm>
            <a:off x="1286682" y="616828"/>
            <a:ext cx="2666135" cy="27596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7.1.6</a:t>
            </a:r>
          </a:p>
        </p:txBody>
      </p:sp>
      <p:sp>
        <p:nvSpPr>
          <p:cNvPr id="31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675326" y="1533369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IngresaCodigos</a:t>
            </a:r>
            <a:r>
              <a:rPr lang="es-AR" sz="1600" dirty="0">
                <a:solidFill>
                  <a:schemeClr val="tx1"/>
                </a:solidFill>
              </a:rPr>
              <a:t>(vecCodProd,10)</a:t>
            </a:r>
          </a:p>
        </p:txBody>
      </p:sp>
      <p:sp>
        <p:nvSpPr>
          <p:cNvPr id="22" name="Diagrama de flujo: proceso 21">
            <a:extLst>
              <a:ext uri="{FF2B5EF4-FFF2-40B4-BE49-F238E27FC236}">
                <a16:creationId xmlns:a16="http://schemas.microsoft.com/office/drawing/2014/main" id="{03A9122A-FAE0-45E6-8CAF-60E68E881E6F}"/>
              </a:ext>
            </a:extLst>
          </p:cNvPr>
          <p:cNvSpPr/>
          <p:nvPr/>
        </p:nvSpPr>
        <p:spPr>
          <a:xfrm>
            <a:off x="675326" y="2088730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codProd</a:t>
            </a:r>
            <a:r>
              <a:rPr lang="es-AR" sz="1600" dirty="0">
                <a:solidFill>
                  <a:schemeClr val="tx1"/>
                </a:solidFill>
              </a:rPr>
              <a:t>=</a:t>
            </a:r>
            <a:r>
              <a:rPr lang="es-AR" sz="1600" dirty="0" err="1">
                <a:solidFill>
                  <a:schemeClr val="tx1"/>
                </a:solidFill>
              </a:rPr>
              <a:t>IngresarProducto</a:t>
            </a:r>
            <a:r>
              <a:rPr lang="es-AR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884AA6B-C487-49F6-96DA-C542B028360A}"/>
              </a:ext>
            </a:extLst>
          </p:cNvPr>
          <p:cNvSpPr txBox="1"/>
          <p:nvPr/>
        </p:nvSpPr>
        <p:spPr>
          <a:xfrm>
            <a:off x="8916036" y="6394401"/>
            <a:ext cx="314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Preparado por Ing. Lorena Sotelo</a:t>
            </a:r>
            <a:endParaRPr lang="es-AR" sz="1400" dirty="0"/>
          </a:p>
        </p:txBody>
      </p:sp>
      <p:sp>
        <p:nvSpPr>
          <p:cNvPr id="60" name="Diagrama de flujo: proceso 21">
            <a:extLst>
              <a:ext uri="{FF2B5EF4-FFF2-40B4-BE49-F238E27FC236}">
                <a16:creationId xmlns:a16="http://schemas.microsoft.com/office/drawing/2014/main" id="{03A9122A-FAE0-45E6-8CAF-60E68E881E6F}"/>
              </a:ext>
            </a:extLst>
          </p:cNvPr>
          <p:cNvSpPr/>
          <p:nvPr/>
        </p:nvSpPr>
        <p:spPr>
          <a:xfrm>
            <a:off x="675326" y="2671576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codProd</a:t>
            </a:r>
            <a:r>
              <a:rPr lang="es-AR" sz="1600" dirty="0">
                <a:solidFill>
                  <a:schemeClr val="tx1"/>
                </a:solidFill>
              </a:rPr>
              <a:t>!=0</a:t>
            </a:r>
          </a:p>
        </p:txBody>
      </p:sp>
      <p:sp>
        <p:nvSpPr>
          <p:cNvPr id="3" name="2 Rectángulo"/>
          <p:cNvSpPr/>
          <p:nvPr/>
        </p:nvSpPr>
        <p:spPr>
          <a:xfrm>
            <a:off x="675326" y="3145638"/>
            <a:ext cx="4274202" cy="245655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Diagrama de flujo: proceso 28">
            <a:extLst>
              <a:ext uri="{FF2B5EF4-FFF2-40B4-BE49-F238E27FC236}">
                <a16:creationId xmlns:a16="http://schemas.microsoft.com/office/drawing/2014/main" id="{4B719248-9CBA-49BD-82DC-14A0691565C4}"/>
              </a:ext>
            </a:extLst>
          </p:cNvPr>
          <p:cNvSpPr/>
          <p:nvPr/>
        </p:nvSpPr>
        <p:spPr>
          <a:xfrm>
            <a:off x="762000" y="3237515"/>
            <a:ext cx="4065608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pos = Buscar(vecCodProd,codProd,10)</a:t>
            </a:r>
          </a:p>
        </p:txBody>
      </p:sp>
      <p:sp>
        <p:nvSpPr>
          <p:cNvPr id="4" name="3 Triángulo isósceles"/>
          <p:cNvSpPr/>
          <p:nvPr/>
        </p:nvSpPr>
        <p:spPr>
          <a:xfrm>
            <a:off x="762000" y="3762938"/>
            <a:ext cx="4065608" cy="347749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042160" y="3764733"/>
            <a:ext cx="1584960" cy="37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pos!=-1</a:t>
            </a:r>
          </a:p>
        </p:txBody>
      </p:sp>
      <p:sp>
        <p:nvSpPr>
          <p:cNvPr id="8" name="7 Rectángulo"/>
          <p:cNvSpPr/>
          <p:nvPr/>
        </p:nvSpPr>
        <p:spPr>
          <a:xfrm>
            <a:off x="762000" y="4110687"/>
            <a:ext cx="4065608" cy="750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/>
          <p:nvPr/>
        </p:nvCxnSpPr>
        <p:spPr>
          <a:xfrm>
            <a:off x="3627120" y="4141167"/>
            <a:ext cx="0" cy="70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792481" y="4141167"/>
            <a:ext cx="2834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cant</a:t>
            </a:r>
            <a:r>
              <a:rPr lang="es-ES" sz="1600" dirty="0"/>
              <a:t> = </a:t>
            </a:r>
            <a:r>
              <a:rPr lang="es-ES" sz="1600" dirty="0" err="1"/>
              <a:t>IngresarPositivo</a:t>
            </a:r>
            <a:r>
              <a:rPr lang="es-ES" sz="1600" dirty="0"/>
              <a:t>()</a:t>
            </a:r>
          </a:p>
          <a:p>
            <a:r>
              <a:rPr lang="es-ES" sz="1600" dirty="0" err="1"/>
              <a:t>vecPed</a:t>
            </a:r>
            <a:r>
              <a:rPr lang="es-ES" sz="1600" dirty="0"/>
              <a:t>[pos]+=</a:t>
            </a:r>
            <a:r>
              <a:rPr lang="es-ES" sz="1600" dirty="0" err="1"/>
              <a:t>cant</a:t>
            </a:r>
            <a:endParaRPr lang="es-ES" sz="1600" dirty="0"/>
          </a:p>
        </p:txBody>
      </p:sp>
      <p:sp>
        <p:nvSpPr>
          <p:cNvPr id="14" name="13 Trapecio"/>
          <p:cNvSpPr/>
          <p:nvPr/>
        </p:nvSpPr>
        <p:spPr>
          <a:xfrm>
            <a:off x="3672841" y="4202127"/>
            <a:ext cx="1082039" cy="57327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61 CuadroTexto"/>
          <p:cNvSpPr txBox="1"/>
          <p:nvPr/>
        </p:nvSpPr>
        <p:spPr>
          <a:xfrm>
            <a:off x="3645832" y="4238564"/>
            <a:ext cx="1170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“</a:t>
            </a:r>
            <a:r>
              <a:rPr lang="es-AR" sz="1400" dirty="0" err="1"/>
              <a:t>cod</a:t>
            </a:r>
            <a:r>
              <a:rPr lang="es-AR" sz="1400" dirty="0"/>
              <a:t> no existe”</a:t>
            </a:r>
          </a:p>
          <a:p>
            <a:pPr algn="ctr"/>
            <a:endParaRPr lang="es-ES" sz="1400" dirty="0"/>
          </a:p>
        </p:txBody>
      </p:sp>
      <p:sp>
        <p:nvSpPr>
          <p:cNvPr id="63" name="Diagrama de flujo: proceso 21">
            <a:extLst>
              <a:ext uri="{FF2B5EF4-FFF2-40B4-BE49-F238E27FC236}">
                <a16:creationId xmlns:a16="http://schemas.microsoft.com/office/drawing/2014/main" id="{03A9122A-FAE0-45E6-8CAF-60E68E881E6F}"/>
              </a:ext>
            </a:extLst>
          </p:cNvPr>
          <p:cNvSpPr/>
          <p:nvPr/>
        </p:nvSpPr>
        <p:spPr>
          <a:xfrm>
            <a:off x="777240" y="4971689"/>
            <a:ext cx="4053840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codProd</a:t>
            </a:r>
            <a:r>
              <a:rPr lang="es-AR" sz="1600" dirty="0">
                <a:solidFill>
                  <a:schemeClr val="tx1"/>
                </a:solidFill>
              </a:rPr>
              <a:t>=</a:t>
            </a:r>
            <a:r>
              <a:rPr lang="es-AR" sz="1600" dirty="0" err="1">
                <a:solidFill>
                  <a:schemeClr val="tx1"/>
                </a:solidFill>
              </a:rPr>
              <a:t>IngresarProducto</a:t>
            </a:r>
            <a:r>
              <a:rPr lang="es-AR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6" name="15 Elipse"/>
          <p:cNvSpPr/>
          <p:nvPr/>
        </p:nvSpPr>
        <p:spPr>
          <a:xfrm>
            <a:off x="2619749" y="5654040"/>
            <a:ext cx="352051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70 CuadroTexto"/>
          <p:cNvSpPr txBox="1"/>
          <p:nvPr/>
        </p:nvSpPr>
        <p:spPr>
          <a:xfrm>
            <a:off x="2644140" y="5659059"/>
            <a:ext cx="312420" cy="37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</a:t>
            </a:r>
          </a:p>
        </p:txBody>
      </p:sp>
      <p:cxnSp>
        <p:nvCxnSpPr>
          <p:cNvPr id="35" name="Conector recto 9">
            <a:extLst>
              <a:ext uri="{FF2B5EF4-FFF2-40B4-BE49-F238E27FC236}">
                <a16:creationId xmlns:a16="http://schemas.microsoft.com/office/drawing/2014/main" id="{CE51D621-B165-45FF-9F35-B6B7C3240FD7}"/>
              </a:ext>
            </a:extLst>
          </p:cNvPr>
          <p:cNvCxnSpPr>
            <a:cxnSpLocks/>
          </p:cNvCxnSpPr>
          <p:nvPr/>
        </p:nvCxnSpPr>
        <p:spPr>
          <a:xfrm flipV="1">
            <a:off x="7227572" y="1281109"/>
            <a:ext cx="4336246" cy="3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10">
            <a:extLst>
              <a:ext uri="{FF2B5EF4-FFF2-40B4-BE49-F238E27FC236}">
                <a16:creationId xmlns:a16="http://schemas.microsoft.com/office/drawing/2014/main" id="{70713B93-C51B-468C-B589-C468343A4D95}"/>
              </a:ext>
            </a:extLst>
          </p:cNvPr>
          <p:cNvCxnSpPr>
            <a:cxnSpLocks/>
          </p:cNvCxnSpPr>
          <p:nvPr/>
        </p:nvCxnSpPr>
        <p:spPr>
          <a:xfrm>
            <a:off x="7485481" y="987764"/>
            <a:ext cx="38321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11">
            <a:extLst>
              <a:ext uri="{FF2B5EF4-FFF2-40B4-BE49-F238E27FC236}">
                <a16:creationId xmlns:a16="http://schemas.microsoft.com/office/drawing/2014/main" id="{2A8FC7DF-99BA-446E-9E4B-05E215A3708E}"/>
              </a:ext>
            </a:extLst>
          </p:cNvPr>
          <p:cNvCxnSpPr>
            <a:cxnSpLocks/>
          </p:cNvCxnSpPr>
          <p:nvPr/>
        </p:nvCxnSpPr>
        <p:spPr>
          <a:xfrm>
            <a:off x="7454452" y="1558311"/>
            <a:ext cx="3882486" cy="16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12">
            <a:extLst>
              <a:ext uri="{FF2B5EF4-FFF2-40B4-BE49-F238E27FC236}">
                <a16:creationId xmlns:a16="http://schemas.microsoft.com/office/drawing/2014/main" id="{DDF65C14-5575-4F7D-B10F-7C90287D81DD}"/>
              </a:ext>
            </a:extLst>
          </p:cNvPr>
          <p:cNvCxnSpPr>
            <a:cxnSpLocks/>
          </p:cNvCxnSpPr>
          <p:nvPr/>
        </p:nvCxnSpPr>
        <p:spPr>
          <a:xfrm flipV="1">
            <a:off x="7258601" y="98776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13">
            <a:extLst>
              <a:ext uri="{FF2B5EF4-FFF2-40B4-BE49-F238E27FC236}">
                <a16:creationId xmlns:a16="http://schemas.microsoft.com/office/drawing/2014/main" id="{F358992E-02C7-4FD6-A579-EB18F224B85E}"/>
              </a:ext>
            </a:extLst>
          </p:cNvPr>
          <p:cNvCxnSpPr>
            <a:cxnSpLocks/>
          </p:cNvCxnSpPr>
          <p:nvPr/>
        </p:nvCxnSpPr>
        <p:spPr>
          <a:xfrm>
            <a:off x="7227572" y="128581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14">
            <a:extLst>
              <a:ext uri="{FF2B5EF4-FFF2-40B4-BE49-F238E27FC236}">
                <a16:creationId xmlns:a16="http://schemas.microsoft.com/office/drawing/2014/main" id="{5E27B4ED-084F-4336-93AF-7816D384ACCE}"/>
              </a:ext>
            </a:extLst>
          </p:cNvPr>
          <p:cNvCxnSpPr>
            <a:cxnSpLocks/>
          </p:cNvCxnSpPr>
          <p:nvPr/>
        </p:nvCxnSpPr>
        <p:spPr>
          <a:xfrm flipH="1" flipV="1">
            <a:off x="11317607" y="98776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15">
            <a:extLst>
              <a:ext uri="{FF2B5EF4-FFF2-40B4-BE49-F238E27FC236}">
                <a16:creationId xmlns:a16="http://schemas.microsoft.com/office/drawing/2014/main" id="{86BFDEAE-B67C-4625-B6B0-B316A856E083}"/>
              </a:ext>
            </a:extLst>
          </p:cNvPr>
          <p:cNvCxnSpPr>
            <a:cxnSpLocks/>
          </p:cNvCxnSpPr>
          <p:nvPr/>
        </p:nvCxnSpPr>
        <p:spPr>
          <a:xfrm flipH="1">
            <a:off x="11336938" y="1265020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16">
            <a:extLst>
              <a:ext uri="{FF2B5EF4-FFF2-40B4-BE49-F238E27FC236}">
                <a16:creationId xmlns:a16="http://schemas.microsoft.com/office/drawing/2014/main" id="{4AAE3416-416F-4E08-9D0E-44FB8AD891D3}"/>
              </a:ext>
            </a:extLst>
          </p:cNvPr>
          <p:cNvCxnSpPr>
            <a:cxnSpLocks/>
          </p:cNvCxnSpPr>
          <p:nvPr/>
        </p:nvCxnSpPr>
        <p:spPr>
          <a:xfrm>
            <a:off x="10800940" y="1270922"/>
            <a:ext cx="11253" cy="2734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59 CuadroTexto">
            <a:extLst>
              <a:ext uri="{FF2B5EF4-FFF2-40B4-BE49-F238E27FC236}">
                <a16:creationId xmlns:a16="http://schemas.microsoft.com/office/drawing/2014/main" id="{F4FC678E-0A76-472A-A23F-0E82E41CC0DC}"/>
              </a:ext>
            </a:extLst>
          </p:cNvPr>
          <p:cNvSpPr txBox="1"/>
          <p:nvPr/>
        </p:nvSpPr>
        <p:spPr>
          <a:xfrm>
            <a:off x="8647749" y="955361"/>
            <a:ext cx="169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cs typeface="Arial" pitchFamily="34" charset="0"/>
              </a:rPr>
              <a:t>Buscar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5083960" y="1251155"/>
            <a:ext cx="1844040" cy="21591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59 CuadroTexto">
            <a:extLst>
              <a:ext uri="{FF2B5EF4-FFF2-40B4-BE49-F238E27FC236}">
                <a16:creationId xmlns:a16="http://schemas.microsoft.com/office/drawing/2014/main" id="{EB2EB218-B1BC-42B3-AD55-7649831BED5B}"/>
              </a:ext>
            </a:extLst>
          </p:cNvPr>
          <p:cNvSpPr txBox="1"/>
          <p:nvPr/>
        </p:nvSpPr>
        <p:spPr>
          <a:xfrm>
            <a:off x="7485481" y="1271252"/>
            <a:ext cx="410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int</a:t>
            </a:r>
            <a:r>
              <a:rPr lang="fr-FR" sz="1400" dirty="0"/>
              <a:t>  v[],  </a:t>
            </a:r>
            <a:r>
              <a:rPr lang="fr-FR" sz="1400" dirty="0" err="1"/>
              <a:t>int</a:t>
            </a:r>
            <a:r>
              <a:rPr lang="fr-FR" sz="1400" dirty="0"/>
              <a:t>  </a:t>
            </a:r>
            <a:r>
              <a:rPr lang="fr-FR" sz="1400" dirty="0" err="1"/>
              <a:t>buscado</a:t>
            </a:r>
            <a:r>
              <a:rPr lang="fr-FR" sz="1400" dirty="0"/>
              <a:t>,  </a:t>
            </a:r>
            <a:r>
              <a:rPr lang="fr-FR" sz="1400" dirty="0" err="1"/>
              <a:t>int</a:t>
            </a:r>
            <a:r>
              <a:rPr lang="fr-FR" sz="1400" dirty="0"/>
              <a:t> ce                    </a:t>
            </a:r>
            <a:r>
              <a:rPr lang="es-ES" sz="1400" dirty="0" err="1"/>
              <a:t>int</a:t>
            </a:r>
            <a:endParaRPr lang="es-ES" sz="1400" dirty="0"/>
          </a:p>
        </p:txBody>
      </p:sp>
      <p:sp>
        <p:nvSpPr>
          <p:cNvPr id="95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8461659" y="4026967"/>
            <a:ext cx="2717388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return</a:t>
            </a:r>
            <a:r>
              <a:rPr lang="es-AR" sz="1400" dirty="0">
                <a:solidFill>
                  <a:schemeClr val="tx1"/>
                </a:solidFill>
              </a:rPr>
              <a:t> pos</a:t>
            </a:r>
          </a:p>
        </p:txBody>
      </p:sp>
      <p:sp>
        <p:nvSpPr>
          <p:cNvPr id="96" name="Triángulo isósceles 47">
            <a:extLst>
              <a:ext uri="{FF2B5EF4-FFF2-40B4-BE49-F238E27FC236}">
                <a16:creationId xmlns:a16="http://schemas.microsoft.com/office/drawing/2014/main" id="{032DB99D-C0E3-4943-9078-05C3496D76B8}"/>
              </a:ext>
            </a:extLst>
          </p:cNvPr>
          <p:cNvSpPr/>
          <p:nvPr/>
        </p:nvSpPr>
        <p:spPr>
          <a:xfrm flipV="1">
            <a:off x="9530223" y="4569749"/>
            <a:ext cx="492909" cy="37806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44" name="Diagrama de flujo: proceso 28">
            <a:extLst>
              <a:ext uri="{FF2B5EF4-FFF2-40B4-BE49-F238E27FC236}">
                <a16:creationId xmlns:a16="http://schemas.microsoft.com/office/drawing/2014/main" id="{4B719248-9CBA-49BD-82DC-14A0691565C4}"/>
              </a:ext>
            </a:extLst>
          </p:cNvPr>
          <p:cNvSpPr/>
          <p:nvPr/>
        </p:nvSpPr>
        <p:spPr>
          <a:xfrm>
            <a:off x="8878171" y="1668384"/>
            <a:ext cx="1351689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pos=-1</a:t>
            </a:r>
          </a:p>
          <a:p>
            <a:pPr algn="ctr"/>
            <a:r>
              <a:rPr lang="es-AR" sz="1400" dirty="0">
                <a:solidFill>
                  <a:schemeClr val="tx1"/>
                </a:solidFill>
              </a:rPr>
              <a:t>i=0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7810659" y="2694451"/>
            <a:ext cx="3639719" cy="1275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Diagrama de flujo: proceso 21">
            <a:extLst>
              <a:ext uri="{FF2B5EF4-FFF2-40B4-BE49-F238E27FC236}">
                <a16:creationId xmlns:a16="http://schemas.microsoft.com/office/drawing/2014/main" id="{03A9122A-FAE0-45E6-8CAF-60E68E881E6F}"/>
              </a:ext>
            </a:extLst>
          </p:cNvPr>
          <p:cNvSpPr/>
          <p:nvPr/>
        </p:nvSpPr>
        <p:spPr>
          <a:xfrm>
            <a:off x="7810659" y="2241130"/>
            <a:ext cx="3639719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pos==-1 &amp;&amp; i&lt;ce</a:t>
            </a:r>
          </a:p>
        </p:txBody>
      </p:sp>
      <p:sp>
        <p:nvSpPr>
          <p:cNvPr id="12" name="11 Triángulo isósceles"/>
          <p:cNvSpPr/>
          <p:nvPr/>
        </p:nvSpPr>
        <p:spPr>
          <a:xfrm>
            <a:off x="8321040" y="2737065"/>
            <a:ext cx="2571340" cy="427594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8321040" y="3164659"/>
            <a:ext cx="2571340" cy="598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Rectángulo"/>
          <p:cNvSpPr/>
          <p:nvPr/>
        </p:nvSpPr>
        <p:spPr>
          <a:xfrm>
            <a:off x="8890330" y="2888413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v[i]==buscado</a:t>
            </a:r>
            <a:endParaRPr lang="es-ES" dirty="0"/>
          </a:p>
        </p:txBody>
      </p:sp>
      <p:cxnSp>
        <p:nvCxnSpPr>
          <p:cNvPr id="18" name="17 Conector recto"/>
          <p:cNvCxnSpPr>
            <a:stCxn id="46" idx="2"/>
            <a:endCxn id="15" idx="2"/>
          </p:cNvCxnSpPr>
          <p:nvPr/>
        </p:nvCxnSpPr>
        <p:spPr>
          <a:xfrm flipH="1">
            <a:off x="9606710" y="3196190"/>
            <a:ext cx="4330" cy="5667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Rectángulo"/>
          <p:cNvSpPr/>
          <p:nvPr/>
        </p:nvSpPr>
        <p:spPr>
          <a:xfrm>
            <a:off x="8534968" y="3316755"/>
            <a:ext cx="686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pos =i</a:t>
            </a:r>
            <a:endParaRPr lang="es-ES" dirty="0"/>
          </a:p>
        </p:txBody>
      </p:sp>
      <p:sp>
        <p:nvSpPr>
          <p:cNvPr id="48" name="47 Rectángulo"/>
          <p:cNvSpPr/>
          <p:nvPr/>
        </p:nvSpPr>
        <p:spPr>
          <a:xfrm>
            <a:off x="9820353" y="3332299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i++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93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0" grpId="0"/>
      <p:bldP spid="95" grpId="0" animBg="1"/>
      <p:bldP spid="96" grpId="0" animBg="1"/>
      <p:bldP spid="44" grpId="0" animBg="1"/>
      <p:bldP spid="11" grpId="0" animBg="1"/>
      <p:bldP spid="45" grpId="0" animBg="1"/>
      <p:bldP spid="12" grpId="0" animBg="1"/>
      <p:bldP spid="15" grpId="0" animBg="1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29" name="Diagrama de flujo: proceso 28">
            <a:extLst>
              <a:ext uri="{FF2B5EF4-FFF2-40B4-BE49-F238E27FC236}">
                <a16:creationId xmlns:a16="http://schemas.microsoft.com/office/drawing/2014/main" id="{4B719248-9CBA-49BD-82DC-14A0691565C4}"/>
              </a:ext>
            </a:extLst>
          </p:cNvPr>
          <p:cNvSpPr/>
          <p:nvPr/>
        </p:nvSpPr>
        <p:spPr>
          <a:xfrm>
            <a:off x="675326" y="973774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int</a:t>
            </a:r>
            <a:r>
              <a:rPr lang="es-AR" sz="1600" dirty="0">
                <a:solidFill>
                  <a:schemeClr val="tx1"/>
                </a:solidFill>
              </a:rPr>
              <a:t> </a:t>
            </a:r>
            <a:r>
              <a:rPr lang="es-AR" sz="1600" dirty="0" err="1">
                <a:solidFill>
                  <a:schemeClr val="tx1"/>
                </a:solidFill>
              </a:rPr>
              <a:t>vecCodProd</a:t>
            </a:r>
            <a:r>
              <a:rPr lang="es-AR" sz="1600" dirty="0">
                <a:solidFill>
                  <a:schemeClr val="tx1"/>
                </a:solidFill>
              </a:rPr>
              <a:t>[10], </a:t>
            </a:r>
            <a:r>
              <a:rPr lang="es-AR" sz="1600" dirty="0" err="1">
                <a:solidFill>
                  <a:schemeClr val="tx1"/>
                </a:solidFill>
              </a:rPr>
              <a:t>vecPed</a:t>
            </a:r>
            <a:r>
              <a:rPr lang="es-AR" sz="1600" dirty="0">
                <a:solidFill>
                  <a:schemeClr val="tx1"/>
                </a:solidFill>
              </a:rPr>
              <a:t>[10]={0}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B111086-F69C-4BEC-9C73-72D05C12396A}"/>
              </a:ext>
            </a:extLst>
          </p:cNvPr>
          <p:cNvSpPr/>
          <p:nvPr/>
        </p:nvSpPr>
        <p:spPr>
          <a:xfrm>
            <a:off x="1286682" y="616828"/>
            <a:ext cx="2666135" cy="27596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7.1.6</a:t>
            </a:r>
          </a:p>
        </p:txBody>
      </p:sp>
      <p:sp>
        <p:nvSpPr>
          <p:cNvPr id="31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675326" y="1533369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IngresaCodigos</a:t>
            </a:r>
            <a:r>
              <a:rPr lang="es-AR" sz="1600" dirty="0">
                <a:solidFill>
                  <a:schemeClr val="tx1"/>
                </a:solidFill>
              </a:rPr>
              <a:t>(vecCodProd,10)</a:t>
            </a:r>
          </a:p>
        </p:txBody>
      </p:sp>
      <p:sp>
        <p:nvSpPr>
          <p:cNvPr id="22" name="Diagrama de flujo: proceso 21">
            <a:extLst>
              <a:ext uri="{FF2B5EF4-FFF2-40B4-BE49-F238E27FC236}">
                <a16:creationId xmlns:a16="http://schemas.microsoft.com/office/drawing/2014/main" id="{03A9122A-FAE0-45E6-8CAF-60E68E881E6F}"/>
              </a:ext>
            </a:extLst>
          </p:cNvPr>
          <p:cNvSpPr/>
          <p:nvPr/>
        </p:nvSpPr>
        <p:spPr>
          <a:xfrm>
            <a:off x="675326" y="2088730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codProd</a:t>
            </a:r>
            <a:r>
              <a:rPr lang="es-AR" sz="1600" dirty="0">
                <a:solidFill>
                  <a:schemeClr val="tx1"/>
                </a:solidFill>
              </a:rPr>
              <a:t>=</a:t>
            </a:r>
            <a:r>
              <a:rPr lang="es-AR" sz="1600" dirty="0" err="1">
                <a:solidFill>
                  <a:schemeClr val="tx1"/>
                </a:solidFill>
              </a:rPr>
              <a:t>IngresarProducto</a:t>
            </a:r>
            <a:r>
              <a:rPr lang="es-AR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884AA6B-C487-49F6-96DA-C542B028360A}"/>
              </a:ext>
            </a:extLst>
          </p:cNvPr>
          <p:cNvSpPr txBox="1"/>
          <p:nvPr/>
        </p:nvSpPr>
        <p:spPr>
          <a:xfrm>
            <a:off x="8916036" y="6394401"/>
            <a:ext cx="314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Preparado por Ing. Lorena Sotelo</a:t>
            </a:r>
            <a:endParaRPr lang="es-AR" sz="1400" dirty="0"/>
          </a:p>
        </p:txBody>
      </p:sp>
      <p:sp>
        <p:nvSpPr>
          <p:cNvPr id="60" name="Diagrama de flujo: proceso 21">
            <a:extLst>
              <a:ext uri="{FF2B5EF4-FFF2-40B4-BE49-F238E27FC236}">
                <a16:creationId xmlns:a16="http://schemas.microsoft.com/office/drawing/2014/main" id="{03A9122A-FAE0-45E6-8CAF-60E68E881E6F}"/>
              </a:ext>
            </a:extLst>
          </p:cNvPr>
          <p:cNvSpPr/>
          <p:nvPr/>
        </p:nvSpPr>
        <p:spPr>
          <a:xfrm>
            <a:off x="675326" y="2671576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codProd</a:t>
            </a:r>
            <a:r>
              <a:rPr lang="es-AR" sz="1600" dirty="0">
                <a:solidFill>
                  <a:schemeClr val="tx1"/>
                </a:solidFill>
              </a:rPr>
              <a:t>!=0</a:t>
            </a:r>
          </a:p>
        </p:txBody>
      </p:sp>
      <p:sp>
        <p:nvSpPr>
          <p:cNvPr id="3" name="2 Rectángulo"/>
          <p:cNvSpPr/>
          <p:nvPr/>
        </p:nvSpPr>
        <p:spPr>
          <a:xfrm>
            <a:off x="675326" y="3145638"/>
            <a:ext cx="4274202" cy="245655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Diagrama de flujo: proceso 28">
            <a:extLst>
              <a:ext uri="{FF2B5EF4-FFF2-40B4-BE49-F238E27FC236}">
                <a16:creationId xmlns:a16="http://schemas.microsoft.com/office/drawing/2014/main" id="{4B719248-9CBA-49BD-82DC-14A0691565C4}"/>
              </a:ext>
            </a:extLst>
          </p:cNvPr>
          <p:cNvSpPr/>
          <p:nvPr/>
        </p:nvSpPr>
        <p:spPr>
          <a:xfrm>
            <a:off x="762000" y="3237515"/>
            <a:ext cx="4065608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pos = Buscar(vecCodProd,codProd,10)</a:t>
            </a:r>
          </a:p>
        </p:txBody>
      </p:sp>
      <p:sp>
        <p:nvSpPr>
          <p:cNvPr id="4" name="3 Triángulo isósceles"/>
          <p:cNvSpPr/>
          <p:nvPr/>
        </p:nvSpPr>
        <p:spPr>
          <a:xfrm>
            <a:off x="762000" y="3762938"/>
            <a:ext cx="4065608" cy="347749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042160" y="3810453"/>
            <a:ext cx="158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pos!=-1</a:t>
            </a:r>
          </a:p>
        </p:txBody>
      </p:sp>
      <p:sp>
        <p:nvSpPr>
          <p:cNvPr id="8" name="7 Rectángulo"/>
          <p:cNvSpPr/>
          <p:nvPr/>
        </p:nvSpPr>
        <p:spPr>
          <a:xfrm>
            <a:off x="762000" y="4110687"/>
            <a:ext cx="4065608" cy="750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/>
          <p:nvPr/>
        </p:nvCxnSpPr>
        <p:spPr>
          <a:xfrm>
            <a:off x="3627120" y="4141167"/>
            <a:ext cx="0" cy="70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792481" y="4141167"/>
            <a:ext cx="2834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cant</a:t>
            </a:r>
            <a:r>
              <a:rPr lang="es-ES" sz="1600" dirty="0"/>
              <a:t> = </a:t>
            </a:r>
            <a:r>
              <a:rPr lang="es-ES" sz="1600" dirty="0" err="1"/>
              <a:t>IngresarPositivo</a:t>
            </a:r>
            <a:r>
              <a:rPr lang="es-ES" sz="1600" dirty="0"/>
              <a:t>()</a:t>
            </a:r>
          </a:p>
          <a:p>
            <a:r>
              <a:rPr lang="es-ES" sz="1600" dirty="0" err="1"/>
              <a:t>vecPed</a:t>
            </a:r>
            <a:r>
              <a:rPr lang="es-ES" sz="1600" dirty="0"/>
              <a:t>[pos]+=</a:t>
            </a:r>
            <a:r>
              <a:rPr lang="es-ES" sz="1600" dirty="0" err="1"/>
              <a:t>cant</a:t>
            </a:r>
            <a:endParaRPr lang="es-ES" sz="1600" dirty="0"/>
          </a:p>
        </p:txBody>
      </p:sp>
      <p:sp>
        <p:nvSpPr>
          <p:cNvPr id="14" name="13 Trapecio"/>
          <p:cNvSpPr/>
          <p:nvPr/>
        </p:nvSpPr>
        <p:spPr>
          <a:xfrm>
            <a:off x="3672841" y="4202127"/>
            <a:ext cx="1082039" cy="57327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61 CuadroTexto"/>
          <p:cNvSpPr txBox="1"/>
          <p:nvPr/>
        </p:nvSpPr>
        <p:spPr>
          <a:xfrm>
            <a:off x="3645832" y="4238564"/>
            <a:ext cx="1170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“</a:t>
            </a:r>
            <a:r>
              <a:rPr lang="es-AR" sz="1400" dirty="0" err="1"/>
              <a:t>cod</a:t>
            </a:r>
            <a:r>
              <a:rPr lang="es-AR" sz="1400" dirty="0"/>
              <a:t> no existe”</a:t>
            </a:r>
          </a:p>
          <a:p>
            <a:pPr algn="ctr"/>
            <a:endParaRPr lang="es-ES" sz="1400" dirty="0"/>
          </a:p>
        </p:txBody>
      </p:sp>
      <p:sp>
        <p:nvSpPr>
          <p:cNvPr id="63" name="Diagrama de flujo: proceso 21">
            <a:extLst>
              <a:ext uri="{FF2B5EF4-FFF2-40B4-BE49-F238E27FC236}">
                <a16:creationId xmlns:a16="http://schemas.microsoft.com/office/drawing/2014/main" id="{03A9122A-FAE0-45E6-8CAF-60E68E881E6F}"/>
              </a:ext>
            </a:extLst>
          </p:cNvPr>
          <p:cNvSpPr/>
          <p:nvPr/>
        </p:nvSpPr>
        <p:spPr>
          <a:xfrm>
            <a:off x="777240" y="4971689"/>
            <a:ext cx="4053840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codProd</a:t>
            </a:r>
            <a:r>
              <a:rPr lang="es-AR" sz="1600" dirty="0">
                <a:solidFill>
                  <a:schemeClr val="tx1"/>
                </a:solidFill>
              </a:rPr>
              <a:t>=</a:t>
            </a:r>
            <a:r>
              <a:rPr lang="es-AR" sz="1600" dirty="0" err="1">
                <a:solidFill>
                  <a:schemeClr val="tx1"/>
                </a:solidFill>
              </a:rPr>
              <a:t>IngresarProducto</a:t>
            </a:r>
            <a:r>
              <a:rPr lang="es-AR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6" name="15 Elipse"/>
          <p:cNvSpPr/>
          <p:nvPr/>
        </p:nvSpPr>
        <p:spPr>
          <a:xfrm>
            <a:off x="2619749" y="5654040"/>
            <a:ext cx="352051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70 CuadroTexto"/>
          <p:cNvSpPr txBox="1"/>
          <p:nvPr/>
        </p:nvSpPr>
        <p:spPr>
          <a:xfrm>
            <a:off x="2644140" y="5659059"/>
            <a:ext cx="312420" cy="37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</a:t>
            </a:r>
          </a:p>
        </p:txBody>
      </p:sp>
      <p:cxnSp>
        <p:nvCxnSpPr>
          <p:cNvPr id="35" name="Conector recto 9">
            <a:extLst>
              <a:ext uri="{FF2B5EF4-FFF2-40B4-BE49-F238E27FC236}">
                <a16:creationId xmlns:a16="http://schemas.microsoft.com/office/drawing/2014/main" id="{CE51D621-B165-45FF-9F35-B6B7C3240FD7}"/>
              </a:ext>
            </a:extLst>
          </p:cNvPr>
          <p:cNvCxnSpPr>
            <a:cxnSpLocks/>
          </p:cNvCxnSpPr>
          <p:nvPr/>
        </p:nvCxnSpPr>
        <p:spPr>
          <a:xfrm flipV="1">
            <a:off x="7227572" y="1281109"/>
            <a:ext cx="4336246" cy="3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10">
            <a:extLst>
              <a:ext uri="{FF2B5EF4-FFF2-40B4-BE49-F238E27FC236}">
                <a16:creationId xmlns:a16="http://schemas.microsoft.com/office/drawing/2014/main" id="{70713B93-C51B-468C-B589-C468343A4D95}"/>
              </a:ext>
            </a:extLst>
          </p:cNvPr>
          <p:cNvCxnSpPr>
            <a:cxnSpLocks/>
          </p:cNvCxnSpPr>
          <p:nvPr/>
        </p:nvCxnSpPr>
        <p:spPr>
          <a:xfrm>
            <a:off x="7485481" y="987764"/>
            <a:ext cx="38321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11">
            <a:extLst>
              <a:ext uri="{FF2B5EF4-FFF2-40B4-BE49-F238E27FC236}">
                <a16:creationId xmlns:a16="http://schemas.microsoft.com/office/drawing/2014/main" id="{2A8FC7DF-99BA-446E-9E4B-05E215A3708E}"/>
              </a:ext>
            </a:extLst>
          </p:cNvPr>
          <p:cNvCxnSpPr>
            <a:cxnSpLocks/>
          </p:cNvCxnSpPr>
          <p:nvPr/>
        </p:nvCxnSpPr>
        <p:spPr>
          <a:xfrm>
            <a:off x="7454452" y="1558311"/>
            <a:ext cx="3882486" cy="16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12">
            <a:extLst>
              <a:ext uri="{FF2B5EF4-FFF2-40B4-BE49-F238E27FC236}">
                <a16:creationId xmlns:a16="http://schemas.microsoft.com/office/drawing/2014/main" id="{DDF65C14-5575-4F7D-B10F-7C90287D81DD}"/>
              </a:ext>
            </a:extLst>
          </p:cNvPr>
          <p:cNvCxnSpPr>
            <a:cxnSpLocks/>
          </p:cNvCxnSpPr>
          <p:nvPr/>
        </p:nvCxnSpPr>
        <p:spPr>
          <a:xfrm flipV="1">
            <a:off x="7258601" y="98776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13">
            <a:extLst>
              <a:ext uri="{FF2B5EF4-FFF2-40B4-BE49-F238E27FC236}">
                <a16:creationId xmlns:a16="http://schemas.microsoft.com/office/drawing/2014/main" id="{F358992E-02C7-4FD6-A579-EB18F224B85E}"/>
              </a:ext>
            </a:extLst>
          </p:cNvPr>
          <p:cNvCxnSpPr>
            <a:cxnSpLocks/>
          </p:cNvCxnSpPr>
          <p:nvPr/>
        </p:nvCxnSpPr>
        <p:spPr>
          <a:xfrm>
            <a:off x="7227572" y="128581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14">
            <a:extLst>
              <a:ext uri="{FF2B5EF4-FFF2-40B4-BE49-F238E27FC236}">
                <a16:creationId xmlns:a16="http://schemas.microsoft.com/office/drawing/2014/main" id="{5E27B4ED-084F-4336-93AF-7816D384ACCE}"/>
              </a:ext>
            </a:extLst>
          </p:cNvPr>
          <p:cNvCxnSpPr>
            <a:cxnSpLocks/>
          </p:cNvCxnSpPr>
          <p:nvPr/>
        </p:nvCxnSpPr>
        <p:spPr>
          <a:xfrm flipH="1" flipV="1">
            <a:off x="11317607" y="98776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15">
            <a:extLst>
              <a:ext uri="{FF2B5EF4-FFF2-40B4-BE49-F238E27FC236}">
                <a16:creationId xmlns:a16="http://schemas.microsoft.com/office/drawing/2014/main" id="{86BFDEAE-B67C-4625-B6B0-B316A856E083}"/>
              </a:ext>
            </a:extLst>
          </p:cNvPr>
          <p:cNvCxnSpPr>
            <a:cxnSpLocks/>
          </p:cNvCxnSpPr>
          <p:nvPr/>
        </p:nvCxnSpPr>
        <p:spPr>
          <a:xfrm flipH="1">
            <a:off x="11336938" y="1265020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16">
            <a:extLst>
              <a:ext uri="{FF2B5EF4-FFF2-40B4-BE49-F238E27FC236}">
                <a16:creationId xmlns:a16="http://schemas.microsoft.com/office/drawing/2014/main" id="{4AAE3416-416F-4E08-9D0E-44FB8AD891D3}"/>
              </a:ext>
            </a:extLst>
          </p:cNvPr>
          <p:cNvCxnSpPr>
            <a:cxnSpLocks/>
          </p:cNvCxnSpPr>
          <p:nvPr/>
        </p:nvCxnSpPr>
        <p:spPr>
          <a:xfrm>
            <a:off x="10800940" y="1270922"/>
            <a:ext cx="11253" cy="2734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59 CuadroTexto">
            <a:extLst>
              <a:ext uri="{FF2B5EF4-FFF2-40B4-BE49-F238E27FC236}">
                <a16:creationId xmlns:a16="http://schemas.microsoft.com/office/drawing/2014/main" id="{F4FC678E-0A76-472A-A23F-0E82E41CC0DC}"/>
              </a:ext>
            </a:extLst>
          </p:cNvPr>
          <p:cNvSpPr txBox="1"/>
          <p:nvPr/>
        </p:nvSpPr>
        <p:spPr>
          <a:xfrm>
            <a:off x="8647749" y="955361"/>
            <a:ext cx="169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cs typeface="Arial" pitchFamily="34" charset="0"/>
              </a:rPr>
              <a:t>IngresarPositivo</a:t>
            </a:r>
            <a:endParaRPr lang="es-ES" sz="1400" dirty="0">
              <a:cs typeface="Arial" pitchFamily="34" charset="0"/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5083960" y="1251156"/>
            <a:ext cx="1844040" cy="32349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59 CuadroTexto">
            <a:extLst>
              <a:ext uri="{FF2B5EF4-FFF2-40B4-BE49-F238E27FC236}">
                <a16:creationId xmlns:a16="http://schemas.microsoft.com/office/drawing/2014/main" id="{EB2EB218-B1BC-42B3-AD55-7649831BED5B}"/>
              </a:ext>
            </a:extLst>
          </p:cNvPr>
          <p:cNvSpPr txBox="1"/>
          <p:nvPr/>
        </p:nvSpPr>
        <p:spPr>
          <a:xfrm>
            <a:off x="10861900" y="1271252"/>
            <a:ext cx="53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int</a:t>
            </a:r>
            <a:endParaRPr lang="es-ES" sz="1400" dirty="0"/>
          </a:p>
        </p:txBody>
      </p:sp>
      <p:sp>
        <p:nvSpPr>
          <p:cNvPr id="95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8263539" y="3737407"/>
            <a:ext cx="2717388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return</a:t>
            </a:r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 err="1">
                <a:solidFill>
                  <a:schemeClr val="tx1"/>
                </a:solidFill>
              </a:rPr>
              <a:t>cant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96" name="Triángulo isósceles 47">
            <a:extLst>
              <a:ext uri="{FF2B5EF4-FFF2-40B4-BE49-F238E27FC236}">
                <a16:creationId xmlns:a16="http://schemas.microsoft.com/office/drawing/2014/main" id="{032DB99D-C0E3-4943-9078-05C3496D76B8}"/>
              </a:ext>
            </a:extLst>
          </p:cNvPr>
          <p:cNvSpPr/>
          <p:nvPr/>
        </p:nvSpPr>
        <p:spPr>
          <a:xfrm flipV="1">
            <a:off x="9332103" y="4280189"/>
            <a:ext cx="492909" cy="37806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" name="10 Rectángulo"/>
          <p:cNvSpPr/>
          <p:nvPr/>
        </p:nvSpPr>
        <p:spPr>
          <a:xfrm>
            <a:off x="7758180" y="1684010"/>
            <a:ext cx="3633070" cy="15034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Diagrama de flujo: proceso 21">
            <a:extLst>
              <a:ext uri="{FF2B5EF4-FFF2-40B4-BE49-F238E27FC236}">
                <a16:creationId xmlns:a16="http://schemas.microsoft.com/office/drawing/2014/main" id="{03A9122A-FAE0-45E6-8CAF-60E68E881E6F}"/>
              </a:ext>
            </a:extLst>
          </p:cNvPr>
          <p:cNvSpPr/>
          <p:nvPr/>
        </p:nvSpPr>
        <p:spPr>
          <a:xfrm>
            <a:off x="7751530" y="3187495"/>
            <a:ext cx="3639719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cant</a:t>
            </a:r>
            <a:r>
              <a:rPr lang="es-AR" sz="1400" dirty="0">
                <a:solidFill>
                  <a:schemeClr val="tx1"/>
                </a:solidFill>
              </a:rPr>
              <a:t>&lt;=0</a:t>
            </a:r>
          </a:p>
        </p:txBody>
      </p:sp>
      <p:sp>
        <p:nvSpPr>
          <p:cNvPr id="12" name="11 Triángulo isósceles"/>
          <p:cNvSpPr/>
          <p:nvPr/>
        </p:nvSpPr>
        <p:spPr>
          <a:xfrm>
            <a:off x="8308881" y="2170511"/>
            <a:ext cx="2571340" cy="427594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8308881" y="2598105"/>
            <a:ext cx="2571340" cy="5397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Rectángulo"/>
          <p:cNvSpPr/>
          <p:nvPr/>
        </p:nvSpPr>
        <p:spPr>
          <a:xfrm>
            <a:off x="9137251" y="2321859"/>
            <a:ext cx="910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err="1"/>
              <a:t>cant</a:t>
            </a:r>
            <a:r>
              <a:rPr lang="es-ES" sz="1400" dirty="0"/>
              <a:t>&lt;=0</a:t>
            </a:r>
          </a:p>
        </p:txBody>
      </p:sp>
      <p:cxnSp>
        <p:nvCxnSpPr>
          <p:cNvPr id="18" name="17 Conector recto"/>
          <p:cNvCxnSpPr>
            <a:stCxn id="46" idx="2"/>
            <a:endCxn id="15" idx="2"/>
          </p:cNvCxnSpPr>
          <p:nvPr/>
        </p:nvCxnSpPr>
        <p:spPr>
          <a:xfrm>
            <a:off x="9592665" y="2629636"/>
            <a:ext cx="1886" cy="508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Trapecio"/>
          <p:cNvSpPr/>
          <p:nvPr/>
        </p:nvSpPr>
        <p:spPr>
          <a:xfrm rot="10800000">
            <a:off x="8954353" y="1754445"/>
            <a:ext cx="1249044" cy="394471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Rectángulo"/>
          <p:cNvSpPr/>
          <p:nvPr/>
        </p:nvSpPr>
        <p:spPr>
          <a:xfrm>
            <a:off x="9323233" y="1766498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err="1"/>
              <a:t>cant</a:t>
            </a:r>
            <a:endParaRPr lang="es-ES" dirty="0"/>
          </a:p>
        </p:txBody>
      </p:sp>
      <p:sp>
        <p:nvSpPr>
          <p:cNvPr id="52" name="51 CuadroTexto"/>
          <p:cNvSpPr txBox="1"/>
          <p:nvPr/>
        </p:nvSpPr>
        <p:spPr>
          <a:xfrm>
            <a:off x="8375455" y="2589925"/>
            <a:ext cx="11700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“valor </a:t>
            </a:r>
            <a:r>
              <a:rPr lang="es-AR" sz="1200" dirty="0" err="1"/>
              <a:t>erroneo</a:t>
            </a:r>
            <a:r>
              <a:rPr lang="es-AR" sz="1200" dirty="0"/>
              <a:t>”</a:t>
            </a:r>
          </a:p>
          <a:p>
            <a:pPr algn="ctr"/>
            <a:endParaRPr lang="es-ES" sz="1400" dirty="0"/>
          </a:p>
        </p:txBody>
      </p:sp>
      <p:sp>
        <p:nvSpPr>
          <p:cNvPr id="19" name="18 Trapecio"/>
          <p:cNvSpPr/>
          <p:nvPr/>
        </p:nvSpPr>
        <p:spPr>
          <a:xfrm>
            <a:off x="8461659" y="2628585"/>
            <a:ext cx="939885" cy="459873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74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0" grpId="0"/>
      <p:bldP spid="95" grpId="0" animBg="1"/>
      <p:bldP spid="96" grpId="0" animBg="1"/>
      <p:bldP spid="11" grpId="0" animBg="1"/>
      <p:bldP spid="45" grpId="0" animBg="1"/>
      <p:bldP spid="12" grpId="0" animBg="1"/>
      <p:bldP spid="15" grpId="0" animBg="1"/>
      <p:bldP spid="46" grpId="0"/>
      <p:bldP spid="49" grpId="0" animBg="1"/>
      <p:bldP spid="51" grpId="0"/>
      <p:bldP spid="52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32" name="Diagrama de flujo: proceso 31">
            <a:extLst>
              <a:ext uri="{FF2B5EF4-FFF2-40B4-BE49-F238E27FC236}">
                <a16:creationId xmlns:a16="http://schemas.microsoft.com/office/drawing/2014/main" id="{B1A6B207-87FA-40F7-A3ED-074D93A7F714}"/>
              </a:ext>
            </a:extLst>
          </p:cNvPr>
          <p:cNvSpPr/>
          <p:nvPr/>
        </p:nvSpPr>
        <p:spPr>
          <a:xfrm>
            <a:off x="5923993" y="1274771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Listar(</a:t>
            </a:r>
            <a:r>
              <a:rPr lang="es-AR" sz="1600" dirty="0" err="1">
                <a:solidFill>
                  <a:schemeClr val="tx1"/>
                </a:solidFill>
              </a:rPr>
              <a:t>vecCodProd</a:t>
            </a:r>
            <a:r>
              <a:rPr lang="es-AR" sz="1600" dirty="0">
                <a:solidFill>
                  <a:schemeClr val="tx1"/>
                </a:solidFill>
              </a:rPr>
              <a:t>, </a:t>
            </a:r>
            <a:r>
              <a:rPr lang="es-AR" sz="1600" dirty="0" err="1">
                <a:solidFill>
                  <a:schemeClr val="tx1"/>
                </a:solidFill>
              </a:rPr>
              <a:t>vecPed</a:t>
            </a:r>
            <a:r>
              <a:rPr lang="es-AR" sz="1600" dirty="0">
                <a:solidFill>
                  <a:schemeClr val="tx1"/>
                </a:solidFill>
              </a:rPr>
              <a:t>, 10)</a:t>
            </a:r>
          </a:p>
        </p:txBody>
      </p:sp>
      <p:sp>
        <p:nvSpPr>
          <p:cNvPr id="33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5923993" y="1822685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max</a:t>
            </a:r>
            <a:r>
              <a:rPr lang="es-AR" sz="1600" dirty="0">
                <a:solidFill>
                  <a:schemeClr val="tx1"/>
                </a:solidFill>
              </a:rPr>
              <a:t> = </a:t>
            </a:r>
            <a:r>
              <a:rPr lang="es-AR" sz="1600" dirty="0" err="1">
                <a:solidFill>
                  <a:schemeClr val="tx1"/>
                </a:solidFill>
              </a:rPr>
              <a:t>ValorMaximo</a:t>
            </a:r>
            <a:r>
              <a:rPr lang="es-AR" sz="1600" dirty="0">
                <a:solidFill>
                  <a:schemeClr val="tx1"/>
                </a:solidFill>
              </a:rPr>
              <a:t>(vecPed,10)</a:t>
            </a: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59E248A5-58A8-4C2D-A6AA-E82200FF0184}"/>
              </a:ext>
            </a:extLst>
          </p:cNvPr>
          <p:cNvSpPr/>
          <p:nvPr/>
        </p:nvSpPr>
        <p:spPr>
          <a:xfrm flipV="1">
            <a:off x="7966424" y="5091076"/>
            <a:ext cx="273486" cy="206313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200">
              <a:solidFill>
                <a:schemeClr val="tx1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884AA6B-C487-49F6-96DA-C542B028360A}"/>
              </a:ext>
            </a:extLst>
          </p:cNvPr>
          <p:cNvSpPr txBox="1"/>
          <p:nvPr/>
        </p:nvSpPr>
        <p:spPr>
          <a:xfrm>
            <a:off x="8916036" y="6394401"/>
            <a:ext cx="314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Preparado por Ing. Lorena Sotelo</a:t>
            </a:r>
            <a:endParaRPr lang="es-AR" sz="14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7521810" y="2395374"/>
            <a:ext cx="93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err="1"/>
              <a:t>max</a:t>
            </a:r>
            <a:endParaRPr lang="es-AR" sz="1400" dirty="0"/>
          </a:p>
          <a:p>
            <a:pPr algn="ctr"/>
            <a:endParaRPr lang="es-ES" sz="1400" dirty="0"/>
          </a:p>
        </p:txBody>
      </p:sp>
      <p:sp>
        <p:nvSpPr>
          <p:cNvPr id="15" name="14 Trapecio"/>
          <p:cNvSpPr/>
          <p:nvPr/>
        </p:nvSpPr>
        <p:spPr>
          <a:xfrm>
            <a:off x="7521810" y="2395374"/>
            <a:ext cx="936390" cy="43393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5923993" y="2918594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MostrarValor</a:t>
            </a:r>
            <a:r>
              <a:rPr lang="es-AR" sz="1400" dirty="0">
                <a:solidFill>
                  <a:schemeClr val="tx1"/>
                </a:solidFill>
              </a:rPr>
              <a:t>(vecCodProd,vecPed,max,10)</a:t>
            </a:r>
          </a:p>
        </p:txBody>
      </p:sp>
      <p:sp>
        <p:nvSpPr>
          <p:cNvPr id="67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5969713" y="3472144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min = </a:t>
            </a:r>
            <a:r>
              <a:rPr lang="es-AR" sz="1600" dirty="0" err="1">
                <a:solidFill>
                  <a:schemeClr val="tx1"/>
                </a:solidFill>
              </a:rPr>
              <a:t>ValorMinimo</a:t>
            </a:r>
            <a:r>
              <a:rPr lang="es-AR" sz="1600" dirty="0">
                <a:solidFill>
                  <a:schemeClr val="tx1"/>
                </a:solidFill>
              </a:rPr>
              <a:t>(vecPed,10)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7567530" y="4044833"/>
            <a:ext cx="93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min</a:t>
            </a:r>
          </a:p>
          <a:p>
            <a:pPr algn="ctr"/>
            <a:endParaRPr lang="es-ES" sz="1400" dirty="0"/>
          </a:p>
        </p:txBody>
      </p:sp>
      <p:sp>
        <p:nvSpPr>
          <p:cNvPr id="69" name="68 Trapecio"/>
          <p:cNvSpPr/>
          <p:nvPr/>
        </p:nvSpPr>
        <p:spPr>
          <a:xfrm>
            <a:off x="7567530" y="4044833"/>
            <a:ext cx="936390" cy="43393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5969713" y="4568053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MostrarValor</a:t>
            </a:r>
            <a:r>
              <a:rPr lang="es-AR" sz="1400" dirty="0">
                <a:solidFill>
                  <a:schemeClr val="tx1"/>
                </a:solidFill>
              </a:rPr>
              <a:t>(vecCodProd,vecPed,min,10)</a:t>
            </a:r>
          </a:p>
        </p:txBody>
      </p:sp>
      <p:sp>
        <p:nvSpPr>
          <p:cNvPr id="72" name="71 Elipse"/>
          <p:cNvSpPr/>
          <p:nvPr/>
        </p:nvSpPr>
        <p:spPr>
          <a:xfrm>
            <a:off x="7826899" y="821374"/>
            <a:ext cx="352051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72 CuadroTexto"/>
          <p:cNvSpPr txBox="1"/>
          <p:nvPr/>
        </p:nvSpPr>
        <p:spPr>
          <a:xfrm>
            <a:off x="7866530" y="826393"/>
            <a:ext cx="312420" cy="37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</a:t>
            </a:r>
          </a:p>
        </p:txBody>
      </p:sp>
      <p:cxnSp>
        <p:nvCxnSpPr>
          <p:cNvPr id="35" name="Conector recto 9">
            <a:extLst>
              <a:ext uri="{FF2B5EF4-FFF2-40B4-BE49-F238E27FC236}">
                <a16:creationId xmlns:a16="http://schemas.microsoft.com/office/drawing/2014/main" id="{CE51D621-B165-45FF-9F35-B6B7C3240FD7}"/>
              </a:ext>
            </a:extLst>
          </p:cNvPr>
          <p:cNvCxnSpPr>
            <a:cxnSpLocks/>
          </p:cNvCxnSpPr>
          <p:nvPr/>
        </p:nvCxnSpPr>
        <p:spPr>
          <a:xfrm flipV="1">
            <a:off x="582932" y="1514238"/>
            <a:ext cx="4336246" cy="3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10">
            <a:extLst>
              <a:ext uri="{FF2B5EF4-FFF2-40B4-BE49-F238E27FC236}">
                <a16:creationId xmlns:a16="http://schemas.microsoft.com/office/drawing/2014/main" id="{70713B93-C51B-468C-B589-C468343A4D95}"/>
              </a:ext>
            </a:extLst>
          </p:cNvPr>
          <p:cNvCxnSpPr>
            <a:cxnSpLocks/>
          </p:cNvCxnSpPr>
          <p:nvPr/>
        </p:nvCxnSpPr>
        <p:spPr>
          <a:xfrm>
            <a:off x="840841" y="1220893"/>
            <a:ext cx="38321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11">
            <a:extLst>
              <a:ext uri="{FF2B5EF4-FFF2-40B4-BE49-F238E27FC236}">
                <a16:creationId xmlns:a16="http://schemas.microsoft.com/office/drawing/2014/main" id="{2A8FC7DF-99BA-446E-9E4B-05E215A3708E}"/>
              </a:ext>
            </a:extLst>
          </p:cNvPr>
          <p:cNvCxnSpPr>
            <a:cxnSpLocks/>
          </p:cNvCxnSpPr>
          <p:nvPr/>
        </p:nvCxnSpPr>
        <p:spPr>
          <a:xfrm>
            <a:off x="809812" y="1791440"/>
            <a:ext cx="3882486" cy="16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12">
            <a:extLst>
              <a:ext uri="{FF2B5EF4-FFF2-40B4-BE49-F238E27FC236}">
                <a16:creationId xmlns:a16="http://schemas.microsoft.com/office/drawing/2014/main" id="{DDF65C14-5575-4F7D-B10F-7C90287D81DD}"/>
              </a:ext>
            </a:extLst>
          </p:cNvPr>
          <p:cNvCxnSpPr>
            <a:cxnSpLocks/>
          </p:cNvCxnSpPr>
          <p:nvPr/>
        </p:nvCxnSpPr>
        <p:spPr>
          <a:xfrm flipV="1">
            <a:off x="613961" y="1220893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13">
            <a:extLst>
              <a:ext uri="{FF2B5EF4-FFF2-40B4-BE49-F238E27FC236}">
                <a16:creationId xmlns:a16="http://schemas.microsoft.com/office/drawing/2014/main" id="{F358992E-02C7-4FD6-A579-EB18F224B85E}"/>
              </a:ext>
            </a:extLst>
          </p:cNvPr>
          <p:cNvCxnSpPr>
            <a:cxnSpLocks/>
          </p:cNvCxnSpPr>
          <p:nvPr/>
        </p:nvCxnSpPr>
        <p:spPr>
          <a:xfrm>
            <a:off x="582932" y="1518943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14">
            <a:extLst>
              <a:ext uri="{FF2B5EF4-FFF2-40B4-BE49-F238E27FC236}">
                <a16:creationId xmlns:a16="http://schemas.microsoft.com/office/drawing/2014/main" id="{5E27B4ED-084F-4336-93AF-7816D384ACCE}"/>
              </a:ext>
            </a:extLst>
          </p:cNvPr>
          <p:cNvCxnSpPr>
            <a:cxnSpLocks/>
          </p:cNvCxnSpPr>
          <p:nvPr/>
        </p:nvCxnSpPr>
        <p:spPr>
          <a:xfrm flipH="1" flipV="1">
            <a:off x="4672967" y="1220893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15">
            <a:extLst>
              <a:ext uri="{FF2B5EF4-FFF2-40B4-BE49-F238E27FC236}">
                <a16:creationId xmlns:a16="http://schemas.microsoft.com/office/drawing/2014/main" id="{86BFDEAE-B67C-4625-B6B0-B316A856E083}"/>
              </a:ext>
            </a:extLst>
          </p:cNvPr>
          <p:cNvCxnSpPr>
            <a:cxnSpLocks/>
          </p:cNvCxnSpPr>
          <p:nvPr/>
        </p:nvCxnSpPr>
        <p:spPr>
          <a:xfrm flipH="1">
            <a:off x="4692298" y="1498149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16">
            <a:extLst>
              <a:ext uri="{FF2B5EF4-FFF2-40B4-BE49-F238E27FC236}">
                <a16:creationId xmlns:a16="http://schemas.microsoft.com/office/drawing/2014/main" id="{4AAE3416-416F-4E08-9D0E-44FB8AD891D3}"/>
              </a:ext>
            </a:extLst>
          </p:cNvPr>
          <p:cNvCxnSpPr>
            <a:cxnSpLocks/>
          </p:cNvCxnSpPr>
          <p:nvPr/>
        </p:nvCxnSpPr>
        <p:spPr>
          <a:xfrm>
            <a:off x="4156300" y="1504051"/>
            <a:ext cx="11253" cy="2734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59 CuadroTexto">
            <a:extLst>
              <a:ext uri="{FF2B5EF4-FFF2-40B4-BE49-F238E27FC236}">
                <a16:creationId xmlns:a16="http://schemas.microsoft.com/office/drawing/2014/main" id="{F4FC678E-0A76-472A-A23F-0E82E41CC0DC}"/>
              </a:ext>
            </a:extLst>
          </p:cNvPr>
          <p:cNvSpPr txBox="1"/>
          <p:nvPr/>
        </p:nvSpPr>
        <p:spPr>
          <a:xfrm>
            <a:off x="2003109" y="1188490"/>
            <a:ext cx="169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cs typeface="Arial" pitchFamily="34" charset="0"/>
              </a:rPr>
              <a:t>Listar</a:t>
            </a:r>
          </a:p>
        </p:txBody>
      </p:sp>
      <p:sp>
        <p:nvSpPr>
          <p:cNvPr id="44" name="59 CuadroTexto">
            <a:extLst>
              <a:ext uri="{FF2B5EF4-FFF2-40B4-BE49-F238E27FC236}">
                <a16:creationId xmlns:a16="http://schemas.microsoft.com/office/drawing/2014/main" id="{EB2EB218-B1BC-42B3-AD55-7649831BED5B}"/>
              </a:ext>
            </a:extLst>
          </p:cNvPr>
          <p:cNvSpPr txBox="1"/>
          <p:nvPr/>
        </p:nvSpPr>
        <p:spPr>
          <a:xfrm>
            <a:off x="727401" y="1504381"/>
            <a:ext cx="4025857" cy="31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vcod</a:t>
            </a:r>
            <a:r>
              <a:rPr lang="fr-FR" sz="1400" dirty="0"/>
              <a:t>[],     </a:t>
            </a:r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vp</a:t>
            </a:r>
            <a:r>
              <a:rPr lang="fr-FR" sz="1400" dirty="0"/>
              <a:t>[],    </a:t>
            </a:r>
            <a:r>
              <a:rPr lang="fr-FR" sz="1400" dirty="0" err="1"/>
              <a:t>int</a:t>
            </a:r>
            <a:r>
              <a:rPr lang="fr-FR" sz="1400" dirty="0"/>
              <a:t> ce                    </a:t>
            </a:r>
            <a:r>
              <a:rPr lang="es-ES" sz="1400" dirty="0" err="1"/>
              <a:t>void</a:t>
            </a:r>
            <a:endParaRPr lang="es-ES" sz="1400" dirty="0"/>
          </a:p>
        </p:txBody>
      </p:sp>
      <p:sp>
        <p:nvSpPr>
          <p:cNvPr id="46" name="Triángulo isósceles 47">
            <a:extLst>
              <a:ext uri="{FF2B5EF4-FFF2-40B4-BE49-F238E27FC236}">
                <a16:creationId xmlns:a16="http://schemas.microsoft.com/office/drawing/2014/main" id="{032DB99D-C0E3-4943-9078-05C3496D76B8}"/>
              </a:ext>
            </a:extLst>
          </p:cNvPr>
          <p:cNvSpPr/>
          <p:nvPr/>
        </p:nvSpPr>
        <p:spPr>
          <a:xfrm flipV="1">
            <a:off x="2493874" y="3344098"/>
            <a:ext cx="492909" cy="37806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5090160" y="1496267"/>
            <a:ext cx="788113" cy="11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809812" y="1903414"/>
            <a:ext cx="3863155" cy="1329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26">
            <a:extLst>
              <a:ext uri="{FF2B5EF4-FFF2-40B4-BE49-F238E27FC236}">
                <a16:creationId xmlns:a16="http://schemas.microsoft.com/office/drawing/2014/main" id="{41E124D5-6E99-4C6F-82A1-C2D6DBBC1693}"/>
              </a:ext>
            </a:extLst>
          </p:cNvPr>
          <p:cNvSpPr/>
          <p:nvPr/>
        </p:nvSpPr>
        <p:spPr>
          <a:xfrm>
            <a:off x="257768" y="1995981"/>
            <a:ext cx="1168855" cy="115574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600">
              <a:solidFill>
                <a:schemeClr val="tx1"/>
              </a:solidFill>
            </a:endParaRPr>
          </a:p>
        </p:txBody>
      </p:sp>
      <p:cxnSp>
        <p:nvCxnSpPr>
          <p:cNvPr id="74" name="Conector recto 44">
            <a:extLst>
              <a:ext uri="{FF2B5EF4-FFF2-40B4-BE49-F238E27FC236}">
                <a16:creationId xmlns:a16="http://schemas.microsoft.com/office/drawing/2014/main" id="{D3D83D80-11E8-4943-9FD8-C329B08A1AB8}"/>
              </a:ext>
            </a:extLst>
          </p:cNvPr>
          <p:cNvCxnSpPr/>
          <p:nvPr/>
        </p:nvCxnSpPr>
        <p:spPr>
          <a:xfrm>
            <a:off x="288248" y="2573852"/>
            <a:ext cx="1152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7" name="CuadroTexto 48">
            <a:extLst>
              <a:ext uri="{FF2B5EF4-FFF2-40B4-BE49-F238E27FC236}">
                <a16:creationId xmlns:a16="http://schemas.microsoft.com/office/drawing/2014/main" id="{EF977989-3A1B-4E75-94AD-A4C56CD2112B}"/>
              </a:ext>
            </a:extLst>
          </p:cNvPr>
          <p:cNvSpPr txBox="1"/>
          <p:nvPr/>
        </p:nvSpPr>
        <p:spPr>
          <a:xfrm>
            <a:off x="765534" y="2112187"/>
            <a:ext cx="15061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2400" dirty="0"/>
              <a:t>i</a:t>
            </a:r>
          </a:p>
        </p:txBody>
      </p:sp>
      <p:sp>
        <p:nvSpPr>
          <p:cNvPr id="78" name="CuadroTexto 49">
            <a:extLst>
              <a:ext uri="{FF2B5EF4-FFF2-40B4-BE49-F238E27FC236}">
                <a16:creationId xmlns:a16="http://schemas.microsoft.com/office/drawing/2014/main" id="{6AD04205-DB5A-4E43-9A7C-9211C2C82797}"/>
              </a:ext>
            </a:extLst>
          </p:cNvPr>
          <p:cNvSpPr txBox="1"/>
          <p:nvPr/>
        </p:nvSpPr>
        <p:spPr>
          <a:xfrm>
            <a:off x="340046" y="2621715"/>
            <a:ext cx="1506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>
                <a:ln>
                  <a:solidFill>
                    <a:schemeClr val="tx1"/>
                  </a:solidFill>
                </a:ln>
              </a:rPr>
              <a:t>0</a:t>
            </a:r>
          </a:p>
        </p:txBody>
      </p:sp>
      <p:sp>
        <p:nvSpPr>
          <p:cNvPr id="79" name="CuadroTexto 50">
            <a:extLst>
              <a:ext uri="{FF2B5EF4-FFF2-40B4-BE49-F238E27FC236}">
                <a16:creationId xmlns:a16="http://schemas.microsoft.com/office/drawing/2014/main" id="{D3F5D348-0745-45E5-8429-53FE263CFF2E}"/>
              </a:ext>
            </a:extLst>
          </p:cNvPr>
          <p:cNvSpPr txBox="1"/>
          <p:nvPr/>
        </p:nvSpPr>
        <p:spPr>
          <a:xfrm>
            <a:off x="593857" y="2589678"/>
            <a:ext cx="49840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&lt;</a:t>
            </a:r>
          </a:p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ce</a:t>
            </a:r>
          </a:p>
        </p:txBody>
      </p:sp>
      <p:sp>
        <p:nvSpPr>
          <p:cNvPr id="80" name="CuadroTexto 51">
            <a:extLst>
              <a:ext uri="{FF2B5EF4-FFF2-40B4-BE49-F238E27FC236}">
                <a16:creationId xmlns:a16="http://schemas.microsoft.com/office/drawing/2014/main" id="{B1F0307F-D026-4D5A-831E-ECE48278880E}"/>
              </a:ext>
            </a:extLst>
          </p:cNvPr>
          <p:cNvSpPr txBox="1"/>
          <p:nvPr/>
        </p:nvSpPr>
        <p:spPr>
          <a:xfrm>
            <a:off x="1096604" y="2697399"/>
            <a:ext cx="275778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>
                <a:ln>
                  <a:solidFill>
                    <a:schemeClr val="tx1"/>
                  </a:solidFill>
                </a:ln>
              </a:rPr>
              <a:t>1</a:t>
            </a:r>
          </a:p>
        </p:txBody>
      </p:sp>
      <p:cxnSp>
        <p:nvCxnSpPr>
          <p:cNvPr id="23" name="22 Conector recto"/>
          <p:cNvCxnSpPr/>
          <p:nvPr/>
        </p:nvCxnSpPr>
        <p:spPr>
          <a:xfrm>
            <a:off x="1092261" y="2567933"/>
            <a:ext cx="0" cy="5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660873" y="2588948"/>
            <a:ext cx="0" cy="5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CuadroTexto"/>
          <p:cNvSpPr txBox="1"/>
          <p:nvPr/>
        </p:nvSpPr>
        <p:spPr>
          <a:xfrm>
            <a:off x="1803939" y="2223049"/>
            <a:ext cx="202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err="1"/>
              <a:t>vcod</a:t>
            </a:r>
            <a:r>
              <a:rPr lang="es-AR" sz="1400" dirty="0"/>
              <a:t>[i] , </a:t>
            </a:r>
            <a:r>
              <a:rPr lang="es-AR" sz="1400" dirty="0" err="1"/>
              <a:t>vp</a:t>
            </a:r>
            <a:r>
              <a:rPr lang="es-AR" sz="1400" dirty="0"/>
              <a:t>[i]</a:t>
            </a:r>
          </a:p>
          <a:p>
            <a:pPr algn="ctr"/>
            <a:endParaRPr lang="es-ES" sz="1400" dirty="0"/>
          </a:p>
        </p:txBody>
      </p:sp>
      <p:sp>
        <p:nvSpPr>
          <p:cNvPr id="83" name="82 Trapecio"/>
          <p:cNvSpPr/>
          <p:nvPr/>
        </p:nvSpPr>
        <p:spPr>
          <a:xfrm>
            <a:off x="1803939" y="2223049"/>
            <a:ext cx="2029992" cy="47434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18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 animBg="1"/>
      <p:bldP spid="11" grpId="0" animBg="1"/>
      <p:bldP spid="66" grpId="0" animBg="1"/>
      <p:bldP spid="77" grpId="0"/>
      <p:bldP spid="78" grpId="0"/>
      <p:bldP spid="79" grpId="0"/>
      <p:bldP spid="80" grpId="0"/>
      <p:bldP spid="82" grpId="0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32" name="Diagrama de flujo: proceso 31">
            <a:extLst>
              <a:ext uri="{FF2B5EF4-FFF2-40B4-BE49-F238E27FC236}">
                <a16:creationId xmlns:a16="http://schemas.microsoft.com/office/drawing/2014/main" id="{B1A6B207-87FA-40F7-A3ED-074D93A7F714}"/>
              </a:ext>
            </a:extLst>
          </p:cNvPr>
          <p:cNvSpPr/>
          <p:nvPr/>
        </p:nvSpPr>
        <p:spPr>
          <a:xfrm>
            <a:off x="5923993" y="1274771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Listar(</a:t>
            </a:r>
            <a:r>
              <a:rPr lang="es-AR" sz="1600" dirty="0" err="1">
                <a:solidFill>
                  <a:schemeClr val="tx1"/>
                </a:solidFill>
              </a:rPr>
              <a:t>vecCodProd</a:t>
            </a:r>
            <a:r>
              <a:rPr lang="es-AR" sz="1600" dirty="0">
                <a:solidFill>
                  <a:schemeClr val="tx1"/>
                </a:solidFill>
              </a:rPr>
              <a:t>, </a:t>
            </a:r>
            <a:r>
              <a:rPr lang="es-AR" sz="1600" dirty="0" err="1">
                <a:solidFill>
                  <a:schemeClr val="tx1"/>
                </a:solidFill>
              </a:rPr>
              <a:t>vecPed</a:t>
            </a:r>
            <a:r>
              <a:rPr lang="es-AR" sz="1600" dirty="0">
                <a:solidFill>
                  <a:schemeClr val="tx1"/>
                </a:solidFill>
              </a:rPr>
              <a:t>, 10)</a:t>
            </a:r>
          </a:p>
        </p:txBody>
      </p:sp>
      <p:sp>
        <p:nvSpPr>
          <p:cNvPr id="33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5923993" y="1822685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max</a:t>
            </a:r>
            <a:r>
              <a:rPr lang="es-AR" sz="1600" dirty="0">
                <a:solidFill>
                  <a:schemeClr val="tx1"/>
                </a:solidFill>
              </a:rPr>
              <a:t> = </a:t>
            </a:r>
            <a:r>
              <a:rPr lang="es-AR" sz="1600" dirty="0" err="1">
                <a:solidFill>
                  <a:schemeClr val="tx1"/>
                </a:solidFill>
              </a:rPr>
              <a:t>ValorMaximo</a:t>
            </a:r>
            <a:r>
              <a:rPr lang="es-AR" sz="1600" dirty="0">
                <a:solidFill>
                  <a:schemeClr val="tx1"/>
                </a:solidFill>
              </a:rPr>
              <a:t>(vecPed,10)</a:t>
            </a: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59E248A5-58A8-4C2D-A6AA-E82200FF0184}"/>
              </a:ext>
            </a:extLst>
          </p:cNvPr>
          <p:cNvSpPr/>
          <p:nvPr/>
        </p:nvSpPr>
        <p:spPr>
          <a:xfrm flipV="1">
            <a:off x="7966424" y="5091076"/>
            <a:ext cx="273486" cy="206313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200">
              <a:solidFill>
                <a:schemeClr val="tx1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884AA6B-C487-49F6-96DA-C542B028360A}"/>
              </a:ext>
            </a:extLst>
          </p:cNvPr>
          <p:cNvSpPr txBox="1"/>
          <p:nvPr/>
        </p:nvSpPr>
        <p:spPr>
          <a:xfrm>
            <a:off x="8916036" y="6394401"/>
            <a:ext cx="314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Preparado por Ing. Lorena Sotelo</a:t>
            </a:r>
            <a:endParaRPr lang="es-AR" sz="14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7521810" y="2395374"/>
            <a:ext cx="93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err="1"/>
              <a:t>max</a:t>
            </a:r>
            <a:endParaRPr lang="es-AR" sz="1400" dirty="0"/>
          </a:p>
          <a:p>
            <a:pPr algn="ctr"/>
            <a:endParaRPr lang="es-ES" sz="1400" dirty="0"/>
          </a:p>
        </p:txBody>
      </p:sp>
      <p:sp>
        <p:nvSpPr>
          <p:cNvPr id="15" name="14 Trapecio"/>
          <p:cNvSpPr/>
          <p:nvPr/>
        </p:nvSpPr>
        <p:spPr>
          <a:xfrm>
            <a:off x="7521810" y="2395374"/>
            <a:ext cx="936390" cy="43393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5923993" y="2918594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MostrarValor</a:t>
            </a:r>
            <a:r>
              <a:rPr lang="es-AR" sz="1400" dirty="0">
                <a:solidFill>
                  <a:schemeClr val="tx1"/>
                </a:solidFill>
              </a:rPr>
              <a:t>(vecCodProd,vecPed,max,10)</a:t>
            </a:r>
          </a:p>
        </p:txBody>
      </p:sp>
      <p:sp>
        <p:nvSpPr>
          <p:cNvPr id="67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5969713" y="3472144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min = </a:t>
            </a:r>
            <a:r>
              <a:rPr lang="es-AR" sz="1600" dirty="0" err="1">
                <a:solidFill>
                  <a:schemeClr val="tx1"/>
                </a:solidFill>
              </a:rPr>
              <a:t>ValorMinimo</a:t>
            </a:r>
            <a:r>
              <a:rPr lang="es-AR" sz="1600" dirty="0">
                <a:solidFill>
                  <a:schemeClr val="tx1"/>
                </a:solidFill>
              </a:rPr>
              <a:t>(vecPed,10)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7567530" y="4044833"/>
            <a:ext cx="93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min</a:t>
            </a:r>
          </a:p>
          <a:p>
            <a:pPr algn="ctr"/>
            <a:endParaRPr lang="es-ES" sz="1400" dirty="0"/>
          </a:p>
        </p:txBody>
      </p:sp>
      <p:sp>
        <p:nvSpPr>
          <p:cNvPr id="69" name="68 Trapecio"/>
          <p:cNvSpPr/>
          <p:nvPr/>
        </p:nvSpPr>
        <p:spPr>
          <a:xfrm>
            <a:off x="7567530" y="4044833"/>
            <a:ext cx="936390" cy="43393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5969713" y="4568053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MostrarValor</a:t>
            </a:r>
            <a:r>
              <a:rPr lang="es-AR" sz="1400" dirty="0">
                <a:solidFill>
                  <a:schemeClr val="tx1"/>
                </a:solidFill>
              </a:rPr>
              <a:t>(vecCodProd,vecPed,min,10)</a:t>
            </a:r>
          </a:p>
        </p:txBody>
      </p:sp>
      <p:sp>
        <p:nvSpPr>
          <p:cNvPr id="72" name="71 Elipse"/>
          <p:cNvSpPr/>
          <p:nvPr/>
        </p:nvSpPr>
        <p:spPr>
          <a:xfrm>
            <a:off x="7826899" y="821374"/>
            <a:ext cx="352051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72 CuadroTexto"/>
          <p:cNvSpPr txBox="1"/>
          <p:nvPr/>
        </p:nvSpPr>
        <p:spPr>
          <a:xfrm>
            <a:off x="7866530" y="826393"/>
            <a:ext cx="312420" cy="37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</a:t>
            </a:r>
          </a:p>
        </p:txBody>
      </p:sp>
      <p:cxnSp>
        <p:nvCxnSpPr>
          <p:cNvPr id="35" name="Conector recto 9">
            <a:extLst>
              <a:ext uri="{FF2B5EF4-FFF2-40B4-BE49-F238E27FC236}">
                <a16:creationId xmlns:a16="http://schemas.microsoft.com/office/drawing/2014/main" id="{CE51D621-B165-45FF-9F35-B6B7C3240FD7}"/>
              </a:ext>
            </a:extLst>
          </p:cNvPr>
          <p:cNvCxnSpPr>
            <a:cxnSpLocks/>
          </p:cNvCxnSpPr>
          <p:nvPr/>
        </p:nvCxnSpPr>
        <p:spPr>
          <a:xfrm flipV="1">
            <a:off x="582932" y="1514238"/>
            <a:ext cx="4336246" cy="3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10">
            <a:extLst>
              <a:ext uri="{FF2B5EF4-FFF2-40B4-BE49-F238E27FC236}">
                <a16:creationId xmlns:a16="http://schemas.microsoft.com/office/drawing/2014/main" id="{70713B93-C51B-468C-B589-C468343A4D95}"/>
              </a:ext>
            </a:extLst>
          </p:cNvPr>
          <p:cNvCxnSpPr>
            <a:cxnSpLocks/>
          </p:cNvCxnSpPr>
          <p:nvPr/>
        </p:nvCxnSpPr>
        <p:spPr>
          <a:xfrm>
            <a:off x="840841" y="1220893"/>
            <a:ext cx="38321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11">
            <a:extLst>
              <a:ext uri="{FF2B5EF4-FFF2-40B4-BE49-F238E27FC236}">
                <a16:creationId xmlns:a16="http://schemas.microsoft.com/office/drawing/2014/main" id="{2A8FC7DF-99BA-446E-9E4B-05E215A3708E}"/>
              </a:ext>
            </a:extLst>
          </p:cNvPr>
          <p:cNvCxnSpPr>
            <a:cxnSpLocks/>
          </p:cNvCxnSpPr>
          <p:nvPr/>
        </p:nvCxnSpPr>
        <p:spPr>
          <a:xfrm>
            <a:off x="809812" y="1791440"/>
            <a:ext cx="3882486" cy="16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12">
            <a:extLst>
              <a:ext uri="{FF2B5EF4-FFF2-40B4-BE49-F238E27FC236}">
                <a16:creationId xmlns:a16="http://schemas.microsoft.com/office/drawing/2014/main" id="{DDF65C14-5575-4F7D-B10F-7C90287D81DD}"/>
              </a:ext>
            </a:extLst>
          </p:cNvPr>
          <p:cNvCxnSpPr>
            <a:cxnSpLocks/>
          </p:cNvCxnSpPr>
          <p:nvPr/>
        </p:nvCxnSpPr>
        <p:spPr>
          <a:xfrm flipV="1">
            <a:off x="613961" y="1220893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13">
            <a:extLst>
              <a:ext uri="{FF2B5EF4-FFF2-40B4-BE49-F238E27FC236}">
                <a16:creationId xmlns:a16="http://schemas.microsoft.com/office/drawing/2014/main" id="{F358992E-02C7-4FD6-A579-EB18F224B85E}"/>
              </a:ext>
            </a:extLst>
          </p:cNvPr>
          <p:cNvCxnSpPr>
            <a:cxnSpLocks/>
          </p:cNvCxnSpPr>
          <p:nvPr/>
        </p:nvCxnSpPr>
        <p:spPr>
          <a:xfrm>
            <a:off x="582932" y="1518943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14">
            <a:extLst>
              <a:ext uri="{FF2B5EF4-FFF2-40B4-BE49-F238E27FC236}">
                <a16:creationId xmlns:a16="http://schemas.microsoft.com/office/drawing/2014/main" id="{5E27B4ED-084F-4336-93AF-7816D384ACCE}"/>
              </a:ext>
            </a:extLst>
          </p:cNvPr>
          <p:cNvCxnSpPr>
            <a:cxnSpLocks/>
          </p:cNvCxnSpPr>
          <p:nvPr/>
        </p:nvCxnSpPr>
        <p:spPr>
          <a:xfrm flipH="1" flipV="1">
            <a:off x="4672967" y="1220893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15">
            <a:extLst>
              <a:ext uri="{FF2B5EF4-FFF2-40B4-BE49-F238E27FC236}">
                <a16:creationId xmlns:a16="http://schemas.microsoft.com/office/drawing/2014/main" id="{86BFDEAE-B67C-4625-B6B0-B316A856E083}"/>
              </a:ext>
            </a:extLst>
          </p:cNvPr>
          <p:cNvCxnSpPr>
            <a:cxnSpLocks/>
          </p:cNvCxnSpPr>
          <p:nvPr/>
        </p:nvCxnSpPr>
        <p:spPr>
          <a:xfrm flipH="1">
            <a:off x="4692298" y="1498149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16">
            <a:extLst>
              <a:ext uri="{FF2B5EF4-FFF2-40B4-BE49-F238E27FC236}">
                <a16:creationId xmlns:a16="http://schemas.microsoft.com/office/drawing/2014/main" id="{4AAE3416-416F-4E08-9D0E-44FB8AD891D3}"/>
              </a:ext>
            </a:extLst>
          </p:cNvPr>
          <p:cNvCxnSpPr>
            <a:cxnSpLocks/>
          </p:cNvCxnSpPr>
          <p:nvPr/>
        </p:nvCxnSpPr>
        <p:spPr>
          <a:xfrm>
            <a:off x="4156300" y="1504051"/>
            <a:ext cx="11253" cy="2734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59 CuadroTexto">
            <a:extLst>
              <a:ext uri="{FF2B5EF4-FFF2-40B4-BE49-F238E27FC236}">
                <a16:creationId xmlns:a16="http://schemas.microsoft.com/office/drawing/2014/main" id="{F4FC678E-0A76-472A-A23F-0E82E41CC0DC}"/>
              </a:ext>
            </a:extLst>
          </p:cNvPr>
          <p:cNvSpPr txBox="1"/>
          <p:nvPr/>
        </p:nvSpPr>
        <p:spPr>
          <a:xfrm>
            <a:off x="2003109" y="1188490"/>
            <a:ext cx="169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cs typeface="Arial" pitchFamily="34" charset="0"/>
              </a:rPr>
              <a:t>ValorMaximo</a:t>
            </a:r>
            <a:endParaRPr lang="es-ES" sz="1400" dirty="0">
              <a:cs typeface="Arial" pitchFamily="34" charset="0"/>
            </a:endParaRPr>
          </a:p>
        </p:txBody>
      </p:sp>
      <p:sp>
        <p:nvSpPr>
          <p:cNvPr id="44" name="59 CuadroTexto">
            <a:extLst>
              <a:ext uri="{FF2B5EF4-FFF2-40B4-BE49-F238E27FC236}">
                <a16:creationId xmlns:a16="http://schemas.microsoft.com/office/drawing/2014/main" id="{EB2EB218-B1BC-42B3-AD55-7649831BED5B}"/>
              </a:ext>
            </a:extLst>
          </p:cNvPr>
          <p:cNvSpPr txBox="1"/>
          <p:nvPr/>
        </p:nvSpPr>
        <p:spPr>
          <a:xfrm>
            <a:off x="727401" y="1504381"/>
            <a:ext cx="4025857" cy="31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iint</a:t>
            </a:r>
            <a:r>
              <a:rPr lang="fr-FR" sz="1400" dirty="0"/>
              <a:t> v[],   </a:t>
            </a:r>
            <a:r>
              <a:rPr lang="fr-FR" sz="1400" dirty="0" err="1"/>
              <a:t>int</a:t>
            </a:r>
            <a:r>
              <a:rPr lang="fr-FR" sz="1400" dirty="0"/>
              <a:t> ce                                              </a:t>
            </a:r>
            <a:r>
              <a:rPr lang="es-ES" sz="1400" dirty="0" err="1"/>
              <a:t>int</a:t>
            </a:r>
            <a:endParaRPr lang="es-ES" sz="1400" dirty="0"/>
          </a:p>
        </p:txBody>
      </p:sp>
      <p:sp>
        <p:nvSpPr>
          <p:cNvPr id="46" name="Triángulo isósceles 47">
            <a:extLst>
              <a:ext uri="{FF2B5EF4-FFF2-40B4-BE49-F238E27FC236}">
                <a16:creationId xmlns:a16="http://schemas.microsoft.com/office/drawing/2014/main" id="{032DB99D-C0E3-4943-9078-05C3496D76B8}"/>
              </a:ext>
            </a:extLst>
          </p:cNvPr>
          <p:cNvSpPr/>
          <p:nvPr/>
        </p:nvSpPr>
        <p:spPr>
          <a:xfrm flipV="1">
            <a:off x="2488995" y="4306443"/>
            <a:ext cx="492909" cy="37806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cxnSp>
        <p:nvCxnSpPr>
          <p:cNvPr id="9" name="8 Conector recto de flecha"/>
          <p:cNvCxnSpPr/>
          <p:nvPr/>
        </p:nvCxnSpPr>
        <p:spPr>
          <a:xfrm flipH="1" flipV="1">
            <a:off x="5090161" y="1507900"/>
            <a:ext cx="788112" cy="4880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809812" y="2360614"/>
            <a:ext cx="3863155" cy="1329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26">
            <a:extLst>
              <a:ext uri="{FF2B5EF4-FFF2-40B4-BE49-F238E27FC236}">
                <a16:creationId xmlns:a16="http://schemas.microsoft.com/office/drawing/2014/main" id="{41E124D5-6E99-4C6F-82A1-C2D6DBBC1693}"/>
              </a:ext>
            </a:extLst>
          </p:cNvPr>
          <p:cNvSpPr/>
          <p:nvPr/>
        </p:nvSpPr>
        <p:spPr>
          <a:xfrm>
            <a:off x="257768" y="2453181"/>
            <a:ext cx="1168855" cy="115574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600">
              <a:solidFill>
                <a:schemeClr val="tx1"/>
              </a:solidFill>
            </a:endParaRPr>
          </a:p>
        </p:txBody>
      </p:sp>
      <p:cxnSp>
        <p:nvCxnSpPr>
          <p:cNvPr id="74" name="Conector recto 44">
            <a:extLst>
              <a:ext uri="{FF2B5EF4-FFF2-40B4-BE49-F238E27FC236}">
                <a16:creationId xmlns:a16="http://schemas.microsoft.com/office/drawing/2014/main" id="{D3D83D80-11E8-4943-9FD8-C329B08A1AB8}"/>
              </a:ext>
            </a:extLst>
          </p:cNvPr>
          <p:cNvCxnSpPr/>
          <p:nvPr/>
        </p:nvCxnSpPr>
        <p:spPr>
          <a:xfrm>
            <a:off x="288248" y="3031052"/>
            <a:ext cx="1152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7" name="CuadroTexto 48">
            <a:extLst>
              <a:ext uri="{FF2B5EF4-FFF2-40B4-BE49-F238E27FC236}">
                <a16:creationId xmlns:a16="http://schemas.microsoft.com/office/drawing/2014/main" id="{EF977989-3A1B-4E75-94AD-A4C56CD2112B}"/>
              </a:ext>
            </a:extLst>
          </p:cNvPr>
          <p:cNvSpPr txBox="1"/>
          <p:nvPr/>
        </p:nvSpPr>
        <p:spPr>
          <a:xfrm>
            <a:off x="765534" y="2569387"/>
            <a:ext cx="15061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2400" dirty="0"/>
              <a:t>i</a:t>
            </a:r>
          </a:p>
        </p:txBody>
      </p:sp>
      <p:sp>
        <p:nvSpPr>
          <p:cNvPr id="78" name="CuadroTexto 49">
            <a:extLst>
              <a:ext uri="{FF2B5EF4-FFF2-40B4-BE49-F238E27FC236}">
                <a16:creationId xmlns:a16="http://schemas.microsoft.com/office/drawing/2014/main" id="{6AD04205-DB5A-4E43-9A7C-9211C2C82797}"/>
              </a:ext>
            </a:extLst>
          </p:cNvPr>
          <p:cNvSpPr txBox="1"/>
          <p:nvPr/>
        </p:nvSpPr>
        <p:spPr>
          <a:xfrm>
            <a:off x="340046" y="3109395"/>
            <a:ext cx="1506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>
                <a:ln>
                  <a:solidFill>
                    <a:schemeClr val="tx1"/>
                  </a:solidFill>
                </a:ln>
              </a:rPr>
              <a:t>1</a:t>
            </a:r>
          </a:p>
        </p:txBody>
      </p:sp>
      <p:sp>
        <p:nvSpPr>
          <p:cNvPr id="79" name="CuadroTexto 50">
            <a:extLst>
              <a:ext uri="{FF2B5EF4-FFF2-40B4-BE49-F238E27FC236}">
                <a16:creationId xmlns:a16="http://schemas.microsoft.com/office/drawing/2014/main" id="{D3F5D348-0745-45E5-8429-53FE263CFF2E}"/>
              </a:ext>
            </a:extLst>
          </p:cNvPr>
          <p:cNvSpPr txBox="1"/>
          <p:nvPr/>
        </p:nvSpPr>
        <p:spPr>
          <a:xfrm>
            <a:off x="593857" y="3046878"/>
            <a:ext cx="49840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&lt;</a:t>
            </a:r>
          </a:p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ce</a:t>
            </a:r>
          </a:p>
        </p:txBody>
      </p:sp>
      <p:sp>
        <p:nvSpPr>
          <p:cNvPr id="80" name="CuadroTexto 51">
            <a:extLst>
              <a:ext uri="{FF2B5EF4-FFF2-40B4-BE49-F238E27FC236}">
                <a16:creationId xmlns:a16="http://schemas.microsoft.com/office/drawing/2014/main" id="{B1F0307F-D026-4D5A-831E-ECE48278880E}"/>
              </a:ext>
            </a:extLst>
          </p:cNvPr>
          <p:cNvSpPr txBox="1"/>
          <p:nvPr/>
        </p:nvSpPr>
        <p:spPr>
          <a:xfrm>
            <a:off x="1096604" y="3124119"/>
            <a:ext cx="275778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>
                <a:ln>
                  <a:solidFill>
                    <a:schemeClr val="tx1"/>
                  </a:solidFill>
                </a:ln>
              </a:rPr>
              <a:t>1</a:t>
            </a:r>
          </a:p>
        </p:txBody>
      </p:sp>
      <p:cxnSp>
        <p:nvCxnSpPr>
          <p:cNvPr id="23" name="22 Conector recto"/>
          <p:cNvCxnSpPr/>
          <p:nvPr/>
        </p:nvCxnSpPr>
        <p:spPr>
          <a:xfrm>
            <a:off x="1092261" y="3025133"/>
            <a:ext cx="0" cy="5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660873" y="3046148"/>
            <a:ext cx="0" cy="5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2002495" y="1891748"/>
            <a:ext cx="1638191" cy="366715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max</a:t>
            </a:r>
            <a:r>
              <a:rPr lang="es-AR" sz="1400" dirty="0">
                <a:solidFill>
                  <a:schemeClr val="tx1"/>
                </a:solidFill>
              </a:rPr>
              <a:t> = v[0]</a:t>
            </a:r>
          </a:p>
        </p:txBody>
      </p:sp>
      <p:sp>
        <p:nvSpPr>
          <p:cNvPr id="3" name="2 Triángulo isósceles"/>
          <p:cNvSpPr/>
          <p:nvPr/>
        </p:nvSpPr>
        <p:spPr>
          <a:xfrm>
            <a:off x="1524000" y="2453181"/>
            <a:ext cx="2966087" cy="376127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Rectángulo"/>
          <p:cNvSpPr/>
          <p:nvPr/>
        </p:nvSpPr>
        <p:spPr>
          <a:xfrm>
            <a:off x="2551629" y="2521531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v[i]&gt;</a:t>
            </a:r>
            <a:r>
              <a:rPr lang="es-ES" sz="1400" dirty="0" err="1"/>
              <a:t>max</a:t>
            </a:r>
            <a:endParaRPr lang="es-ES" sz="1400" dirty="0"/>
          </a:p>
        </p:txBody>
      </p:sp>
      <p:sp>
        <p:nvSpPr>
          <p:cNvPr id="4" name="3 Rectángulo"/>
          <p:cNvSpPr/>
          <p:nvPr/>
        </p:nvSpPr>
        <p:spPr>
          <a:xfrm>
            <a:off x="1524000" y="2829308"/>
            <a:ext cx="2966087" cy="6025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"/>
          <p:cNvCxnSpPr>
            <a:stCxn id="47" idx="2"/>
            <a:endCxn id="4" idx="2"/>
          </p:cNvCxnSpPr>
          <p:nvPr/>
        </p:nvCxnSpPr>
        <p:spPr>
          <a:xfrm flipH="1">
            <a:off x="3007044" y="2829308"/>
            <a:ext cx="10418" cy="602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stCxn id="4" idx="2"/>
          </p:cNvCxnSpPr>
          <p:nvPr/>
        </p:nvCxnSpPr>
        <p:spPr>
          <a:xfrm flipV="1">
            <a:off x="3007044" y="2829308"/>
            <a:ext cx="1483043" cy="602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Rectángulo"/>
          <p:cNvSpPr/>
          <p:nvPr/>
        </p:nvSpPr>
        <p:spPr>
          <a:xfrm>
            <a:off x="1547814" y="3008324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err="1"/>
              <a:t>max</a:t>
            </a:r>
            <a:r>
              <a:rPr lang="es-ES" sz="1400" dirty="0"/>
              <a:t> = v[i]</a:t>
            </a:r>
          </a:p>
        </p:txBody>
      </p:sp>
      <p:sp>
        <p:nvSpPr>
          <p:cNvPr id="50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1489512" y="3762487"/>
            <a:ext cx="2717388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return</a:t>
            </a:r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 err="1">
                <a:solidFill>
                  <a:schemeClr val="tx1"/>
                </a:solidFill>
              </a:rPr>
              <a:t>max</a:t>
            </a:r>
            <a:endParaRPr lang="es-A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10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 animBg="1"/>
      <p:bldP spid="11" grpId="0" animBg="1"/>
      <p:bldP spid="66" grpId="0" animBg="1"/>
      <p:bldP spid="77" grpId="0"/>
      <p:bldP spid="78" grpId="0"/>
      <p:bldP spid="79" grpId="0"/>
      <p:bldP spid="80" grpId="0"/>
      <p:bldP spid="45" grpId="0" animBg="1"/>
      <p:bldP spid="3" grpId="0" animBg="1"/>
      <p:bldP spid="47" grpId="0"/>
      <p:bldP spid="4" grpId="0" animBg="1"/>
      <p:bldP spid="49" grpId="0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32" name="Diagrama de flujo: proceso 31">
            <a:extLst>
              <a:ext uri="{FF2B5EF4-FFF2-40B4-BE49-F238E27FC236}">
                <a16:creationId xmlns:a16="http://schemas.microsoft.com/office/drawing/2014/main" id="{B1A6B207-87FA-40F7-A3ED-074D93A7F714}"/>
              </a:ext>
            </a:extLst>
          </p:cNvPr>
          <p:cNvSpPr/>
          <p:nvPr/>
        </p:nvSpPr>
        <p:spPr>
          <a:xfrm>
            <a:off x="5923993" y="1274771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Listar(</a:t>
            </a:r>
            <a:r>
              <a:rPr lang="es-AR" sz="1600" dirty="0" err="1">
                <a:solidFill>
                  <a:schemeClr val="tx1"/>
                </a:solidFill>
              </a:rPr>
              <a:t>vecCodProd</a:t>
            </a:r>
            <a:r>
              <a:rPr lang="es-AR" sz="1600" dirty="0">
                <a:solidFill>
                  <a:schemeClr val="tx1"/>
                </a:solidFill>
              </a:rPr>
              <a:t>, </a:t>
            </a:r>
            <a:r>
              <a:rPr lang="es-AR" sz="1600" dirty="0" err="1">
                <a:solidFill>
                  <a:schemeClr val="tx1"/>
                </a:solidFill>
              </a:rPr>
              <a:t>vecPed</a:t>
            </a:r>
            <a:r>
              <a:rPr lang="es-AR" sz="1600" dirty="0">
                <a:solidFill>
                  <a:schemeClr val="tx1"/>
                </a:solidFill>
              </a:rPr>
              <a:t>, 10)</a:t>
            </a:r>
          </a:p>
        </p:txBody>
      </p:sp>
      <p:sp>
        <p:nvSpPr>
          <p:cNvPr id="33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5923993" y="1822685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 err="1">
                <a:solidFill>
                  <a:schemeClr val="tx1"/>
                </a:solidFill>
              </a:rPr>
              <a:t>max</a:t>
            </a:r>
            <a:r>
              <a:rPr lang="es-AR" sz="1600" dirty="0">
                <a:solidFill>
                  <a:schemeClr val="tx1"/>
                </a:solidFill>
              </a:rPr>
              <a:t> = </a:t>
            </a:r>
            <a:r>
              <a:rPr lang="es-AR" sz="1600" dirty="0" err="1">
                <a:solidFill>
                  <a:schemeClr val="tx1"/>
                </a:solidFill>
              </a:rPr>
              <a:t>ValorMaximo</a:t>
            </a:r>
            <a:r>
              <a:rPr lang="es-AR" sz="1600" dirty="0">
                <a:solidFill>
                  <a:schemeClr val="tx1"/>
                </a:solidFill>
              </a:rPr>
              <a:t>(vecPed,10)</a:t>
            </a: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59E248A5-58A8-4C2D-A6AA-E82200FF0184}"/>
              </a:ext>
            </a:extLst>
          </p:cNvPr>
          <p:cNvSpPr/>
          <p:nvPr/>
        </p:nvSpPr>
        <p:spPr>
          <a:xfrm flipV="1">
            <a:off x="7966424" y="5091076"/>
            <a:ext cx="273486" cy="206313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200">
              <a:solidFill>
                <a:schemeClr val="tx1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884AA6B-C487-49F6-96DA-C542B028360A}"/>
              </a:ext>
            </a:extLst>
          </p:cNvPr>
          <p:cNvSpPr txBox="1"/>
          <p:nvPr/>
        </p:nvSpPr>
        <p:spPr>
          <a:xfrm>
            <a:off x="8916036" y="6394401"/>
            <a:ext cx="314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Preparado por Ing. Lorena Sotelo</a:t>
            </a:r>
            <a:endParaRPr lang="es-AR" sz="14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7521810" y="2395374"/>
            <a:ext cx="93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err="1"/>
              <a:t>max</a:t>
            </a:r>
            <a:endParaRPr lang="es-AR" sz="1400" dirty="0"/>
          </a:p>
          <a:p>
            <a:pPr algn="ctr"/>
            <a:endParaRPr lang="es-ES" sz="1400" dirty="0"/>
          </a:p>
        </p:txBody>
      </p:sp>
      <p:sp>
        <p:nvSpPr>
          <p:cNvPr id="15" name="14 Trapecio"/>
          <p:cNvSpPr/>
          <p:nvPr/>
        </p:nvSpPr>
        <p:spPr>
          <a:xfrm>
            <a:off x="7521810" y="2395374"/>
            <a:ext cx="936390" cy="43393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5923993" y="2918594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MostrarValor</a:t>
            </a:r>
            <a:r>
              <a:rPr lang="es-AR" sz="1400" dirty="0">
                <a:solidFill>
                  <a:schemeClr val="tx1"/>
                </a:solidFill>
              </a:rPr>
              <a:t>(vecCodProd,vecPed,max,10)</a:t>
            </a:r>
          </a:p>
        </p:txBody>
      </p:sp>
      <p:sp>
        <p:nvSpPr>
          <p:cNvPr id="67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5969713" y="3472144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min = </a:t>
            </a:r>
            <a:r>
              <a:rPr lang="es-AR" sz="1600" dirty="0" err="1">
                <a:solidFill>
                  <a:schemeClr val="tx1"/>
                </a:solidFill>
              </a:rPr>
              <a:t>ValorMinimo</a:t>
            </a:r>
            <a:r>
              <a:rPr lang="es-AR" sz="1600" dirty="0">
                <a:solidFill>
                  <a:schemeClr val="tx1"/>
                </a:solidFill>
              </a:rPr>
              <a:t>(vecPed,10)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7567530" y="4044833"/>
            <a:ext cx="93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min</a:t>
            </a:r>
          </a:p>
          <a:p>
            <a:pPr algn="ctr"/>
            <a:endParaRPr lang="es-ES" sz="1400" dirty="0"/>
          </a:p>
        </p:txBody>
      </p:sp>
      <p:sp>
        <p:nvSpPr>
          <p:cNvPr id="69" name="68 Trapecio"/>
          <p:cNvSpPr/>
          <p:nvPr/>
        </p:nvSpPr>
        <p:spPr>
          <a:xfrm>
            <a:off x="7567530" y="4044833"/>
            <a:ext cx="936390" cy="43393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5969713" y="4568053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MostrarValor</a:t>
            </a:r>
            <a:r>
              <a:rPr lang="es-AR" sz="1400" dirty="0">
                <a:solidFill>
                  <a:schemeClr val="tx1"/>
                </a:solidFill>
              </a:rPr>
              <a:t>(vecCodProd,vecPed,min,10)</a:t>
            </a:r>
          </a:p>
        </p:txBody>
      </p:sp>
      <p:sp>
        <p:nvSpPr>
          <p:cNvPr id="72" name="71 Elipse"/>
          <p:cNvSpPr/>
          <p:nvPr/>
        </p:nvSpPr>
        <p:spPr>
          <a:xfrm>
            <a:off x="7826899" y="821374"/>
            <a:ext cx="352051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72 CuadroTexto"/>
          <p:cNvSpPr txBox="1"/>
          <p:nvPr/>
        </p:nvSpPr>
        <p:spPr>
          <a:xfrm>
            <a:off x="7866530" y="826393"/>
            <a:ext cx="312420" cy="37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</a:t>
            </a:r>
          </a:p>
        </p:txBody>
      </p:sp>
      <p:cxnSp>
        <p:nvCxnSpPr>
          <p:cNvPr id="35" name="Conector recto 9">
            <a:extLst>
              <a:ext uri="{FF2B5EF4-FFF2-40B4-BE49-F238E27FC236}">
                <a16:creationId xmlns:a16="http://schemas.microsoft.com/office/drawing/2014/main" id="{CE51D621-B165-45FF-9F35-B6B7C3240FD7}"/>
              </a:ext>
            </a:extLst>
          </p:cNvPr>
          <p:cNvCxnSpPr>
            <a:cxnSpLocks/>
          </p:cNvCxnSpPr>
          <p:nvPr/>
        </p:nvCxnSpPr>
        <p:spPr>
          <a:xfrm flipV="1">
            <a:off x="582932" y="1514238"/>
            <a:ext cx="4336246" cy="3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10">
            <a:extLst>
              <a:ext uri="{FF2B5EF4-FFF2-40B4-BE49-F238E27FC236}">
                <a16:creationId xmlns:a16="http://schemas.microsoft.com/office/drawing/2014/main" id="{70713B93-C51B-468C-B589-C468343A4D95}"/>
              </a:ext>
            </a:extLst>
          </p:cNvPr>
          <p:cNvCxnSpPr>
            <a:cxnSpLocks/>
          </p:cNvCxnSpPr>
          <p:nvPr/>
        </p:nvCxnSpPr>
        <p:spPr>
          <a:xfrm>
            <a:off x="840841" y="1220893"/>
            <a:ext cx="38321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11">
            <a:extLst>
              <a:ext uri="{FF2B5EF4-FFF2-40B4-BE49-F238E27FC236}">
                <a16:creationId xmlns:a16="http://schemas.microsoft.com/office/drawing/2014/main" id="{2A8FC7DF-99BA-446E-9E4B-05E215A3708E}"/>
              </a:ext>
            </a:extLst>
          </p:cNvPr>
          <p:cNvCxnSpPr>
            <a:cxnSpLocks/>
          </p:cNvCxnSpPr>
          <p:nvPr/>
        </p:nvCxnSpPr>
        <p:spPr>
          <a:xfrm>
            <a:off x="809812" y="1791440"/>
            <a:ext cx="3882486" cy="16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12">
            <a:extLst>
              <a:ext uri="{FF2B5EF4-FFF2-40B4-BE49-F238E27FC236}">
                <a16:creationId xmlns:a16="http://schemas.microsoft.com/office/drawing/2014/main" id="{DDF65C14-5575-4F7D-B10F-7C90287D81DD}"/>
              </a:ext>
            </a:extLst>
          </p:cNvPr>
          <p:cNvCxnSpPr>
            <a:cxnSpLocks/>
          </p:cNvCxnSpPr>
          <p:nvPr/>
        </p:nvCxnSpPr>
        <p:spPr>
          <a:xfrm flipV="1">
            <a:off x="613961" y="1220893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13">
            <a:extLst>
              <a:ext uri="{FF2B5EF4-FFF2-40B4-BE49-F238E27FC236}">
                <a16:creationId xmlns:a16="http://schemas.microsoft.com/office/drawing/2014/main" id="{F358992E-02C7-4FD6-A579-EB18F224B85E}"/>
              </a:ext>
            </a:extLst>
          </p:cNvPr>
          <p:cNvCxnSpPr>
            <a:cxnSpLocks/>
          </p:cNvCxnSpPr>
          <p:nvPr/>
        </p:nvCxnSpPr>
        <p:spPr>
          <a:xfrm>
            <a:off x="582932" y="1518943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14">
            <a:extLst>
              <a:ext uri="{FF2B5EF4-FFF2-40B4-BE49-F238E27FC236}">
                <a16:creationId xmlns:a16="http://schemas.microsoft.com/office/drawing/2014/main" id="{5E27B4ED-084F-4336-93AF-7816D384ACCE}"/>
              </a:ext>
            </a:extLst>
          </p:cNvPr>
          <p:cNvCxnSpPr>
            <a:cxnSpLocks/>
          </p:cNvCxnSpPr>
          <p:nvPr/>
        </p:nvCxnSpPr>
        <p:spPr>
          <a:xfrm flipH="1" flipV="1">
            <a:off x="4672967" y="1220893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15">
            <a:extLst>
              <a:ext uri="{FF2B5EF4-FFF2-40B4-BE49-F238E27FC236}">
                <a16:creationId xmlns:a16="http://schemas.microsoft.com/office/drawing/2014/main" id="{86BFDEAE-B67C-4625-B6B0-B316A856E083}"/>
              </a:ext>
            </a:extLst>
          </p:cNvPr>
          <p:cNvCxnSpPr>
            <a:cxnSpLocks/>
          </p:cNvCxnSpPr>
          <p:nvPr/>
        </p:nvCxnSpPr>
        <p:spPr>
          <a:xfrm flipH="1">
            <a:off x="4692298" y="1498149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16">
            <a:extLst>
              <a:ext uri="{FF2B5EF4-FFF2-40B4-BE49-F238E27FC236}">
                <a16:creationId xmlns:a16="http://schemas.microsoft.com/office/drawing/2014/main" id="{4AAE3416-416F-4E08-9D0E-44FB8AD891D3}"/>
              </a:ext>
            </a:extLst>
          </p:cNvPr>
          <p:cNvCxnSpPr>
            <a:cxnSpLocks/>
          </p:cNvCxnSpPr>
          <p:nvPr/>
        </p:nvCxnSpPr>
        <p:spPr>
          <a:xfrm>
            <a:off x="4156300" y="1504051"/>
            <a:ext cx="11253" cy="2734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59 CuadroTexto">
            <a:extLst>
              <a:ext uri="{FF2B5EF4-FFF2-40B4-BE49-F238E27FC236}">
                <a16:creationId xmlns:a16="http://schemas.microsoft.com/office/drawing/2014/main" id="{F4FC678E-0A76-472A-A23F-0E82E41CC0DC}"/>
              </a:ext>
            </a:extLst>
          </p:cNvPr>
          <p:cNvSpPr txBox="1"/>
          <p:nvPr/>
        </p:nvSpPr>
        <p:spPr>
          <a:xfrm>
            <a:off x="2003109" y="1188490"/>
            <a:ext cx="169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cs typeface="Arial" pitchFamily="34" charset="0"/>
              </a:rPr>
              <a:t>MostrarValor</a:t>
            </a:r>
            <a:endParaRPr lang="es-ES" sz="1400" dirty="0">
              <a:cs typeface="Arial" pitchFamily="34" charset="0"/>
            </a:endParaRPr>
          </a:p>
        </p:txBody>
      </p:sp>
      <p:sp>
        <p:nvSpPr>
          <p:cNvPr id="44" name="59 CuadroTexto">
            <a:extLst>
              <a:ext uri="{FF2B5EF4-FFF2-40B4-BE49-F238E27FC236}">
                <a16:creationId xmlns:a16="http://schemas.microsoft.com/office/drawing/2014/main" id="{EB2EB218-B1BC-42B3-AD55-7649831BED5B}"/>
              </a:ext>
            </a:extLst>
          </p:cNvPr>
          <p:cNvSpPr txBox="1"/>
          <p:nvPr/>
        </p:nvSpPr>
        <p:spPr>
          <a:xfrm>
            <a:off x="727401" y="1504381"/>
            <a:ext cx="4025857" cy="31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vCod</a:t>
            </a:r>
            <a:r>
              <a:rPr lang="fr-FR" sz="1400" dirty="0"/>
              <a:t>[], </a:t>
            </a:r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vPed</a:t>
            </a:r>
            <a:r>
              <a:rPr lang="fr-FR" sz="1400" dirty="0"/>
              <a:t>[], </a:t>
            </a:r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valor</a:t>
            </a:r>
            <a:r>
              <a:rPr lang="fr-FR" sz="1400" dirty="0"/>
              <a:t>, </a:t>
            </a:r>
            <a:r>
              <a:rPr lang="fr-FR" sz="1400" dirty="0" err="1"/>
              <a:t>int</a:t>
            </a:r>
            <a:r>
              <a:rPr lang="fr-FR" sz="1400" dirty="0"/>
              <a:t> ce      </a:t>
            </a:r>
            <a:r>
              <a:rPr lang="fr-FR" sz="1400" dirty="0" err="1"/>
              <a:t>void</a:t>
            </a:r>
            <a:endParaRPr lang="es-ES" sz="1400" dirty="0"/>
          </a:p>
        </p:txBody>
      </p:sp>
      <p:sp>
        <p:nvSpPr>
          <p:cNvPr id="46" name="Triángulo isósceles 47">
            <a:extLst>
              <a:ext uri="{FF2B5EF4-FFF2-40B4-BE49-F238E27FC236}">
                <a16:creationId xmlns:a16="http://schemas.microsoft.com/office/drawing/2014/main" id="{032DB99D-C0E3-4943-9078-05C3496D76B8}"/>
              </a:ext>
            </a:extLst>
          </p:cNvPr>
          <p:cNvSpPr/>
          <p:nvPr/>
        </p:nvSpPr>
        <p:spPr>
          <a:xfrm flipV="1">
            <a:off x="2488995" y="3327208"/>
            <a:ext cx="492909" cy="37806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cxnSp>
        <p:nvCxnSpPr>
          <p:cNvPr id="9" name="8 Conector recto de flecha"/>
          <p:cNvCxnSpPr/>
          <p:nvPr/>
        </p:nvCxnSpPr>
        <p:spPr>
          <a:xfrm flipH="1" flipV="1">
            <a:off x="5090161" y="1507901"/>
            <a:ext cx="788112" cy="16014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855532" y="1903414"/>
            <a:ext cx="3863155" cy="1329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26">
            <a:extLst>
              <a:ext uri="{FF2B5EF4-FFF2-40B4-BE49-F238E27FC236}">
                <a16:creationId xmlns:a16="http://schemas.microsoft.com/office/drawing/2014/main" id="{41E124D5-6E99-4C6F-82A1-C2D6DBBC1693}"/>
              </a:ext>
            </a:extLst>
          </p:cNvPr>
          <p:cNvSpPr/>
          <p:nvPr/>
        </p:nvSpPr>
        <p:spPr>
          <a:xfrm>
            <a:off x="303488" y="1995981"/>
            <a:ext cx="1168855" cy="115574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600">
              <a:solidFill>
                <a:schemeClr val="tx1"/>
              </a:solidFill>
            </a:endParaRPr>
          </a:p>
        </p:txBody>
      </p:sp>
      <p:cxnSp>
        <p:nvCxnSpPr>
          <p:cNvPr id="74" name="Conector recto 44">
            <a:extLst>
              <a:ext uri="{FF2B5EF4-FFF2-40B4-BE49-F238E27FC236}">
                <a16:creationId xmlns:a16="http://schemas.microsoft.com/office/drawing/2014/main" id="{D3D83D80-11E8-4943-9FD8-C329B08A1AB8}"/>
              </a:ext>
            </a:extLst>
          </p:cNvPr>
          <p:cNvCxnSpPr/>
          <p:nvPr/>
        </p:nvCxnSpPr>
        <p:spPr>
          <a:xfrm>
            <a:off x="333968" y="2573852"/>
            <a:ext cx="1152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7" name="CuadroTexto 48">
            <a:extLst>
              <a:ext uri="{FF2B5EF4-FFF2-40B4-BE49-F238E27FC236}">
                <a16:creationId xmlns:a16="http://schemas.microsoft.com/office/drawing/2014/main" id="{EF977989-3A1B-4E75-94AD-A4C56CD2112B}"/>
              </a:ext>
            </a:extLst>
          </p:cNvPr>
          <p:cNvSpPr txBox="1"/>
          <p:nvPr/>
        </p:nvSpPr>
        <p:spPr>
          <a:xfrm>
            <a:off x="811254" y="2112187"/>
            <a:ext cx="15061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2400" dirty="0"/>
              <a:t>i</a:t>
            </a:r>
          </a:p>
        </p:txBody>
      </p:sp>
      <p:sp>
        <p:nvSpPr>
          <p:cNvPr id="78" name="CuadroTexto 49">
            <a:extLst>
              <a:ext uri="{FF2B5EF4-FFF2-40B4-BE49-F238E27FC236}">
                <a16:creationId xmlns:a16="http://schemas.microsoft.com/office/drawing/2014/main" id="{6AD04205-DB5A-4E43-9A7C-9211C2C82797}"/>
              </a:ext>
            </a:extLst>
          </p:cNvPr>
          <p:cNvSpPr txBox="1"/>
          <p:nvPr/>
        </p:nvSpPr>
        <p:spPr>
          <a:xfrm>
            <a:off x="385766" y="2652195"/>
            <a:ext cx="1506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>
                <a:ln>
                  <a:solidFill>
                    <a:schemeClr val="tx1"/>
                  </a:solidFill>
                </a:ln>
              </a:rPr>
              <a:t>0</a:t>
            </a:r>
          </a:p>
        </p:txBody>
      </p:sp>
      <p:sp>
        <p:nvSpPr>
          <p:cNvPr id="79" name="CuadroTexto 50">
            <a:extLst>
              <a:ext uri="{FF2B5EF4-FFF2-40B4-BE49-F238E27FC236}">
                <a16:creationId xmlns:a16="http://schemas.microsoft.com/office/drawing/2014/main" id="{D3F5D348-0745-45E5-8429-53FE263CFF2E}"/>
              </a:ext>
            </a:extLst>
          </p:cNvPr>
          <p:cNvSpPr txBox="1"/>
          <p:nvPr/>
        </p:nvSpPr>
        <p:spPr>
          <a:xfrm>
            <a:off x="639577" y="2589678"/>
            <a:ext cx="49840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&lt;</a:t>
            </a:r>
          </a:p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ce</a:t>
            </a:r>
          </a:p>
        </p:txBody>
      </p:sp>
      <p:sp>
        <p:nvSpPr>
          <p:cNvPr id="80" name="CuadroTexto 51">
            <a:extLst>
              <a:ext uri="{FF2B5EF4-FFF2-40B4-BE49-F238E27FC236}">
                <a16:creationId xmlns:a16="http://schemas.microsoft.com/office/drawing/2014/main" id="{B1F0307F-D026-4D5A-831E-ECE48278880E}"/>
              </a:ext>
            </a:extLst>
          </p:cNvPr>
          <p:cNvSpPr txBox="1"/>
          <p:nvPr/>
        </p:nvSpPr>
        <p:spPr>
          <a:xfrm>
            <a:off x="1142324" y="2666919"/>
            <a:ext cx="275778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>
                <a:ln>
                  <a:solidFill>
                    <a:schemeClr val="tx1"/>
                  </a:solidFill>
                </a:ln>
              </a:rPr>
              <a:t>1</a:t>
            </a:r>
          </a:p>
        </p:txBody>
      </p:sp>
      <p:cxnSp>
        <p:nvCxnSpPr>
          <p:cNvPr id="23" name="22 Conector recto"/>
          <p:cNvCxnSpPr/>
          <p:nvPr/>
        </p:nvCxnSpPr>
        <p:spPr>
          <a:xfrm>
            <a:off x="1137981" y="2567933"/>
            <a:ext cx="0" cy="5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706593" y="2588948"/>
            <a:ext cx="0" cy="5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Triángulo isósceles"/>
          <p:cNvSpPr/>
          <p:nvPr/>
        </p:nvSpPr>
        <p:spPr>
          <a:xfrm>
            <a:off x="1569720" y="1995981"/>
            <a:ext cx="2966087" cy="376127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Rectángulo"/>
          <p:cNvSpPr/>
          <p:nvPr/>
        </p:nvSpPr>
        <p:spPr>
          <a:xfrm>
            <a:off x="2338269" y="2110051"/>
            <a:ext cx="1438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err="1"/>
              <a:t>vPed</a:t>
            </a:r>
            <a:r>
              <a:rPr lang="es-ES" sz="1400" dirty="0"/>
              <a:t>[i]==valor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569720" y="2372108"/>
            <a:ext cx="2966087" cy="6025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"/>
          <p:cNvCxnSpPr>
            <a:stCxn id="47" idx="2"/>
            <a:endCxn id="4" idx="2"/>
          </p:cNvCxnSpPr>
          <p:nvPr/>
        </p:nvCxnSpPr>
        <p:spPr>
          <a:xfrm flipH="1">
            <a:off x="3052764" y="2417828"/>
            <a:ext cx="4612" cy="5568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stCxn id="4" idx="2"/>
          </p:cNvCxnSpPr>
          <p:nvPr/>
        </p:nvCxnSpPr>
        <p:spPr>
          <a:xfrm flipV="1">
            <a:off x="3052764" y="2372108"/>
            <a:ext cx="1483043" cy="602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1870074" y="2482472"/>
            <a:ext cx="93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err="1"/>
              <a:t>vCod</a:t>
            </a:r>
            <a:r>
              <a:rPr lang="es-AR" sz="1400" dirty="0"/>
              <a:t>[i]</a:t>
            </a:r>
          </a:p>
        </p:txBody>
      </p:sp>
      <p:sp>
        <p:nvSpPr>
          <p:cNvPr id="51" name="50 Trapecio"/>
          <p:cNvSpPr/>
          <p:nvPr/>
        </p:nvSpPr>
        <p:spPr>
          <a:xfrm>
            <a:off x="1870074" y="2436752"/>
            <a:ext cx="936390" cy="43393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9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 animBg="1"/>
      <p:bldP spid="11" grpId="0" animBg="1"/>
      <p:bldP spid="66" grpId="0" animBg="1"/>
      <p:bldP spid="77" grpId="0"/>
      <p:bldP spid="78" grpId="0"/>
      <p:bldP spid="79" grpId="0"/>
      <p:bldP spid="80" grpId="0"/>
      <p:bldP spid="3" grpId="0" animBg="1"/>
      <p:bldP spid="47" grpId="0"/>
      <p:bldP spid="4" grpId="0" animBg="1"/>
      <p:bldP spid="48" grpId="0"/>
      <p:bldP spid="51" grpId="0" animBg="1"/>
    </p:bld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7290</TotalTime>
  <Words>577</Words>
  <Application>Microsoft Office PowerPoint</Application>
  <PresentationFormat>Panorámica</PresentationFormat>
  <Paragraphs>203</Paragraphs>
  <Slides>10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secuencial</dc:title>
  <dc:creator>pablo pv. vera</dc:creator>
  <cp:lastModifiedBy>Lorena Mabel Sotelo</cp:lastModifiedBy>
  <cp:revision>253</cp:revision>
  <dcterms:created xsi:type="dcterms:W3CDTF">2019-04-12T12:08:49Z</dcterms:created>
  <dcterms:modified xsi:type="dcterms:W3CDTF">2021-05-19T02:09:54Z</dcterms:modified>
</cp:coreProperties>
</file>