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9"/>
  </p:notesMasterIdLst>
  <p:sldIdLst>
    <p:sldId id="282" r:id="rId2"/>
    <p:sldId id="301" r:id="rId3"/>
    <p:sldId id="327" r:id="rId4"/>
    <p:sldId id="328" r:id="rId5"/>
    <p:sldId id="329" r:id="rId6"/>
    <p:sldId id="330" r:id="rId7"/>
    <p:sldId id="33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 pv. vera" initials="ppv" lastIdx="2" clrIdx="0">
    <p:extLst>
      <p:ext uri="{19B8F6BF-5375-455C-9EA6-DF929625EA0E}">
        <p15:presenceInfo xmlns:p15="http://schemas.microsoft.com/office/powerpoint/2012/main" userId="S-1-5-21-511705787-3185609060-438707181-1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824D83"/>
    <a:srgbClr val="33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5770" autoAdjust="0"/>
  </p:normalViewPr>
  <p:slideViewPr>
    <p:cSldViewPr snapToGrid="0">
      <p:cViewPr varScale="1">
        <p:scale>
          <a:sx n="63" d="100"/>
          <a:sy n="63" d="100"/>
        </p:scale>
        <p:origin x="-89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commentAuthors" Target="commentAuthor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BFCA7-A70E-4F49-AD9A-0616CA2D1F35}" type="datetimeFigureOut">
              <a:rPr lang="es-AR" smtClean="0"/>
              <a:pPr/>
              <a:t>23/5/2021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4F5F0-49D1-4D7E-8D95-692C857CFEF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541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F5F0-49D1-4D7E-8D95-692C857CFEF9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77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F5F0-49D1-4D7E-8D95-692C857CFEF9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77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F5F0-49D1-4D7E-8D95-692C857CFEF9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77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F5F0-49D1-4D7E-8D95-692C857CFEF9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77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F5F0-49D1-4D7E-8D95-692C857CFEF9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77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F5F0-49D1-4D7E-8D95-692C857CFEF9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77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8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214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3916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2375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57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14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764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871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803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959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9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684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4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png" /><Relationship Id="rId5" Type="http://schemas.openxmlformats.org/officeDocument/2006/relationships/image" Target="../media/image4.jpg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4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4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4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4.jp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4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5045" cy="685799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A9AB956-AB6B-412E-97EC-14951B78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583" y="6039222"/>
            <a:ext cx="623283" cy="6333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04CB03-9D5C-47A6-B504-EF32CAFB6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697" y="5942841"/>
            <a:ext cx="1120116" cy="8261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2" t="5433" r="64042" b="11150"/>
          <a:stretch/>
        </p:blipFill>
        <p:spPr>
          <a:xfrm>
            <a:off x="1223888" y="-14072"/>
            <a:ext cx="1519311" cy="17303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93A50F3-90CB-4A0B-ACBA-A58326504100}"/>
              </a:ext>
            </a:extLst>
          </p:cNvPr>
          <p:cNvPicPr/>
          <p:nvPr/>
        </p:nvPicPr>
        <p:blipFill rotWithShape="1">
          <a:blip r:embed="rId6"/>
          <a:srcRect l="56518" t="56877" r="23389" b="22470"/>
          <a:stretch/>
        </p:blipFill>
        <p:spPr bwMode="auto">
          <a:xfrm>
            <a:off x="3117058" y="11816"/>
            <a:ext cx="2612228" cy="15455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ADBAAF1-A184-4C66-8950-FE5A6121D0FF}"/>
              </a:ext>
            </a:extLst>
          </p:cNvPr>
          <p:cNvSpPr/>
          <p:nvPr/>
        </p:nvSpPr>
        <p:spPr>
          <a:xfrm>
            <a:off x="2365129" y="2274838"/>
            <a:ext cx="835196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Elementos de Programación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7200" dirty="0">
                <a:solidFill>
                  <a:prstClr val="black"/>
                </a:solidFill>
                <a:latin typeface="Agency FB" panose="020B0503020202020204" pitchFamily="34" charset="0"/>
              </a:rPr>
              <a:t>MATRICES</a:t>
            </a:r>
            <a:endParaRPr kumimoji="0" lang="es-AR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50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2C33067-1D0B-4CAF-A11C-DF9ED5A2B288}"/>
              </a:ext>
            </a:extLst>
          </p:cNvPr>
          <p:cNvSpPr/>
          <p:nvPr/>
        </p:nvSpPr>
        <p:spPr>
          <a:xfrm>
            <a:off x="340046" y="72406"/>
            <a:ext cx="10225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latin typeface="-apple-system"/>
              </a:rPr>
              <a:t>Ej</a:t>
            </a:r>
            <a:r>
              <a:rPr lang="es-AR" dirty="0">
                <a:latin typeface="-apple-system"/>
              </a:rPr>
              <a:t> 7.2.3 </a:t>
            </a:r>
            <a:r>
              <a:rPr lang="es-ES" dirty="0"/>
              <a:t>Ingresar una matriz de 5x4 por teclado. Realizar una función que genere un vector con la suma por fila de dicha matriz.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9C844E-3270-4F51-B31D-9E8C047911B4}"/>
              </a:ext>
            </a:extLst>
          </p:cNvPr>
          <p:cNvSpPr txBox="1"/>
          <p:nvPr/>
        </p:nvSpPr>
        <p:spPr>
          <a:xfrm>
            <a:off x="9043381" y="6531561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Preparado por Ing. Lorena Sotelo</a:t>
            </a:r>
            <a:endParaRPr lang="es-AR" sz="1400" dirty="0"/>
          </a:p>
        </p:txBody>
      </p:sp>
      <p:sp>
        <p:nvSpPr>
          <p:cNvPr id="30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340046" y="1507174"/>
            <a:ext cx="4274202" cy="2028506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int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mat</a:t>
            </a:r>
            <a:r>
              <a:rPr lang="es-AR" sz="1400" dirty="0">
                <a:solidFill>
                  <a:schemeClr val="tx1"/>
                </a:solidFill>
              </a:rPr>
              <a:t>[5][4] = {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{10,3,2,5},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{2,3,10,20},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{7,2,3,2},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{70,20,10,20},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{2,3,5,3}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};</a:t>
            </a:r>
          </a:p>
          <a:p>
            <a:endParaRPr lang="es-AR" sz="1400" dirty="0">
              <a:solidFill>
                <a:schemeClr val="tx1"/>
              </a:solidFill>
            </a:endParaRPr>
          </a:p>
          <a:p>
            <a:r>
              <a:rPr lang="es-AR" sz="1400" dirty="0" err="1">
                <a:solidFill>
                  <a:schemeClr val="tx1"/>
                </a:solidFill>
              </a:rPr>
              <a:t>int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vecSumFila</a:t>
            </a:r>
            <a:r>
              <a:rPr lang="es-AR" sz="1400" dirty="0">
                <a:solidFill>
                  <a:schemeClr val="tx1"/>
                </a:solidFill>
              </a:rPr>
              <a:t>[5]</a:t>
            </a:r>
          </a:p>
        </p:txBody>
      </p:sp>
      <p:sp>
        <p:nvSpPr>
          <p:cNvPr id="31" name="Elipse 29">
            <a:extLst>
              <a:ext uri="{FF2B5EF4-FFF2-40B4-BE49-F238E27FC236}">
                <a16:creationId xmlns:a16="http://schemas.microsoft.com/office/drawing/2014/main" id="{BB111086-F69C-4BEC-9C73-72D05C12396A}"/>
              </a:ext>
            </a:extLst>
          </p:cNvPr>
          <p:cNvSpPr/>
          <p:nvPr/>
        </p:nvSpPr>
        <p:spPr>
          <a:xfrm>
            <a:off x="951402" y="1074028"/>
            <a:ext cx="2666135" cy="27596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7.2.3V1</a:t>
            </a:r>
          </a:p>
        </p:txBody>
      </p:sp>
      <p:sp>
        <p:nvSpPr>
          <p:cNvPr id="32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340046" y="3659557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2000" dirty="0">
                <a:solidFill>
                  <a:schemeClr val="tx1"/>
                </a:solidFill>
              </a:rPr>
              <a:t> </a:t>
            </a:r>
            <a:r>
              <a:rPr lang="es-AR" sz="1400" dirty="0">
                <a:solidFill>
                  <a:schemeClr val="tx1"/>
                </a:solidFill>
              </a:rPr>
              <a:t>MOSTRAR(mat,5,4)</a:t>
            </a:r>
          </a:p>
        </p:txBody>
      </p:sp>
      <p:sp>
        <p:nvSpPr>
          <p:cNvPr id="33" name="Diagrama de flujo: proceso 31">
            <a:extLst>
              <a:ext uri="{FF2B5EF4-FFF2-40B4-BE49-F238E27FC236}">
                <a16:creationId xmlns:a16="http://schemas.microsoft.com/office/drawing/2014/main" id="{B1A6B207-87FA-40F7-A3ED-074D93A7F714}"/>
              </a:ext>
            </a:extLst>
          </p:cNvPr>
          <p:cNvSpPr/>
          <p:nvPr/>
        </p:nvSpPr>
        <p:spPr>
          <a:xfrm>
            <a:off x="340046" y="4219152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SumaXFila</a:t>
            </a:r>
            <a:r>
              <a:rPr lang="es-AR" sz="1400" dirty="0">
                <a:solidFill>
                  <a:schemeClr val="tx1"/>
                </a:solidFill>
              </a:rPr>
              <a:t>(</a:t>
            </a:r>
            <a:r>
              <a:rPr lang="es-AR" sz="1400" dirty="0" err="1">
                <a:solidFill>
                  <a:schemeClr val="tx1"/>
                </a:solidFill>
              </a:rPr>
              <a:t>mat,vecSumFila</a:t>
            </a:r>
            <a:r>
              <a:rPr lang="es-AR" sz="1400" dirty="0">
                <a:solidFill>
                  <a:schemeClr val="tx1"/>
                </a:solidFill>
              </a:rPr>
              <a:t>, 5,4))</a:t>
            </a:r>
          </a:p>
        </p:txBody>
      </p:sp>
      <p:sp>
        <p:nvSpPr>
          <p:cNvPr id="34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318381" y="5307521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MostrarVector</a:t>
            </a:r>
            <a:r>
              <a:rPr lang="es-AR" sz="1400" dirty="0">
                <a:solidFill>
                  <a:schemeClr val="tx1"/>
                </a:solidFill>
              </a:rPr>
              <a:t>(</a:t>
            </a:r>
            <a:r>
              <a:rPr lang="es-AR" sz="1400" dirty="0" err="1">
                <a:solidFill>
                  <a:schemeClr val="tx1"/>
                </a:solidFill>
              </a:rPr>
              <a:t>vecSumFila</a:t>
            </a:r>
            <a:r>
              <a:rPr lang="es-AR" sz="1400" dirty="0">
                <a:solidFill>
                  <a:schemeClr val="tx1"/>
                </a:solidFill>
              </a:rPr>
              <a:t>, 5)</a:t>
            </a:r>
          </a:p>
        </p:txBody>
      </p:sp>
      <p:sp>
        <p:nvSpPr>
          <p:cNvPr id="35" name="Triángulo isósceles 33">
            <a:extLst>
              <a:ext uri="{FF2B5EF4-FFF2-40B4-BE49-F238E27FC236}">
                <a16:creationId xmlns:a16="http://schemas.microsoft.com/office/drawing/2014/main" id="{59E248A5-58A8-4C2D-A6AA-E82200FF0184}"/>
              </a:ext>
            </a:extLst>
          </p:cNvPr>
          <p:cNvSpPr/>
          <p:nvPr/>
        </p:nvSpPr>
        <p:spPr>
          <a:xfrm flipV="1">
            <a:off x="2225359" y="5863111"/>
            <a:ext cx="273486" cy="206313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>
              <a:solidFill>
                <a:schemeClr val="tx1"/>
              </a:solidFill>
            </a:endParaRPr>
          </a:p>
        </p:txBody>
      </p:sp>
      <p:sp>
        <p:nvSpPr>
          <p:cNvPr id="36" name="Diagrama de flujo: proceso 60">
            <a:extLst>
              <a:ext uri="{FF2B5EF4-FFF2-40B4-BE49-F238E27FC236}">
                <a16:creationId xmlns:a16="http://schemas.microsoft.com/office/drawing/2014/main" id="{D41319B1-6FDB-4DCA-A355-5A7B20F01479}"/>
              </a:ext>
            </a:extLst>
          </p:cNvPr>
          <p:cNvSpPr/>
          <p:nvPr/>
        </p:nvSpPr>
        <p:spPr>
          <a:xfrm>
            <a:off x="844722" y="4807330"/>
            <a:ext cx="3071958" cy="371918"/>
          </a:xfrm>
          <a:prstGeom prst="flowChartProcess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"\</a:t>
            </a:r>
            <a:r>
              <a:rPr lang="es-AR" sz="1400" dirty="0" err="1">
                <a:solidFill>
                  <a:schemeClr val="tx1"/>
                </a:solidFill>
              </a:rPr>
              <a:t>nVector</a:t>
            </a:r>
            <a:r>
              <a:rPr lang="es-AR" sz="1400" dirty="0">
                <a:solidFill>
                  <a:schemeClr val="tx1"/>
                </a:solidFill>
              </a:rPr>
              <a:t> de suma por fila:"</a:t>
            </a:r>
          </a:p>
        </p:txBody>
      </p:sp>
      <p:sp>
        <p:nvSpPr>
          <p:cNvPr id="37" name="36 Trapecio"/>
          <p:cNvSpPr/>
          <p:nvPr/>
        </p:nvSpPr>
        <p:spPr>
          <a:xfrm>
            <a:off x="686438" y="4807330"/>
            <a:ext cx="3379169" cy="371918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59 CuadroTexto">
            <a:extLst>
              <a:ext uri="{FF2B5EF4-FFF2-40B4-BE49-F238E27FC236}">
                <a16:creationId xmlns:a16="http://schemas.microsoft.com/office/drawing/2014/main" id="{9E18C2CC-FF98-4B48-B9C0-89B9074BDAA3}"/>
              </a:ext>
            </a:extLst>
          </p:cNvPr>
          <p:cNvSpPr txBox="1"/>
          <p:nvPr/>
        </p:nvSpPr>
        <p:spPr>
          <a:xfrm>
            <a:off x="7430588" y="1665975"/>
            <a:ext cx="380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 m[][4],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cf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 cc                     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void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Conector recto 35">
            <a:extLst>
              <a:ext uri="{FF2B5EF4-FFF2-40B4-BE49-F238E27FC236}">
                <a16:creationId xmlns:a16="http://schemas.microsoft.com/office/drawing/2014/main" id="{06BE443A-5A1B-4C2F-AEEB-58666C9771E6}"/>
              </a:ext>
            </a:extLst>
          </p:cNvPr>
          <p:cNvCxnSpPr>
            <a:cxnSpLocks/>
          </p:cNvCxnSpPr>
          <p:nvPr/>
        </p:nvCxnSpPr>
        <p:spPr>
          <a:xfrm>
            <a:off x="7238837" y="1689987"/>
            <a:ext cx="3665263" cy="2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36">
            <a:extLst>
              <a:ext uri="{FF2B5EF4-FFF2-40B4-BE49-F238E27FC236}">
                <a16:creationId xmlns:a16="http://schemas.microsoft.com/office/drawing/2014/main" id="{CF7748F0-F146-4142-997A-2D37B2915E57}"/>
              </a:ext>
            </a:extLst>
          </p:cNvPr>
          <p:cNvCxnSpPr>
            <a:cxnSpLocks/>
          </p:cNvCxnSpPr>
          <p:nvPr/>
        </p:nvCxnSpPr>
        <p:spPr>
          <a:xfrm>
            <a:off x="7448087" y="1408104"/>
            <a:ext cx="32098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37">
            <a:extLst>
              <a:ext uri="{FF2B5EF4-FFF2-40B4-BE49-F238E27FC236}">
                <a16:creationId xmlns:a16="http://schemas.microsoft.com/office/drawing/2014/main" id="{70F003BC-9F7C-43E0-9881-7F74C3580936}"/>
              </a:ext>
            </a:extLst>
          </p:cNvPr>
          <p:cNvCxnSpPr>
            <a:cxnSpLocks/>
          </p:cNvCxnSpPr>
          <p:nvPr/>
        </p:nvCxnSpPr>
        <p:spPr>
          <a:xfrm>
            <a:off x="7459225" y="1980261"/>
            <a:ext cx="32179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38">
            <a:extLst>
              <a:ext uri="{FF2B5EF4-FFF2-40B4-BE49-F238E27FC236}">
                <a16:creationId xmlns:a16="http://schemas.microsoft.com/office/drawing/2014/main" id="{841B563A-519C-4A7D-81DB-2E4CBB234B2F}"/>
              </a:ext>
            </a:extLst>
          </p:cNvPr>
          <p:cNvCxnSpPr>
            <a:cxnSpLocks/>
          </p:cNvCxnSpPr>
          <p:nvPr/>
        </p:nvCxnSpPr>
        <p:spPr>
          <a:xfrm flipV="1">
            <a:off x="7214281" y="140810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39">
            <a:extLst>
              <a:ext uri="{FF2B5EF4-FFF2-40B4-BE49-F238E27FC236}">
                <a16:creationId xmlns:a16="http://schemas.microsoft.com/office/drawing/2014/main" id="{FB437257-E2BD-4B26-B5CA-6FD69ADDCB2C}"/>
              </a:ext>
            </a:extLst>
          </p:cNvPr>
          <p:cNvCxnSpPr>
            <a:cxnSpLocks/>
          </p:cNvCxnSpPr>
          <p:nvPr/>
        </p:nvCxnSpPr>
        <p:spPr>
          <a:xfrm>
            <a:off x="7233612" y="1698378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0">
            <a:extLst>
              <a:ext uri="{FF2B5EF4-FFF2-40B4-BE49-F238E27FC236}">
                <a16:creationId xmlns:a16="http://schemas.microsoft.com/office/drawing/2014/main" id="{8DCBC811-C7B0-4AF8-9058-601BC9EEF33A}"/>
              </a:ext>
            </a:extLst>
          </p:cNvPr>
          <p:cNvCxnSpPr>
            <a:cxnSpLocks/>
          </p:cNvCxnSpPr>
          <p:nvPr/>
        </p:nvCxnSpPr>
        <p:spPr>
          <a:xfrm flipH="1" flipV="1">
            <a:off x="10657889" y="140810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1">
            <a:extLst>
              <a:ext uri="{FF2B5EF4-FFF2-40B4-BE49-F238E27FC236}">
                <a16:creationId xmlns:a16="http://schemas.microsoft.com/office/drawing/2014/main" id="{AA366B3F-8E2C-4FFF-9CF8-AA1FAFC0CED4}"/>
              </a:ext>
            </a:extLst>
          </p:cNvPr>
          <p:cNvCxnSpPr>
            <a:cxnSpLocks/>
          </p:cNvCxnSpPr>
          <p:nvPr/>
        </p:nvCxnSpPr>
        <p:spPr>
          <a:xfrm flipH="1">
            <a:off x="10677220" y="1685360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2">
            <a:extLst>
              <a:ext uri="{FF2B5EF4-FFF2-40B4-BE49-F238E27FC236}">
                <a16:creationId xmlns:a16="http://schemas.microsoft.com/office/drawing/2014/main" id="{8654EA15-CF3E-4EA7-B4A5-B482A7FE57AD}"/>
              </a:ext>
            </a:extLst>
          </p:cNvPr>
          <p:cNvCxnSpPr>
            <a:cxnSpLocks/>
          </p:cNvCxnSpPr>
          <p:nvPr/>
        </p:nvCxnSpPr>
        <p:spPr>
          <a:xfrm>
            <a:off x="10141222" y="1691262"/>
            <a:ext cx="11253" cy="2734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59 CuadroTexto">
            <a:extLst>
              <a:ext uri="{FF2B5EF4-FFF2-40B4-BE49-F238E27FC236}">
                <a16:creationId xmlns:a16="http://schemas.microsoft.com/office/drawing/2014/main" id="{37A06D0D-CF44-41CE-A6A3-028F1E006FA6}"/>
              </a:ext>
            </a:extLst>
          </p:cNvPr>
          <p:cNvSpPr txBox="1"/>
          <p:nvPr/>
        </p:nvSpPr>
        <p:spPr>
          <a:xfrm>
            <a:off x="8535651" y="1390624"/>
            <a:ext cx="1616144" cy="30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itchFamily="34" charset="0"/>
                <a:cs typeface="Arial" pitchFamily="34" charset="0"/>
              </a:rPr>
              <a:t>MOSTRAR</a:t>
            </a:r>
          </a:p>
        </p:txBody>
      </p:sp>
      <p:sp>
        <p:nvSpPr>
          <p:cNvPr id="60" name="Rectángulo 48">
            <a:extLst>
              <a:ext uri="{FF2B5EF4-FFF2-40B4-BE49-F238E27FC236}">
                <a16:creationId xmlns:a16="http://schemas.microsoft.com/office/drawing/2014/main" id="{E29F2AF4-5D44-4F72-A652-1B13BAEB1243}"/>
              </a:ext>
            </a:extLst>
          </p:cNvPr>
          <p:cNvSpPr/>
          <p:nvPr/>
        </p:nvSpPr>
        <p:spPr>
          <a:xfrm>
            <a:off x="6902712" y="2061252"/>
            <a:ext cx="4558748" cy="31179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73" name="72 Grupo"/>
          <p:cNvGrpSpPr/>
          <p:nvPr/>
        </p:nvGrpSpPr>
        <p:grpSpPr>
          <a:xfrm>
            <a:off x="6264377" y="2350136"/>
            <a:ext cx="1318035" cy="1265930"/>
            <a:chOff x="5815335" y="2283333"/>
            <a:chExt cx="2040835" cy="2014331"/>
          </a:xfrm>
        </p:grpSpPr>
        <p:sp>
          <p:nvSpPr>
            <p:cNvPr id="61" name="Elipse 49">
              <a:extLst>
                <a:ext uri="{FF2B5EF4-FFF2-40B4-BE49-F238E27FC236}">
                  <a16:creationId xmlns:a16="http://schemas.microsoft.com/office/drawing/2014/main" id="{CD550FF9-B57A-4761-8569-4DD9EC9AE8D5}"/>
                </a:ext>
              </a:extLst>
            </p:cNvPr>
            <p:cNvSpPr/>
            <p:nvPr/>
          </p:nvSpPr>
          <p:spPr>
            <a:xfrm>
              <a:off x="5815335" y="2283333"/>
              <a:ext cx="2040835" cy="2014331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cxnSp>
          <p:nvCxnSpPr>
            <p:cNvPr id="62" name="Conector recto 50">
              <a:extLst>
                <a:ext uri="{FF2B5EF4-FFF2-40B4-BE49-F238E27FC236}">
                  <a16:creationId xmlns:a16="http://schemas.microsoft.com/office/drawing/2014/main" id="{C00FAA87-B742-424D-AE45-D7B02780B0FC}"/>
                </a:ext>
              </a:extLst>
            </p:cNvPr>
            <p:cNvCxnSpPr>
              <a:cxnSpLocks/>
            </p:cNvCxnSpPr>
            <p:nvPr/>
          </p:nvCxnSpPr>
          <p:spPr>
            <a:xfrm>
              <a:off x="5815335" y="3262312"/>
              <a:ext cx="2040835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Conector recto 51">
              <a:extLst>
                <a:ext uri="{FF2B5EF4-FFF2-40B4-BE49-F238E27FC236}">
                  <a16:creationId xmlns:a16="http://schemas.microsoft.com/office/drawing/2014/main" id="{10ED5E56-64A8-4A36-9CC6-1C002B96B027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7" y="3244087"/>
              <a:ext cx="0" cy="96743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Conector recto 52">
              <a:extLst>
                <a:ext uri="{FF2B5EF4-FFF2-40B4-BE49-F238E27FC236}">
                  <a16:creationId xmlns:a16="http://schemas.microsoft.com/office/drawing/2014/main" id="{10E8F1DE-4F8A-4C6D-8F1B-8D49144ECA6E}"/>
                </a:ext>
              </a:extLst>
            </p:cNvPr>
            <p:cNvCxnSpPr>
              <a:cxnSpLocks/>
            </p:cNvCxnSpPr>
            <p:nvPr/>
          </p:nvCxnSpPr>
          <p:spPr>
            <a:xfrm>
              <a:off x="7133927" y="3290498"/>
              <a:ext cx="0" cy="9210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5" name="Triángulo isósceles 53">
            <a:extLst>
              <a:ext uri="{FF2B5EF4-FFF2-40B4-BE49-F238E27FC236}">
                <a16:creationId xmlns:a16="http://schemas.microsoft.com/office/drawing/2014/main" id="{0361F521-CB08-4810-8CE7-D79E57B81BD7}"/>
              </a:ext>
            </a:extLst>
          </p:cNvPr>
          <p:cNvSpPr/>
          <p:nvPr/>
        </p:nvSpPr>
        <p:spPr>
          <a:xfrm flipV="1">
            <a:off x="8914521" y="5307521"/>
            <a:ext cx="492909" cy="37806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CuadroTexto 56">
            <a:extLst>
              <a:ext uri="{FF2B5EF4-FFF2-40B4-BE49-F238E27FC236}">
                <a16:creationId xmlns:a16="http://schemas.microsoft.com/office/drawing/2014/main" id="{FEF98083-D2E6-4906-97E8-E5D69DAB2D1F}"/>
              </a:ext>
            </a:extLst>
          </p:cNvPr>
          <p:cNvSpPr txBox="1"/>
          <p:nvPr/>
        </p:nvSpPr>
        <p:spPr>
          <a:xfrm>
            <a:off x="6853900" y="2551277"/>
            <a:ext cx="18920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/>
              <a:t>f</a:t>
            </a:r>
          </a:p>
        </p:txBody>
      </p:sp>
      <p:sp>
        <p:nvSpPr>
          <p:cNvPr id="67" name="CuadroTexto 57">
            <a:extLst>
              <a:ext uri="{FF2B5EF4-FFF2-40B4-BE49-F238E27FC236}">
                <a16:creationId xmlns:a16="http://schemas.microsoft.com/office/drawing/2014/main" id="{258778D9-F1ED-412A-B445-B0BBEE7219F7}"/>
              </a:ext>
            </a:extLst>
          </p:cNvPr>
          <p:cNvSpPr txBox="1"/>
          <p:nvPr/>
        </p:nvSpPr>
        <p:spPr>
          <a:xfrm>
            <a:off x="6422277" y="3059272"/>
            <a:ext cx="18920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>
                <a:ln>
                  <a:solidFill>
                    <a:schemeClr val="tx1"/>
                  </a:solidFill>
                </a:ln>
              </a:rPr>
              <a:t>0</a:t>
            </a:r>
          </a:p>
        </p:txBody>
      </p:sp>
      <p:sp>
        <p:nvSpPr>
          <p:cNvPr id="68" name="CuadroTexto 58">
            <a:extLst>
              <a:ext uri="{FF2B5EF4-FFF2-40B4-BE49-F238E27FC236}">
                <a16:creationId xmlns:a16="http://schemas.microsoft.com/office/drawing/2014/main" id="{4D4E3ECD-4D5C-42CA-9B94-76BEA2009C17}"/>
              </a:ext>
            </a:extLst>
          </p:cNvPr>
          <p:cNvSpPr txBox="1"/>
          <p:nvPr/>
        </p:nvSpPr>
        <p:spPr>
          <a:xfrm>
            <a:off x="6733063" y="2965387"/>
            <a:ext cx="4308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&lt;</a:t>
            </a:r>
          </a:p>
          <a:p>
            <a:pPr algn="ctr"/>
            <a:r>
              <a:rPr lang="es-AR" sz="1400" dirty="0" err="1">
                <a:ln>
                  <a:solidFill>
                    <a:schemeClr val="tx1"/>
                  </a:solidFill>
                </a:ln>
              </a:rPr>
              <a:t>cf</a:t>
            </a:r>
            <a:endParaRPr lang="es-AR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9" name="CuadroTexto 59">
            <a:extLst>
              <a:ext uri="{FF2B5EF4-FFF2-40B4-BE49-F238E27FC236}">
                <a16:creationId xmlns:a16="http://schemas.microsoft.com/office/drawing/2014/main" id="{1B075255-C119-46A1-B609-BEDDC4597666}"/>
              </a:ext>
            </a:extLst>
          </p:cNvPr>
          <p:cNvSpPr txBox="1"/>
          <p:nvPr/>
        </p:nvSpPr>
        <p:spPr>
          <a:xfrm>
            <a:off x="7173829" y="3089752"/>
            <a:ext cx="346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sp>
        <p:nvSpPr>
          <p:cNvPr id="74" name="Rectángulo 48">
            <a:extLst>
              <a:ext uri="{FF2B5EF4-FFF2-40B4-BE49-F238E27FC236}">
                <a16:creationId xmlns:a16="http://schemas.microsoft.com/office/drawing/2014/main" id="{E29F2AF4-5D44-4F72-A652-1B13BAEB1243}"/>
              </a:ext>
            </a:extLst>
          </p:cNvPr>
          <p:cNvSpPr/>
          <p:nvPr/>
        </p:nvSpPr>
        <p:spPr>
          <a:xfrm>
            <a:off x="8061691" y="2559195"/>
            <a:ext cx="3231888" cy="200549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75" name="74 Grupo"/>
          <p:cNvGrpSpPr/>
          <p:nvPr/>
        </p:nvGrpSpPr>
        <p:grpSpPr>
          <a:xfrm>
            <a:off x="7444075" y="3028676"/>
            <a:ext cx="1318035" cy="1265930"/>
            <a:chOff x="5815335" y="2283333"/>
            <a:chExt cx="2040835" cy="2014331"/>
          </a:xfrm>
        </p:grpSpPr>
        <p:sp>
          <p:nvSpPr>
            <p:cNvPr id="76" name="Elipse 49">
              <a:extLst>
                <a:ext uri="{FF2B5EF4-FFF2-40B4-BE49-F238E27FC236}">
                  <a16:creationId xmlns:a16="http://schemas.microsoft.com/office/drawing/2014/main" id="{CD550FF9-B57A-4761-8569-4DD9EC9AE8D5}"/>
                </a:ext>
              </a:extLst>
            </p:cNvPr>
            <p:cNvSpPr/>
            <p:nvPr/>
          </p:nvSpPr>
          <p:spPr>
            <a:xfrm>
              <a:off x="5815335" y="2283333"/>
              <a:ext cx="2040835" cy="2014331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cxnSp>
          <p:nvCxnSpPr>
            <p:cNvPr id="77" name="Conector recto 50">
              <a:extLst>
                <a:ext uri="{FF2B5EF4-FFF2-40B4-BE49-F238E27FC236}">
                  <a16:creationId xmlns:a16="http://schemas.microsoft.com/office/drawing/2014/main" id="{C00FAA87-B742-424D-AE45-D7B02780B0FC}"/>
                </a:ext>
              </a:extLst>
            </p:cNvPr>
            <p:cNvCxnSpPr>
              <a:cxnSpLocks/>
            </p:cNvCxnSpPr>
            <p:nvPr/>
          </p:nvCxnSpPr>
          <p:spPr>
            <a:xfrm>
              <a:off x="5815335" y="3262312"/>
              <a:ext cx="2040835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Conector recto 51">
              <a:extLst>
                <a:ext uri="{FF2B5EF4-FFF2-40B4-BE49-F238E27FC236}">
                  <a16:creationId xmlns:a16="http://schemas.microsoft.com/office/drawing/2014/main" id="{10ED5E56-64A8-4A36-9CC6-1C002B96B027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7" y="3244087"/>
              <a:ext cx="0" cy="96743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Conector recto 52">
              <a:extLst>
                <a:ext uri="{FF2B5EF4-FFF2-40B4-BE49-F238E27FC236}">
                  <a16:creationId xmlns:a16="http://schemas.microsoft.com/office/drawing/2014/main" id="{10E8F1DE-4F8A-4C6D-8F1B-8D49144ECA6E}"/>
                </a:ext>
              </a:extLst>
            </p:cNvPr>
            <p:cNvCxnSpPr>
              <a:cxnSpLocks/>
            </p:cNvCxnSpPr>
            <p:nvPr/>
          </p:nvCxnSpPr>
          <p:spPr>
            <a:xfrm>
              <a:off x="7133927" y="3290498"/>
              <a:ext cx="0" cy="9210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0" name="CuadroTexto 56">
            <a:extLst>
              <a:ext uri="{FF2B5EF4-FFF2-40B4-BE49-F238E27FC236}">
                <a16:creationId xmlns:a16="http://schemas.microsoft.com/office/drawing/2014/main" id="{FEF98083-D2E6-4906-97E8-E5D69DAB2D1F}"/>
              </a:ext>
            </a:extLst>
          </p:cNvPr>
          <p:cNvSpPr txBox="1"/>
          <p:nvPr/>
        </p:nvSpPr>
        <p:spPr>
          <a:xfrm>
            <a:off x="8033598" y="3229817"/>
            <a:ext cx="18920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/>
              <a:t>c</a:t>
            </a:r>
          </a:p>
        </p:txBody>
      </p:sp>
      <p:sp>
        <p:nvSpPr>
          <p:cNvPr id="81" name="CuadroTexto 57">
            <a:extLst>
              <a:ext uri="{FF2B5EF4-FFF2-40B4-BE49-F238E27FC236}">
                <a16:creationId xmlns:a16="http://schemas.microsoft.com/office/drawing/2014/main" id="{258778D9-F1ED-412A-B445-B0BBEE7219F7}"/>
              </a:ext>
            </a:extLst>
          </p:cNvPr>
          <p:cNvSpPr txBox="1"/>
          <p:nvPr/>
        </p:nvSpPr>
        <p:spPr>
          <a:xfrm>
            <a:off x="7601975" y="3737812"/>
            <a:ext cx="18920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>
                <a:ln>
                  <a:solidFill>
                    <a:schemeClr val="tx1"/>
                  </a:solidFill>
                </a:ln>
              </a:rPr>
              <a:t>0</a:t>
            </a:r>
          </a:p>
        </p:txBody>
      </p:sp>
      <p:sp>
        <p:nvSpPr>
          <p:cNvPr id="82" name="CuadroTexto 58">
            <a:extLst>
              <a:ext uri="{FF2B5EF4-FFF2-40B4-BE49-F238E27FC236}">
                <a16:creationId xmlns:a16="http://schemas.microsoft.com/office/drawing/2014/main" id="{4D4E3ECD-4D5C-42CA-9B94-76BEA2009C17}"/>
              </a:ext>
            </a:extLst>
          </p:cNvPr>
          <p:cNvSpPr txBox="1"/>
          <p:nvPr/>
        </p:nvSpPr>
        <p:spPr>
          <a:xfrm>
            <a:off x="7912761" y="3643927"/>
            <a:ext cx="4308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&lt;</a:t>
            </a:r>
          </a:p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cc</a:t>
            </a:r>
          </a:p>
        </p:txBody>
      </p:sp>
      <p:sp>
        <p:nvSpPr>
          <p:cNvPr id="83" name="CuadroTexto 59">
            <a:extLst>
              <a:ext uri="{FF2B5EF4-FFF2-40B4-BE49-F238E27FC236}">
                <a16:creationId xmlns:a16="http://schemas.microsoft.com/office/drawing/2014/main" id="{1B075255-C119-46A1-B609-BEDDC4597666}"/>
              </a:ext>
            </a:extLst>
          </p:cNvPr>
          <p:cNvSpPr txBox="1"/>
          <p:nvPr/>
        </p:nvSpPr>
        <p:spPr>
          <a:xfrm>
            <a:off x="8353527" y="3768292"/>
            <a:ext cx="346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sp>
        <p:nvSpPr>
          <p:cNvPr id="84" name="Diagrama de flujo: proceso 60">
            <a:extLst>
              <a:ext uri="{FF2B5EF4-FFF2-40B4-BE49-F238E27FC236}">
                <a16:creationId xmlns:a16="http://schemas.microsoft.com/office/drawing/2014/main" id="{D41319B1-6FDB-4DCA-A355-5A7B20F01479}"/>
              </a:ext>
            </a:extLst>
          </p:cNvPr>
          <p:cNvSpPr/>
          <p:nvPr/>
        </p:nvSpPr>
        <p:spPr>
          <a:xfrm>
            <a:off x="9130517" y="3360388"/>
            <a:ext cx="1631743" cy="532298"/>
          </a:xfrm>
          <a:prstGeom prst="flowChartProcess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m[f][c]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5" name="84 Trapecio"/>
          <p:cNvSpPr/>
          <p:nvPr/>
        </p:nvSpPr>
        <p:spPr>
          <a:xfrm>
            <a:off x="9130517" y="3360388"/>
            <a:ext cx="1660143" cy="532298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86" name="Diagrama de flujo: proceso 60">
            <a:extLst>
              <a:ext uri="{FF2B5EF4-FFF2-40B4-BE49-F238E27FC236}">
                <a16:creationId xmlns:a16="http://schemas.microsoft.com/office/drawing/2014/main" id="{D41319B1-6FDB-4DCA-A355-5A7B20F01479}"/>
              </a:ext>
            </a:extLst>
          </p:cNvPr>
          <p:cNvSpPr/>
          <p:nvPr/>
        </p:nvSpPr>
        <p:spPr>
          <a:xfrm>
            <a:off x="8777350" y="4604983"/>
            <a:ext cx="1481624" cy="466855"/>
          </a:xfrm>
          <a:prstGeom prst="flowChartProcess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"\n"</a:t>
            </a:r>
          </a:p>
        </p:txBody>
      </p:sp>
      <p:sp>
        <p:nvSpPr>
          <p:cNvPr id="87" name="86 Trapecio"/>
          <p:cNvSpPr/>
          <p:nvPr/>
        </p:nvSpPr>
        <p:spPr>
          <a:xfrm>
            <a:off x="8777350" y="4620223"/>
            <a:ext cx="1507412" cy="466855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112735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9" grpId="0"/>
      <p:bldP spid="48" grpId="0"/>
      <p:bldP spid="60" grpId="0" animBg="1"/>
      <p:bldP spid="65" grpId="0" animBg="1"/>
      <p:bldP spid="66" grpId="0"/>
      <p:bldP spid="67" grpId="0"/>
      <p:bldP spid="68" grpId="0"/>
      <p:bldP spid="69" grpId="0"/>
      <p:bldP spid="74" grpId="0" animBg="1"/>
      <p:bldP spid="80" grpId="0"/>
      <p:bldP spid="81" grpId="0"/>
      <p:bldP spid="82" grpId="0"/>
      <p:bldP spid="83" grpId="0"/>
      <p:bldP spid="84" grpId="0" animBg="1"/>
      <p:bldP spid="85" grpId="0" animBg="1"/>
      <p:bldP spid="86" grpId="0" animBg="1"/>
      <p:bldP spid="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2C33067-1D0B-4CAF-A11C-DF9ED5A2B288}"/>
              </a:ext>
            </a:extLst>
          </p:cNvPr>
          <p:cNvSpPr/>
          <p:nvPr/>
        </p:nvSpPr>
        <p:spPr>
          <a:xfrm>
            <a:off x="340046" y="72406"/>
            <a:ext cx="10225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latin typeface="-apple-system"/>
              </a:rPr>
              <a:t>Ej</a:t>
            </a:r>
            <a:r>
              <a:rPr lang="es-AR" dirty="0">
                <a:latin typeface="-apple-system"/>
              </a:rPr>
              <a:t> 7.2.3 </a:t>
            </a:r>
            <a:r>
              <a:rPr lang="es-ES" dirty="0"/>
              <a:t>Ingresar una matriz de 5x4 por teclado. Realizar una función que genere un vector con la suma por fila de dicha matriz.</a:t>
            </a:r>
            <a:endParaRPr lang="es-AR" dirty="0"/>
          </a:p>
        </p:txBody>
      </p:sp>
      <p:sp>
        <p:nvSpPr>
          <p:cNvPr id="30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340046" y="1507174"/>
            <a:ext cx="4274202" cy="2028506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int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mat</a:t>
            </a:r>
            <a:r>
              <a:rPr lang="es-AR" sz="1400" dirty="0">
                <a:solidFill>
                  <a:schemeClr val="tx1"/>
                </a:solidFill>
              </a:rPr>
              <a:t>[5][4] = {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{10,3,2,5},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{2,3,10,20},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{7,2,3,2},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{70,20,10,20},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{2,3,5,3}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};</a:t>
            </a:r>
          </a:p>
          <a:p>
            <a:endParaRPr lang="es-AR" sz="1400" dirty="0">
              <a:solidFill>
                <a:schemeClr val="tx1"/>
              </a:solidFill>
            </a:endParaRPr>
          </a:p>
          <a:p>
            <a:r>
              <a:rPr lang="es-AR" sz="1400" dirty="0" err="1">
                <a:solidFill>
                  <a:schemeClr val="tx1"/>
                </a:solidFill>
              </a:rPr>
              <a:t>int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vecSumFila</a:t>
            </a:r>
            <a:r>
              <a:rPr lang="es-AR" sz="1400" dirty="0">
                <a:solidFill>
                  <a:schemeClr val="tx1"/>
                </a:solidFill>
              </a:rPr>
              <a:t>[5]</a:t>
            </a:r>
          </a:p>
        </p:txBody>
      </p:sp>
      <p:sp>
        <p:nvSpPr>
          <p:cNvPr id="31" name="Elipse 29">
            <a:extLst>
              <a:ext uri="{FF2B5EF4-FFF2-40B4-BE49-F238E27FC236}">
                <a16:creationId xmlns:a16="http://schemas.microsoft.com/office/drawing/2014/main" id="{BB111086-F69C-4BEC-9C73-72D05C12396A}"/>
              </a:ext>
            </a:extLst>
          </p:cNvPr>
          <p:cNvSpPr/>
          <p:nvPr/>
        </p:nvSpPr>
        <p:spPr>
          <a:xfrm>
            <a:off x="951402" y="1074028"/>
            <a:ext cx="2666135" cy="27596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7.2.3V1</a:t>
            </a:r>
          </a:p>
        </p:txBody>
      </p:sp>
      <p:sp>
        <p:nvSpPr>
          <p:cNvPr id="32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340046" y="3659557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2000" dirty="0">
                <a:solidFill>
                  <a:schemeClr val="tx1"/>
                </a:solidFill>
              </a:rPr>
              <a:t> </a:t>
            </a:r>
            <a:r>
              <a:rPr lang="es-AR" sz="1400" dirty="0">
                <a:solidFill>
                  <a:schemeClr val="tx1"/>
                </a:solidFill>
              </a:rPr>
              <a:t>MOSTRAR(mat,5,4)</a:t>
            </a:r>
          </a:p>
        </p:txBody>
      </p:sp>
      <p:sp>
        <p:nvSpPr>
          <p:cNvPr id="33" name="Diagrama de flujo: proceso 31">
            <a:extLst>
              <a:ext uri="{FF2B5EF4-FFF2-40B4-BE49-F238E27FC236}">
                <a16:creationId xmlns:a16="http://schemas.microsoft.com/office/drawing/2014/main" id="{B1A6B207-87FA-40F7-A3ED-074D93A7F714}"/>
              </a:ext>
            </a:extLst>
          </p:cNvPr>
          <p:cNvSpPr/>
          <p:nvPr/>
        </p:nvSpPr>
        <p:spPr>
          <a:xfrm>
            <a:off x="340046" y="4219152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SumaXFila</a:t>
            </a:r>
            <a:r>
              <a:rPr lang="es-AR" sz="1400" dirty="0">
                <a:solidFill>
                  <a:schemeClr val="tx1"/>
                </a:solidFill>
              </a:rPr>
              <a:t>(</a:t>
            </a:r>
            <a:r>
              <a:rPr lang="es-AR" sz="1400" dirty="0" err="1">
                <a:solidFill>
                  <a:schemeClr val="tx1"/>
                </a:solidFill>
              </a:rPr>
              <a:t>mat,vecSumFila</a:t>
            </a:r>
            <a:r>
              <a:rPr lang="es-AR" sz="1400" dirty="0">
                <a:solidFill>
                  <a:schemeClr val="tx1"/>
                </a:solidFill>
              </a:rPr>
              <a:t>, 5,4))</a:t>
            </a:r>
          </a:p>
        </p:txBody>
      </p:sp>
      <p:sp>
        <p:nvSpPr>
          <p:cNvPr id="34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318381" y="5307521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MostrarVector</a:t>
            </a:r>
            <a:r>
              <a:rPr lang="es-AR" sz="1400" dirty="0">
                <a:solidFill>
                  <a:schemeClr val="tx1"/>
                </a:solidFill>
              </a:rPr>
              <a:t>(</a:t>
            </a:r>
            <a:r>
              <a:rPr lang="es-AR" sz="1400" dirty="0" err="1">
                <a:solidFill>
                  <a:schemeClr val="tx1"/>
                </a:solidFill>
              </a:rPr>
              <a:t>vecSumFila</a:t>
            </a:r>
            <a:r>
              <a:rPr lang="es-AR" sz="1400" dirty="0">
                <a:solidFill>
                  <a:schemeClr val="tx1"/>
                </a:solidFill>
              </a:rPr>
              <a:t>, 5)</a:t>
            </a:r>
          </a:p>
        </p:txBody>
      </p:sp>
      <p:sp>
        <p:nvSpPr>
          <p:cNvPr id="35" name="Triángulo isósceles 33">
            <a:extLst>
              <a:ext uri="{FF2B5EF4-FFF2-40B4-BE49-F238E27FC236}">
                <a16:creationId xmlns:a16="http://schemas.microsoft.com/office/drawing/2014/main" id="{59E248A5-58A8-4C2D-A6AA-E82200FF0184}"/>
              </a:ext>
            </a:extLst>
          </p:cNvPr>
          <p:cNvSpPr/>
          <p:nvPr/>
        </p:nvSpPr>
        <p:spPr>
          <a:xfrm flipV="1">
            <a:off x="2225359" y="5863111"/>
            <a:ext cx="273486" cy="206313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>
              <a:solidFill>
                <a:schemeClr val="tx1"/>
              </a:solidFill>
            </a:endParaRPr>
          </a:p>
        </p:txBody>
      </p:sp>
      <p:sp>
        <p:nvSpPr>
          <p:cNvPr id="36" name="Diagrama de flujo: proceso 60">
            <a:extLst>
              <a:ext uri="{FF2B5EF4-FFF2-40B4-BE49-F238E27FC236}">
                <a16:creationId xmlns:a16="http://schemas.microsoft.com/office/drawing/2014/main" id="{D41319B1-6FDB-4DCA-A355-5A7B20F01479}"/>
              </a:ext>
            </a:extLst>
          </p:cNvPr>
          <p:cNvSpPr/>
          <p:nvPr/>
        </p:nvSpPr>
        <p:spPr>
          <a:xfrm>
            <a:off x="844722" y="4807330"/>
            <a:ext cx="3071958" cy="371918"/>
          </a:xfrm>
          <a:prstGeom prst="flowChartProcess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"\</a:t>
            </a:r>
            <a:r>
              <a:rPr lang="es-AR" sz="1400" dirty="0" err="1">
                <a:solidFill>
                  <a:schemeClr val="tx1"/>
                </a:solidFill>
              </a:rPr>
              <a:t>nVector</a:t>
            </a:r>
            <a:r>
              <a:rPr lang="es-AR" sz="1400" dirty="0">
                <a:solidFill>
                  <a:schemeClr val="tx1"/>
                </a:solidFill>
              </a:rPr>
              <a:t> de suma por fila:"</a:t>
            </a:r>
          </a:p>
        </p:txBody>
      </p:sp>
      <p:sp>
        <p:nvSpPr>
          <p:cNvPr id="37" name="36 Trapecio"/>
          <p:cNvSpPr/>
          <p:nvPr/>
        </p:nvSpPr>
        <p:spPr>
          <a:xfrm>
            <a:off x="686438" y="4807330"/>
            <a:ext cx="3379169" cy="371918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59 CuadroTexto">
            <a:extLst>
              <a:ext uri="{FF2B5EF4-FFF2-40B4-BE49-F238E27FC236}">
                <a16:creationId xmlns:a16="http://schemas.microsoft.com/office/drawing/2014/main" id="{9E18C2CC-FF98-4B48-B9C0-89B9074BDAA3}"/>
              </a:ext>
            </a:extLst>
          </p:cNvPr>
          <p:cNvSpPr txBox="1"/>
          <p:nvPr/>
        </p:nvSpPr>
        <p:spPr>
          <a:xfrm>
            <a:off x="7430588" y="1665975"/>
            <a:ext cx="380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 m[][4],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 v[],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cf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 cc           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void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Conector recto 35">
            <a:extLst>
              <a:ext uri="{FF2B5EF4-FFF2-40B4-BE49-F238E27FC236}">
                <a16:creationId xmlns:a16="http://schemas.microsoft.com/office/drawing/2014/main" id="{06BE443A-5A1B-4C2F-AEEB-58666C9771E6}"/>
              </a:ext>
            </a:extLst>
          </p:cNvPr>
          <p:cNvCxnSpPr>
            <a:cxnSpLocks/>
          </p:cNvCxnSpPr>
          <p:nvPr/>
        </p:nvCxnSpPr>
        <p:spPr>
          <a:xfrm>
            <a:off x="7238837" y="1689987"/>
            <a:ext cx="3665263" cy="2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36">
            <a:extLst>
              <a:ext uri="{FF2B5EF4-FFF2-40B4-BE49-F238E27FC236}">
                <a16:creationId xmlns:a16="http://schemas.microsoft.com/office/drawing/2014/main" id="{CF7748F0-F146-4142-997A-2D37B2915E57}"/>
              </a:ext>
            </a:extLst>
          </p:cNvPr>
          <p:cNvCxnSpPr>
            <a:cxnSpLocks/>
          </p:cNvCxnSpPr>
          <p:nvPr/>
        </p:nvCxnSpPr>
        <p:spPr>
          <a:xfrm>
            <a:off x="7448087" y="1408104"/>
            <a:ext cx="32098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37">
            <a:extLst>
              <a:ext uri="{FF2B5EF4-FFF2-40B4-BE49-F238E27FC236}">
                <a16:creationId xmlns:a16="http://schemas.microsoft.com/office/drawing/2014/main" id="{70F003BC-9F7C-43E0-9881-7F74C3580936}"/>
              </a:ext>
            </a:extLst>
          </p:cNvPr>
          <p:cNvCxnSpPr>
            <a:cxnSpLocks/>
          </p:cNvCxnSpPr>
          <p:nvPr/>
        </p:nvCxnSpPr>
        <p:spPr>
          <a:xfrm>
            <a:off x="7459225" y="1980261"/>
            <a:ext cx="32179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38">
            <a:extLst>
              <a:ext uri="{FF2B5EF4-FFF2-40B4-BE49-F238E27FC236}">
                <a16:creationId xmlns:a16="http://schemas.microsoft.com/office/drawing/2014/main" id="{841B563A-519C-4A7D-81DB-2E4CBB234B2F}"/>
              </a:ext>
            </a:extLst>
          </p:cNvPr>
          <p:cNvCxnSpPr>
            <a:cxnSpLocks/>
          </p:cNvCxnSpPr>
          <p:nvPr/>
        </p:nvCxnSpPr>
        <p:spPr>
          <a:xfrm flipV="1">
            <a:off x="7214281" y="140810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39">
            <a:extLst>
              <a:ext uri="{FF2B5EF4-FFF2-40B4-BE49-F238E27FC236}">
                <a16:creationId xmlns:a16="http://schemas.microsoft.com/office/drawing/2014/main" id="{FB437257-E2BD-4B26-B5CA-6FD69ADDCB2C}"/>
              </a:ext>
            </a:extLst>
          </p:cNvPr>
          <p:cNvCxnSpPr>
            <a:cxnSpLocks/>
          </p:cNvCxnSpPr>
          <p:nvPr/>
        </p:nvCxnSpPr>
        <p:spPr>
          <a:xfrm>
            <a:off x="7233612" y="1698378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0">
            <a:extLst>
              <a:ext uri="{FF2B5EF4-FFF2-40B4-BE49-F238E27FC236}">
                <a16:creationId xmlns:a16="http://schemas.microsoft.com/office/drawing/2014/main" id="{8DCBC811-C7B0-4AF8-9058-601BC9EEF33A}"/>
              </a:ext>
            </a:extLst>
          </p:cNvPr>
          <p:cNvCxnSpPr>
            <a:cxnSpLocks/>
          </p:cNvCxnSpPr>
          <p:nvPr/>
        </p:nvCxnSpPr>
        <p:spPr>
          <a:xfrm flipH="1" flipV="1">
            <a:off x="10657889" y="140810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1">
            <a:extLst>
              <a:ext uri="{FF2B5EF4-FFF2-40B4-BE49-F238E27FC236}">
                <a16:creationId xmlns:a16="http://schemas.microsoft.com/office/drawing/2014/main" id="{AA366B3F-8E2C-4FFF-9CF8-AA1FAFC0CED4}"/>
              </a:ext>
            </a:extLst>
          </p:cNvPr>
          <p:cNvCxnSpPr>
            <a:cxnSpLocks/>
          </p:cNvCxnSpPr>
          <p:nvPr/>
        </p:nvCxnSpPr>
        <p:spPr>
          <a:xfrm flipH="1">
            <a:off x="10677220" y="1685360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2">
            <a:extLst>
              <a:ext uri="{FF2B5EF4-FFF2-40B4-BE49-F238E27FC236}">
                <a16:creationId xmlns:a16="http://schemas.microsoft.com/office/drawing/2014/main" id="{8654EA15-CF3E-4EA7-B4A5-B482A7FE57AD}"/>
              </a:ext>
            </a:extLst>
          </p:cNvPr>
          <p:cNvCxnSpPr>
            <a:cxnSpLocks/>
          </p:cNvCxnSpPr>
          <p:nvPr/>
        </p:nvCxnSpPr>
        <p:spPr>
          <a:xfrm>
            <a:off x="10141222" y="1691262"/>
            <a:ext cx="11253" cy="2734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59 CuadroTexto">
            <a:extLst>
              <a:ext uri="{FF2B5EF4-FFF2-40B4-BE49-F238E27FC236}">
                <a16:creationId xmlns:a16="http://schemas.microsoft.com/office/drawing/2014/main" id="{37A06D0D-CF44-41CE-A6A3-028F1E006FA6}"/>
              </a:ext>
            </a:extLst>
          </p:cNvPr>
          <p:cNvSpPr txBox="1"/>
          <p:nvPr/>
        </p:nvSpPr>
        <p:spPr>
          <a:xfrm>
            <a:off x="8535651" y="1390624"/>
            <a:ext cx="1616144" cy="30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Arial" pitchFamily="34" charset="0"/>
                <a:cs typeface="Arial" pitchFamily="34" charset="0"/>
              </a:rPr>
              <a:t>SumaXFila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ángulo 48">
            <a:extLst>
              <a:ext uri="{FF2B5EF4-FFF2-40B4-BE49-F238E27FC236}">
                <a16:creationId xmlns:a16="http://schemas.microsoft.com/office/drawing/2014/main" id="{E29F2AF4-5D44-4F72-A652-1B13BAEB1243}"/>
              </a:ext>
            </a:extLst>
          </p:cNvPr>
          <p:cNvSpPr/>
          <p:nvPr/>
        </p:nvSpPr>
        <p:spPr>
          <a:xfrm>
            <a:off x="6902712" y="2061252"/>
            <a:ext cx="4558748" cy="31179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73" name="72 Grupo"/>
          <p:cNvGrpSpPr/>
          <p:nvPr/>
        </p:nvGrpSpPr>
        <p:grpSpPr>
          <a:xfrm>
            <a:off x="6264377" y="2350136"/>
            <a:ext cx="1318035" cy="1265930"/>
            <a:chOff x="5815335" y="2283333"/>
            <a:chExt cx="2040835" cy="2014331"/>
          </a:xfrm>
        </p:grpSpPr>
        <p:sp>
          <p:nvSpPr>
            <p:cNvPr id="61" name="Elipse 49">
              <a:extLst>
                <a:ext uri="{FF2B5EF4-FFF2-40B4-BE49-F238E27FC236}">
                  <a16:creationId xmlns:a16="http://schemas.microsoft.com/office/drawing/2014/main" id="{CD550FF9-B57A-4761-8569-4DD9EC9AE8D5}"/>
                </a:ext>
              </a:extLst>
            </p:cNvPr>
            <p:cNvSpPr/>
            <p:nvPr/>
          </p:nvSpPr>
          <p:spPr>
            <a:xfrm>
              <a:off x="5815335" y="2283333"/>
              <a:ext cx="2040835" cy="2014331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cxnSp>
          <p:nvCxnSpPr>
            <p:cNvPr id="62" name="Conector recto 50">
              <a:extLst>
                <a:ext uri="{FF2B5EF4-FFF2-40B4-BE49-F238E27FC236}">
                  <a16:creationId xmlns:a16="http://schemas.microsoft.com/office/drawing/2014/main" id="{C00FAA87-B742-424D-AE45-D7B02780B0FC}"/>
                </a:ext>
              </a:extLst>
            </p:cNvPr>
            <p:cNvCxnSpPr>
              <a:cxnSpLocks/>
            </p:cNvCxnSpPr>
            <p:nvPr/>
          </p:nvCxnSpPr>
          <p:spPr>
            <a:xfrm>
              <a:off x="5815335" y="3262312"/>
              <a:ext cx="2040835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Conector recto 51">
              <a:extLst>
                <a:ext uri="{FF2B5EF4-FFF2-40B4-BE49-F238E27FC236}">
                  <a16:creationId xmlns:a16="http://schemas.microsoft.com/office/drawing/2014/main" id="{10ED5E56-64A8-4A36-9CC6-1C002B96B027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7" y="3244087"/>
              <a:ext cx="0" cy="96743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Conector recto 52">
              <a:extLst>
                <a:ext uri="{FF2B5EF4-FFF2-40B4-BE49-F238E27FC236}">
                  <a16:creationId xmlns:a16="http://schemas.microsoft.com/office/drawing/2014/main" id="{10E8F1DE-4F8A-4C6D-8F1B-8D49144ECA6E}"/>
                </a:ext>
              </a:extLst>
            </p:cNvPr>
            <p:cNvCxnSpPr>
              <a:cxnSpLocks/>
            </p:cNvCxnSpPr>
            <p:nvPr/>
          </p:nvCxnSpPr>
          <p:spPr>
            <a:xfrm>
              <a:off x="7133927" y="3290498"/>
              <a:ext cx="0" cy="9210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5" name="Triángulo isósceles 53">
            <a:extLst>
              <a:ext uri="{FF2B5EF4-FFF2-40B4-BE49-F238E27FC236}">
                <a16:creationId xmlns:a16="http://schemas.microsoft.com/office/drawing/2014/main" id="{0361F521-CB08-4810-8CE7-D79E57B81BD7}"/>
              </a:ext>
            </a:extLst>
          </p:cNvPr>
          <p:cNvSpPr/>
          <p:nvPr/>
        </p:nvSpPr>
        <p:spPr>
          <a:xfrm flipV="1">
            <a:off x="8914521" y="5307521"/>
            <a:ext cx="492909" cy="37806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CuadroTexto 56">
            <a:extLst>
              <a:ext uri="{FF2B5EF4-FFF2-40B4-BE49-F238E27FC236}">
                <a16:creationId xmlns:a16="http://schemas.microsoft.com/office/drawing/2014/main" id="{FEF98083-D2E6-4906-97E8-E5D69DAB2D1F}"/>
              </a:ext>
            </a:extLst>
          </p:cNvPr>
          <p:cNvSpPr txBox="1"/>
          <p:nvPr/>
        </p:nvSpPr>
        <p:spPr>
          <a:xfrm>
            <a:off x="6853900" y="2551277"/>
            <a:ext cx="18920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/>
              <a:t>f</a:t>
            </a:r>
          </a:p>
        </p:txBody>
      </p:sp>
      <p:sp>
        <p:nvSpPr>
          <p:cNvPr id="67" name="CuadroTexto 57">
            <a:extLst>
              <a:ext uri="{FF2B5EF4-FFF2-40B4-BE49-F238E27FC236}">
                <a16:creationId xmlns:a16="http://schemas.microsoft.com/office/drawing/2014/main" id="{258778D9-F1ED-412A-B445-B0BBEE7219F7}"/>
              </a:ext>
            </a:extLst>
          </p:cNvPr>
          <p:cNvSpPr txBox="1"/>
          <p:nvPr/>
        </p:nvSpPr>
        <p:spPr>
          <a:xfrm>
            <a:off x="6422277" y="3059272"/>
            <a:ext cx="18920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>
                <a:ln>
                  <a:solidFill>
                    <a:schemeClr val="tx1"/>
                  </a:solidFill>
                </a:ln>
              </a:rPr>
              <a:t>0</a:t>
            </a:r>
          </a:p>
        </p:txBody>
      </p:sp>
      <p:sp>
        <p:nvSpPr>
          <p:cNvPr id="68" name="CuadroTexto 58">
            <a:extLst>
              <a:ext uri="{FF2B5EF4-FFF2-40B4-BE49-F238E27FC236}">
                <a16:creationId xmlns:a16="http://schemas.microsoft.com/office/drawing/2014/main" id="{4D4E3ECD-4D5C-42CA-9B94-76BEA2009C17}"/>
              </a:ext>
            </a:extLst>
          </p:cNvPr>
          <p:cNvSpPr txBox="1"/>
          <p:nvPr/>
        </p:nvSpPr>
        <p:spPr>
          <a:xfrm>
            <a:off x="6733063" y="2965387"/>
            <a:ext cx="4308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&lt;</a:t>
            </a:r>
          </a:p>
          <a:p>
            <a:pPr algn="ctr"/>
            <a:r>
              <a:rPr lang="es-AR" sz="1400" dirty="0" err="1">
                <a:ln>
                  <a:solidFill>
                    <a:schemeClr val="tx1"/>
                  </a:solidFill>
                </a:ln>
              </a:rPr>
              <a:t>cf</a:t>
            </a:r>
            <a:endParaRPr lang="es-AR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9" name="CuadroTexto 59">
            <a:extLst>
              <a:ext uri="{FF2B5EF4-FFF2-40B4-BE49-F238E27FC236}">
                <a16:creationId xmlns:a16="http://schemas.microsoft.com/office/drawing/2014/main" id="{1B075255-C119-46A1-B609-BEDDC4597666}"/>
              </a:ext>
            </a:extLst>
          </p:cNvPr>
          <p:cNvSpPr txBox="1"/>
          <p:nvPr/>
        </p:nvSpPr>
        <p:spPr>
          <a:xfrm>
            <a:off x="7173829" y="3089752"/>
            <a:ext cx="346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sp>
        <p:nvSpPr>
          <p:cNvPr id="74" name="Rectángulo 48">
            <a:extLst>
              <a:ext uri="{FF2B5EF4-FFF2-40B4-BE49-F238E27FC236}">
                <a16:creationId xmlns:a16="http://schemas.microsoft.com/office/drawing/2014/main" id="{E29F2AF4-5D44-4F72-A652-1B13BAEB1243}"/>
              </a:ext>
            </a:extLst>
          </p:cNvPr>
          <p:cNvSpPr/>
          <p:nvPr/>
        </p:nvSpPr>
        <p:spPr>
          <a:xfrm>
            <a:off x="8061691" y="2559195"/>
            <a:ext cx="3231888" cy="200549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75" name="74 Grupo"/>
          <p:cNvGrpSpPr/>
          <p:nvPr/>
        </p:nvGrpSpPr>
        <p:grpSpPr>
          <a:xfrm>
            <a:off x="7444075" y="3028676"/>
            <a:ext cx="1318035" cy="1265930"/>
            <a:chOff x="5815335" y="2283333"/>
            <a:chExt cx="2040835" cy="2014331"/>
          </a:xfrm>
        </p:grpSpPr>
        <p:sp>
          <p:nvSpPr>
            <p:cNvPr id="76" name="Elipse 49">
              <a:extLst>
                <a:ext uri="{FF2B5EF4-FFF2-40B4-BE49-F238E27FC236}">
                  <a16:creationId xmlns:a16="http://schemas.microsoft.com/office/drawing/2014/main" id="{CD550FF9-B57A-4761-8569-4DD9EC9AE8D5}"/>
                </a:ext>
              </a:extLst>
            </p:cNvPr>
            <p:cNvSpPr/>
            <p:nvPr/>
          </p:nvSpPr>
          <p:spPr>
            <a:xfrm>
              <a:off x="5815335" y="2283333"/>
              <a:ext cx="2040835" cy="2014331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cxnSp>
          <p:nvCxnSpPr>
            <p:cNvPr id="77" name="Conector recto 50">
              <a:extLst>
                <a:ext uri="{FF2B5EF4-FFF2-40B4-BE49-F238E27FC236}">
                  <a16:creationId xmlns:a16="http://schemas.microsoft.com/office/drawing/2014/main" id="{C00FAA87-B742-424D-AE45-D7B02780B0FC}"/>
                </a:ext>
              </a:extLst>
            </p:cNvPr>
            <p:cNvCxnSpPr>
              <a:cxnSpLocks/>
            </p:cNvCxnSpPr>
            <p:nvPr/>
          </p:nvCxnSpPr>
          <p:spPr>
            <a:xfrm>
              <a:off x="5815335" y="3262312"/>
              <a:ext cx="2040835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Conector recto 51">
              <a:extLst>
                <a:ext uri="{FF2B5EF4-FFF2-40B4-BE49-F238E27FC236}">
                  <a16:creationId xmlns:a16="http://schemas.microsoft.com/office/drawing/2014/main" id="{10ED5E56-64A8-4A36-9CC6-1C002B96B027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7" y="3244087"/>
              <a:ext cx="0" cy="96743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Conector recto 52">
              <a:extLst>
                <a:ext uri="{FF2B5EF4-FFF2-40B4-BE49-F238E27FC236}">
                  <a16:creationId xmlns:a16="http://schemas.microsoft.com/office/drawing/2014/main" id="{10E8F1DE-4F8A-4C6D-8F1B-8D49144ECA6E}"/>
                </a:ext>
              </a:extLst>
            </p:cNvPr>
            <p:cNvCxnSpPr>
              <a:cxnSpLocks/>
            </p:cNvCxnSpPr>
            <p:nvPr/>
          </p:nvCxnSpPr>
          <p:spPr>
            <a:xfrm>
              <a:off x="7133927" y="3290498"/>
              <a:ext cx="0" cy="9210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0" name="CuadroTexto 56">
            <a:extLst>
              <a:ext uri="{FF2B5EF4-FFF2-40B4-BE49-F238E27FC236}">
                <a16:creationId xmlns:a16="http://schemas.microsoft.com/office/drawing/2014/main" id="{FEF98083-D2E6-4906-97E8-E5D69DAB2D1F}"/>
              </a:ext>
            </a:extLst>
          </p:cNvPr>
          <p:cNvSpPr txBox="1"/>
          <p:nvPr/>
        </p:nvSpPr>
        <p:spPr>
          <a:xfrm>
            <a:off x="8033598" y="3229817"/>
            <a:ext cx="18920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/>
              <a:t>c</a:t>
            </a:r>
          </a:p>
        </p:txBody>
      </p:sp>
      <p:sp>
        <p:nvSpPr>
          <p:cNvPr id="81" name="CuadroTexto 57">
            <a:extLst>
              <a:ext uri="{FF2B5EF4-FFF2-40B4-BE49-F238E27FC236}">
                <a16:creationId xmlns:a16="http://schemas.microsoft.com/office/drawing/2014/main" id="{258778D9-F1ED-412A-B445-B0BBEE7219F7}"/>
              </a:ext>
            </a:extLst>
          </p:cNvPr>
          <p:cNvSpPr txBox="1"/>
          <p:nvPr/>
        </p:nvSpPr>
        <p:spPr>
          <a:xfrm>
            <a:off x="7601975" y="3737812"/>
            <a:ext cx="18920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>
                <a:ln>
                  <a:solidFill>
                    <a:schemeClr val="tx1"/>
                  </a:solidFill>
                </a:ln>
              </a:rPr>
              <a:t>0</a:t>
            </a:r>
          </a:p>
        </p:txBody>
      </p:sp>
      <p:sp>
        <p:nvSpPr>
          <p:cNvPr id="82" name="CuadroTexto 58">
            <a:extLst>
              <a:ext uri="{FF2B5EF4-FFF2-40B4-BE49-F238E27FC236}">
                <a16:creationId xmlns:a16="http://schemas.microsoft.com/office/drawing/2014/main" id="{4D4E3ECD-4D5C-42CA-9B94-76BEA2009C17}"/>
              </a:ext>
            </a:extLst>
          </p:cNvPr>
          <p:cNvSpPr txBox="1"/>
          <p:nvPr/>
        </p:nvSpPr>
        <p:spPr>
          <a:xfrm>
            <a:off x="7912761" y="3643927"/>
            <a:ext cx="4308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&lt;</a:t>
            </a:r>
          </a:p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cc</a:t>
            </a:r>
          </a:p>
        </p:txBody>
      </p:sp>
      <p:sp>
        <p:nvSpPr>
          <p:cNvPr id="83" name="CuadroTexto 59">
            <a:extLst>
              <a:ext uri="{FF2B5EF4-FFF2-40B4-BE49-F238E27FC236}">
                <a16:creationId xmlns:a16="http://schemas.microsoft.com/office/drawing/2014/main" id="{1B075255-C119-46A1-B609-BEDDC4597666}"/>
              </a:ext>
            </a:extLst>
          </p:cNvPr>
          <p:cNvSpPr txBox="1"/>
          <p:nvPr/>
        </p:nvSpPr>
        <p:spPr>
          <a:xfrm>
            <a:off x="8353527" y="3768292"/>
            <a:ext cx="346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sp>
        <p:nvSpPr>
          <p:cNvPr id="49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8588708" y="2129821"/>
            <a:ext cx="1516269" cy="351847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v[f]=0</a:t>
            </a:r>
            <a:endParaRPr lang="es-AR" sz="1050" dirty="0">
              <a:solidFill>
                <a:schemeClr val="tx1"/>
              </a:solidFill>
            </a:endParaRPr>
          </a:p>
        </p:txBody>
      </p:sp>
      <p:sp>
        <p:nvSpPr>
          <p:cNvPr id="50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9068222" y="3385965"/>
            <a:ext cx="1516269" cy="351847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v[f]+=m[f][c]</a:t>
            </a:r>
          </a:p>
        </p:txBody>
      </p:sp>
      <p:sp>
        <p:nvSpPr>
          <p:cNvPr id="51" name="CuadroTexto 8">
            <a:extLst>
              <a:ext uri="{FF2B5EF4-FFF2-40B4-BE49-F238E27FC236}">
                <a16:creationId xmlns:a16="http://schemas.microsoft.com/office/drawing/2014/main" id="{459C844E-3270-4F51-B31D-9E8C047911B4}"/>
              </a:ext>
            </a:extLst>
          </p:cNvPr>
          <p:cNvSpPr txBox="1"/>
          <p:nvPr/>
        </p:nvSpPr>
        <p:spPr>
          <a:xfrm>
            <a:off x="9043381" y="6531561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Preparado por Ing. Lorena Sotelo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142858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/>
      <p:bldP spid="60" grpId="0" animBg="1"/>
      <p:bldP spid="65" grpId="0" animBg="1"/>
      <p:bldP spid="66" grpId="0"/>
      <p:bldP spid="67" grpId="0"/>
      <p:bldP spid="68" grpId="0"/>
      <p:bldP spid="69" grpId="0"/>
      <p:bldP spid="74" grpId="0" animBg="1"/>
      <p:bldP spid="80" grpId="0"/>
      <p:bldP spid="81" grpId="0"/>
      <p:bldP spid="82" grpId="0"/>
      <p:bldP spid="83" grpId="0"/>
      <p:bldP spid="4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2C33067-1D0B-4CAF-A11C-DF9ED5A2B288}"/>
              </a:ext>
            </a:extLst>
          </p:cNvPr>
          <p:cNvSpPr/>
          <p:nvPr/>
        </p:nvSpPr>
        <p:spPr>
          <a:xfrm>
            <a:off x="340046" y="72406"/>
            <a:ext cx="10225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latin typeface="-apple-system"/>
              </a:rPr>
              <a:t>Ej</a:t>
            </a:r>
            <a:r>
              <a:rPr lang="es-AR" dirty="0">
                <a:latin typeface="-apple-system"/>
              </a:rPr>
              <a:t> 7.2.3 </a:t>
            </a:r>
            <a:r>
              <a:rPr lang="es-ES" dirty="0"/>
              <a:t>Ingresar una matriz de 5x4 por teclado. Realizar una función que genere un vector con la suma por fila de dicha matriz.</a:t>
            </a:r>
            <a:endParaRPr lang="es-AR" dirty="0"/>
          </a:p>
        </p:txBody>
      </p:sp>
      <p:sp>
        <p:nvSpPr>
          <p:cNvPr id="30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340046" y="1507174"/>
            <a:ext cx="4274202" cy="2028506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int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mat</a:t>
            </a:r>
            <a:r>
              <a:rPr lang="es-AR" sz="1400" dirty="0">
                <a:solidFill>
                  <a:schemeClr val="tx1"/>
                </a:solidFill>
              </a:rPr>
              <a:t>[5][4] = {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{10,3,2,5},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{2,3,10,20},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{7,2,3,2},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{70,20,10,20},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{2,3,5,3}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};</a:t>
            </a:r>
          </a:p>
          <a:p>
            <a:endParaRPr lang="es-AR" sz="1400" dirty="0">
              <a:solidFill>
                <a:schemeClr val="tx1"/>
              </a:solidFill>
            </a:endParaRPr>
          </a:p>
          <a:p>
            <a:r>
              <a:rPr lang="es-AR" sz="1400" dirty="0" err="1">
                <a:solidFill>
                  <a:schemeClr val="tx1"/>
                </a:solidFill>
              </a:rPr>
              <a:t>int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vecSumFila</a:t>
            </a:r>
            <a:r>
              <a:rPr lang="es-AR" sz="1400" dirty="0">
                <a:solidFill>
                  <a:schemeClr val="tx1"/>
                </a:solidFill>
              </a:rPr>
              <a:t>[5]</a:t>
            </a:r>
          </a:p>
        </p:txBody>
      </p:sp>
      <p:sp>
        <p:nvSpPr>
          <p:cNvPr id="31" name="Elipse 29">
            <a:extLst>
              <a:ext uri="{FF2B5EF4-FFF2-40B4-BE49-F238E27FC236}">
                <a16:creationId xmlns:a16="http://schemas.microsoft.com/office/drawing/2014/main" id="{BB111086-F69C-4BEC-9C73-72D05C12396A}"/>
              </a:ext>
            </a:extLst>
          </p:cNvPr>
          <p:cNvSpPr/>
          <p:nvPr/>
        </p:nvSpPr>
        <p:spPr>
          <a:xfrm>
            <a:off x="951402" y="1074028"/>
            <a:ext cx="2666135" cy="27596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7.2.3V1</a:t>
            </a:r>
          </a:p>
        </p:txBody>
      </p:sp>
      <p:sp>
        <p:nvSpPr>
          <p:cNvPr id="32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340046" y="3659557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2000" dirty="0">
                <a:solidFill>
                  <a:schemeClr val="tx1"/>
                </a:solidFill>
              </a:rPr>
              <a:t> </a:t>
            </a:r>
            <a:r>
              <a:rPr lang="es-AR" sz="1400" dirty="0">
                <a:solidFill>
                  <a:schemeClr val="tx1"/>
                </a:solidFill>
              </a:rPr>
              <a:t>MOSTRAR(mat,5,4)</a:t>
            </a:r>
          </a:p>
        </p:txBody>
      </p:sp>
      <p:sp>
        <p:nvSpPr>
          <p:cNvPr id="33" name="Diagrama de flujo: proceso 31">
            <a:extLst>
              <a:ext uri="{FF2B5EF4-FFF2-40B4-BE49-F238E27FC236}">
                <a16:creationId xmlns:a16="http://schemas.microsoft.com/office/drawing/2014/main" id="{B1A6B207-87FA-40F7-A3ED-074D93A7F714}"/>
              </a:ext>
            </a:extLst>
          </p:cNvPr>
          <p:cNvSpPr/>
          <p:nvPr/>
        </p:nvSpPr>
        <p:spPr>
          <a:xfrm>
            <a:off x="340046" y="4219152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SumaXFila</a:t>
            </a:r>
            <a:r>
              <a:rPr lang="es-AR" sz="1400" dirty="0">
                <a:solidFill>
                  <a:schemeClr val="tx1"/>
                </a:solidFill>
              </a:rPr>
              <a:t>(</a:t>
            </a:r>
            <a:r>
              <a:rPr lang="es-AR" sz="1400" dirty="0" err="1">
                <a:solidFill>
                  <a:schemeClr val="tx1"/>
                </a:solidFill>
              </a:rPr>
              <a:t>mat,vecSumFila</a:t>
            </a:r>
            <a:r>
              <a:rPr lang="es-AR" sz="1400" dirty="0">
                <a:solidFill>
                  <a:schemeClr val="tx1"/>
                </a:solidFill>
              </a:rPr>
              <a:t>, 5,4))</a:t>
            </a:r>
          </a:p>
        </p:txBody>
      </p:sp>
      <p:sp>
        <p:nvSpPr>
          <p:cNvPr id="34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333621" y="5307521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MostrarVector</a:t>
            </a:r>
            <a:r>
              <a:rPr lang="es-AR" sz="1400" dirty="0">
                <a:solidFill>
                  <a:schemeClr val="tx1"/>
                </a:solidFill>
              </a:rPr>
              <a:t>(</a:t>
            </a:r>
            <a:r>
              <a:rPr lang="es-AR" sz="1400" dirty="0" err="1">
                <a:solidFill>
                  <a:schemeClr val="tx1"/>
                </a:solidFill>
              </a:rPr>
              <a:t>vecSumFila</a:t>
            </a:r>
            <a:r>
              <a:rPr lang="es-AR" sz="1400" dirty="0">
                <a:solidFill>
                  <a:schemeClr val="tx1"/>
                </a:solidFill>
              </a:rPr>
              <a:t>, 5)</a:t>
            </a:r>
          </a:p>
        </p:txBody>
      </p:sp>
      <p:sp>
        <p:nvSpPr>
          <p:cNvPr id="35" name="Triángulo isósceles 33">
            <a:extLst>
              <a:ext uri="{FF2B5EF4-FFF2-40B4-BE49-F238E27FC236}">
                <a16:creationId xmlns:a16="http://schemas.microsoft.com/office/drawing/2014/main" id="{59E248A5-58A8-4C2D-A6AA-E82200FF0184}"/>
              </a:ext>
            </a:extLst>
          </p:cNvPr>
          <p:cNvSpPr/>
          <p:nvPr/>
        </p:nvSpPr>
        <p:spPr>
          <a:xfrm flipV="1">
            <a:off x="2225359" y="5863111"/>
            <a:ext cx="273486" cy="206313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>
              <a:solidFill>
                <a:schemeClr val="tx1"/>
              </a:solidFill>
            </a:endParaRPr>
          </a:p>
        </p:txBody>
      </p:sp>
      <p:sp>
        <p:nvSpPr>
          <p:cNvPr id="36" name="Diagrama de flujo: proceso 60">
            <a:extLst>
              <a:ext uri="{FF2B5EF4-FFF2-40B4-BE49-F238E27FC236}">
                <a16:creationId xmlns:a16="http://schemas.microsoft.com/office/drawing/2014/main" id="{D41319B1-6FDB-4DCA-A355-5A7B20F01479}"/>
              </a:ext>
            </a:extLst>
          </p:cNvPr>
          <p:cNvSpPr/>
          <p:nvPr/>
        </p:nvSpPr>
        <p:spPr>
          <a:xfrm>
            <a:off x="844722" y="4807330"/>
            <a:ext cx="3071958" cy="371918"/>
          </a:xfrm>
          <a:prstGeom prst="flowChartProcess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"\</a:t>
            </a:r>
            <a:r>
              <a:rPr lang="es-AR" sz="1400" dirty="0" err="1">
                <a:solidFill>
                  <a:schemeClr val="tx1"/>
                </a:solidFill>
              </a:rPr>
              <a:t>nVector</a:t>
            </a:r>
            <a:r>
              <a:rPr lang="es-AR" sz="1400" dirty="0">
                <a:solidFill>
                  <a:schemeClr val="tx1"/>
                </a:solidFill>
              </a:rPr>
              <a:t> de suma por fila:"</a:t>
            </a:r>
          </a:p>
        </p:txBody>
      </p:sp>
      <p:sp>
        <p:nvSpPr>
          <p:cNvPr id="37" name="36 Trapecio"/>
          <p:cNvSpPr/>
          <p:nvPr/>
        </p:nvSpPr>
        <p:spPr>
          <a:xfrm>
            <a:off x="686438" y="4807330"/>
            <a:ext cx="3379169" cy="371918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59 CuadroTexto">
            <a:extLst>
              <a:ext uri="{FF2B5EF4-FFF2-40B4-BE49-F238E27FC236}">
                <a16:creationId xmlns:a16="http://schemas.microsoft.com/office/drawing/2014/main" id="{9E18C2CC-FF98-4B48-B9C0-89B9074BDAA3}"/>
              </a:ext>
            </a:extLst>
          </p:cNvPr>
          <p:cNvSpPr txBox="1"/>
          <p:nvPr/>
        </p:nvSpPr>
        <p:spPr>
          <a:xfrm>
            <a:off x="7430588" y="1665975"/>
            <a:ext cx="380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 v[],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 ce                                   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void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Conector recto 35">
            <a:extLst>
              <a:ext uri="{FF2B5EF4-FFF2-40B4-BE49-F238E27FC236}">
                <a16:creationId xmlns:a16="http://schemas.microsoft.com/office/drawing/2014/main" id="{06BE443A-5A1B-4C2F-AEEB-58666C9771E6}"/>
              </a:ext>
            </a:extLst>
          </p:cNvPr>
          <p:cNvCxnSpPr>
            <a:cxnSpLocks/>
          </p:cNvCxnSpPr>
          <p:nvPr/>
        </p:nvCxnSpPr>
        <p:spPr>
          <a:xfrm>
            <a:off x="7238837" y="1689987"/>
            <a:ext cx="3665263" cy="2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36">
            <a:extLst>
              <a:ext uri="{FF2B5EF4-FFF2-40B4-BE49-F238E27FC236}">
                <a16:creationId xmlns:a16="http://schemas.microsoft.com/office/drawing/2014/main" id="{CF7748F0-F146-4142-997A-2D37B2915E57}"/>
              </a:ext>
            </a:extLst>
          </p:cNvPr>
          <p:cNvCxnSpPr>
            <a:cxnSpLocks/>
          </p:cNvCxnSpPr>
          <p:nvPr/>
        </p:nvCxnSpPr>
        <p:spPr>
          <a:xfrm>
            <a:off x="7448087" y="1408104"/>
            <a:ext cx="32098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37">
            <a:extLst>
              <a:ext uri="{FF2B5EF4-FFF2-40B4-BE49-F238E27FC236}">
                <a16:creationId xmlns:a16="http://schemas.microsoft.com/office/drawing/2014/main" id="{70F003BC-9F7C-43E0-9881-7F74C3580936}"/>
              </a:ext>
            </a:extLst>
          </p:cNvPr>
          <p:cNvCxnSpPr>
            <a:cxnSpLocks/>
          </p:cNvCxnSpPr>
          <p:nvPr/>
        </p:nvCxnSpPr>
        <p:spPr>
          <a:xfrm>
            <a:off x="7459225" y="1980261"/>
            <a:ext cx="32179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38">
            <a:extLst>
              <a:ext uri="{FF2B5EF4-FFF2-40B4-BE49-F238E27FC236}">
                <a16:creationId xmlns:a16="http://schemas.microsoft.com/office/drawing/2014/main" id="{841B563A-519C-4A7D-81DB-2E4CBB234B2F}"/>
              </a:ext>
            </a:extLst>
          </p:cNvPr>
          <p:cNvCxnSpPr>
            <a:cxnSpLocks/>
          </p:cNvCxnSpPr>
          <p:nvPr/>
        </p:nvCxnSpPr>
        <p:spPr>
          <a:xfrm flipV="1">
            <a:off x="7214281" y="140810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39">
            <a:extLst>
              <a:ext uri="{FF2B5EF4-FFF2-40B4-BE49-F238E27FC236}">
                <a16:creationId xmlns:a16="http://schemas.microsoft.com/office/drawing/2014/main" id="{FB437257-E2BD-4B26-B5CA-6FD69ADDCB2C}"/>
              </a:ext>
            </a:extLst>
          </p:cNvPr>
          <p:cNvCxnSpPr>
            <a:cxnSpLocks/>
          </p:cNvCxnSpPr>
          <p:nvPr/>
        </p:nvCxnSpPr>
        <p:spPr>
          <a:xfrm>
            <a:off x="7233612" y="1698378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0">
            <a:extLst>
              <a:ext uri="{FF2B5EF4-FFF2-40B4-BE49-F238E27FC236}">
                <a16:creationId xmlns:a16="http://schemas.microsoft.com/office/drawing/2014/main" id="{8DCBC811-C7B0-4AF8-9058-601BC9EEF33A}"/>
              </a:ext>
            </a:extLst>
          </p:cNvPr>
          <p:cNvCxnSpPr>
            <a:cxnSpLocks/>
          </p:cNvCxnSpPr>
          <p:nvPr/>
        </p:nvCxnSpPr>
        <p:spPr>
          <a:xfrm flipH="1" flipV="1">
            <a:off x="10657889" y="140810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1">
            <a:extLst>
              <a:ext uri="{FF2B5EF4-FFF2-40B4-BE49-F238E27FC236}">
                <a16:creationId xmlns:a16="http://schemas.microsoft.com/office/drawing/2014/main" id="{AA366B3F-8E2C-4FFF-9CF8-AA1FAFC0CED4}"/>
              </a:ext>
            </a:extLst>
          </p:cNvPr>
          <p:cNvCxnSpPr>
            <a:cxnSpLocks/>
          </p:cNvCxnSpPr>
          <p:nvPr/>
        </p:nvCxnSpPr>
        <p:spPr>
          <a:xfrm flipH="1">
            <a:off x="10677220" y="1685360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2">
            <a:extLst>
              <a:ext uri="{FF2B5EF4-FFF2-40B4-BE49-F238E27FC236}">
                <a16:creationId xmlns:a16="http://schemas.microsoft.com/office/drawing/2014/main" id="{8654EA15-CF3E-4EA7-B4A5-B482A7FE57AD}"/>
              </a:ext>
            </a:extLst>
          </p:cNvPr>
          <p:cNvCxnSpPr>
            <a:cxnSpLocks/>
          </p:cNvCxnSpPr>
          <p:nvPr/>
        </p:nvCxnSpPr>
        <p:spPr>
          <a:xfrm>
            <a:off x="10141222" y="1691262"/>
            <a:ext cx="11253" cy="2734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59 CuadroTexto">
            <a:extLst>
              <a:ext uri="{FF2B5EF4-FFF2-40B4-BE49-F238E27FC236}">
                <a16:creationId xmlns:a16="http://schemas.microsoft.com/office/drawing/2014/main" id="{37A06D0D-CF44-41CE-A6A3-028F1E006FA6}"/>
              </a:ext>
            </a:extLst>
          </p:cNvPr>
          <p:cNvSpPr txBox="1"/>
          <p:nvPr/>
        </p:nvSpPr>
        <p:spPr>
          <a:xfrm>
            <a:off x="8535651" y="1390624"/>
            <a:ext cx="1616144" cy="30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Arial" pitchFamily="34" charset="0"/>
                <a:cs typeface="Arial" pitchFamily="34" charset="0"/>
              </a:rPr>
              <a:t>MostrarVector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ángulo 48">
            <a:extLst>
              <a:ext uri="{FF2B5EF4-FFF2-40B4-BE49-F238E27FC236}">
                <a16:creationId xmlns:a16="http://schemas.microsoft.com/office/drawing/2014/main" id="{E29F2AF4-5D44-4F72-A652-1B13BAEB1243}"/>
              </a:ext>
            </a:extLst>
          </p:cNvPr>
          <p:cNvSpPr/>
          <p:nvPr/>
        </p:nvSpPr>
        <p:spPr>
          <a:xfrm>
            <a:off x="6902712" y="2061253"/>
            <a:ext cx="4558748" cy="18314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73" name="72 Grupo"/>
          <p:cNvGrpSpPr/>
          <p:nvPr/>
        </p:nvGrpSpPr>
        <p:grpSpPr>
          <a:xfrm>
            <a:off x="6264377" y="2350136"/>
            <a:ext cx="1318035" cy="1265930"/>
            <a:chOff x="5815335" y="2283333"/>
            <a:chExt cx="2040835" cy="2014331"/>
          </a:xfrm>
        </p:grpSpPr>
        <p:sp>
          <p:nvSpPr>
            <p:cNvPr id="61" name="Elipse 49">
              <a:extLst>
                <a:ext uri="{FF2B5EF4-FFF2-40B4-BE49-F238E27FC236}">
                  <a16:creationId xmlns:a16="http://schemas.microsoft.com/office/drawing/2014/main" id="{CD550FF9-B57A-4761-8569-4DD9EC9AE8D5}"/>
                </a:ext>
              </a:extLst>
            </p:cNvPr>
            <p:cNvSpPr/>
            <p:nvPr/>
          </p:nvSpPr>
          <p:spPr>
            <a:xfrm>
              <a:off x="5815335" y="2283333"/>
              <a:ext cx="2040835" cy="2014331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cxnSp>
          <p:nvCxnSpPr>
            <p:cNvPr id="62" name="Conector recto 50">
              <a:extLst>
                <a:ext uri="{FF2B5EF4-FFF2-40B4-BE49-F238E27FC236}">
                  <a16:creationId xmlns:a16="http://schemas.microsoft.com/office/drawing/2014/main" id="{C00FAA87-B742-424D-AE45-D7B02780B0FC}"/>
                </a:ext>
              </a:extLst>
            </p:cNvPr>
            <p:cNvCxnSpPr>
              <a:cxnSpLocks/>
            </p:cNvCxnSpPr>
            <p:nvPr/>
          </p:nvCxnSpPr>
          <p:spPr>
            <a:xfrm>
              <a:off x="5815335" y="3262312"/>
              <a:ext cx="2040835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Conector recto 51">
              <a:extLst>
                <a:ext uri="{FF2B5EF4-FFF2-40B4-BE49-F238E27FC236}">
                  <a16:creationId xmlns:a16="http://schemas.microsoft.com/office/drawing/2014/main" id="{10ED5E56-64A8-4A36-9CC6-1C002B96B027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7" y="3244087"/>
              <a:ext cx="0" cy="96743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Conector recto 52">
              <a:extLst>
                <a:ext uri="{FF2B5EF4-FFF2-40B4-BE49-F238E27FC236}">
                  <a16:creationId xmlns:a16="http://schemas.microsoft.com/office/drawing/2014/main" id="{10E8F1DE-4F8A-4C6D-8F1B-8D49144ECA6E}"/>
                </a:ext>
              </a:extLst>
            </p:cNvPr>
            <p:cNvCxnSpPr>
              <a:cxnSpLocks/>
            </p:cNvCxnSpPr>
            <p:nvPr/>
          </p:nvCxnSpPr>
          <p:spPr>
            <a:xfrm>
              <a:off x="7133927" y="3290498"/>
              <a:ext cx="0" cy="9210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5" name="Triángulo isósceles 53">
            <a:extLst>
              <a:ext uri="{FF2B5EF4-FFF2-40B4-BE49-F238E27FC236}">
                <a16:creationId xmlns:a16="http://schemas.microsoft.com/office/drawing/2014/main" id="{0361F521-CB08-4810-8CE7-D79E57B81BD7}"/>
              </a:ext>
            </a:extLst>
          </p:cNvPr>
          <p:cNvSpPr/>
          <p:nvPr/>
        </p:nvSpPr>
        <p:spPr>
          <a:xfrm flipV="1">
            <a:off x="8936701" y="3952022"/>
            <a:ext cx="492909" cy="37806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CuadroTexto 56">
            <a:extLst>
              <a:ext uri="{FF2B5EF4-FFF2-40B4-BE49-F238E27FC236}">
                <a16:creationId xmlns:a16="http://schemas.microsoft.com/office/drawing/2014/main" id="{FEF98083-D2E6-4906-97E8-E5D69DAB2D1F}"/>
              </a:ext>
            </a:extLst>
          </p:cNvPr>
          <p:cNvSpPr txBox="1"/>
          <p:nvPr/>
        </p:nvSpPr>
        <p:spPr>
          <a:xfrm>
            <a:off x="6853900" y="2551277"/>
            <a:ext cx="18920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/>
              <a:t>i</a:t>
            </a:r>
          </a:p>
        </p:txBody>
      </p:sp>
      <p:sp>
        <p:nvSpPr>
          <p:cNvPr id="67" name="CuadroTexto 57">
            <a:extLst>
              <a:ext uri="{FF2B5EF4-FFF2-40B4-BE49-F238E27FC236}">
                <a16:creationId xmlns:a16="http://schemas.microsoft.com/office/drawing/2014/main" id="{258778D9-F1ED-412A-B445-B0BBEE7219F7}"/>
              </a:ext>
            </a:extLst>
          </p:cNvPr>
          <p:cNvSpPr txBox="1"/>
          <p:nvPr/>
        </p:nvSpPr>
        <p:spPr>
          <a:xfrm>
            <a:off x="6422277" y="3059272"/>
            <a:ext cx="18920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>
                <a:ln>
                  <a:solidFill>
                    <a:schemeClr val="tx1"/>
                  </a:solidFill>
                </a:ln>
              </a:rPr>
              <a:t>0</a:t>
            </a:r>
          </a:p>
        </p:txBody>
      </p:sp>
      <p:sp>
        <p:nvSpPr>
          <p:cNvPr id="68" name="CuadroTexto 58">
            <a:extLst>
              <a:ext uri="{FF2B5EF4-FFF2-40B4-BE49-F238E27FC236}">
                <a16:creationId xmlns:a16="http://schemas.microsoft.com/office/drawing/2014/main" id="{4D4E3ECD-4D5C-42CA-9B94-76BEA2009C17}"/>
              </a:ext>
            </a:extLst>
          </p:cNvPr>
          <p:cNvSpPr txBox="1"/>
          <p:nvPr/>
        </p:nvSpPr>
        <p:spPr>
          <a:xfrm>
            <a:off x="6733063" y="2965387"/>
            <a:ext cx="4308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&lt;</a:t>
            </a:r>
          </a:p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ce</a:t>
            </a:r>
          </a:p>
        </p:txBody>
      </p:sp>
      <p:sp>
        <p:nvSpPr>
          <p:cNvPr id="69" name="CuadroTexto 59">
            <a:extLst>
              <a:ext uri="{FF2B5EF4-FFF2-40B4-BE49-F238E27FC236}">
                <a16:creationId xmlns:a16="http://schemas.microsoft.com/office/drawing/2014/main" id="{1B075255-C119-46A1-B609-BEDDC4597666}"/>
              </a:ext>
            </a:extLst>
          </p:cNvPr>
          <p:cNvSpPr txBox="1"/>
          <p:nvPr/>
        </p:nvSpPr>
        <p:spPr>
          <a:xfrm>
            <a:off x="7173829" y="3089752"/>
            <a:ext cx="346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sp>
        <p:nvSpPr>
          <p:cNvPr id="51" name="Diagrama de flujo: proceso 60">
            <a:extLst>
              <a:ext uri="{FF2B5EF4-FFF2-40B4-BE49-F238E27FC236}">
                <a16:creationId xmlns:a16="http://schemas.microsoft.com/office/drawing/2014/main" id="{D41319B1-6FDB-4DCA-A355-5A7B20F01479}"/>
              </a:ext>
            </a:extLst>
          </p:cNvPr>
          <p:cNvSpPr/>
          <p:nvPr/>
        </p:nvSpPr>
        <p:spPr>
          <a:xfrm>
            <a:off x="8300445" y="2751332"/>
            <a:ext cx="1631743" cy="532298"/>
          </a:xfrm>
          <a:prstGeom prst="flowChartProcess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"\</a:t>
            </a:r>
            <a:r>
              <a:rPr lang="es-AR" sz="1400" dirty="0" err="1">
                <a:solidFill>
                  <a:schemeClr val="tx1"/>
                </a:solidFill>
              </a:rPr>
              <a:t>n",v</a:t>
            </a:r>
            <a:r>
              <a:rPr lang="es-AR" sz="1400" dirty="0">
                <a:solidFill>
                  <a:schemeClr val="tx1"/>
                </a:solidFill>
              </a:rPr>
              <a:t>[i]</a:t>
            </a:r>
            <a:endParaRPr lang="es-AR" sz="2400" dirty="0">
              <a:solidFill>
                <a:schemeClr val="tx1"/>
              </a:solidFill>
            </a:endParaRPr>
          </a:p>
        </p:txBody>
      </p:sp>
      <p:sp>
        <p:nvSpPr>
          <p:cNvPr id="52" name="51 Trapecio"/>
          <p:cNvSpPr/>
          <p:nvPr/>
        </p:nvSpPr>
        <p:spPr>
          <a:xfrm>
            <a:off x="8300445" y="2751332"/>
            <a:ext cx="1660143" cy="532298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53" name="CuadroTexto 8">
            <a:extLst>
              <a:ext uri="{FF2B5EF4-FFF2-40B4-BE49-F238E27FC236}">
                <a16:creationId xmlns:a16="http://schemas.microsoft.com/office/drawing/2014/main" id="{459C844E-3270-4F51-B31D-9E8C047911B4}"/>
              </a:ext>
            </a:extLst>
          </p:cNvPr>
          <p:cNvSpPr txBox="1"/>
          <p:nvPr/>
        </p:nvSpPr>
        <p:spPr>
          <a:xfrm>
            <a:off x="9043381" y="6531561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Preparado por Ing. Lorena Sotelo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73509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/>
      <p:bldP spid="60" grpId="0" animBg="1"/>
      <p:bldP spid="65" grpId="0" animBg="1"/>
      <p:bldP spid="66" grpId="0"/>
      <p:bldP spid="67" grpId="0"/>
      <p:bldP spid="68" grpId="0"/>
      <p:bldP spid="69" grpId="0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2C33067-1D0B-4CAF-A11C-DF9ED5A2B288}"/>
              </a:ext>
            </a:extLst>
          </p:cNvPr>
          <p:cNvSpPr/>
          <p:nvPr/>
        </p:nvSpPr>
        <p:spPr>
          <a:xfrm>
            <a:off x="340046" y="72406"/>
            <a:ext cx="10225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latin typeface="-apple-system"/>
              </a:rPr>
              <a:t>Ej</a:t>
            </a:r>
            <a:r>
              <a:rPr lang="es-AR" dirty="0">
                <a:latin typeface="-apple-system"/>
              </a:rPr>
              <a:t> 7.2.3 </a:t>
            </a:r>
            <a:r>
              <a:rPr lang="es-ES" dirty="0"/>
              <a:t>Ingresar una matriz de 5x4 por teclado. Realizar una función que genere un vector con la suma por fila de dicha matriz.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9C844E-3270-4F51-B31D-9E8C047911B4}"/>
              </a:ext>
            </a:extLst>
          </p:cNvPr>
          <p:cNvSpPr txBox="1"/>
          <p:nvPr/>
        </p:nvSpPr>
        <p:spPr>
          <a:xfrm>
            <a:off x="9043381" y="6531561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Preparado por Ing. Lorena Sotelo</a:t>
            </a:r>
            <a:endParaRPr lang="es-AR" sz="1400" dirty="0"/>
          </a:p>
        </p:txBody>
      </p:sp>
      <p:sp>
        <p:nvSpPr>
          <p:cNvPr id="30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340046" y="1507174"/>
            <a:ext cx="4274202" cy="473087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int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mat</a:t>
            </a:r>
            <a:r>
              <a:rPr lang="es-AR" sz="1400" dirty="0">
                <a:solidFill>
                  <a:schemeClr val="tx1"/>
                </a:solidFill>
              </a:rPr>
              <a:t>[5][4]</a:t>
            </a:r>
          </a:p>
          <a:p>
            <a:pPr algn="ctr"/>
            <a:r>
              <a:rPr lang="es-AR" sz="1400" dirty="0" err="1">
                <a:solidFill>
                  <a:schemeClr val="tx1"/>
                </a:solidFill>
              </a:rPr>
              <a:t>int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vecSumFila</a:t>
            </a:r>
            <a:r>
              <a:rPr lang="es-AR" sz="1400" dirty="0">
                <a:solidFill>
                  <a:schemeClr val="tx1"/>
                </a:solidFill>
              </a:rPr>
              <a:t>[5]</a:t>
            </a:r>
          </a:p>
        </p:txBody>
      </p:sp>
      <p:sp>
        <p:nvSpPr>
          <p:cNvPr id="31" name="Elipse 29">
            <a:extLst>
              <a:ext uri="{FF2B5EF4-FFF2-40B4-BE49-F238E27FC236}">
                <a16:creationId xmlns:a16="http://schemas.microsoft.com/office/drawing/2014/main" id="{BB111086-F69C-4BEC-9C73-72D05C12396A}"/>
              </a:ext>
            </a:extLst>
          </p:cNvPr>
          <p:cNvSpPr/>
          <p:nvPr/>
        </p:nvSpPr>
        <p:spPr>
          <a:xfrm>
            <a:off x="951402" y="1074028"/>
            <a:ext cx="2666135" cy="27596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7.2.3V2</a:t>
            </a:r>
          </a:p>
        </p:txBody>
      </p:sp>
      <p:sp>
        <p:nvSpPr>
          <p:cNvPr id="32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340046" y="2684197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2000" dirty="0">
                <a:solidFill>
                  <a:schemeClr val="tx1"/>
                </a:solidFill>
              </a:rPr>
              <a:t> </a:t>
            </a:r>
            <a:r>
              <a:rPr lang="es-AR" sz="1400" dirty="0">
                <a:solidFill>
                  <a:schemeClr val="tx1"/>
                </a:solidFill>
              </a:rPr>
              <a:t>MOSTRAR(mat,5,4)</a:t>
            </a:r>
          </a:p>
        </p:txBody>
      </p:sp>
      <p:sp>
        <p:nvSpPr>
          <p:cNvPr id="33" name="Diagrama de flujo: proceso 31">
            <a:extLst>
              <a:ext uri="{FF2B5EF4-FFF2-40B4-BE49-F238E27FC236}">
                <a16:creationId xmlns:a16="http://schemas.microsoft.com/office/drawing/2014/main" id="{B1A6B207-87FA-40F7-A3ED-074D93A7F714}"/>
              </a:ext>
            </a:extLst>
          </p:cNvPr>
          <p:cNvSpPr/>
          <p:nvPr/>
        </p:nvSpPr>
        <p:spPr>
          <a:xfrm>
            <a:off x="340046" y="3243792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SumaXFila</a:t>
            </a:r>
            <a:r>
              <a:rPr lang="es-AR" sz="1400" dirty="0">
                <a:solidFill>
                  <a:schemeClr val="tx1"/>
                </a:solidFill>
              </a:rPr>
              <a:t>(</a:t>
            </a:r>
            <a:r>
              <a:rPr lang="es-AR" sz="1400" dirty="0" err="1">
                <a:solidFill>
                  <a:schemeClr val="tx1"/>
                </a:solidFill>
              </a:rPr>
              <a:t>mat,vecSumFila</a:t>
            </a:r>
            <a:r>
              <a:rPr lang="es-AR" sz="1400" dirty="0">
                <a:solidFill>
                  <a:schemeClr val="tx1"/>
                </a:solidFill>
              </a:rPr>
              <a:t>, 5,4))</a:t>
            </a:r>
          </a:p>
        </p:txBody>
      </p:sp>
      <p:sp>
        <p:nvSpPr>
          <p:cNvPr id="34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345703" y="4332161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MostrarVector</a:t>
            </a:r>
            <a:r>
              <a:rPr lang="es-AR" sz="1400" dirty="0">
                <a:solidFill>
                  <a:schemeClr val="tx1"/>
                </a:solidFill>
              </a:rPr>
              <a:t>(</a:t>
            </a:r>
            <a:r>
              <a:rPr lang="es-AR" sz="1400" dirty="0" err="1">
                <a:solidFill>
                  <a:schemeClr val="tx1"/>
                </a:solidFill>
              </a:rPr>
              <a:t>vecSumFila</a:t>
            </a:r>
            <a:r>
              <a:rPr lang="es-AR" sz="1400" dirty="0">
                <a:solidFill>
                  <a:schemeClr val="tx1"/>
                </a:solidFill>
              </a:rPr>
              <a:t>, 5)</a:t>
            </a:r>
          </a:p>
        </p:txBody>
      </p:sp>
      <p:sp>
        <p:nvSpPr>
          <p:cNvPr id="35" name="Triángulo isósceles 33">
            <a:extLst>
              <a:ext uri="{FF2B5EF4-FFF2-40B4-BE49-F238E27FC236}">
                <a16:creationId xmlns:a16="http://schemas.microsoft.com/office/drawing/2014/main" id="{59E248A5-58A8-4C2D-A6AA-E82200FF0184}"/>
              </a:ext>
            </a:extLst>
          </p:cNvPr>
          <p:cNvSpPr/>
          <p:nvPr/>
        </p:nvSpPr>
        <p:spPr>
          <a:xfrm flipV="1">
            <a:off x="2225359" y="4887751"/>
            <a:ext cx="273486" cy="206313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>
              <a:solidFill>
                <a:schemeClr val="tx1"/>
              </a:solidFill>
            </a:endParaRPr>
          </a:p>
        </p:txBody>
      </p:sp>
      <p:sp>
        <p:nvSpPr>
          <p:cNvPr id="36" name="Diagrama de flujo: proceso 60">
            <a:extLst>
              <a:ext uri="{FF2B5EF4-FFF2-40B4-BE49-F238E27FC236}">
                <a16:creationId xmlns:a16="http://schemas.microsoft.com/office/drawing/2014/main" id="{D41319B1-6FDB-4DCA-A355-5A7B20F01479}"/>
              </a:ext>
            </a:extLst>
          </p:cNvPr>
          <p:cNvSpPr/>
          <p:nvPr/>
        </p:nvSpPr>
        <p:spPr>
          <a:xfrm>
            <a:off x="844722" y="3831970"/>
            <a:ext cx="3071958" cy="371918"/>
          </a:xfrm>
          <a:prstGeom prst="flowChartProcess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"\</a:t>
            </a:r>
            <a:r>
              <a:rPr lang="es-AR" sz="1400" dirty="0" err="1">
                <a:solidFill>
                  <a:schemeClr val="tx1"/>
                </a:solidFill>
              </a:rPr>
              <a:t>nVector</a:t>
            </a:r>
            <a:r>
              <a:rPr lang="es-AR" sz="1400" dirty="0">
                <a:solidFill>
                  <a:schemeClr val="tx1"/>
                </a:solidFill>
              </a:rPr>
              <a:t> de suma por fila:"</a:t>
            </a:r>
          </a:p>
        </p:txBody>
      </p:sp>
      <p:sp>
        <p:nvSpPr>
          <p:cNvPr id="37" name="36 Trapecio"/>
          <p:cNvSpPr/>
          <p:nvPr/>
        </p:nvSpPr>
        <p:spPr>
          <a:xfrm>
            <a:off x="686438" y="3831970"/>
            <a:ext cx="3379169" cy="371918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59 CuadroTexto">
            <a:extLst>
              <a:ext uri="{FF2B5EF4-FFF2-40B4-BE49-F238E27FC236}">
                <a16:creationId xmlns:a16="http://schemas.microsoft.com/office/drawing/2014/main" id="{9E18C2CC-FF98-4B48-B9C0-89B9074BDAA3}"/>
              </a:ext>
            </a:extLst>
          </p:cNvPr>
          <p:cNvSpPr txBox="1"/>
          <p:nvPr/>
        </p:nvSpPr>
        <p:spPr>
          <a:xfrm>
            <a:off x="7430588" y="1665975"/>
            <a:ext cx="380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 m[][4],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cf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 cc                     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void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Conector recto 35">
            <a:extLst>
              <a:ext uri="{FF2B5EF4-FFF2-40B4-BE49-F238E27FC236}">
                <a16:creationId xmlns:a16="http://schemas.microsoft.com/office/drawing/2014/main" id="{06BE443A-5A1B-4C2F-AEEB-58666C9771E6}"/>
              </a:ext>
            </a:extLst>
          </p:cNvPr>
          <p:cNvCxnSpPr>
            <a:cxnSpLocks/>
          </p:cNvCxnSpPr>
          <p:nvPr/>
        </p:nvCxnSpPr>
        <p:spPr>
          <a:xfrm>
            <a:off x="7238837" y="1689987"/>
            <a:ext cx="3665263" cy="2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36">
            <a:extLst>
              <a:ext uri="{FF2B5EF4-FFF2-40B4-BE49-F238E27FC236}">
                <a16:creationId xmlns:a16="http://schemas.microsoft.com/office/drawing/2014/main" id="{CF7748F0-F146-4142-997A-2D37B2915E57}"/>
              </a:ext>
            </a:extLst>
          </p:cNvPr>
          <p:cNvCxnSpPr>
            <a:cxnSpLocks/>
          </p:cNvCxnSpPr>
          <p:nvPr/>
        </p:nvCxnSpPr>
        <p:spPr>
          <a:xfrm>
            <a:off x="7448087" y="1408104"/>
            <a:ext cx="32098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37">
            <a:extLst>
              <a:ext uri="{FF2B5EF4-FFF2-40B4-BE49-F238E27FC236}">
                <a16:creationId xmlns:a16="http://schemas.microsoft.com/office/drawing/2014/main" id="{70F003BC-9F7C-43E0-9881-7F74C3580936}"/>
              </a:ext>
            </a:extLst>
          </p:cNvPr>
          <p:cNvCxnSpPr>
            <a:cxnSpLocks/>
          </p:cNvCxnSpPr>
          <p:nvPr/>
        </p:nvCxnSpPr>
        <p:spPr>
          <a:xfrm>
            <a:off x="7459225" y="1980261"/>
            <a:ext cx="32179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38">
            <a:extLst>
              <a:ext uri="{FF2B5EF4-FFF2-40B4-BE49-F238E27FC236}">
                <a16:creationId xmlns:a16="http://schemas.microsoft.com/office/drawing/2014/main" id="{841B563A-519C-4A7D-81DB-2E4CBB234B2F}"/>
              </a:ext>
            </a:extLst>
          </p:cNvPr>
          <p:cNvCxnSpPr>
            <a:cxnSpLocks/>
          </p:cNvCxnSpPr>
          <p:nvPr/>
        </p:nvCxnSpPr>
        <p:spPr>
          <a:xfrm flipV="1">
            <a:off x="7214281" y="140810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39">
            <a:extLst>
              <a:ext uri="{FF2B5EF4-FFF2-40B4-BE49-F238E27FC236}">
                <a16:creationId xmlns:a16="http://schemas.microsoft.com/office/drawing/2014/main" id="{FB437257-E2BD-4B26-B5CA-6FD69ADDCB2C}"/>
              </a:ext>
            </a:extLst>
          </p:cNvPr>
          <p:cNvCxnSpPr>
            <a:cxnSpLocks/>
          </p:cNvCxnSpPr>
          <p:nvPr/>
        </p:nvCxnSpPr>
        <p:spPr>
          <a:xfrm>
            <a:off x="7233612" y="1698378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0">
            <a:extLst>
              <a:ext uri="{FF2B5EF4-FFF2-40B4-BE49-F238E27FC236}">
                <a16:creationId xmlns:a16="http://schemas.microsoft.com/office/drawing/2014/main" id="{8DCBC811-C7B0-4AF8-9058-601BC9EEF33A}"/>
              </a:ext>
            </a:extLst>
          </p:cNvPr>
          <p:cNvCxnSpPr>
            <a:cxnSpLocks/>
          </p:cNvCxnSpPr>
          <p:nvPr/>
        </p:nvCxnSpPr>
        <p:spPr>
          <a:xfrm flipH="1" flipV="1">
            <a:off x="10657889" y="140810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1">
            <a:extLst>
              <a:ext uri="{FF2B5EF4-FFF2-40B4-BE49-F238E27FC236}">
                <a16:creationId xmlns:a16="http://schemas.microsoft.com/office/drawing/2014/main" id="{AA366B3F-8E2C-4FFF-9CF8-AA1FAFC0CED4}"/>
              </a:ext>
            </a:extLst>
          </p:cNvPr>
          <p:cNvCxnSpPr>
            <a:cxnSpLocks/>
          </p:cNvCxnSpPr>
          <p:nvPr/>
        </p:nvCxnSpPr>
        <p:spPr>
          <a:xfrm flipH="1">
            <a:off x="10677220" y="1685360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2">
            <a:extLst>
              <a:ext uri="{FF2B5EF4-FFF2-40B4-BE49-F238E27FC236}">
                <a16:creationId xmlns:a16="http://schemas.microsoft.com/office/drawing/2014/main" id="{8654EA15-CF3E-4EA7-B4A5-B482A7FE57AD}"/>
              </a:ext>
            </a:extLst>
          </p:cNvPr>
          <p:cNvCxnSpPr>
            <a:cxnSpLocks/>
          </p:cNvCxnSpPr>
          <p:nvPr/>
        </p:nvCxnSpPr>
        <p:spPr>
          <a:xfrm>
            <a:off x="10141222" y="1691262"/>
            <a:ext cx="11253" cy="2734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59 CuadroTexto">
            <a:extLst>
              <a:ext uri="{FF2B5EF4-FFF2-40B4-BE49-F238E27FC236}">
                <a16:creationId xmlns:a16="http://schemas.microsoft.com/office/drawing/2014/main" id="{37A06D0D-CF44-41CE-A6A3-028F1E006FA6}"/>
              </a:ext>
            </a:extLst>
          </p:cNvPr>
          <p:cNvSpPr txBox="1"/>
          <p:nvPr/>
        </p:nvSpPr>
        <p:spPr>
          <a:xfrm>
            <a:off x="8535651" y="1390624"/>
            <a:ext cx="1616144" cy="30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itchFamily="34" charset="0"/>
                <a:cs typeface="Arial" pitchFamily="34" charset="0"/>
              </a:rPr>
              <a:t>CARGAR</a:t>
            </a:r>
          </a:p>
        </p:txBody>
      </p:sp>
      <p:sp>
        <p:nvSpPr>
          <p:cNvPr id="60" name="Rectángulo 48">
            <a:extLst>
              <a:ext uri="{FF2B5EF4-FFF2-40B4-BE49-F238E27FC236}">
                <a16:creationId xmlns:a16="http://schemas.microsoft.com/office/drawing/2014/main" id="{E29F2AF4-5D44-4F72-A652-1B13BAEB1243}"/>
              </a:ext>
            </a:extLst>
          </p:cNvPr>
          <p:cNvSpPr/>
          <p:nvPr/>
        </p:nvSpPr>
        <p:spPr>
          <a:xfrm>
            <a:off x="6902712" y="2061252"/>
            <a:ext cx="4558748" cy="31179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73" name="72 Grupo"/>
          <p:cNvGrpSpPr/>
          <p:nvPr/>
        </p:nvGrpSpPr>
        <p:grpSpPr>
          <a:xfrm>
            <a:off x="6264377" y="2350136"/>
            <a:ext cx="1318035" cy="1265930"/>
            <a:chOff x="5815335" y="2283333"/>
            <a:chExt cx="2040835" cy="2014331"/>
          </a:xfrm>
        </p:grpSpPr>
        <p:sp>
          <p:nvSpPr>
            <p:cNvPr id="61" name="Elipse 49">
              <a:extLst>
                <a:ext uri="{FF2B5EF4-FFF2-40B4-BE49-F238E27FC236}">
                  <a16:creationId xmlns:a16="http://schemas.microsoft.com/office/drawing/2014/main" id="{CD550FF9-B57A-4761-8569-4DD9EC9AE8D5}"/>
                </a:ext>
              </a:extLst>
            </p:cNvPr>
            <p:cNvSpPr/>
            <p:nvPr/>
          </p:nvSpPr>
          <p:spPr>
            <a:xfrm>
              <a:off x="5815335" y="2283333"/>
              <a:ext cx="2040835" cy="2014331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cxnSp>
          <p:nvCxnSpPr>
            <p:cNvPr id="62" name="Conector recto 50">
              <a:extLst>
                <a:ext uri="{FF2B5EF4-FFF2-40B4-BE49-F238E27FC236}">
                  <a16:creationId xmlns:a16="http://schemas.microsoft.com/office/drawing/2014/main" id="{C00FAA87-B742-424D-AE45-D7B02780B0FC}"/>
                </a:ext>
              </a:extLst>
            </p:cNvPr>
            <p:cNvCxnSpPr>
              <a:cxnSpLocks/>
            </p:cNvCxnSpPr>
            <p:nvPr/>
          </p:nvCxnSpPr>
          <p:spPr>
            <a:xfrm>
              <a:off x="5815335" y="3262312"/>
              <a:ext cx="2040835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Conector recto 51">
              <a:extLst>
                <a:ext uri="{FF2B5EF4-FFF2-40B4-BE49-F238E27FC236}">
                  <a16:creationId xmlns:a16="http://schemas.microsoft.com/office/drawing/2014/main" id="{10ED5E56-64A8-4A36-9CC6-1C002B96B027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7" y="3244087"/>
              <a:ext cx="0" cy="96743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Conector recto 52">
              <a:extLst>
                <a:ext uri="{FF2B5EF4-FFF2-40B4-BE49-F238E27FC236}">
                  <a16:creationId xmlns:a16="http://schemas.microsoft.com/office/drawing/2014/main" id="{10E8F1DE-4F8A-4C6D-8F1B-8D49144ECA6E}"/>
                </a:ext>
              </a:extLst>
            </p:cNvPr>
            <p:cNvCxnSpPr>
              <a:cxnSpLocks/>
            </p:cNvCxnSpPr>
            <p:nvPr/>
          </p:nvCxnSpPr>
          <p:spPr>
            <a:xfrm>
              <a:off x="7133927" y="3290498"/>
              <a:ext cx="0" cy="9210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5" name="Triángulo isósceles 53">
            <a:extLst>
              <a:ext uri="{FF2B5EF4-FFF2-40B4-BE49-F238E27FC236}">
                <a16:creationId xmlns:a16="http://schemas.microsoft.com/office/drawing/2014/main" id="{0361F521-CB08-4810-8CE7-D79E57B81BD7}"/>
              </a:ext>
            </a:extLst>
          </p:cNvPr>
          <p:cNvSpPr/>
          <p:nvPr/>
        </p:nvSpPr>
        <p:spPr>
          <a:xfrm flipV="1">
            <a:off x="8914521" y="5307521"/>
            <a:ext cx="492909" cy="37806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CuadroTexto 56">
            <a:extLst>
              <a:ext uri="{FF2B5EF4-FFF2-40B4-BE49-F238E27FC236}">
                <a16:creationId xmlns:a16="http://schemas.microsoft.com/office/drawing/2014/main" id="{FEF98083-D2E6-4906-97E8-E5D69DAB2D1F}"/>
              </a:ext>
            </a:extLst>
          </p:cNvPr>
          <p:cNvSpPr txBox="1"/>
          <p:nvPr/>
        </p:nvSpPr>
        <p:spPr>
          <a:xfrm>
            <a:off x="6853900" y="2551277"/>
            <a:ext cx="18920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/>
              <a:t>f</a:t>
            </a:r>
          </a:p>
        </p:txBody>
      </p:sp>
      <p:sp>
        <p:nvSpPr>
          <p:cNvPr id="67" name="CuadroTexto 57">
            <a:extLst>
              <a:ext uri="{FF2B5EF4-FFF2-40B4-BE49-F238E27FC236}">
                <a16:creationId xmlns:a16="http://schemas.microsoft.com/office/drawing/2014/main" id="{258778D9-F1ED-412A-B445-B0BBEE7219F7}"/>
              </a:ext>
            </a:extLst>
          </p:cNvPr>
          <p:cNvSpPr txBox="1"/>
          <p:nvPr/>
        </p:nvSpPr>
        <p:spPr>
          <a:xfrm>
            <a:off x="6422277" y="3059272"/>
            <a:ext cx="18920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>
                <a:ln>
                  <a:solidFill>
                    <a:schemeClr val="tx1"/>
                  </a:solidFill>
                </a:ln>
              </a:rPr>
              <a:t>0</a:t>
            </a:r>
          </a:p>
        </p:txBody>
      </p:sp>
      <p:sp>
        <p:nvSpPr>
          <p:cNvPr id="68" name="CuadroTexto 58">
            <a:extLst>
              <a:ext uri="{FF2B5EF4-FFF2-40B4-BE49-F238E27FC236}">
                <a16:creationId xmlns:a16="http://schemas.microsoft.com/office/drawing/2014/main" id="{4D4E3ECD-4D5C-42CA-9B94-76BEA2009C17}"/>
              </a:ext>
            </a:extLst>
          </p:cNvPr>
          <p:cNvSpPr txBox="1"/>
          <p:nvPr/>
        </p:nvSpPr>
        <p:spPr>
          <a:xfrm>
            <a:off x="6733063" y="2965387"/>
            <a:ext cx="4308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&lt;</a:t>
            </a:r>
          </a:p>
          <a:p>
            <a:pPr algn="ctr"/>
            <a:r>
              <a:rPr lang="es-AR" sz="1400" dirty="0" err="1">
                <a:ln>
                  <a:solidFill>
                    <a:schemeClr val="tx1"/>
                  </a:solidFill>
                </a:ln>
              </a:rPr>
              <a:t>cf</a:t>
            </a:r>
            <a:endParaRPr lang="es-AR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9" name="CuadroTexto 59">
            <a:extLst>
              <a:ext uri="{FF2B5EF4-FFF2-40B4-BE49-F238E27FC236}">
                <a16:creationId xmlns:a16="http://schemas.microsoft.com/office/drawing/2014/main" id="{1B075255-C119-46A1-B609-BEDDC4597666}"/>
              </a:ext>
            </a:extLst>
          </p:cNvPr>
          <p:cNvSpPr txBox="1"/>
          <p:nvPr/>
        </p:nvSpPr>
        <p:spPr>
          <a:xfrm>
            <a:off x="7173829" y="3089752"/>
            <a:ext cx="346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sp>
        <p:nvSpPr>
          <p:cNvPr id="74" name="Rectángulo 48">
            <a:extLst>
              <a:ext uri="{FF2B5EF4-FFF2-40B4-BE49-F238E27FC236}">
                <a16:creationId xmlns:a16="http://schemas.microsoft.com/office/drawing/2014/main" id="{E29F2AF4-5D44-4F72-A652-1B13BAEB1243}"/>
              </a:ext>
            </a:extLst>
          </p:cNvPr>
          <p:cNvSpPr/>
          <p:nvPr/>
        </p:nvSpPr>
        <p:spPr>
          <a:xfrm>
            <a:off x="8061691" y="2559195"/>
            <a:ext cx="3231888" cy="200549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75" name="74 Grupo"/>
          <p:cNvGrpSpPr/>
          <p:nvPr/>
        </p:nvGrpSpPr>
        <p:grpSpPr>
          <a:xfrm>
            <a:off x="7444075" y="3028676"/>
            <a:ext cx="1318035" cy="1265930"/>
            <a:chOff x="5815335" y="2283333"/>
            <a:chExt cx="2040835" cy="2014331"/>
          </a:xfrm>
        </p:grpSpPr>
        <p:sp>
          <p:nvSpPr>
            <p:cNvPr id="76" name="Elipse 49">
              <a:extLst>
                <a:ext uri="{FF2B5EF4-FFF2-40B4-BE49-F238E27FC236}">
                  <a16:creationId xmlns:a16="http://schemas.microsoft.com/office/drawing/2014/main" id="{CD550FF9-B57A-4761-8569-4DD9EC9AE8D5}"/>
                </a:ext>
              </a:extLst>
            </p:cNvPr>
            <p:cNvSpPr/>
            <p:nvPr/>
          </p:nvSpPr>
          <p:spPr>
            <a:xfrm>
              <a:off x="5815335" y="2283333"/>
              <a:ext cx="2040835" cy="2014331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cxnSp>
          <p:nvCxnSpPr>
            <p:cNvPr id="77" name="Conector recto 50">
              <a:extLst>
                <a:ext uri="{FF2B5EF4-FFF2-40B4-BE49-F238E27FC236}">
                  <a16:creationId xmlns:a16="http://schemas.microsoft.com/office/drawing/2014/main" id="{C00FAA87-B742-424D-AE45-D7B02780B0FC}"/>
                </a:ext>
              </a:extLst>
            </p:cNvPr>
            <p:cNvCxnSpPr>
              <a:cxnSpLocks/>
            </p:cNvCxnSpPr>
            <p:nvPr/>
          </p:nvCxnSpPr>
          <p:spPr>
            <a:xfrm>
              <a:off x="5815335" y="3262312"/>
              <a:ext cx="2040835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Conector recto 51">
              <a:extLst>
                <a:ext uri="{FF2B5EF4-FFF2-40B4-BE49-F238E27FC236}">
                  <a16:creationId xmlns:a16="http://schemas.microsoft.com/office/drawing/2014/main" id="{10ED5E56-64A8-4A36-9CC6-1C002B96B027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7" y="3244087"/>
              <a:ext cx="0" cy="96743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Conector recto 52">
              <a:extLst>
                <a:ext uri="{FF2B5EF4-FFF2-40B4-BE49-F238E27FC236}">
                  <a16:creationId xmlns:a16="http://schemas.microsoft.com/office/drawing/2014/main" id="{10E8F1DE-4F8A-4C6D-8F1B-8D49144ECA6E}"/>
                </a:ext>
              </a:extLst>
            </p:cNvPr>
            <p:cNvCxnSpPr>
              <a:cxnSpLocks/>
            </p:cNvCxnSpPr>
            <p:nvPr/>
          </p:nvCxnSpPr>
          <p:spPr>
            <a:xfrm>
              <a:off x="7133927" y="3290498"/>
              <a:ext cx="0" cy="9210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0" name="CuadroTexto 56">
            <a:extLst>
              <a:ext uri="{FF2B5EF4-FFF2-40B4-BE49-F238E27FC236}">
                <a16:creationId xmlns:a16="http://schemas.microsoft.com/office/drawing/2014/main" id="{FEF98083-D2E6-4906-97E8-E5D69DAB2D1F}"/>
              </a:ext>
            </a:extLst>
          </p:cNvPr>
          <p:cNvSpPr txBox="1"/>
          <p:nvPr/>
        </p:nvSpPr>
        <p:spPr>
          <a:xfrm>
            <a:off x="8033598" y="3229817"/>
            <a:ext cx="18920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/>
              <a:t>c</a:t>
            </a:r>
          </a:p>
        </p:txBody>
      </p:sp>
      <p:sp>
        <p:nvSpPr>
          <p:cNvPr id="81" name="CuadroTexto 57">
            <a:extLst>
              <a:ext uri="{FF2B5EF4-FFF2-40B4-BE49-F238E27FC236}">
                <a16:creationId xmlns:a16="http://schemas.microsoft.com/office/drawing/2014/main" id="{258778D9-F1ED-412A-B445-B0BBEE7219F7}"/>
              </a:ext>
            </a:extLst>
          </p:cNvPr>
          <p:cNvSpPr txBox="1"/>
          <p:nvPr/>
        </p:nvSpPr>
        <p:spPr>
          <a:xfrm>
            <a:off x="7601975" y="3737812"/>
            <a:ext cx="18920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>
                <a:ln>
                  <a:solidFill>
                    <a:schemeClr val="tx1"/>
                  </a:solidFill>
                </a:ln>
              </a:rPr>
              <a:t>0</a:t>
            </a:r>
          </a:p>
        </p:txBody>
      </p:sp>
      <p:sp>
        <p:nvSpPr>
          <p:cNvPr id="82" name="CuadroTexto 58">
            <a:extLst>
              <a:ext uri="{FF2B5EF4-FFF2-40B4-BE49-F238E27FC236}">
                <a16:creationId xmlns:a16="http://schemas.microsoft.com/office/drawing/2014/main" id="{4D4E3ECD-4D5C-42CA-9B94-76BEA2009C17}"/>
              </a:ext>
            </a:extLst>
          </p:cNvPr>
          <p:cNvSpPr txBox="1"/>
          <p:nvPr/>
        </p:nvSpPr>
        <p:spPr>
          <a:xfrm>
            <a:off x="7912761" y="3643927"/>
            <a:ext cx="4308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&lt;</a:t>
            </a:r>
          </a:p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cc</a:t>
            </a:r>
          </a:p>
        </p:txBody>
      </p:sp>
      <p:sp>
        <p:nvSpPr>
          <p:cNvPr id="83" name="CuadroTexto 59">
            <a:extLst>
              <a:ext uri="{FF2B5EF4-FFF2-40B4-BE49-F238E27FC236}">
                <a16:creationId xmlns:a16="http://schemas.microsoft.com/office/drawing/2014/main" id="{1B075255-C119-46A1-B609-BEDDC4597666}"/>
              </a:ext>
            </a:extLst>
          </p:cNvPr>
          <p:cNvSpPr txBox="1"/>
          <p:nvPr/>
        </p:nvSpPr>
        <p:spPr>
          <a:xfrm>
            <a:off x="8353527" y="3768292"/>
            <a:ext cx="346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sp>
        <p:nvSpPr>
          <p:cNvPr id="84" name="Diagrama de flujo: proceso 60">
            <a:extLst>
              <a:ext uri="{FF2B5EF4-FFF2-40B4-BE49-F238E27FC236}">
                <a16:creationId xmlns:a16="http://schemas.microsoft.com/office/drawing/2014/main" id="{D41319B1-6FDB-4DCA-A355-5A7B20F01479}"/>
              </a:ext>
            </a:extLst>
          </p:cNvPr>
          <p:cNvSpPr/>
          <p:nvPr/>
        </p:nvSpPr>
        <p:spPr>
          <a:xfrm>
            <a:off x="9091934" y="3349917"/>
            <a:ext cx="1631743" cy="532298"/>
          </a:xfrm>
          <a:prstGeom prst="flowChartProcess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m[f][c]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5" name="84 Trapecio"/>
          <p:cNvSpPr/>
          <p:nvPr/>
        </p:nvSpPr>
        <p:spPr>
          <a:xfrm rot="10800000">
            <a:off x="9130517" y="3360388"/>
            <a:ext cx="1660143" cy="532298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49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331264" y="2101767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CARGAR(mat,5,4)</a:t>
            </a:r>
          </a:p>
        </p:txBody>
      </p:sp>
    </p:spTree>
    <p:extLst>
      <p:ext uri="{BB962C8B-B14F-4D97-AF65-F5344CB8AC3E}">
        <p14:creationId xmlns:p14="http://schemas.microsoft.com/office/powerpoint/2010/main" val="89444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/>
      <p:bldP spid="60" grpId="0" animBg="1"/>
      <p:bldP spid="65" grpId="0" animBg="1"/>
      <p:bldP spid="66" grpId="0"/>
      <p:bldP spid="67" grpId="0"/>
      <p:bldP spid="68" grpId="0"/>
      <p:bldP spid="69" grpId="0"/>
      <p:bldP spid="74" grpId="0" animBg="1"/>
      <p:bldP spid="80" grpId="0"/>
      <p:bldP spid="81" grpId="0"/>
      <p:bldP spid="82" grpId="0"/>
      <p:bldP spid="83" grpId="0"/>
      <p:bldP spid="84" grpId="0" animBg="1"/>
      <p:bldP spid="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2C33067-1D0B-4CAF-A11C-DF9ED5A2B288}"/>
              </a:ext>
            </a:extLst>
          </p:cNvPr>
          <p:cNvSpPr/>
          <p:nvPr/>
        </p:nvSpPr>
        <p:spPr>
          <a:xfrm>
            <a:off x="340046" y="72406"/>
            <a:ext cx="10225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latin typeface="-apple-system"/>
              </a:rPr>
              <a:t>Ej</a:t>
            </a:r>
            <a:r>
              <a:rPr lang="es-AR" dirty="0">
                <a:latin typeface="-apple-system"/>
              </a:rPr>
              <a:t> 7.2.3 </a:t>
            </a:r>
            <a:r>
              <a:rPr lang="es-ES" dirty="0"/>
              <a:t>Ingresar una matriz de 5x4 por teclado. Realizar una función que genere un vector con la suma por fila de dicha matriz.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9C844E-3270-4F51-B31D-9E8C047911B4}"/>
              </a:ext>
            </a:extLst>
          </p:cNvPr>
          <p:cNvSpPr txBox="1"/>
          <p:nvPr/>
        </p:nvSpPr>
        <p:spPr>
          <a:xfrm>
            <a:off x="9043381" y="6531561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Preparado por Ing. Lorena Sotelo</a:t>
            </a:r>
            <a:endParaRPr lang="es-AR" sz="1400" dirty="0"/>
          </a:p>
        </p:txBody>
      </p:sp>
      <p:sp>
        <p:nvSpPr>
          <p:cNvPr id="30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7426646" y="1531289"/>
            <a:ext cx="4274202" cy="473087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int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mat</a:t>
            </a:r>
            <a:r>
              <a:rPr lang="es-AR" sz="1400" dirty="0">
                <a:solidFill>
                  <a:schemeClr val="tx1"/>
                </a:solidFill>
              </a:rPr>
              <a:t>[5][4]</a:t>
            </a:r>
          </a:p>
          <a:p>
            <a:pPr algn="ctr"/>
            <a:r>
              <a:rPr lang="es-AR" sz="1400" dirty="0" err="1">
                <a:solidFill>
                  <a:schemeClr val="tx1"/>
                </a:solidFill>
              </a:rPr>
              <a:t>int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vecSumFila</a:t>
            </a:r>
            <a:r>
              <a:rPr lang="es-AR" sz="1400" dirty="0">
                <a:solidFill>
                  <a:schemeClr val="tx1"/>
                </a:solidFill>
              </a:rPr>
              <a:t>[5]</a:t>
            </a:r>
          </a:p>
        </p:txBody>
      </p:sp>
      <p:sp>
        <p:nvSpPr>
          <p:cNvPr id="31" name="Elipse 29">
            <a:extLst>
              <a:ext uri="{FF2B5EF4-FFF2-40B4-BE49-F238E27FC236}">
                <a16:creationId xmlns:a16="http://schemas.microsoft.com/office/drawing/2014/main" id="{BB111086-F69C-4BEC-9C73-72D05C12396A}"/>
              </a:ext>
            </a:extLst>
          </p:cNvPr>
          <p:cNvSpPr/>
          <p:nvPr/>
        </p:nvSpPr>
        <p:spPr>
          <a:xfrm>
            <a:off x="8038002" y="1098143"/>
            <a:ext cx="2666135" cy="27596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7.2.3V2</a:t>
            </a:r>
          </a:p>
        </p:txBody>
      </p:sp>
      <p:sp>
        <p:nvSpPr>
          <p:cNvPr id="32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7426646" y="2708312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2000" dirty="0">
                <a:solidFill>
                  <a:schemeClr val="tx1"/>
                </a:solidFill>
              </a:rPr>
              <a:t> </a:t>
            </a:r>
            <a:r>
              <a:rPr lang="es-AR" sz="1400" dirty="0">
                <a:solidFill>
                  <a:schemeClr val="tx1"/>
                </a:solidFill>
              </a:rPr>
              <a:t>MOSTRAR(mat,5,4)</a:t>
            </a:r>
          </a:p>
        </p:txBody>
      </p:sp>
      <p:sp>
        <p:nvSpPr>
          <p:cNvPr id="33" name="Diagrama de flujo: proceso 31">
            <a:extLst>
              <a:ext uri="{FF2B5EF4-FFF2-40B4-BE49-F238E27FC236}">
                <a16:creationId xmlns:a16="http://schemas.microsoft.com/office/drawing/2014/main" id="{B1A6B207-87FA-40F7-A3ED-074D93A7F714}"/>
              </a:ext>
            </a:extLst>
          </p:cNvPr>
          <p:cNvSpPr/>
          <p:nvPr/>
        </p:nvSpPr>
        <p:spPr>
          <a:xfrm>
            <a:off x="7426646" y="3267907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SumaXFila</a:t>
            </a:r>
            <a:r>
              <a:rPr lang="es-AR" sz="1400" dirty="0">
                <a:solidFill>
                  <a:schemeClr val="tx1"/>
                </a:solidFill>
              </a:rPr>
              <a:t>(</a:t>
            </a:r>
            <a:r>
              <a:rPr lang="es-AR" sz="1400" dirty="0" err="1">
                <a:solidFill>
                  <a:schemeClr val="tx1"/>
                </a:solidFill>
              </a:rPr>
              <a:t>mat,vecSumFila</a:t>
            </a:r>
            <a:r>
              <a:rPr lang="es-AR" sz="1400" dirty="0">
                <a:solidFill>
                  <a:schemeClr val="tx1"/>
                </a:solidFill>
              </a:rPr>
              <a:t>, 5,4))</a:t>
            </a:r>
          </a:p>
        </p:txBody>
      </p:sp>
      <p:sp>
        <p:nvSpPr>
          <p:cNvPr id="34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7386583" y="4356276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MostrarVector</a:t>
            </a:r>
            <a:r>
              <a:rPr lang="es-AR" sz="1400" dirty="0">
                <a:solidFill>
                  <a:schemeClr val="tx1"/>
                </a:solidFill>
              </a:rPr>
              <a:t>(</a:t>
            </a:r>
            <a:r>
              <a:rPr lang="es-AR" sz="1400" dirty="0" err="1">
                <a:solidFill>
                  <a:schemeClr val="tx1"/>
                </a:solidFill>
              </a:rPr>
              <a:t>vecSumFila</a:t>
            </a:r>
            <a:r>
              <a:rPr lang="es-AR" sz="1400" dirty="0">
                <a:solidFill>
                  <a:schemeClr val="tx1"/>
                </a:solidFill>
              </a:rPr>
              <a:t>, 5)</a:t>
            </a:r>
          </a:p>
        </p:txBody>
      </p:sp>
      <p:sp>
        <p:nvSpPr>
          <p:cNvPr id="35" name="Triángulo isósceles 33">
            <a:extLst>
              <a:ext uri="{FF2B5EF4-FFF2-40B4-BE49-F238E27FC236}">
                <a16:creationId xmlns:a16="http://schemas.microsoft.com/office/drawing/2014/main" id="{59E248A5-58A8-4C2D-A6AA-E82200FF0184}"/>
              </a:ext>
            </a:extLst>
          </p:cNvPr>
          <p:cNvSpPr/>
          <p:nvPr/>
        </p:nvSpPr>
        <p:spPr>
          <a:xfrm flipV="1">
            <a:off x="9311959" y="4911866"/>
            <a:ext cx="273486" cy="206313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>
              <a:solidFill>
                <a:schemeClr val="tx1"/>
              </a:solidFill>
            </a:endParaRPr>
          </a:p>
        </p:txBody>
      </p:sp>
      <p:sp>
        <p:nvSpPr>
          <p:cNvPr id="36" name="Diagrama de flujo: proceso 60">
            <a:extLst>
              <a:ext uri="{FF2B5EF4-FFF2-40B4-BE49-F238E27FC236}">
                <a16:creationId xmlns:a16="http://schemas.microsoft.com/office/drawing/2014/main" id="{D41319B1-6FDB-4DCA-A355-5A7B20F01479}"/>
              </a:ext>
            </a:extLst>
          </p:cNvPr>
          <p:cNvSpPr/>
          <p:nvPr/>
        </p:nvSpPr>
        <p:spPr>
          <a:xfrm>
            <a:off x="7931322" y="3856085"/>
            <a:ext cx="3071958" cy="371918"/>
          </a:xfrm>
          <a:prstGeom prst="flowChartProcess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"\</a:t>
            </a:r>
            <a:r>
              <a:rPr lang="es-AR" sz="1400" dirty="0" err="1">
                <a:solidFill>
                  <a:schemeClr val="tx1"/>
                </a:solidFill>
              </a:rPr>
              <a:t>nVector</a:t>
            </a:r>
            <a:r>
              <a:rPr lang="es-AR" sz="1400" dirty="0">
                <a:solidFill>
                  <a:schemeClr val="tx1"/>
                </a:solidFill>
              </a:rPr>
              <a:t> de suma por fila:"</a:t>
            </a:r>
          </a:p>
        </p:txBody>
      </p:sp>
      <p:sp>
        <p:nvSpPr>
          <p:cNvPr id="37" name="36 Trapecio"/>
          <p:cNvSpPr/>
          <p:nvPr/>
        </p:nvSpPr>
        <p:spPr>
          <a:xfrm>
            <a:off x="7773038" y="3856085"/>
            <a:ext cx="3379169" cy="371918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7417864" y="2125882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CARGAR(mat,5,4)</a:t>
            </a:r>
          </a:p>
        </p:txBody>
      </p:sp>
      <p:sp>
        <p:nvSpPr>
          <p:cNvPr id="50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340046" y="1507174"/>
            <a:ext cx="4274202" cy="2028506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int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mat</a:t>
            </a:r>
            <a:r>
              <a:rPr lang="es-AR" sz="1400" dirty="0">
                <a:solidFill>
                  <a:schemeClr val="tx1"/>
                </a:solidFill>
              </a:rPr>
              <a:t>[5][4] = {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{10,3,2,5},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{2,3,10,20},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{7,2,3,2},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{70,20,10,20},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{2,3,5,3}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};</a:t>
            </a:r>
          </a:p>
          <a:p>
            <a:endParaRPr lang="es-AR" sz="1400" dirty="0">
              <a:solidFill>
                <a:schemeClr val="tx1"/>
              </a:solidFill>
            </a:endParaRPr>
          </a:p>
          <a:p>
            <a:r>
              <a:rPr lang="es-AR" sz="1400" dirty="0" err="1">
                <a:solidFill>
                  <a:schemeClr val="tx1"/>
                </a:solidFill>
              </a:rPr>
              <a:t>int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vecSumFila</a:t>
            </a:r>
            <a:r>
              <a:rPr lang="es-AR" sz="1400" dirty="0">
                <a:solidFill>
                  <a:schemeClr val="tx1"/>
                </a:solidFill>
              </a:rPr>
              <a:t>[5]</a:t>
            </a:r>
          </a:p>
        </p:txBody>
      </p:sp>
      <p:sp>
        <p:nvSpPr>
          <p:cNvPr id="51" name="Elipse 29">
            <a:extLst>
              <a:ext uri="{FF2B5EF4-FFF2-40B4-BE49-F238E27FC236}">
                <a16:creationId xmlns:a16="http://schemas.microsoft.com/office/drawing/2014/main" id="{BB111086-F69C-4BEC-9C73-72D05C12396A}"/>
              </a:ext>
            </a:extLst>
          </p:cNvPr>
          <p:cNvSpPr/>
          <p:nvPr/>
        </p:nvSpPr>
        <p:spPr>
          <a:xfrm>
            <a:off x="951402" y="1074028"/>
            <a:ext cx="2666135" cy="27596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7.2.3V1</a:t>
            </a:r>
          </a:p>
        </p:txBody>
      </p:sp>
      <p:sp>
        <p:nvSpPr>
          <p:cNvPr id="52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340046" y="3659557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2000" dirty="0">
                <a:solidFill>
                  <a:schemeClr val="tx1"/>
                </a:solidFill>
              </a:rPr>
              <a:t> </a:t>
            </a:r>
            <a:r>
              <a:rPr lang="es-AR" sz="1400" dirty="0">
                <a:solidFill>
                  <a:schemeClr val="tx1"/>
                </a:solidFill>
              </a:rPr>
              <a:t>MOSTRAR(mat,5,4)</a:t>
            </a:r>
          </a:p>
        </p:txBody>
      </p:sp>
      <p:sp>
        <p:nvSpPr>
          <p:cNvPr id="53" name="Diagrama de flujo: proceso 31">
            <a:extLst>
              <a:ext uri="{FF2B5EF4-FFF2-40B4-BE49-F238E27FC236}">
                <a16:creationId xmlns:a16="http://schemas.microsoft.com/office/drawing/2014/main" id="{B1A6B207-87FA-40F7-A3ED-074D93A7F714}"/>
              </a:ext>
            </a:extLst>
          </p:cNvPr>
          <p:cNvSpPr/>
          <p:nvPr/>
        </p:nvSpPr>
        <p:spPr>
          <a:xfrm>
            <a:off x="340046" y="4219152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SumaXFila</a:t>
            </a:r>
            <a:r>
              <a:rPr lang="es-AR" sz="1400" dirty="0">
                <a:solidFill>
                  <a:schemeClr val="tx1"/>
                </a:solidFill>
              </a:rPr>
              <a:t>(</a:t>
            </a:r>
            <a:r>
              <a:rPr lang="es-AR" sz="1400" dirty="0" err="1">
                <a:solidFill>
                  <a:schemeClr val="tx1"/>
                </a:solidFill>
              </a:rPr>
              <a:t>mat,vecSumFila</a:t>
            </a:r>
            <a:r>
              <a:rPr lang="es-AR" sz="1400" dirty="0">
                <a:solidFill>
                  <a:schemeClr val="tx1"/>
                </a:solidFill>
              </a:rPr>
              <a:t>, 5,4))</a:t>
            </a:r>
          </a:p>
        </p:txBody>
      </p:sp>
      <p:sp>
        <p:nvSpPr>
          <p:cNvPr id="54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318381" y="5307521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MostrarVector</a:t>
            </a:r>
            <a:r>
              <a:rPr lang="es-AR" sz="1400" dirty="0">
                <a:solidFill>
                  <a:schemeClr val="tx1"/>
                </a:solidFill>
              </a:rPr>
              <a:t>(</a:t>
            </a:r>
            <a:r>
              <a:rPr lang="es-AR" sz="1400" dirty="0" err="1">
                <a:solidFill>
                  <a:schemeClr val="tx1"/>
                </a:solidFill>
              </a:rPr>
              <a:t>vecSumFila</a:t>
            </a:r>
            <a:r>
              <a:rPr lang="es-AR" sz="1400" dirty="0">
                <a:solidFill>
                  <a:schemeClr val="tx1"/>
                </a:solidFill>
              </a:rPr>
              <a:t>, 5)</a:t>
            </a:r>
          </a:p>
        </p:txBody>
      </p:sp>
      <p:sp>
        <p:nvSpPr>
          <p:cNvPr id="55" name="Triángulo isósceles 33">
            <a:extLst>
              <a:ext uri="{FF2B5EF4-FFF2-40B4-BE49-F238E27FC236}">
                <a16:creationId xmlns:a16="http://schemas.microsoft.com/office/drawing/2014/main" id="{59E248A5-58A8-4C2D-A6AA-E82200FF0184}"/>
              </a:ext>
            </a:extLst>
          </p:cNvPr>
          <p:cNvSpPr/>
          <p:nvPr/>
        </p:nvSpPr>
        <p:spPr>
          <a:xfrm flipV="1">
            <a:off x="2225359" y="5863111"/>
            <a:ext cx="273486" cy="206313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>
              <a:solidFill>
                <a:schemeClr val="tx1"/>
              </a:solidFill>
            </a:endParaRPr>
          </a:p>
        </p:txBody>
      </p:sp>
      <p:sp>
        <p:nvSpPr>
          <p:cNvPr id="56" name="Diagrama de flujo: proceso 60">
            <a:extLst>
              <a:ext uri="{FF2B5EF4-FFF2-40B4-BE49-F238E27FC236}">
                <a16:creationId xmlns:a16="http://schemas.microsoft.com/office/drawing/2014/main" id="{D41319B1-6FDB-4DCA-A355-5A7B20F01479}"/>
              </a:ext>
            </a:extLst>
          </p:cNvPr>
          <p:cNvSpPr/>
          <p:nvPr/>
        </p:nvSpPr>
        <p:spPr>
          <a:xfrm>
            <a:off x="844722" y="4807330"/>
            <a:ext cx="3071958" cy="371918"/>
          </a:xfrm>
          <a:prstGeom prst="flowChartProcess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"\</a:t>
            </a:r>
            <a:r>
              <a:rPr lang="es-AR" sz="1400" dirty="0" err="1">
                <a:solidFill>
                  <a:schemeClr val="tx1"/>
                </a:solidFill>
              </a:rPr>
              <a:t>nVector</a:t>
            </a:r>
            <a:r>
              <a:rPr lang="es-AR" sz="1400" dirty="0">
                <a:solidFill>
                  <a:schemeClr val="tx1"/>
                </a:solidFill>
              </a:rPr>
              <a:t> de suma por fila:"</a:t>
            </a:r>
          </a:p>
        </p:txBody>
      </p:sp>
      <p:sp>
        <p:nvSpPr>
          <p:cNvPr id="57" name="56 Trapecio"/>
          <p:cNvSpPr/>
          <p:nvPr/>
        </p:nvSpPr>
        <p:spPr>
          <a:xfrm>
            <a:off x="686438" y="4807330"/>
            <a:ext cx="3379169" cy="371918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60101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2C33067-1D0B-4CAF-A11C-DF9ED5A2B288}"/>
              </a:ext>
            </a:extLst>
          </p:cNvPr>
          <p:cNvSpPr/>
          <p:nvPr/>
        </p:nvSpPr>
        <p:spPr>
          <a:xfrm>
            <a:off x="340046" y="72406"/>
            <a:ext cx="10225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latin typeface="-apple-system"/>
              </a:rPr>
              <a:t>Ej</a:t>
            </a:r>
            <a:r>
              <a:rPr lang="es-AR" dirty="0">
                <a:latin typeface="-apple-system"/>
              </a:rPr>
              <a:t> 7.2.4 </a:t>
            </a:r>
            <a:r>
              <a:rPr lang="es-ES" dirty="0"/>
              <a:t>Ingresar una matriz de 5x4 por teclado. Realizar una función que genere un vector con la suma por columna de dicha matriz.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9C844E-3270-4F51-B31D-9E8C047911B4}"/>
              </a:ext>
            </a:extLst>
          </p:cNvPr>
          <p:cNvSpPr txBox="1"/>
          <p:nvPr/>
        </p:nvSpPr>
        <p:spPr>
          <a:xfrm>
            <a:off x="9043381" y="6531561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Preparado por Ing. Lorena Sotelo</a:t>
            </a:r>
            <a:endParaRPr lang="es-AR" sz="1400" dirty="0"/>
          </a:p>
        </p:txBody>
      </p:sp>
      <p:sp>
        <p:nvSpPr>
          <p:cNvPr id="50" name="Diagrama de flujo: proceso 28">
            <a:extLst>
              <a:ext uri="{FF2B5EF4-FFF2-40B4-BE49-F238E27FC236}">
                <a16:creationId xmlns:a16="http://schemas.microsoft.com/office/drawing/2014/main" id="{4B719248-9CBA-49BD-82DC-14A0691565C4}"/>
              </a:ext>
            </a:extLst>
          </p:cNvPr>
          <p:cNvSpPr/>
          <p:nvPr/>
        </p:nvSpPr>
        <p:spPr>
          <a:xfrm>
            <a:off x="340046" y="1507174"/>
            <a:ext cx="4274202" cy="2028506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int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mat</a:t>
            </a:r>
            <a:r>
              <a:rPr lang="es-AR" sz="1400" dirty="0">
                <a:solidFill>
                  <a:schemeClr val="tx1"/>
                </a:solidFill>
              </a:rPr>
              <a:t>[5][4] = {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{10,3,2,5},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{2,3,10,20},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{7,2,3,2},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{70,20,10,20},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    {2,3,5,3}</a:t>
            </a:r>
          </a:p>
          <a:p>
            <a:r>
              <a:rPr lang="es-AR" sz="1400" dirty="0">
                <a:solidFill>
                  <a:schemeClr val="tx1"/>
                </a:solidFill>
              </a:rPr>
              <a:t>                    };</a:t>
            </a:r>
          </a:p>
          <a:p>
            <a:endParaRPr lang="es-AR" sz="1400" dirty="0">
              <a:solidFill>
                <a:schemeClr val="tx1"/>
              </a:solidFill>
            </a:endParaRPr>
          </a:p>
          <a:p>
            <a:r>
              <a:rPr lang="es-AR" sz="1400" dirty="0" err="1">
                <a:solidFill>
                  <a:schemeClr val="tx1"/>
                </a:solidFill>
              </a:rPr>
              <a:t>int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 err="1">
                <a:solidFill>
                  <a:schemeClr val="tx1"/>
                </a:solidFill>
              </a:rPr>
              <a:t>vecSumColumna</a:t>
            </a:r>
            <a:r>
              <a:rPr lang="es-AR" sz="1400" dirty="0">
                <a:solidFill>
                  <a:schemeClr val="tx1"/>
                </a:solidFill>
              </a:rPr>
              <a:t> [4]</a:t>
            </a:r>
          </a:p>
        </p:txBody>
      </p:sp>
      <p:sp>
        <p:nvSpPr>
          <p:cNvPr id="51" name="Elipse 29">
            <a:extLst>
              <a:ext uri="{FF2B5EF4-FFF2-40B4-BE49-F238E27FC236}">
                <a16:creationId xmlns:a16="http://schemas.microsoft.com/office/drawing/2014/main" id="{BB111086-F69C-4BEC-9C73-72D05C12396A}"/>
              </a:ext>
            </a:extLst>
          </p:cNvPr>
          <p:cNvSpPr/>
          <p:nvPr/>
        </p:nvSpPr>
        <p:spPr>
          <a:xfrm>
            <a:off x="951402" y="1074028"/>
            <a:ext cx="2666135" cy="275967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600" dirty="0">
                <a:solidFill>
                  <a:schemeClr val="tx1"/>
                </a:solidFill>
              </a:rPr>
              <a:t>7.2.4</a:t>
            </a:r>
          </a:p>
        </p:txBody>
      </p:sp>
      <p:sp>
        <p:nvSpPr>
          <p:cNvPr id="52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340046" y="3659557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2000" dirty="0">
                <a:solidFill>
                  <a:schemeClr val="tx1"/>
                </a:solidFill>
              </a:rPr>
              <a:t> </a:t>
            </a:r>
            <a:r>
              <a:rPr lang="es-AR" sz="1400" dirty="0">
                <a:solidFill>
                  <a:schemeClr val="tx1"/>
                </a:solidFill>
              </a:rPr>
              <a:t>MOSTRAR(mat,5,4)</a:t>
            </a:r>
          </a:p>
        </p:txBody>
      </p:sp>
      <p:sp>
        <p:nvSpPr>
          <p:cNvPr id="53" name="Diagrama de flujo: proceso 31">
            <a:extLst>
              <a:ext uri="{FF2B5EF4-FFF2-40B4-BE49-F238E27FC236}">
                <a16:creationId xmlns:a16="http://schemas.microsoft.com/office/drawing/2014/main" id="{B1A6B207-87FA-40F7-A3ED-074D93A7F714}"/>
              </a:ext>
            </a:extLst>
          </p:cNvPr>
          <p:cNvSpPr/>
          <p:nvPr/>
        </p:nvSpPr>
        <p:spPr>
          <a:xfrm>
            <a:off x="340046" y="4219152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SumaXColumna</a:t>
            </a:r>
            <a:r>
              <a:rPr lang="es-AR" sz="1400" dirty="0">
                <a:solidFill>
                  <a:schemeClr val="tx1"/>
                </a:solidFill>
              </a:rPr>
              <a:t>(</a:t>
            </a:r>
            <a:r>
              <a:rPr lang="es-AR" sz="1400" dirty="0" err="1">
                <a:solidFill>
                  <a:schemeClr val="tx1"/>
                </a:solidFill>
              </a:rPr>
              <a:t>mat</a:t>
            </a:r>
            <a:r>
              <a:rPr lang="es-AR" sz="1400" dirty="0">
                <a:solidFill>
                  <a:schemeClr val="tx1"/>
                </a:solidFill>
              </a:rPr>
              <a:t>, vecSumColumna,5,4)</a:t>
            </a:r>
          </a:p>
        </p:txBody>
      </p:sp>
      <p:sp>
        <p:nvSpPr>
          <p:cNvPr id="54" name="Diagrama de flujo: proceso 32">
            <a:extLst>
              <a:ext uri="{FF2B5EF4-FFF2-40B4-BE49-F238E27FC236}">
                <a16:creationId xmlns:a16="http://schemas.microsoft.com/office/drawing/2014/main" id="{350A6681-1444-4465-8FF1-605E73BCE2E6}"/>
              </a:ext>
            </a:extLst>
          </p:cNvPr>
          <p:cNvSpPr/>
          <p:nvPr/>
        </p:nvSpPr>
        <p:spPr>
          <a:xfrm>
            <a:off x="318381" y="5307521"/>
            <a:ext cx="4274202" cy="466258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 err="1">
                <a:solidFill>
                  <a:schemeClr val="tx1"/>
                </a:solidFill>
              </a:rPr>
              <a:t>MostrarVector</a:t>
            </a:r>
            <a:r>
              <a:rPr lang="es-AR" sz="1400" dirty="0">
                <a:solidFill>
                  <a:schemeClr val="tx1"/>
                </a:solidFill>
              </a:rPr>
              <a:t>(</a:t>
            </a:r>
            <a:r>
              <a:rPr lang="es-AR" sz="1400" dirty="0" err="1">
                <a:solidFill>
                  <a:schemeClr val="tx1"/>
                </a:solidFill>
              </a:rPr>
              <a:t>vecSumColumna</a:t>
            </a:r>
            <a:r>
              <a:rPr lang="es-AR" sz="1400" dirty="0">
                <a:solidFill>
                  <a:schemeClr val="tx1"/>
                </a:solidFill>
              </a:rPr>
              <a:t>, 4)</a:t>
            </a:r>
          </a:p>
        </p:txBody>
      </p:sp>
      <p:sp>
        <p:nvSpPr>
          <p:cNvPr id="55" name="Triángulo isósceles 33">
            <a:extLst>
              <a:ext uri="{FF2B5EF4-FFF2-40B4-BE49-F238E27FC236}">
                <a16:creationId xmlns:a16="http://schemas.microsoft.com/office/drawing/2014/main" id="{59E248A5-58A8-4C2D-A6AA-E82200FF0184}"/>
              </a:ext>
            </a:extLst>
          </p:cNvPr>
          <p:cNvSpPr/>
          <p:nvPr/>
        </p:nvSpPr>
        <p:spPr>
          <a:xfrm flipV="1">
            <a:off x="2225359" y="5863111"/>
            <a:ext cx="273486" cy="206313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 sz="1600">
              <a:solidFill>
                <a:schemeClr val="tx1"/>
              </a:solidFill>
            </a:endParaRPr>
          </a:p>
        </p:txBody>
      </p:sp>
      <p:sp>
        <p:nvSpPr>
          <p:cNvPr id="56" name="Diagrama de flujo: proceso 60">
            <a:extLst>
              <a:ext uri="{FF2B5EF4-FFF2-40B4-BE49-F238E27FC236}">
                <a16:creationId xmlns:a16="http://schemas.microsoft.com/office/drawing/2014/main" id="{D41319B1-6FDB-4DCA-A355-5A7B20F01479}"/>
              </a:ext>
            </a:extLst>
          </p:cNvPr>
          <p:cNvSpPr/>
          <p:nvPr/>
        </p:nvSpPr>
        <p:spPr>
          <a:xfrm>
            <a:off x="768521" y="4807330"/>
            <a:ext cx="3220885" cy="371918"/>
          </a:xfrm>
          <a:prstGeom prst="flowChartProcess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"\</a:t>
            </a:r>
            <a:r>
              <a:rPr lang="es-AR" sz="1400" dirty="0" err="1">
                <a:solidFill>
                  <a:schemeClr val="tx1"/>
                </a:solidFill>
              </a:rPr>
              <a:t>nVector</a:t>
            </a:r>
            <a:r>
              <a:rPr lang="es-AR" sz="1400" dirty="0">
                <a:solidFill>
                  <a:schemeClr val="tx1"/>
                </a:solidFill>
              </a:rPr>
              <a:t> de suma por Columna:"</a:t>
            </a:r>
          </a:p>
        </p:txBody>
      </p:sp>
      <p:sp>
        <p:nvSpPr>
          <p:cNvPr id="57" name="56 Trapecio"/>
          <p:cNvSpPr/>
          <p:nvPr/>
        </p:nvSpPr>
        <p:spPr>
          <a:xfrm>
            <a:off x="686438" y="4807330"/>
            <a:ext cx="3379169" cy="371918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59 CuadroTexto">
            <a:extLst>
              <a:ext uri="{FF2B5EF4-FFF2-40B4-BE49-F238E27FC236}">
                <a16:creationId xmlns:a16="http://schemas.microsoft.com/office/drawing/2014/main" id="{9E18C2CC-FF98-4B48-B9C0-89B9074BDAA3}"/>
              </a:ext>
            </a:extLst>
          </p:cNvPr>
          <p:cNvSpPr txBox="1"/>
          <p:nvPr/>
        </p:nvSpPr>
        <p:spPr>
          <a:xfrm>
            <a:off x="7430588" y="1665975"/>
            <a:ext cx="3802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 m[][4],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 v[],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cf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 cc            </a:t>
            </a:r>
            <a:r>
              <a:rPr lang="es-ES" sz="1400" dirty="0" err="1">
                <a:latin typeface="Arial" pitchFamily="34" charset="0"/>
                <a:cs typeface="Arial" pitchFamily="34" charset="0"/>
              </a:rPr>
              <a:t>void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Conector recto 35">
            <a:extLst>
              <a:ext uri="{FF2B5EF4-FFF2-40B4-BE49-F238E27FC236}">
                <a16:creationId xmlns:a16="http://schemas.microsoft.com/office/drawing/2014/main" id="{06BE443A-5A1B-4C2F-AEEB-58666C9771E6}"/>
              </a:ext>
            </a:extLst>
          </p:cNvPr>
          <p:cNvCxnSpPr>
            <a:cxnSpLocks/>
          </p:cNvCxnSpPr>
          <p:nvPr/>
        </p:nvCxnSpPr>
        <p:spPr>
          <a:xfrm>
            <a:off x="7238837" y="1689987"/>
            <a:ext cx="3665263" cy="2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36">
            <a:extLst>
              <a:ext uri="{FF2B5EF4-FFF2-40B4-BE49-F238E27FC236}">
                <a16:creationId xmlns:a16="http://schemas.microsoft.com/office/drawing/2014/main" id="{CF7748F0-F146-4142-997A-2D37B2915E57}"/>
              </a:ext>
            </a:extLst>
          </p:cNvPr>
          <p:cNvCxnSpPr>
            <a:cxnSpLocks/>
          </p:cNvCxnSpPr>
          <p:nvPr/>
        </p:nvCxnSpPr>
        <p:spPr>
          <a:xfrm>
            <a:off x="7448087" y="1408104"/>
            <a:ext cx="32098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37">
            <a:extLst>
              <a:ext uri="{FF2B5EF4-FFF2-40B4-BE49-F238E27FC236}">
                <a16:creationId xmlns:a16="http://schemas.microsoft.com/office/drawing/2014/main" id="{70F003BC-9F7C-43E0-9881-7F74C3580936}"/>
              </a:ext>
            </a:extLst>
          </p:cNvPr>
          <p:cNvCxnSpPr>
            <a:cxnSpLocks/>
          </p:cNvCxnSpPr>
          <p:nvPr/>
        </p:nvCxnSpPr>
        <p:spPr>
          <a:xfrm>
            <a:off x="7459225" y="1980261"/>
            <a:ext cx="32179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38">
            <a:extLst>
              <a:ext uri="{FF2B5EF4-FFF2-40B4-BE49-F238E27FC236}">
                <a16:creationId xmlns:a16="http://schemas.microsoft.com/office/drawing/2014/main" id="{841B563A-519C-4A7D-81DB-2E4CBB234B2F}"/>
              </a:ext>
            </a:extLst>
          </p:cNvPr>
          <p:cNvCxnSpPr>
            <a:cxnSpLocks/>
          </p:cNvCxnSpPr>
          <p:nvPr/>
        </p:nvCxnSpPr>
        <p:spPr>
          <a:xfrm flipV="1">
            <a:off x="7214281" y="140810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39">
            <a:extLst>
              <a:ext uri="{FF2B5EF4-FFF2-40B4-BE49-F238E27FC236}">
                <a16:creationId xmlns:a16="http://schemas.microsoft.com/office/drawing/2014/main" id="{FB437257-E2BD-4B26-B5CA-6FD69ADDCB2C}"/>
              </a:ext>
            </a:extLst>
          </p:cNvPr>
          <p:cNvCxnSpPr>
            <a:cxnSpLocks/>
          </p:cNvCxnSpPr>
          <p:nvPr/>
        </p:nvCxnSpPr>
        <p:spPr>
          <a:xfrm>
            <a:off x="7233612" y="1698378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40">
            <a:extLst>
              <a:ext uri="{FF2B5EF4-FFF2-40B4-BE49-F238E27FC236}">
                <a16:creationId xmlns:a16="http://schemas.microsoft.com/office/drawing/2014/main" id="{8DCBC811-C7B0-4AF8-9058-601BC9EEF33A}"/>
              </a:ext>
            </a:extLst>
          </p:cNvPr>
          <p:cNvCxnSpPr>
            <a:cxnSpLocks/>
          </p:cNvCxnSpPr>
          <p:nvPr/>
        </p:nvCxnSpPr>
        <p:spPr>
          <a:xfrm flipH="1" flipV="1">
            <a:off x="10657889" y="1408104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41">
            <a:extLst>
              <a:ext uri="{FF2B5EF4-FFF2-40B4-BE49-F238E27FC236}">
                <a16:creationId xmlns:a16="http://schemas.microsoft.com/office/drawing/2014/main" id="{AA366B3F-8E2C-4FFF-9CF8-AA1FAFC0CED4}"/>
              </a:ext>
            </a:extLst>
          </p:cNvPr>
          <p:cNvCxnSpPr>
            <a:cxnSpLocks/>
          </p:cNvCxnSpPr>
          <p:nvPr/>
        </p:nvCxnSpPr>
        <p:spPr>
          <a:xfrm flipH="1">
            <a:off x="10677220" y="1685360"/>
            <a:ext cx="226880" cy="28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42">
            <a:extLst>
              <a:ext uri="{FF2B5EF4-FFF2-40B4-BE49-F238E27FC236}">
                <a16:creationId xmlns:a16="http://schemas.microsoft.com/office/drawing/2014/main" id="{8654EA15-CF3E-4EA7-B4A5-B482A7FE57AD}"/>
              </a:ext>
            </a:extLst>
          </p:cNvPr>
          <p:cNvCxnSpPr>
            <a:cxnSpLocks/>
          </p:cNvCxnSpPr>
          <p:nvPr/>
        </p:nvCxnSpPr>
        <p:spPr>
          <a:xfrm>
            <a:off x="10141222" y="1691262"/>
            <a:ext cx="11253" cy="2734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59 CuadroTexto">
            <a:extLst>
              <a:ext uri="{FF2B5EF4-FFF2-40B4-BE49-F238E27FC236}">
                <a16:creationId xmlns:a16="http://schemas.microsoft.com/office/drawing/2014/main" id="{37A06D0D-CF44-41CE-A6A3-028F1E006FA6}"/>
              </a:ext>
            </a:extLst>
          </p:cNvPr>
          <p:cNvSpPr txBox="1"/>
          <p:nvPr/>
        </p:nvSpPr>
        <p:spPr>
          <a:xfrm>
            <a:off x="8535651" y="1390624"/>
            <a:ext cx="1616144" cy="30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Arial" pitchFamily="34" charset="0"/>
                <a:cs typeface="Arial" pitchFamily="34" charset="0"/>
              </a:rPr>
              <a:t>SumaXColumna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ángulo 48">
            <a:extLst>
              <a:ext uri="{FF2B5EF4-FFF2-40B4-BE49-F238E27FC236}">
                <a16:creationId xmlns:a16="http://schemas.microsoft.com/office/drawing/2014/main" id="{E29F2AF4-5D44-4F72-A652-1B13BAEB1243}"/>
              </a:ext>
            </a:extLst>
          </p:cNvPr>
          <p:cNvSpPr/>
          <p:nvPr/>
        </p:nvSpPr>
        <p:spPr>
          <a:xfrm>
            <a:off x="6902712" y="2061252"/>
            <a:ext cx="4558748" cy="31179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85" name="84 Grupo"/>
          <p:cNvGrpSpPr/>
          <p:nvPr/>
        </p:nvGrpSpPr>
        <p:grpSpPr>
          <a:xfrm>
            <a:off x="6264377" y="2350136"/>
            <a:ext cx="1318035" cy="1265930"/>
            <a:chOff x="5815335" y="2283333"/>
            <a:chExt cx="2040835" cy="2014331"/>
          </a:xfrm>
        </p:grpSpPr>
        <p:sp>
          <p:nvSpPr>
            <p:cNvPr id="86" name="Elipse 49">
              <a:extLst>
                <a:ext uri="{FF2B5EF4-FFF2-40B4-BE49-F238E27FC236}">
                  <a16:creationId xmlns:a16="http://schemas.microsoft.com/office/drawing/2014/main" id="{CD550FF9-B57A-4761-8569-4DD9EC9AE8D5}"/>
                </a:ext>
              </a:extLst>
            </p:cNvPr>
            <p:cNvSpPr/>
            <p:nvPr/>
          </p:nvSpPr>
          <p:spPr>
            <a:xfrm>
              <a:off x="5815335" y="2283333"/>
              <a:ext cx="2040835" cy="2014331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cxnSp>
          <p:nvCxnSpPr>
            <p:cNvPr id="87" name="Conector recto 50">
              <a:extLst>
                <a:ext uri="{FF2B5EF4-FFF2-40B4-BE49-F238E27FC236}">
                  <a16:creationId xmlns:a16="http://schemas.microsoft.com/office/drawing/2014/main" id="{C00FAA87-B742-424D-AE45-D7B02780B0FC}"/>
                </a:ext>
              </a:extLst>
            </p:cNvPr>
            <p:cNvCxnSpPr>
              <a:cxnSpLocks/>
            </p:cNvCxnSpPr>
            <p:nvPr/>
          </p:nvCxnSpPr>
          <p:spPr>
            <a:xfrm>
              <a:off x="5815335" y="3262312"/>
              <a:ext cx="2040835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Conector recto 51">
              <a:extLst>
                <a:ext uri="{FF2B5EF4-FFF2-40B4-BE49-F238E27FC236}">
                  <a16:creationId xmlns:a16="http://schemas.microsoft.com/office/drawing/2014/main" id="{10ED5E56-64A8-4A36-9CC6-1C002B96B027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7" y="3244087"/>
              <a:ext cx="0" cy="96743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Conector recto 52">
              <a:extLst>
                <a:ext uri="{FF2B5EF4-FFF2-40B4-BE49-F238E27FC236}">
                  <a16:creationId xmlns:a16="http://schemas.microsoft.com/office/drawing/2014/main" id="{10E8F1DE-4F8A-4C6D-8F1B-8D49144ECA6E}"/>
                </a:ext>
              </a:extLst>
            </p:cNvPr>
            <p:cNvCxnSpPr>
              <a:cxnSpLocks/>
            </p:cNvCxnSpPr>
            <p:nvPr/>
          </p:nvCxnSpPr>
          <p:spPr>
            <a:xfrm>
              <a:off x="7133927" y="3290498"/>
              <a:ext cx="0" cy="9210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0" name="Triángulo isósceles 53">
            <a:extLst>
              <a:ext uri="{FF2B5EF4-FFF2-40B4-BE49-F238E27FC236}">
                <a16:creationId xmlns:a16="http://schemas.microsoft.com/office/drawing/2014/main" id="{0361F521-CB08-4810-8CE7-D79E57B81BD7}"/>
              </a:ext>
            </a:extLst>
          </p:cNvPr>
          <p:cNvSpPr/>
          <p:nvPr/>
        </p:nvSpPr>
        <p:spPr>
          <a:xfrm flipV="1">
            <a:off x="8914521" y="5307521"/>
            <a:ext cx="492909" cy="37806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CuadroTexto 56">
            <a:extLst>
              <a:ext uri="{FF2B5EF4-FFF2-40B4-BE49-F238E27FC236}">
                <a16:creationId xmlns:a16="http://schemas.microsoft.com/office/drawing/2014/main" id="{FEF98083-D2E6-4906-97E8-E5D69DAB2D1F}"/>
              </a:ext>
            </a:extLst>
          </p:cNvPr>
          <p:cNvSpPr txBox="1"/>
          <p:nvPr/>
        </p:nvSpPr>
        <p:spPr>
          <a:xfrm>
            <a:off x="6853900" y="2551277"/>
            <a:ext cx="18920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/>
              <a:t>c</a:t>
            </a:r>
          </a:p>
        </p:txBody>
      </p:sp>
      <p:sp>
        <p:nvSpPr>
          <p:cNvPr id="92" name="CuadroTexto 57">
            <a:extLst>
              <a:ext uri="{FF2B5EF4-FFF2-40B4-BE49-F238E27FC236}">
                <a16:creationId xmlns:a16="http://schemas.microsoft.com/office/drawing/2014/main" id="{258778D9-F1ED-412A-B445-B0BBEE7219F7}"/>
              </a:ext>
            </a:extLst>
          </p:cNvPr>
          <p:cNvSpPr txBox="1"/>
          <p:nvPr/>
        </p:nvSpPr>
        <p:spPr>
          <a:xfrm>
            <a:off x="6422277" y="3059272"/>
            <a:ext cx="18920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>
                <a:ln>
                  <a:solidFill>
                    <a:schemeClr val="tx1"/>
                  </a:solidFill>
                </a:ln>
              </a:rPr>
              <a:t>0</a:t>
            </a:r>
          </a:p>
        </p:txBody>
      </p:sp>
      <p:sp>
        <p:nvSpPr>
          <p:cNvPr id="93" name="CuadroTexto 58">
            <a:extLst>
              <a:ext uri="{FF2B5EF4-FFF2-40B4-BE49-F238E27FC236}">
                <a16:creationId xmlns:a16="http://schemas.microsoft.com/office/drawing/2014/main" id="{4D4E3ECD-4D5C-42CA-9B94-76BEA2009C17}"/>
              </a:ext>
            </a:extLst>
          </p:cNvPr>
          <p:cNvSpPr txBox="1"/>
          <p:nvPr/>
        </p:nvSpPr>
        <p:spPr>
          <a:xfrm>
            <a:off x="6733063" y="2965387"/>
            <a:ext cx="4308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&lt;</a:t>
            </a:r>
          </a:p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cc</a:t>
            </a:r>
          </a:p>
        </p:txBody>
      </p:sp>
      <p:sp>
        <p:nvSpPr>
          <p:cNvPr id="94" name="CuadroTexto 59">
            <a:extLst>
              <a:ext uri="{FF2B5EF4-FFF2-40B4-BE49-F238E27FC236}">
                <a16:creationId xmlns:a16="http://schemas.microsoft.com/office/drawing/2014/main" id="{1B075255-C119-46A1-B609-BEDDC4597666}"/>
              </a:ext>
            </a:extLst>
          </p:cNvPr>
          <p:cNvSpPr txBox="1"/>
          <p:nvPr/>
        </p:nvSpPr>
        <p:spPr>
          <a:xfrm>
            <a:off x="7173829" y="3089752"/>
            <a:ext cx="346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sp>
        <p:nvSpPr>
          <p:cNvPr id="95" name="Rectángulo 48">
            <a:extLst>
              <a:ext uri="{FF2B5EF4-FFF2-40B4-BE49-F238E27FC236}">
                <a16:creationId xmlns:a16="http://schemas.microsoft.com/office/drawing/2014/main" id="{E29F2AF4-5D44-4F72-A652-1B13BAEB1243}"/>
              </a:ext>
            </a:extLst>
          </p:cNvPr>
          <p:cNvSpPr/>
          <p:nvPr/>
        </p:nvSpPr>
        <p:spPr>
          <a:xfrm>
            <a:off x="8061691" y="2559195"/>
            <a:ext cx="3231888" cy="200549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96" name="95 Grupo"/>
          <p:cNvGrpSpPr/>
          <p:nvPr/>
        </p:nvGrpSpPr>
        <p:grpSpPr>
          <a:xfrm>
            <a:off x="7444075" y="3028676"/>
            <a:ext cx="1318035" cy="1265930"/>
            <a:chOff x="5815335" y="2283333"/>
            <a:chExt cx="2040835" cy="2014331"/>
          </a:xfrm>
        </p:grpSpPr>
        <p:sp>
          <p:nvSpPr>
            <p:cNvPr id="97" name="Elipse 49">
              <a:extLst>
                <a:ext uri="{FF2B5EF4-FFF2-40B4-BE49-F238E27FC236}">
                  <a16:creationId xmlns:a16="http://schemas.microsoft.com/office/drawing/2014/main" id="{CD550FF9-B57A-4761-8569-4DD9EC9AE8D5}"/>
                </a:ext>
              </a:extLst>
            </p:cNvPr>
            <p:cNvSpPr/>
            <p:nvPr/>
          </p:nvSpPr>
          <p:spPr>
            <a:xfrm>
              <a:off x="5815335" y="2283333"/>
              <a:ext cx="2040835" cy="2014331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cxnSp>
          <p:nvCxnSpPr>
            <p:cNvPr id="98" name="Conector recto 50">
              <a:extLst>
                <a:ext uri="{FF2B5EF4-FFF2-40B4-BE49-F238E27FC236}">
                  <a16:creationId xmlns:a16="http://schemas.microsoft.com/office/drawing/2014/main" id="{C00FAA87-B742-424D-AE45-D7B02780B0FC}"/>
                </a:ext>
              </a:extLst>
            </p:cNvPr>
            <p:cNvCxnSpPr>
              <a:cxnSpLocks/>
            </p:cNvCxnSpPr>
            <p:nvPr/>
          </p:nvCxnSpPr>
          <p:spPr>
            <a:xfrm>
              <a:off x="5815335" y="3262312"/>
              <a:ext cx="2040835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Conector recto 51">
              <a:extLst>
                <a:ext uri="{FF2B5EF4-FFF2-40B4-BE49-F238E27FC236}">
                  <a16:creationId xmlns:a16="http://schemas.microsoft.com/office/drawing/2014/main" id="{10ED5E56-64A8-4A36-9CC6-1C002B96B027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7" y="3244087"/>
              <a:ext cx="0" cy="96743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Conector recto 52">
              <a:extLst>
                <a:ext uri="{FF2B5EF4-FFF2-40B4-BE49-F238E27FC236}">
                  <a16:creationId xmlns:a16="http://schemas.microsoft.com/office/drawing/2014/main" id="{10E8F1DE-4F8A-4C6D-8F1B-8D49144ECA6E}"/>
                </a:ext>
              </a:extLst>
            </p:cNvPr>
            <p:cNvCxnSpPr>
              <a:cxnSpLocks/>
            </p:cNvCxnSpPr>
            <p:nvPr/>
          </p:nvCxnSpPr>
          <p:spPr>
            <a:xfrm>
              <a:off x="7133927" y="3290498"/>
              <a:ext cx="0" cy="9210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1" name="CuadroTexto 56">
            <a:extLst>
              <a:ext uri="{FF2B5EF4-FFF2-40B4-BE49-F238E27FC236}">
                <a16:creationId xmlns:a16="http://schemas.microsoft.com/office/drawing/2014/main" id="{FEF98083-D2E6-4906-97E8-E5D69DAB2D1F}"/>
              </a:ext>
            </a:extLst>
          </p:cNvPr>
          <p:cNvSpPr txBox="1"/>
          <p:nvPr/>
        </p:nvSpPr>
        <p:spPr>
          <a:xfrm>
            <a:off x="8033598" y="3229817"/>
            <a:ext cx="18920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/>
              <a:t>f</a:t>
            </a:r>
          </a:p>
        </p:txBody>
      </p:sp>
      <p:sp>
        <p:nvSpPr>
          <p:cNvPr id="102" name="CuadroTexto 57">
            <a:extLst>
              <a:ext uri="{FF2B5EF4-FFF2-40B4-BE49-F238E27FC236}">
                <a16:creationId xmlns:a16="http://schemas.microsoft.com/office/drawing/2014/main" id="{258778D9-F1ED-412A-B445-B0BBEE7219F7}"/>
              </a:ext>
            </a:extLst>
          </p:cNvPr>
          <p:cNvSpPr txBox="1"/>
          <p:nvPr/>
        </p:nvSpPr>
        <p:spPr>
          <a:xfrm>
            <a:off x="7601975" y="3737812"/>
            <a:ext cx="18920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>
                <a:ln>
                  <a:solidFill>
                    <a:schemeClr val="tx1"/>
                  </a:solidFill>
                </a:ln>
              </a:rPr>
              <a:t>0</a:t>
            </a:r>
          </a:p>
        </p:txBody>
      </p:sp>
      <p:sp>
        <p:nvSpPr>
          <p:cNvPr id="103" name="CuadroTexto 58">
            <a:extLst>
              <a:ext uri="{FF2B5EF4-FFF2-40B4-BE49-F238E27FC236}">
                <a16:creationId xmlns:a16="http://schemas.microsoft.com/office/drawing/2014/main" id="{4D4E3ECD-4D5C-42CA-9B94-76BEA2009C17}"/>
              </a:ext>
            </a:extLst>
          </p:cNvPr>
          <p:cNvSpPr txBox="1"/>
          <p:nvPr/>
        </p:nvSpPr>
        <p:spPr>
          <a:xfrm>
            <a:off x="7912761" y="3643927"/>
            <a:ext cx="4308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ln>
                  <a:solidFill>
                    <a:schemeClr val="tx1"/>
                  </a:solidFill>
                </a:ln>
              </a:rPr>
              <a:t>&lt;</a:t>
            </a:r>
          </a:p>
          <a:p>
            <a:pPr algn="ctr"/>
            <a:r>
              <a:rPr lang="es-AR" sz="1400" dirty="0" err="1">
                <a:ln>
                  <a:solidFill>
                    <a:schemeClr val="tx1"/>
                  </a:solidFill>
                </a:ln>
              </a:rPr>
              <a:t>cf</a:t>
            </a:r>
            <a:endParaRPr lang="es-AR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4" name="CuadroTexto 59">
            <a:extLst>
              <a:ext uri="{FF2B5EF4-FFF2-40B4-BE49-F238E27FC236}">
                <a16:creationId xmlns:a16="http://schemas.microsoft.com/office/drawing/2014/main" id="{1B075255-C119-46A1-B609-BEDDC4597666}"/>
              </a:ext>
            </a:extLst>
          </p:cNvPr>
          <p:cNvSpPr txBox="1"/>
          <p:nvPr/>
        </p:nvSpPr>
        <p:spPr>
          <a:xfrm>
            <a:off x="8353527" y="3768292"/>
            <a:ext cx="346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>
                <a:ln>
                  <a:solidFill>
                    <a:schemeClr val="tx1"/>
                  </a:solidFill>
                </a:ln>
              </a:rPr>
              <a:t>1</a:t>
            </a:r>
          </a:p>
        </p:txBody>
      </p:sp>
      <p:sp>
        <p:nvSpPr>
          <p:cNvPr id="105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8588708" y="2129821"/>
            <a:ext cx="1516269" cy="351847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v[c]=0</a:t>
            </a:r>
            <a:endParaRPr lang="es-AR" sz="1050" dirty="0">
              <a:solidFill>
                <a:schemeClr val="tx1"/>
              </a:solidFill>
            </a:endParaRPr>
          </a:p>
        </p:txBody>
      </p:sp>
      <p:sp>
        <p:nvSpPr>
          <p:cNvPr id="106" name="Diagrama de flujo: proceso 30">
            <a:extLst>
              <a:ext uri="{FF2B5EF4-FFF2-40B4-BE49-F238E27FC236}">
                <a16:creationId xmlns:a16="http://schemas.microsoft.com/office/drawing/2014/main" id="{9921FBBE-8876-4129-9727-60127863F4DF}"/>
              </a:ext>
            </a:extLst>
          </p:cNvPr>
          <p:cNvSpPr/>
          <p:nvPr/>
        </p:nvSpPr>
        <p:spPr>
          <a:xfrm>
            <a:off x="9068222" y="3385965"/>
            <a:ext cx="1516269" cy="351847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400" dirty="0">
                <a:solidFill>
                  <a:schemeClr val="tx1"/>
                </a:solidFill>
              </a:rPr>
              <a:t>v[c]+=m[f][c]</a:t>
            </a:r>
          </a:p>
        </p:txBody>
      </p:sp>
    </p:spTree>
    <p:extLst>
      <p:ext uri="{BB962C8B-B14F-4D97-AF65-F5344CB8AC3E}">
        <p14:creationId xmlns:p14="http://schemas.microsoft.com/office/powerpoint/2010/main" val="37682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83" grpId="0"/>
      <p:bldP spid="84" grpId="0" animBg="1"/>
      <p:bldP spid="90" grpId="0" animBg="1"/>
      <p:bldP spid="91" grpId="0"/>
      <p:bldP spid="92" grpId="0"/>
      <p:bldP spid="93" grpId="0"/>
      <p:bldP spid="94" grpId="0"/>
      <p:bldP spid="95" grpId="0" animBg="1"/>
      <p:bldP spid="101" grpId="0"/>
      <p:bldP spid="102" grpId="0"/>
      <p:bldP spid="103" grpId="0"/>
      <p:bldP spid="104" grpId="0"/>
      <p:bldP spid="105" grpId="0" animBg="1"/>
      <p:bldP spid="106" grpId="0" animBg="1"/>
    </p:bld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8539</TotalTime>
  <Words>662</Words>
  <Application>Microsoft Office PowerPoint</Application>
  <PresentationFormat>Panorámica</PresentationFormat>
  <Paragraphs>169</Paragraphs>
  <Slides>7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secuencial</dc:title>
  <dc:creator>pablo pv. vera</dc:creator>
  <cp:lastModifiedBy>Lorena Mabel Sotelo</cp:lastModifiedBy>
  <cp:revision>278</cp:revision>
  <dcterms:created xsi:type="dcterms:W3CDTF">2019-04-12T12:08:49Z</dcterms:created>
  <dcterms:modified xsi:type="dcterms:W3CDTF">2021-05-23T15:37:45Z</dcterms:modified>
</cp:coreProperties>
</file>