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0" r:id="rId3"/>
    <p:sldId id="344" r:id="rId4"/>
    <p:sldId id="346" r:id="rId5"/>
    <p:sldId id="347" r:id="rId6"/>
    <p:sldId id="348" r:id="rId7"/>
    <p:sldId id="349" r:id="rId8"/>
    <p:sldId id="301" r:id="rId9"/>
    <p:sldId id="345" r:id="rId10"/>
    <p:sldId id="302" r:id="rId11"/>
    <p:sldId id="303" r:id="rId12"/>
    <p:sldId id="304" r:id="rId13"/>
    <p:sldId id="312" r:id="rId14"/>
    <p:sldId id="305" r:id="rId15"/>
    <p:sldId id="306" r:id="rId16"/>
    <p:sldId id="307" r:id="rId17"/>
    <p:sldId id="308" r:id="rId18"/>
    <p:sldId id="313" r:id="rId19"/>
    <p:sldId id="309" r:id="rId20"/>
    <p:sldId id="310" r:id="rId21"/>
    <p:sldId id="311" r:id="rId22"/>
    <p:sldId id="314" r:id="rId23"/>
    <p:sldId id="315" r:id="rId24"/>
    <p:sldId id="316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43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bonny97" initials="L" lastIdx="15" clrIdx="0">
    <p:extLst>
      <p:ext uri="{19B8F6BF-5375-455C-9EA6-DF929625EA0E}">
        <p15:presenceInfo xmlns:p15="http://schemas.microsoft.com/office/powerpoint/2012/main" userId="c8e04ea4b228c7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574" autoAdjust="0"/>
  </p:normalViewPr>
  <p:slideViewPr>
    <p:cSldViewPr snapToGrid="0">
      <p:cViewPr varScale="1">
        <p:scale>
          <a:sx n="71" d="100"/>
          <a:sy n="71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E43A1-EEDF-470A-9300-B9FF2745CA64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E8C22-1C85-4FC2-AF91-FAB8CFD55C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9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D0668-80BA-49C0-9F9C-63644EF52E1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114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115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62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239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60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732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610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05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703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3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90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44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40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35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766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685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742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94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882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432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575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179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351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568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29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43262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D0668-80BA-49C0-9F9C-63644EF52E12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57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106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31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72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04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01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E8C22-1C85-4FC2-AF91-FAB8CFD55C8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3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F5793B-2A86-4F5B-93D1-04313E482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271D3A-3D26-418E-8C79-D1683C62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39A069-4AE8-448A-97D4-1D32056E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CD3B35-17B5-41DC-B0B3-5981AB0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7F51D0-C500-4260-8E74-32460872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0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E2561-DF75-445F-B522-D5EB923D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3939FC-97CD-4C75-A69C-21DB1127D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66918-9269-4E14-9C12-C9A6312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56856E-025A-44C6-9B4A-95B5AC0D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EF2D9F-5AE6-410D-8636-BAD95577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90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D39EE50-9622-486F-B575-C08ED112C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03DC6E-6D97-457E-9E40-1DD498805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6CE29-CC57-4534-B3D3-73CF1D89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1A3D73-AAC0-4206-8D5D-7DE351BF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F1B002-9168-47EC-B82C-E844BE0B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16" y="862366"/>
            <a:ext cx="4560219" cy="398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94025" y="992872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733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" y="5604689"/>
            <a:ext cx="12191999" cy="276737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INSTERT THE TITLE OF YOUR PRESENTATION HERE</a:t>
            </a:r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869160"/>
            <a:ext cx="12191997" cy="72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FREE PPT TEMPLATES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23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/>
              <a:t> Free PPT _ Click to add 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537A1-DB42-4689-9190-090EFA33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9E9AD0-28DE-4FF0-A165-0CDC8EE5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C9A117-5D9B-4BBE-8A51-95DA66FB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08A5C-9811-46F1-ACAE-641EEF72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2ECBC9-0004-483B-89AA-5DDDB2EC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3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15E8B-C3F8-48EC-B150-D25156B9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C0937B-0B50-40A7-A615-99DDA010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29E1C-297B-40AC-A383-D576F015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A3C1BD-0FC7-4021-B617-663A4F99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E5D2CA-66E8-47D1-812D-7D834940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20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002BC-5164-4F88-B8CB-6341CCE1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078D2-D3F4-4FBB-8D0C-9B4504043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273ED3-FF58-42B9-B1AC-0AC9A7689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8CF652-EBA3-4884-B1F0-EA2961A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5E866F-6FB9-41A0-A056-253C2A5A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A4738-37B4-4EB8-AF5B-3F5111E7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1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54721-69E4-44BE-9E47-0D53694E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AB0CEC-A86D-4ABC-8949-B351F587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5AC151-47B9-453B-9282-D0308E11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4D9AA2-F872-482C-85C8-22616F81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7D6E2C3-4206-4D28-A781-4D1B6F83A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D595BB1-F810-46BA-8CE3-6A8347AA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199169-5EE9-410E-A488-4AFC8DE1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F2803C-3A29-42C1-9FEC-5165C131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70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43DC4-1104-4321-A92C-FC418622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19D9FD-0A24-488F-AE9A-D17D57C4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6580AF-EBB7-473B-A2B3-65483E06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D178A15-58EE-4C62-B954-BB5C8412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54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B20468-0AE6-4D2F-99C3-459CA075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20D7919-B5E9-48E8-A9E2-936580B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2D8653-EE0D-49C0-BDD0-B4268D5D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39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7F86A-543C-4148-828D-B8C6165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1AA91-B2CC-4831-917F-0DACF744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6C76EB-88C8-4268-A17F-E771C5AF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D6F450-AF93-4815-8C63-1FCED8C4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36AC57-5746-4145-BAF5-86816889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FECDD9-CDDC-4B12-83F0-F771E5A8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8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B8D11-3EF2-4F7C-97FA-C00AC5B4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8788267-B525-4700-9B1D-FE5A5FB68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22C1EE-5292-4F22-80E5-2BA766E1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3192F4-2C13-4B34-B8BC-88BC066E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37124B-0443-4120-8F29-9F69986E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F7C4756-88ED-4703-AAE1-43659477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9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1FBC801-8E46-4145-843E-A5EA5B3C2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D2899D-3115-46A5-85DA-97927940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2802C-8664-4E48-91AE-1CCD5C33C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474A-76C1-4A56-8C24-FA92657E603A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188799-E1EA-4400-9860-C303B2609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456BEB-6161-497D-B486-3F413EE7E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5556-3181-4569-9250-5E11F5DC05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8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906655"/>
            <a:ext cx="12191997" cy="720000"/>
          </a:xfrm>
          <a:prstGeom prst="rect">
            <a:avLst/>
          </a:prstGeom>
        </p:spPr>
        <p:txBody>
          <a:bodyPr/>
          <a:lstStyle/>
          <a:p>
            <a:r>
              <a:rPr lang="it-IT" altLang="ko-KR" sz="2400" i="1" dirty="0">
                <a:solidFill>
                  <a:srgbClr val="00B050"/>
                </a:solidFill>
              </a:rPr>
              <a:t>Progetto Programmazione Sicura</a:t>
            </a:r>
            <a:br>
              <a:rPr lang="it-IT" altLang="ko-KR" sz="2400" i="1" dirty="0">
                <a:solidFill>
                  <a:srgbClr val="00B050"/>
                </a:solidFill>
              </a:rPr>
            </a:br>
            <a:r>
              <a:rPr lang="it-IT" altLang="ko-KR" sz="2400" i="1" dirty="0">
                <a:solidFill>
                  <a:srgbClr val="00B050"/>
                </a:solidFill>
              </a:rPr>
              <a:t>Nebula: Level 03</a:t>
            </a:r>
            <a:endParaRPr lang="ko-KR" altLang="en-US" sz="2400" i="1" dirty="0">
              <a:solidFill>
                <a:srgbClr val="00B05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0" y="164638"/>
            <a:ext cx="1262393" cy="1262393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82078"/>
            <a:ext cx="1903347" cy="1427511"/>
          </a:xfrm>
          <a:prstGeom prst="rect">
            <a:avLst/>
          </a:prstGeom>
        </p:spPr>
      </p:pic>
      <p:sp>
        <p:nvSpPr>
          <p:cNvPr id="15" name="Text Placeholder 8"/>
          <p:cNvSpPr txBox="1">
            <a:spLocks/>
          </p:cNvSpPr>
          <p:nvPr/>
        </p:nvSpPr>
        <p:spPr>
          <a:xfrm>
            <a:off x="1" y="5349213"/>
            <a:ext cx="12191999" cy="1508787"/>
          </a:xfrm>
          <a:prstGeom prst="rect">
            <a:avLst/>
          </a:prstGeom>
        </p:spPr>
        <p:txBody>
          <a:bodyPr vert="horz" lIns="144000" tIns="60960" rIns="121920" bIns="6096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CE80B555-F5E9-4162-A225-A7565FC79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0" b="20643"/>
          <a:stretch/>
        </p:blipFill>
        <p:spPr>
          <a:xfrm>
            <a:off x="3894025" y="992872"/>
            <a:ext cx="4195200" cy="2436128"/>
          </a:xfr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2508B34-FFFF-43C2-98E1-64E8DA2AFF87}"/>
              </a:ext>
            </a:extLst>
          </p:cNvPr>
          <p:cNvSpPr txBox="1">
            <a:spLocks/>
          </p:cNvSpPr>
          <p:nvPr/>
        </p:nvSpPr>
        <p:spPr>
          <a:xfrm>
            <a:off x="8696967" y="5501612"/>
            <a:ext cx="3199295" cy="1508787"/>
          </a:xfrm>
          <a:prstGeom prst="rect">
            <a:avLst/>
          </a:prstGeom>
        </p:spPr>
        <p:txBody>
          <a:bodyPr vert="horz" lIns="144000" tIns="60960" rIns="121920" bIns="6096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2400" dirty="0" err="1">
                <a:solidFill>
                  <a:srgbClr val="00B050"/>
                </a:solidFill>
              </a:rPr>
              <a:t>Studente</a:t>
            </a:r>
            <a:r>
              <a:rPr lang="en-US" altLang="ko-KR" sz="2400" dirty="0">
                <a:solidFill>
                  <a:srgbClr val="00B050"/>
                </a:solidFill>
              </a:rPr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2400" dirty="0">
                <a:solidFill>
                  <a:srgbClr val="00B050"/>
                </a:solidFill>
              </a:rPr>
              <a:t>Benedetto Sommese</a:t>
            </a:r>
          </a:p>
        </p:txBody>
      </p:sp>
    </p:spTree>
    <p:extLst>
      <p:ext uri="{BB962C8B-B14F-4D97-AF65-F5344CB8AC3E}">
        <p14:creationId xmlns:p14="http://schemas.microsoft.com/office/powerpoint/2010/main" val="309616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File writable.sh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833990" y="1138991"/>
            <a:ext cx="8899052" cy="116770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Visualizziamo il contenuto dello script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AF0143-D083-4105-8FED-8A54104A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91" y="1815084"/>
            <a:ext cx="6443736" cy="1882951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21D5A411-7925-4415-BD12-07900D050F16}"/>
              </a:ext>
            </a:extLst>
          </p:cNvPr>
          <p:cNvSpPr txBox="1">
            <a:spLocks/>
          </p:cNvSpPr>
          <p:nvPr/>
        </p:nvSpPr>
        <p:spPr>
          <a:xfrm>
            <a:off x="1726413" y="4436267"/>
            <a:ext cx="9569116" cy="256548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Selezione di tutti i file nella directory iterativamente</a:t>
            </a:r>
          </a:p>
          <a:p>
            <a:r>
              <a:rPr lang="it-IT" dirty="0">
                <a:solidFill>
                  <a:srgbClr val="00B050"/>
                </a:solidFill>
              </a:rPr>
              <a:t>Limitazione dell’utilizzo massimo della CPU per ciascun esecuzione</a:t>
            </a:r>
          </a:p>
          <a:p>
            <a:r>
              <a:rPr lang="it-IT" dirty="0">
                <a:solidFill>
                  <a:srgbClr val="00B050"/>
                </a:solidFill>
              </a:rPr>
              <a:t>Esecuzione di ciascun eseguibile</a:t>
            </a:r>
          </a:p>
          <a:p>
            <a:r>
              <a:rPr lang="it-IT" dirty="0">
                <a:solidFill>
                  <a:srgbClr val="00B050"/>
                </a:solidFill>
              </a:rPr>
              <a:t>Rimozione del file dalla directory</a:t>
            </a:r>
          </a:p>
          <a:p>
            <a:endParaRPr lang="it-IT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Directory writable.d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40606" y="1411707"/>
            <a:ext cx="8899052" cy="14685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Visualizziamo i permessi della directory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D15391-0AD4-4F32-981A-1954603A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1" y="2431871"/>
            <a:ext cx="9458769" cy="2817505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91AFAFE-A025-4337-800C-5F3EE8A4F405}"/>
              </a:ext>
            </a:extLst>
          </p:cNvPr>
          <p:cNvSpPr txBox="1">
            <a:spLocks/>
          </p:cNvSpPr>
          <p:nvPr/>
        </p:nvSpPr>
        <p:spPr>
          <a:xfrm>
            <a:off x="1640606" y="5535285"/>
            <a:ext cx="9743224" cy="14685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La directory è accessibile da tutti gli utenti!!!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8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Idea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720817" y="1989222"/>
            <a:ext cx="8257373" cy="41067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Identifichiamo GID e UID dell’utente ‘’flag03’’</a:t>
            </a:r>
          </a:p>
          <a:p>
            <a:r>
              <a:rPr lang="it-IT" dirty="0">
                <a:solidFill>
                  <a:srgbClr val="00B050"/>
                </a:solidFill>
              </a:rPr>
              <a:t>Scriviamo un programma C che eleva i privilegi a ‘’flag03’’ e che apre una bash</a:t>
            </a:r>
          </a:p>
          <a:p>
            <a:r>
              <a:rPr lang="it-IT" dirty="0">
                <a:solidFill>
                  <a:srgbClr val="00B050"/>
                </a:solidFill>
              </a:rPr>
              <a:t>Scriviamo uno script che compila il programma precedente e che setta il bit SETUID al codice  eseguibile</a:t>
            </a:r>
          </a:p>
          <a:p>
            <a:r>
              <a:rPr lang="it-IT" dirty="0">
                <a:solidFill>
                  <a:srgbClr val="00B050"/>
                </a:solidFill>
              </a:rPr>
              <a:t>Creiamo i file nella cartella tmp, accessibile da tutti gli utenti</a:t>
            </a:r>
          </a:p>
          <a:p>
            <a:endParaRPr lang="it-IT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6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Modifica albero di attacco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3262C9D-22F6-4B3C-9539-11632EAC0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8" y="1200012"/>
            <a:ext cx="8498101" cy="528196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5CD5897-8D9B-4BA8-9E8F-E2CF3246268C}"/>
              </a:ext>
            </a:extLst>
          </p:cNvPr>
          <p:cNvSpPr txBox="1"/>
          <p:nvPr/>
        </p:nvSpPr>
        <p:spPr>
          <a:xfrm>
            <a:off x="8619565" y="2339788"/>
            <a:ext cx="159527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Impossibile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A8F4C9E-8095-4453-AFD8-A7F4B7874E42}"/>
              </a:ext>
            </a:extLst>
          </p:cNvPr>
          <p:cNvSpPr txBox="1"/>
          <p:nvPr/>
        </p:nvSpPr>
        <p:spPr>
          <a:xfrm>
            <a:off x="6428638" y="4630034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83262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Comando passwd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88732" y="1200012"/>
            <a:ext cx="8257373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Permette di cambiare la password degli utenti</a:t>
            </a:r>
          </a:p>
          <a:p>
            <a:r>
              <a:rPr lang="it-IT" dirty="0">
                <a:solidFill>
                  <a:srgbClr val="00B050"/>
                </a:solidFill>
              </a:rPr>
              <a:t>Informazioni sugli utenti contenute nel file       ‘’/etc/passwd’’</a:t>
            </a:r>
          </a:p>
          <a:p>
            <a:r>
              <a:rPr lang="it-IT" dirty="0">
                <a:solidFill>
                  <a:srgbClr val="00B050"/>
                </a:solidFill>
              </a:rPr>
              <a:t>Per visualizzare GID e UID dell’utente ‘’flag03’’ sfruttiamo i comandi: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cat stampa il contenuto del file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grep specifica il testo da ricercare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38207A-EB1A-458F-8901-653E6B2C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32" y="5657988"/>
            <a:ext cx="10041030" cy="8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78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File elev_priv.c 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2139449" y="3318778"/>
            <a:ext cx="8257373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Settiamo RUID, EUID e SUID a 996</a:t>
            </a:r>
          </a:p>
          <a:p>
            <a:r>
              <a:rPr lang="it-IT" dirty="0">
                <a:solidFill>
                  <a:srgbClr val="00B050"/>
                </a:solidFill>
              </a:rPr>
              <a:t>Settiamo RGID, EGID e SGID a 996</a:t>
            </a:r>
          </a:p>
          <a:p>
            <a:r>
              <a:rPr lang="it-IT" dirty="0">
                <a:solidFill>
                  <a:srgbClr val="00B050"/>
                </a:solidFill>
              </a:rPr>
              <a:t>Apriamo una shell con i nuovi privilegi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3881A-9339-4301-9817-A621DF4BA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49" y="1200012"/>
            <a:ext cx="5086646" cy="2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6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Script run.sh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88732" y="2549908"/>
            <a:ext cx="8450350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Compiliamo il programma </a:t>
            </a:r>
            <a:r>
              <a:rPr lang="it-IT" dirty="0" err="1">
                <a:solidFill>
                  <a:srgbClr val="00B050"/>
                </a:solidFill>
              </a:rPr>
              <a:t>elev_priv.c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Impostiamo il bit SETUID e SETGID all’eseguibile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11DE9D-77C3-414A-BE5A-0D83F6F7D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399674"/>
            <a:ext cx="7753493" cy="139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Directory tmp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14576" y="1598216"/>
            <a:ext cx="8257373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Modifichiamo i permessi di esecuzione eseguendo il comando ‘’chmod +x run.sh’’.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4862DA-2DDF-4739-A5F9-EF6C72AF2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97" y="4391319"/>
            <a:ext cx="8754026" cy="2302042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8D7454-8183-4C26-9AF2-A4B567E84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06" y="1133437"/>
            <a:ext cx="7731914" cy="19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9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Modifica albero di attacco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D0AF37-6535-4E53-BFCA-7FBA9BA78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0521" y="1447523"/>
            <a:ext cx="9136532" cy="456826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0F13BFD-725D-4994-AEC8-1698544E0034}"/>
              </a:ext>
            </a:extLst>
          </p:cNvPr>
          <p:cNvCxnSpPr>
            <a:cxnSpLocks/>
          </p:cNvCxnSpPr>
          <p:nvPr/>
        </p:nvCxnSpPr>
        <p:spPr>
          <a:xfrm>
            <a:off x="6464969" y="5231613"/>
            <a:ext cx="235630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4BF392E-EC1C-4920-B519-C938460FA426}"/>
              </a:ext>
            </a:extLst>
          </p:cNvPr>
          <p:cNvCxnSpPr>
            <a:cxnSpLocks/>
          </p:cNvCxnSpPr>
          <p:nvPr/>
        </p:nvCxnSpPr>
        <p:spPr>
          <a:xfrm>
            <a:off x="6488797" y="4780547"/>
            <a:ext cx="0" cy="451066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ED60CB-D76F-4184-A048-C61B8F63C6DE}"/>
              </a:ext>
            </a:extLst>
          </p:cNvPr>
          <p:cNvCxnSpPr>
            <a:cxnSpLocks/>
          </p:cNvCxnSpPr>
          <p:nvPr/>
        </p:nvCxnSpPr>
        <p:spPr>
          <a:xfrm>
            <a:off x="6464969" y="4814518"/>
            <a:ext cx="2356302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62270FE-D89B-4677-910D-4179B2D8C127}"/>
              </a:ext>
            </a:extLst>
          </p:cNvPr>
          <p:cNvCxnSpPr>
            <a:cxnSpLocks/>
          </p:cNvCxnSpPr>
          <p:nvPr/>
        </p:nvCxnSpPr>
        <p:spPr>
          <a:xfrm>
            <a:off x="8807824" y="4814518"/>
            <a:ext cx="0" cy="417095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1F4A6F-7227-4507-BE4D-C0C965D1F75A}"/>
              </a:ext>
            </a:extLst>
          </p:cNvPr>
          <p:cNvSpPr txBox="1"/>
          <p:nvPr/>
        </p:nvSpPr>
        <p:spPr>
          <a:xfrm>
            <a:off x="5948705" y="4445186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F88756F-E944-4377-A6FE-D539A012FD82}"/>
              </a:ext>
            </a:extLst>
          </p:cNvPr>
          <p:cNvSpPr txBox="1"/>
          <p:nvPr/>
        </p:nvSpPr>
        <p:spPr>
          <a:xfrm>
            <a:off x="7812741" y="2566244"/>
            <a:ext cx="1595277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Impossibile</a:t>
            </a:r>
          </a:p>
        </p:txBody>
      </p:sp>
    </p:spTree>
    <p:extLst>
      <p:ext uri="{BB962C8B-B14F-4D97-AF65-F5344CB8AC3E}">
        <p14:creationId xmlns:p14="http://schemas.microsoft.com/office/powerpoint/2010/main" val="1376240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Copia di run.sh in </a:t>
            </a:r>
            <a:r>
              <a:rPr lang="it-IT" sz="5867" b="1" dirty="0" err="1">
                <a:solidFill>
                  <a:srgbClr val="00B050"/>
                </a:solidFill>
              </a:rPr>
              <a:t>writable.d</a:t>
            </a:r>
            <a:r>
              <a:rPr lang="it-IT" sz="5867" b="1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75756" y="728887"/>
            <a:ext cx="9011882" cy="269265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Copiamo il file ‘’run.sh’’ nella directory                      ‘’/home/flag03/</a:t>
            </a:r>
            <a:r>
              <a:rPr lang="it-IT" dirty="0" err="1">
                <a:solidFill>
                  <a:srgbClr val="00B050"/>
                </a:solidFill>
              </a:rPr>
              <a:t>writable.d</a:t>
            </a:r>
            <a:r>
              <a:rPr lang="it-IT" dirty="0">
                <a:solidFill>
                  <a:srgbClr val="00B050"/>
                </a:solidFill>
              </a:rPr>
              <a:t>’’ utilizzando il comando ‘’cp run.sh /home/flag03/</a:t>
            </a:r>
            <a:r>
              <a:rPr lang="it-IT" dirty="0" err="1">
                <a:solidFill>
                  <a:srgbClr val="00B050"/>
                </a:solidFill>
              </a:rPr>
              <a:t>writable.d</a:t>
            </a:r>
            <a:r>
              <a:rPr lang="it-IT" dirty="0">
                <a:solidFill>
                  <a:srgbClr val="00B050"/>
                </a:solidFill>
              </a:rPr>
              <a:t>’’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5C0908C-7188-4FA8-ABF7-053F6CAF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50" y="2995014"/>
            <a:ext cx="8349563" cy="1147010"/>
          </a:xfrm>
          <a:prstGeom prst="rect">
            <a:avLst/>
          </a:prstGeom>
        </p:spPr>
      </p:pic>
      <p:pic>
        <p:nvPicPr>
          <p:cNvPr id="11" name="Immagine 10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87F842C2-CD8D-4995-96AC-D77094063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350" y="5128042"/>
            <a:ext cx="9011882" cy="1312990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5CF0ED-A421-41D6-994D-699364839CEE}"/>
              </a:ext>
            </a:extLst>
          </p:cNvPr>
          <p:cNvSpPr txBox="1">
            <a:spLocks/>
          </p:cNvSpPr>
          <p:nvPr/>
        </p:nvSpPr>
        <p:spPr>
          <a:xfrm>
            <a:off x="1584190" y="3240092"/>
            <a:ext cx="9011882" cy="269265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Aspettiamo l’esecuzione automatica del </a:t>
            </a:r>
            <a:r>
              <a:rPr lang="it-IT" dirty="0" err="1">
                <a:solidFill>
                  <a:srgbClr val="00B050"/>
                </a:solidFill>
              </a:rPr>
              <a:t>crontab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4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Nebula: Level 03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40606" y="1475874"/>
            <a:ext cx="8899052" cy="336884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t-IT" sz="3600" dirty="0">
                <a:solidFill>
                  <a:srgbClr val="00B050"/>
                </a:solidFill>
              </a:rPr>
              <a:t>‘’</a:t>
            </a:r>
            <a:r>
              <a:rPr lang="en-US" sz="3600" dirty="0">
                <a:solidFill>
                  <a:srgbClr val="00B050"/>
                </a:solidFill>
              </a:rPr>
              <a:t> Check the home directory of flag03 and take note of the files there.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There is a crontab that is called every couple of minutes.”</a:t>
            </a:r>
            <a:endParaRPr lang="it-IT" sz="3600" dirty="0">
              <a:solidFill>
                <a:srgbClr val="00B050"/>
              </a:solidFill>
            </a:endParaRPr>
          </a:p>
          <a:p>
            <a:endParaRPr lang="it-IT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1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Eseguibile </a:t>
            </a:r>
            <a:r>
              <a:rPr lang="it-IT" sz="5867" b="1" dirty="0" err="1">
                <a:solidFill>
                  <a:srgbClr val="00B050"/>
                </a:solidFill>
              </a:rPr>
              <a:t>elev_priv</a:t>
            </a:r>
            <a:endParaRPr lang="it-IT" sz="5867" b="1" dirty="0">
              <a:solidFill>
                <a:srgbClr val="00B050"/>
              </a:solidFill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801027" y="3644153"/>
            <a:ext cx="8243926" cy="27996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Abbiamo ottenuto l’eseguibile ‘’</a:t>
            </a:r>
            <a:r>
              <a:rPr lang="it-IT" dirty="0" err="1">
                <a:solidFill>
                  <a:srgbClr val="00B050"/>
                </a:solidFill>
              </a:rPr>
              <a:t>elev_priv</a:t>
            </a:r>
            <a:r>
              <a:rPr lang="it-IT" dirty="0">
                <a:solidFill>
                  <a:srgbClr val="00B050"/>
                </a:solidFill>
              </a:rPr>
              <a:t>’’ con i bit SETUID e SETGID impostati</a:t>
            </a:r>
          </a:p>
        </p:txBody>
      </p:sp>
      <p:pic>
        <p:nvPicPr>
          <p:cNvPr id="4" name="Immagine 3" descr="Immagine che contiene testo, tabellonesegnapunti&#10;&#10;Descrizione generata automaticamente">
            <a:extLst>
              <a:ext uri="{FF2B5EF4-FFF2-40B4-BE49-F238E27FC236}">
                <a16:creationId xmlns:a16="http://schemas.microsoft.com/office/drawing/2014/main" id="{92932FA1-485B-43AC-B33D-5CB73DB4C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34" y="1522741"/>
            <a:ext cx="8415339" cy="26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6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Risultati della sfida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801027" y="2555570"/>
            <a:ext cx="8257373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Eseguiamo ‘’</a:t>
            </a:r>
            <a:r>
              <a:rPr lang="it-IT" dirty="0" err="1">
                <a:solidFill>
                  <a:srgbClr val="00B050"/>
                </a:solidFill>
              </a:rPr>
              <a:t>elev_priv</a:t>
            </a:r>
            <a:r>
              <a:rPr lang="it-IT" dirty="0">
                <a:solidFill>
                  <a:srgbClr val="00B050"/>
                </a:solidFill>
              </a:rPr>
              <a:t>’’</a:t>
            </a:r>
          </a:p>
          <a:p>
            <a:r>
              <a:rPr lang="it-IT" dirty="0">
                <a:solidFill>
                  <a:srgbClr val="00B050"/>
                </a:solidFill>
              </a:rPr>
              <a:t>Otteniamo la shell con i privilegi di ‘’flag03’’</a:t>
            </a:r>
          </a:p>
          <a:p>
            <a:r>
              <a:rPr lang="it-IT" dirty="0">
                <a:solidFill>
                  <a:srgbClr val="00B050"/>
                </a:solidFill>
              </a:rPr>
              <a:t>Eseguiamo ‘’getflag’’</a:t>
            </a:r>
          </a:p>
          <a:p>
            <a:r>
              <a:rPr lang="it-IT" dirty="0">
                <a:solidFill>
                  <a:srgbClr val="00B050"/>
                </a:solidFill>
              </a:rPr>
              <a:t>Abbiamo catturato la bandierina!!!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3E9788-D1D8-45B4-A490-84E808AA2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27" y="1550065"/>
            <a:ext cx="8833174" cy="16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21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Vulnerabilità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801027" y="1277785"/>
            <a:ext cx="8337583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La vulnerabilità appena vista si verifica solo se diverse debolezze sono presenti e sfruttate       contemporaneamente: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Esecuzione con privilegi ingiustamente elevati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Permessi errati nella directory</a:t>
            </a:r>
          </a:p>
          <a:p>
            <a:pPr lvl="1"/>
            <a:endParaRPr lang="it-IT" dirty="0">
              <a:solidFill>
                <a:srgbClr val="00B050"/>
              </a:solidFill>
            </a:endParaRPr>
          </a:p>
          <a:p>
            <a:pPr lvl="1"/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09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Debolezza 1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752898" y="1051294"/>
            <a:ext cx="8674467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La prima debolezza riguarda l’esecuzione dei file all’interno della directory ‘’</a:t>
            </a:r>
            <a:r>
              <a:rPr lang="it-IT" dirty="0" err="1">
                <a:solidFill>
                  <a:srgbClr val="00B050"/>
                </a:solidFill>
              </a:rPr>
              <a:t>writable.d</a:t>
            </a:r>
            <a:r>
              <a:rPr lang="it-IT" dirty="0">
                <a:solidFill>
                  <a:srgbClr val="00B050"/>
                </a:solidFill>
              </a:rPr>
              <a:t> con             privilegi ingiustamente elevati.</a:t>
            </a:r>
          </a:p>
          <a:p>
            <a:r>
              <a:rPr lang="en-US" dirty="0">
                <a:solidFill>
                  <a:srgbClr val="00B050"/>
                </a:solidFill>
              </a:rPr>
              <a:t>CWE-250 - Execution with Unnecessary Privileges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“https://cwe.mitre.org/data/definitions/250.html”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4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Mitigazione 1 - Idea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36855" y="682325"/>
            <a:ext cx="9412407" cy="5791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Possiamo provare a modificare lo script ‘’writable.sh’’, in modo da eseguire solamente i file di cui l’utente      ‘’flag03’’ è proprietario: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Eseguiamo </a:t>
            </a:r>
            <a:r>
              <a:rPr lang="it-IT" dirty="0" err="1">
                <a:solidFill>
                  <a:srgbClr val="00B050"/>
                </a:solidFill>
              </a:rPr>
              <a:t>elev_priv</a:t>
            </a:r>
            <a:r>
              <a:rPr lang="it-IT" dirty="0">
                <a:solidFill>
                  <a:srgbClr val="00B050"/>
                </a:solidFill>
              </a:rPr>
              <a:t> per ottenere una shell con i privilegi </a:t>
            </a:r>
            <a:r>
              <a:rPr lang="it-IT" dirty="0" err="1">
                <a:solidFill>
                  <a:srgbClr val="00B050"/>
                </a:solidFill>
              </a:rPr>
              <a:t>del’utente</a:t>
            </a:r>
            <a:r>
              <a:rPr lang="it-IT" dirty="0">
                <a:solidFill>
                  <a:srgbClr val="00B050"/>
                </a:solidFill>
              </a:rPr>
              <a:t> ‘’flag03’’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Modifichiamo ‘’writable.sh»</a:t>
            </a:r>
          </a:p>
          <a:p>
            <a:pPr lvl="1"/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0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File writable.sh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09080" y="4124443"/>
            <a:ext cx="9412407" cy="238865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Recuperiamo l’utente proprietario del file</a:t>
            </a:r>
          </a:p>
          <a:p>
            <a:r>
              <a:rPr lang="it-IT" dirty="0">
                <a:solidFill>
                  <a:srgbClr val="00B050"/>
                </a:solidFill>
              </a:rPr>
              <a:t>Controlliamo se l’utente proprietario è ‘’flag03’’</a:t>
            </a:r>
          </a:p>
          <a:p>
            <a:r>
              <a:rPr lang="it-IT" dirty="0">
                <a:solidFill>
                  <a:srgbClr val="00B050"/>
                </a:solidFill>
              </a:rPr>
              <a:t>Solo se ‘’flag03’’ è il proprietario, eseguiamo il file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008057-D220-4705-9857-1DEC78FCB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80" y="1325051"/>
            <a:ext cx="6941924" cy="28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Prova 1 – File utente level03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09081" y="6002894"/>
            <a:ext cx="8381404" cy="8551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run.sh non viene eseguito perché «flag03» non è il proprietario!!!</a:t>
            </a: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71875FC-49D5-44CE-AC8B-E01FC8542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79" y="1200012"/>
            <a:ext cx="8579699" cy="430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Prova 2 – File utente flag03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09080" y="5005137"/>
            <a:ext cx="7659509" cy="15079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run.sh viene eseguito perché «flag03» è il proprietario!!!</a:t>
            </a: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093D34B-0D86-45E5-B8E0-1EB2333D5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80" y="1200012"/>
            <a:ext cx="8762572" cy="34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67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Debolezza 2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752899" y="1051294"/>
            <a:ext cx="8578218" cy="430243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La seconda debolezza riguarda i permessi errati associati alla directory ‘’writable.sh’’.</a:t>
            </a:r>
          </a:p>
          <a:p>
            <a:r>
              <a:rPr lang="it-IT" dirty="0">
                <a:solidFill>
                  <a:srgbClr val="00B050"/>
                </a:solidFill>
              </a:rPr>
              <a:t>Tutti gli utenti possono leggere, scrivere ed         eseguire i file all’interno della directory.</a:t>
            </a:r>
          </a:p>
          <a:p>
            <a:r>
              <a:rPr lang="en-US" dirty="0">
                <a:solidFill>
                  <a:srgbClr val="00B050"/>
                </a:solidFill>
              </a:rPr>
              <a:t>CWE-732: Incorrect Permission Assignment for  Critical Resource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“https://cwe.mitre.org/data/definitions/732.html”</a:t>
            </a: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6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Mitigazione 2 - Idea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36855" y="682325"/>
            <a:ext cx="9412407" cy="57912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Modifichiamo i permessi relativi alla directory              ‘’</a:t>
            </a:r>
            <a:r>
              <a:rPr lang="it-IT" dirty="0" err="1">
                <a:solidFill>
                  <a:srgbClr val="00B050"/>
                </a:solidFill>
              </a:rPr>
              <a:t>writable.d</a:t>
            </a:r>
            <a:r>
              <a:rPr lang="it-IT" dirty="0">
                <a:solidFill>
                  <a:srgbClr val="00B050"/>
                </a:solidFill>
              </a:rPr>
              <a:t>’’: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Eseguiamo </a:t>
            </a:r>
            <a:r>
              <a:rPr lang="it-IT" dirty="0" err="1">
                <a:solidFill>
                  <a:srgbClr val="00B050"/>
                </a:solidFill>
              </a:rPr>
              <a:t>elev_priv</a:t>
            </a:r>
            <a:r>
              <a:rPr lang="it-IT" dirty="0">
                <a:solidFill>
                  <a:srgbClr val="00B050"/>
                </a:solidFill>
              </a:rPr>
              <a:t> per ottenere una shell con i privilegi </a:t>
            </a:r>
            <a:r>
              <a:rPr lang="it-IT" dirty="0" err="1">
                <a:solidFill>
                  <a:srgbClr val="00B050"/>
                </a:solidFill>
              </a:rPr>
              <a:t>del’utente</a:t>
            </a:r>
            <a:r>
              <a:rPr lang="it-IT" dirty="0">
                <a:solidFill>
                  <a:srgbClr val="00B050"/>
                </a:solidFill>
              </a:rPr>
              <a:t> ‘’flag03’’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Modifichiamo i permessi della directory ‘’</a:t>
            </a:r>
            <a:r>
              <a:rPr lang="it-IT" dirty="0" err="1">
                <a:solidFill>
                  <a:srgbClr val="00B050"/>
                </a:solidFill>
              </a:rPr>
              <a:t>writable.d</a:t>
            </a:r>
            <a:r>
              <a:rPr lang="it-IT" dirty="0">
                <a:solidFill>
                  <a:srgbClr val="00B050"/>
                </a:solidFill>
              </a:rPr>
              <a:t>’’</a:t>
            </a:r>
          </a:p>
          <a:p>
            <a:pPr lvl="2"/>
            <a:r>
              <a:rPr lang="it-IT" dirty="0">
                <a:solidFill>
                  <a:srgbClr val="00B050"/>
                </a:solidFill>
              </a:rPr>
              <a:t>Possiamo modificare anche i permessi della directory ‘’flag03’’</a:t>
            </a:r>
          </a:p>
          <a:p>
            <a:pPr lvl="1"/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Capture the flag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08519" y="1744579"/>
            <a:ext cx="9139692" cy="336884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  <a:p>
            <a:r>
              <a:rPr lang="it-IT" sz="3600" dirty="0">
                <a:solidFill>
                  <a:srgbClr val="00B050"/>
                </a:solidFill>
              </a:rPr>
              <a:t>L’obiettivo della sfida consiste nell’esecuzione del programma ‘’/bin/getflag’’ con i privilegi  dell’utente ‘’flag03’’</a:t>
            </a:r>
          </a:p>
          <a:p>
            <a:r>
              <a:rPr lang="it-IT" sz="3600" dirty="0">
                <a:solidFill>
                  <a:srgbClr val="00B050"/>
                </a:solidFill>
              </a:rPr>
              <a:t>Come strategia iniziale eseguiamo il login        come utente ‘’flag03’’ e proviamo ad eseguire            ‘’bin/getflag’’</a:t>
            </a:r>
            <a:endParaRPr lang="en-US" sz="3600" dirty="0">
              <a:solidFill>
                <a:srgbClr val="00B050"/>
              </a:solidFill>
            </a:endParaRPr>
          </a:p>
          <a:p>
            <a:endParaRPr lang="en-US" sz="3600" dirty="0">
              <a:solidFill>
                <a:srgbClr val="00B050"/>
              </a:solidFill>
            </a:endParaRPr>
          </a:p>
          <a:p>
            <a:endParaRPr lang="it-IT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46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160421" y="164639"/>
            <a:ext cx="12019843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Modifica permessi writable.sh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709081" y="6002894"/>
            <a:ext cx="9167466" cy="85510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Ora solamente flag03 può operare nella directory!!!</a:t>
            </a: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5990D03-317F-460A-9AE5-98D36034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101" y="1200012"/>
            <a:ext cx="7100026" cy="429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1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Prova 1 – Utente level03 cp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946280" y="4453172"/>
            <a:ext cx="9167466" cy="18009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L’utente level03 non può più accedere o copiare file all’interno della directory!!!</a:t>
            </a: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0B44488-82F3-469A-8551-087050C9C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80" y="1504376"/>
            <a:ext cx="8581900" cy="21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99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Prova 2 – Utente flag03 cp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2B919539-DCBD-42FF-B7C6-06F2E4D5215B}"/>
              </a:ext>
            </a:extLst>
          </p:cNvPr>
          <p:cNvSpPr txBox="1">
            <a:spLocks/>
          </p:cNvSpPr>
          <p:nvPr/>
        </p:nvSpPr>
        <p:spPr>
          <a:xfrm>
            <a:off x="1805333" y="3757983"/>
            <a:ext cx="8554580" cy="24984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L’utente flag03 può continuare ad operare con la directory!!!</a:t>
            </a:r>
          </a:p>
          <a:p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A9A1FE-53C9-432F-8BDC-3D4AB3B96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07" y="1816211"/>
            <a:ext cx="8554580" cy="132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81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383606"/>
            <a:ext cx="12191997" cy="720000"/>
          </a:xfrm>
          <a:prstGeom prst="rect">
            <a:avLst/>
          </a:prstGeom>
        </p:spPr>
        <p:txBody>
          <a:bodyPr/>
          <a:lstStyle/>
          <a:p>
            <a:r>
              <a:rPr lang="it-IT" altLang="ko-KR" sz="4400" i="1" dirty="0">
                <a:solidFill>
                  <a:srgbClr val="00B050"/>
                </a:solidFill>
              </a:rPr>
              <a:t>Grazie per l’attenzione</a:t>
            </a:r>
            <a:endParaRPr lang="ko-KR" altLang="en-US" sz="4400" i="1" dirty="0">
              <a:solidFill>
                <a:srgbClr val="00B05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0" y="164638"/>
            <a:ext cx="1262393" cy="1262393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82078"/>
            <a:ext cx="1903347" cy="1427511"/>
          </a:xfrm>
          <a:prstGeom prst="rect">
            <a:avLst/>
          </a:prstGeom>
        </p:spPr>
      </p:pic>
      <p:sp>
        <p:nvSpPr>
          <p:cNvPr id="15" name="Text Placeholder 8"/>
          <p:cNvSpPr txBox="1">
            <a:spLocks/>
          </p:cNvSpPr>
          <p:nvPr/>
        </p:nvSpPr>
        <p:spPr>
          <a:xfrm>
            <a:off x="1" y="5349213"/>
            <a:ext cx="12191999" cy="1508787"/>
          </a:xfrm>
          <a:prstGeom prst="rect">
            <a:avLst/>
          </a:prstGeom>
        </p:spPr>
        <p:txBody>
          <a:bodyPr vert="horz" lIns="144000" tIns="60960" rIns="121920" bIns="60960" rtlCol="0"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CE80B555-F5E9-4162-A225-A7565FC799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0" b="20643"/>
          <a:stretch/>
        </p:blipFill>
        <p:spPr>
          <a:xfrm>
            <a:off x="3894025" y="992872"/>
            <a:ext cx="4195200" cy="2436128"/>
          </a:xfrm>
        </p:spPr>
      </p:pic>
    </p:spTree>
    <p:extLst>
      <p:ext uri="{BB962C8B-B14F-4D97-AF65-F5344CB8AC3E}">
        <p14:creationId xmlns:p14="http://schemas.microsoft.com/office/powerpoint/2010/main" val="592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Costruzione albero di attacco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9EA0EB-306A-44F2-8CA4-7E3704D01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918" y="1200012"/>
            <a:ext cx="6758426" cy="48442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0AAC80-4708-413E-A9C9-39097E20E2BE}"/>
              </a:ext>
            </a:extLst>
          </p:cNvPr>
          <p:cNvSpPr txBox="1"/>
          <p:nvPr/>
        </p:nvSpPr>
        <p:spPr>
          <a:xfrm>
            <a:off x="6240379" y="2935705"/>
            <a:ext cx="7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68581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Richiesta password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24560" y="682325"/>
            <a:ext cx="10038049" cy="534001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  <a:p>
            <a:r>
              <a:rPr lang="it-IT" sz="3600" dirty="0">
                <a:solidFill>
                  <a:srgbClr val="00B050"/>
                </a:solidFill>
              </a:rPr>
              <a:t>A chi si potrebbe chiedere la password dell’account ‘’flag03’’?</a:t>
            </a:r>
          </a:p>
          <a:p>
            <a:pPr lvl="1"/>
            <a:r>
              <a:rPr lang="it-IT" sz="3200" dirty="0">
                <a:solidFill>
                  <a:srgbClr val="00B050"/>
                </a:solidFill>
              </a:rPr>
              <a:t>Al legittimo proprietario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3600" dirty="0">
                <a:solidFill>
                  <a:srgbClr val="00B050"/>
                </a:solidFill>
              </a:rPr>
              <a:t>Il </a:t>
            </a:r>
            <a:r>
              <a:rPr lang="en-US" sz="3600" dirty="0" err="1">
                <a:solidFill>
                  <a:srgbClr val="00B050"/>
                </a:solidFill>
              </a:rPr>
              <a:t>legittimo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proprietario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sarebbe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disposto</a:t>
            </a:r>
            <a:r>
              <a:rPr lang="en-US" sz="3600" dirty="0">
                <a:solidFill>
                  <a:srgbClr val="00B050"/>
                </a:solidFill>
              </a:rPr>
              <a:t> a </a:t>
            </a:r>
            <a:r>
              <a:rPr lang="en-US" sz="3600" dirty="0" err="1">
                <a:solidFill>
                  <a:srgbClr val="00B050"/>
                </a:solidFill>
              </a:rPr>
              <a:t>darci</a:t>
            </a:r>
            <a:r>
              <a:rPr lang="en-US" sz="3600" dirty="0">
                <a:solidFill>
                  <a:srgbClr val="00B050"/>
                </a:solidFill>
              </a:rPr>
              <a:t> la password?</a:t>
            </a:r>
          </a:p>
          <a:p>
            <a:pPr lvl="1"/>
            <a:r>
              <a:rPr lang="en-US" sz="3200" dirty="0" err="1">
                <a:solidFill>
                  <a:srgbClr val="00B050"/>
                </a:solidFill>
              </a:rPr>
              <a:t>Certamente</a:t>
            </a:r>
            <a:r>
              <a:rPr lang="en-US" sz="3200" dirty="0">
                <a:solidFill>
                  <a:srgbClr val="00B050"/>
                </a:solidFill>
              </a:rPr>
              <a:t> no!!!</a:t>
            </a:r>
          </a:p>
          <a:p>
            <a:r>
              <a:rPr lang="it-IT" sz="3600" dirty="0">
                <a:solidFill>
                  <a:srgbClr val="00B050"/>
                </a:solidFill>
              </a:rPr>
              <a:t>Si deduce che la richiesta legittima della password non è una strada percorribile!!!</a:t>
            </a:r>
          </a:p>
        </p:txBody>
      </p:sp>
    </p:spTree>
    <p:extLst>
      <p:ext uri="{BB962C8B-B14F-4D97-AF65-F5344CB8AC3E}">
        <p14:creationId xmlns:p14="http://schemas.microsoft.com/office/powerpoint/2010/main" val="40416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Rottura password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24560" y="682325"/>
            <a:ext cx="9909714" cy="534001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  <a:p>
            <a:r>
              <a:rPr lang="it-IT" sz="3600" dirty="0">
                <a:solidFill>
                  <a:srgbClr val="00B050"/>
                </a:solidFill>
              </a:rPr>
              <a:t>È possibile rompere la password dell’account          ‘’flag03’’?</a:t>
            </a:r>
          </a:p>
          <a:p>
            <a:pPr lvl="1"/>
            <a:r>
              <a:rPr lang="it-IT" sz="3200" dirty="0">
                <a:solidFill>
                  <a:srgbClr val="00B050"/>
                </a:solidFill>
              </a:rPr>
              <a:t>Se la password è scelta bene, è un compito difficile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it-IT" sz="3600" dirty="0">
                <a:solidFill>
                  <a:srgbClr val="00B050"/>
                </a:solidFill>
              </a:rPr>
              <a:t>Si deduce che la rottura della password non è una strada percorribile!!!</a:t>
            </a:r>
          </a:p>
        </p:txBody>
      </p:sp>
    </p:spTree>
    <p:extLst>
      <p:ext uri="{BB962C8B-B14F-4D97-AF65-F5344CB8AC3E}">
        <p14:creationId xmlns:p14="http://schemas.microsoft.com/office/powerpoint/2010/main" val="37749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Fallimento della strategia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544349" y="898357"/>
            <a:ext cx="9909714" cy="412282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  <a:p>
            <a:r>
              <a:rPr lang="it-IT" sz="3600" dirty="0">
                <a:solidFill>
                  <a:srgbClr val="00B050"/>
                </a:solidFill>
              </a:rPr>
              <a:t>La strategia scelta non porterà a nessun risultato</a:t>
            </a:r>
          </a:p>
          <a:p>
            <a:r>
              <a:rPr lang="it-IT" sz="3600" dirty="0">
                <a:solidFill>
                  <a:srgbClr val="00B050"/>
                </a:solidFill>
              </a:rPr>
              <a:t>Bisogna cercare delle vie alternative per catturare la bandierina</a:t>
            </a:r>
          </a:p>
          <a:p>
            <a:r>
              <a:rPr lang="it-IT" sz="3600" dirty="0">
                <a:solidFill>
                  <a:srgbClr val="00B050"/>
                </a:solidFill>
              </a:rPr>
              <a:t>Partiamo con l’analizzare il </a:t>
            </a:r>
            <a:r>
              <a:rPr lang="it-IT" sz="3600" dirty="0" err="1">
                <a:solidFill>
                  <a:srgbClr val="00B050"/>
                </a:solidFill>
              </a:rPr>
              <a:t>crontab</a:t>
            </a:r>
            <a:r>
              <a:rPr lang="it-IT" sz="3600" dirty="0">
                <a:solidFill>
                  <a:srgbClr val="00B050"/>
                </a:solidFill>
              </a:rPr>
              <a:t> in esecuzione  sulla macchina</a:t>
            </a:r>
          </a:p>
        </p:txBody>
      </p:sp>
    </p:spTree>
    <p:extLst>
      <p:ext uri="{BB962C8B-B14F-4D97-AF65-F5344CB8AC3E}">
        <p14:creationId xmlns:p14="http://schemas.microsoft.com/office/powerpoint/2010/main" val="352890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Comando </a:t>
            </a:r>
            <a:r>
              <a:rPr lang="it-IT" sz="5867" b="1" dirty="0" err="1">
                <a:solidFill>
                  <a:srgbClr val="00B050"/>
                </a:solidFill>
              </a:rPr>
              <a:t>crontab</a:t>
            </a:r>
            <a:endParaRPr lang="it-IT" sz="5867" b="1" dirty="0">
              <a:solidFill>
                <a:srgbClr val="00B050"/>
              </a:solidFill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592480" y="1395663"/>
            <a:ext cx="10005962" cy="458804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Permette di pianificare l’esecuzione automatica periodica di attività o script</a:t>
            </a:r>
          </a:p>
          <a:p>
            <a:r>
              <a:rPr lang="it-IT" dirty="0">
                <a:solidFill>
                  <a:srgbClr val="00B050"/>
                </a:solidFill>
              </a:rPr>
              <a:t>Ogni utente ha il proprio </a:t>
            </a:r>
            <a:r>
              <a:rPr lang="it-IT" dirty="0" err="1">
                <a:solidFill>
                  <a:srgbClr val="00B050"/>
                </a:solidFill>
              </a:rPr>
              <a:t>crontab</a:t>
            </a:r>
            <a:r>
              <a:rPr lang="it-IT" dirty="0">
                <a:solidFill>
                  <a:srgbClr val="00B050"/>
                </a:solidFill>
              </a:rPr>
              <a:t> e i comandi verranno   eseguiti come l’utente che possiede il </a:t>
            </a:r>
            <a:r>
              <a:rPr lang="it-IT" dirty="0" err="1">
                <a:solidFill>
                  <a:srgbClr val="00B050"/>
                </a:solidFill>
              </a:rPr>
              <a:t>crontab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dirty="0">
                <a:solidFill>
                  <a:srgbClr val="00B050"/>
                </a:solidFill>
              </a:rPr>
              <a:t>Ogni attività schedulata è chiamata </a:t>
            </a:r>
            <a:r>
              <a:rPr lang="it-IT" dirty="0" err="1">
                <a:solidFill>
                  <a:srgbClr val="00B050"/>
                </a:solidFill>
              </a:rPr>
              <a:t>cron</a:t>
            </a:r>
            <a:r>
              <a:rPr lang="it-IT" dirty="0">
                <a:solidFill>
                  <a:srgbClr val="00B050"/>
                </a:solidFill>
              </a:rPr>
              <a:t> job ed è              possibile listare i </a:t>
            </a:r>
            <a:r>
              <a:rPr lang="it-IT" dirty="0" err="1">
                <a:solidFill>
                  <a:srgbClr val="00B050"/>
                </a:solidFill>
              </a:rPr>
              <a:t>cron</a:t>
            </a:r>
            <a:r>
              <a:rPr lang="it-IT" dirty="0">
                <a:solidFill>
                  <a:srgbClr val="00B050"/>
                </a:solidFill>
              </a:rPr>
              <a:t> job con il comando ‘’</a:t>
            </a:r>
            <a:r>
              <a:rPr lang="it-IT" dirty="0" err="1">
                <a:solidFill>
                  <a:srgbClr val="00B050"/>
                </a:solidFill>
              </a:rPr>
              <a:t>crontab</a:t>
            </a:r>
            <a:r>
              <a:rPr lang="it-IT" dirty="0">
                <a:solidFill>
                  <a:srgbClr val="00B050"/>
                </a:solidFill>
              </a:rPr>
              <a:t> –l’’</a:t>
            </a:r>
          </a:p>
          <a:p>
            <a:r>
              <a:rPr lang="it-IT" dirty="0">
                <a:solidFill>
                  <a:srgbClr val="00B050"/>
                </a:solidFill>
              </a:rPr>
              <a:t>Listando le attività ci verranno mostrati esclusivamente i </a:t>
            </a:r>
            <a:r>
              <a:rPr lang="it-IT" dirty="0" err="1">
                <a:solidFill>
                  <a:srgbClr val="00B050"/>
                </a:solidFill>
              </a:rPr>
              <a:t>cron</a:t>
            </a:r>
            <a:r>
              <a:rPr lang="it-IT" dirty="0">
                <a:solidFill>
                  <a:srgbClr val="00B050"/>
                </a:solidFill>
              </a:rPr>
              <a:t> job dell’utente che esegue il comando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5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E784EDFC-6733-4118-92C1-9D17FBBEE7DF}"/>
              </a:ext>
            </a:extLst>
          </p:cNvPr>
          <p:cNvSpPr txBox="1">
            <a:spLocks/>
          </p:cNvSpPr>
          <p:nvPr/>
        </p:nvSpPr>
        <p:spPr>
          <a:xfrm>
            <a:off x="0" y="164639"/>
            <a:ext cx="12180264" cy="1035373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5867" b="1" dirty="0">
                <a:solidFill>
                  <a:srgbClr val="00B050"/>
                </a:solidFill>
              </a:rPr>
              <a:t>Individuazione </a:t>
            </a:r>
            <a:r>
              <a:rPr lang="it-IT" sz="5867" b="1" dirty="0" err="1">
                <a:solidFill>
                  <a:srgbClr val="00B050"/>
                </a:solidFill>
              </a:rPr>
              <a:t>crontab</a:t>
            </a:r>
            <a:endParaRPr lang="it-IT" sz="5867" b="1" dirty="0">
              <a:solidFill>
                <a:srgbClr val="00B050"/>
              </a:solidFill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FCE76F2F-9244-4B3F-ADA0-7041B71BDDC7}"/>
              </a:ext>
            </a:extLst>
          </p:cNvPr>
          <p:cNvSpPr txBox="1">
            <a:spLocks/>
          </p:cNvSpPr>
          <p:nvPr/>
        </p:nvSpPr>
        <p:spPr>
          <a:xfrm>
            <a:off x="1640606" y="1411707"/>
            <a:ext cx="8899052" cy="14685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rgbClr val="00B050"/>
                </a:solidFill>
              </a:rPr>
              <a:t>Listiamo i file nella directory dell’utente ‘’flag03’’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D15391-0AD4-4F32-981A-1954603A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61" y="2446327"/>
            <a:ext cx="9458769" cy="2817505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A91AFAFE-A025-4337-800C-5F3EE8A4F405}"/>
              </a:ext>
            </a:extLst>
          </p:cNvPr>
          <p:cNvSpPr txBox="1">
            <a:spLocks/>
          </p:cNvSpPr>
          <p:nvPr/>
        </p:nvSpPr>
        <p:spPr>
          <a:xfrm>
            <a:off x="1640606" y="5535285"/>
            <a:ext cx="9743224" cy="146851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rgbClr val="00B050"/>
                </a:solidFill>
              </a:rPr>
              <a:t>Crontab</a:t>
            </a:r>
            <a:r>
              <a:rPr lang="it-IT" dirty="0">
                <a:solidFill>
                  <a:srgbClr val="00B050"/>
                </a:solidFill>
              </a:rPr>
              <a:t> sullo script writable.sh con proprietario flag03</a:t>
            </a:r>
          </a:p>
          <a:p>
            <a:pPr marL="0" indent="0">
              <a:buNone/>
            </a:pPr>
            <a:endParaRPr lang="it-IT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81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992</Words>
  <Application>Microsoft Office PowerPoint</Application>
  <PresentationFormat>Widescreen</PresentationFormat>
  <Paragraphs>153</Paragraphs>
  <Slides>33</Slides>
  <Notes>33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di Office</vt:lpstr>
      <vt:lpstr>Progetto Programmazione Sicura Nebula: Level 03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Disturbi di lettura: un’app Android di supporto al training</dc:title>
  <dc:creator>Benny Sommese</dc:creator>
  <cp:lastModifiedBy>Benny</cp:lastModifiedBy>
  <cp:revision>201</cp:revision>
  <dcterms:created xsi:type="dcterms:W3CDTF">2019-10-16T17:32:00Z</dcterms:created>
  <dcterms:modified xsi:type="dcterms:W3CDTF">2021-04-24T08:44:20Z</dcterms:modified>
</cp:coreProperties>
</file>