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5"/>
  </p:notesMasterIdLst>
  <p:sldIdLst>
    <p:sldId id="256" r:id="rId2"/>
    <p:sldId id="257" r:id="rId3"/>
    <p:sldId id="261" r:id="rId4"/>
    <p:sldId id="264" r:id="rId5"/>
    <p:sldId id="263" r:id="rId6"/>
    <p:sldId id="265" r:id="rId7"/>
    <p:sldId id="266" r:id="rId8"/>
    <p:sldId id="258" r:id="rId9"/>
    <p:sldId id="259" r:id="rId10"/>
    <p:sldId id="267" r:id="rId11"/>
    <p:sldId id="269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9" r:id="rId20"/>
    <p:sldId id="283" r:id="rId21"/>
    <p:sldId id="288" r:id="rId22"/>
    <p:sldId id="290" r:id="rId23"/>
    <p:sldId id="284" r:id="rId24"/>
    <p:sldId id="285" r:id="rId25"/>
    <p:sldId id="287" r:id="rId26"/>
    <p:sldId id="286" r:id="rId27"/>
    <p:sldId id="289" r:id="rId28"/>
    <p:sldId id="280" r:id="rId29"/>
    <p:sldId id="281" r:id="rId30"/>
    <p:sldId id="293" r:id="rId31"/>
    <p:sldId id="291" r:id="rId32"/>
    <p:sldId id="292" r:id="rId33"/>
    <p:sldId id="278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07B76-2616-1640-87F9-BE7619F7CB44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C1058-F694-2241-9D46-5F9FB60FAE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6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(10.01.13 14:57) -----</a:t>
            </a:r>
          </a:p>
          <a:p>
            <a:r>
              <a:rPr lang="de-DE"/>
              <a:t>Xenakis erwähnen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1058-F694-2241-9D46-5F9FB60FAE6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(10.01.13 15:00) -----</a:t>
            </a:r>
          </a:p>
          <a:p>
            <a:r>
              <a:rPr lang="de-DE"/>
              <a:t>generelle Sachen: Einführung in die Programmierung in LISP (Schleifen, Bedingungen etc.), Parametrisierung von Klängen, fortgeschrittene Anwendungen: Mikrotonalität, Zufallsprozesse, Markovketten, CFGs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1058-F694-2241-9D46-5F9FB60FAE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48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(10.01.13 15:00) -----</a:t>
            </a:r>
          </a:p>
          <a:p>
            <a:r>
              <a:rPr lang="de-DE"/>
              <a:t>Java-Bohne</a:t>
            </a:r>
          </a:p>
          <a:p>
            <a:r>
              <a:rPr lang="de-DE"/>
              <a:t>seit 2010 Oracle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1058-F694-2241-9D46-5F9FB60FAE6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3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(10.01.13 15:00) -----</a:t>
            </a:r>
          </a:p>
          <a:p>
            <a:r>
              <a:rPr lang="de-DE"/>
              <a:t>Java-Technik: Laufzeitumgebung (VM), Programmiersprache, Entwicklungsumgebung (OpenJDK)</a:t>
            </a:r>
          </a:p>
          <a:p>
            <a:r>
              <a:rPr lang="de-DE"/>
              <a:t>architekturneutral: hardwareunabhängig</a:t>
            </a:r>
          </a:p>
          <a:p>
            <a:r>
              <a:rPr lang="de-DE"/>
              <a:t>portabel: systemunabhängig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1058-F694-2241-9D46-5F9FB60FAE6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16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(10.01.13 15:00) -----</a:t>
            </a:r>
          </a:p>
          <a:p>
            <a:r>
              <a:rPr lang="de-DE"/>
              <a:t>Typumwandlung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1058-F694-2241-9D46-5F9FB60FAE6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8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(10.01.13 15:00) -----</a:t>
            </a:r>
          </a:p>
          <a:p>
            <a:r>
              <a:rPr lang="de-DE"/>
              <a:t>String Ausnahme: kein "new"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1058-F694-2241-9D46-5F9FB60FAE6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Mastertextformat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Mastertextformat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Mastertextformat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Mastertextformat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Mastertextformat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Mastertextformat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Mastertextformat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Mastertextformat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60410E-147C-F743-AFE0-860444327CC7}" type="datetimeFigureOut">
              <a:rPr lang="de-DE" smtClean="0"/>
              <a:t>10.01.13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97379B-37C1-D844-8A12-7B20C4A21CF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Metalevel.</a:t>
            </a:r>
            <a:br>
              <a:rPr lang="de-DE" dirty="0"/>
            </a:br>
            <a:r>
              <a:rPr lang="de-DE" dirty="0"/>
              <a:t>Musik als Konzept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Algorithmisches </a:t>
            </a:r>
            <a:r>
              <a:rPr lang="de-DE" dirty="0"/>
              <a:t>Denken.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2320338" cy="685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de-DE" sz="1200" dirty="0" smtClean="0"/>
              <a:t>Ruprecht-Karls-Universität</a:t>
            </a:r>
          </a:p>
          <a:p>
            <a:pPr>
              <a:spcBef>
                <a:spcPts val="300"/>
              </a:spcBef>
            </a:pPr>
            <a:r>
              <a:rPr lang="de-DE" sz="1200" dirty="0" smtClean="0"/>
              <a:t>Philosophische Fakultät</a:t>
            </a:r>
          </a:p>
          <a:p>
            <a:pPr>
              <a:spcBef>
                <a:spcPts val="300"/>
              </a:spcBef>
            </a:pPr>
            <a:r>
              <a:rPr lang="de-DE" sz="1200" dirty="0" smtClean="0"/>
              <a:t>Musikwissenschaftliches Seminar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682538" y="6050037"/>
            <a:ext cx="44614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dirty="0" smtClean="0"/>
              <a:t>Proseminar: </a:t>
            </a:r>
            <a:r>
              <a:rPr lang="de-DE" sz="1200" dirty="0" err="1" smtClean="0"/>
              <a:t>Computergestützes</a:t>
            </a:r>
            <a:r>
              <a:rPr lang="de-DE" sz="1200" dirty="0" smtClean="0"/>
              <a:t> Komponieren. Algorithmische Musik.</a:t>
            </a:r>
          </a:p>
          <a:p>
            <a:pPr>
              <a:spcBef>
                <a:spcPts val="300"/>
              </a:spcBef>
            </a:pPr>
            <a:r>
              <a:rPr lang="de-DE" sz="1200" dirty="0" smtClean="0"/>
              <a:t>Dozent: Corneliu Dan </a:t>
            </a:r>
            <a:r>
              <a:rPr lang="de-DE" sz="1200" dirty="0" err="1" smtClean="0"/>
              <a:t>Georgescu</a:t>
            </a:r>
            <a:endParaRPr lang="de-DE" sz="1200" dirty="0" smtClean="0"/>
          </a:p>
          <a:p>
            <a:pPr>
              <a:spcBef>
                <a:spcPts val="300"/>
              </a:spcBef>
            </a:pPr>
            <a:r>
              <a:rPr lang="de-DE" sz="1200" dirty="0" smtClean="0"/>
              <a:t>Referent: Leo Born					  10.01.2013</a:t>
            </a:r>
          </a:p>
        </p:txBody>
      </p:sp>
    </p:spTree>
    <p:extLst>
      <p:ext uri="{BB962C8B-B14F-4D97-AF65-F5344CB8AC3E}">
        <p14:creationId xmlns:p14="http://schemas.microsoft.com/office/powerpoint/2010/main" val="7965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„Notes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Metalevel“ von Heinrich K. Taube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Metalevel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67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„Notes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Metalevel“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Zum Autor</a:t>
            </a:r>
          </a:p>
          <a:p>
            <a:r>
              <a:rPr lang="de-DE" sz="2800" dirty="0" smtClean="0"/>
              <a:t>Heinrich Konrad Taube (*02.11.1953)</a:t>
            </a:r>
          </a:p>
          <a:p>
            <a:r>
              <a:rPr lang="de-DE" sz="2800" dirty="0" smtClean="0"/>
              <a:t>studierte Komposition in Stanford (M.A. 1977)</a:t>
            </a:r>
            <a:endParaRPr lang="de-DE" sz="2800" dirty="0"/>
          </a:p>
          <a:p>
            <a:r>
              <a:rPr lang="de-DE" sz="2800" dirty="0" smtClean="0"/>
              <a:t>promovierte in Komposition in Iowa (</a:t>
            </a:r>
            <a:r>
              <a:rPr lang="de-DE" sz="2800" dirty="0" err="1" smtClean="0"/>
              <a:t>PhD</a:t>
            </a:r>
            <a:r>
              <a:rPr lang="de-DE" sz="2800" dirty="0" smtClean="0"/>
              <a:t>. 1982)</a:t>
            </a:r>
          </a:p>
          <a:p>
            <a:r>
              <a:rPr lang="de-DE" sz="2800" dirty="0" smtClean="0"/>
              <a:t>erster Kontakt zur Computermusik während des Masters durch John </a:t>
            </a:r>
            <a:r>
              <a:rPr lang="de-DE" sz="2800" dirty="0" err="1" smtClean="0"/>
              <a:t>Chowning</a:t>
            </a:r>
            <a:r>
              <a:rPr lang="de-DE" sz="2800" dirty="0" smtClean="0"/>
              <a:t> und Leland Smith</a:t>
            </a:r>
          </a:p>
          <a:p>
            <a:r>
              <a:rPr lang="de-DE" sz="2800" dirty="0" smtClean="0"/>
              <a:t>ruft Common Music in den 80ern ins Leben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35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„Notes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Metalevel“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 smtClean="0"/>
              <a:t>Zum Buch</a:t>
            </a:r>
          </a:p>
          <a:p>
            <a:r>
              <a:rPr lang="de-DE" sz="2800" dirty="0"/>
              <a:t>„This </a:t>
            </a:r>
            <a:r>
              <a:rPr lang="de-DE" sz="2800" dirty="0" err="1"/>
              <a:t>book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computer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i="1" dirty="0" err="1"/>
              <a:t>instantiate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metalevel</a:t>
            </a:r>
            <a:r>
              <a:rPr lang="de-DE" sz="2800" dirty="0"/>
              <a:t>: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define</a:t>
            </a:r>
            <a:r>
              <a:rPr lang="de-DE" sz="2800" dirty="0"/>
              <a:t>,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represent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compositional</a:t>
            </a:r>
            <a:r>
              <a:rPr lang="de-DE" sz="2800" dirty="0"/>
              <a:t> </a:t>
            </a:r>
            <a:r>
              <a:rPr lang="de-DE" sz="2800" dirty="0" err="1"/>
              <a:t>processes</a:t>
            </a:r>
            <a:r>
              <a:rPr lang="de-DE" sz="2800" dirty="0"/>
              <a:t>, </a:t>
            </a:r>
            <a:r>
              <a:rPr lang="de-DE" sz="2800" dirty="0" err="1"/>
              <a:t>formalism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structures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articulated</a:t>
            </a:r>
            <a:r>
              <a:rPr lang="de-DE" sz="2800" dirty="0"/>
              <a:t> in a </a:t>
            </a:r>
            <a:r>
              <a:rPr lang="de-DE" sz="2800" dirty="0" err="1"/>
              <a:t>musical</a:t>
            </a:r>
            <a:r>
              <a:rPr lang="de-DE" sz="2800" dirty="0"/>
              <a:t> score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acoustic</a:t>
            </a:r>
            <a:r>
              <a:rPr lang="de-DE" sz="2800" dirty="0"/>
              <a:t> </a:t>
            </a:r>
            <a:r>
              <a:rPr lang="de-DE" sz="2800" dirty="0" err="1"/>
              <a:t>performance</a:t>
            </a:r>
            <a:r>
              <a:rPr lang="de-DE" sz="2800" dirty="0"/>
              <a:t> but </a:t>
            </a:r>
            <a:r>
              <a:rPr lang="de-DE" sz="2800" dirty="0" err="1"/>
              <a:t>are</a:t>
            </a:r>
            <a:r>
              <a:rPr lang="de-DE" sz="2800" dirty="0"/>
              <a:t> not </a:t>
            </a:r>
            <a:r>
              <a:rPr lang="de-DE" sz="2800" dirty="0" err="1"/>
              <a:t>literally</a:t>
            </a:r>
            <a:r>
              <a:rPr lang="de-DE" sz="2800" dirty="0"/>
              <a:t> </a:t>
            </a:r>
            <a:r>
              <a:rPr lang="de-DE" sz="2800" dirty="0" err="1"/>
              <a:t>represented</a:t>
            </a:r>
            <a:r>
              <a:rPr lang="de-DE" sz="2800" dirty="0"/>
              <a:t> </a:t>
            </a:r>
            <a:r>
              <a:rPr lang="de-DE" sz="2800" dirty="0" err="1"/>
              <a:t>there</a:t>
            </a:r>
            <a:r>
              <a:rPr lang="de-DE" sz="2800" dirty="0"/>
              <a:t>.</a:t>
            </a:r>
            <a:r>
              <a:rPr lang="de-DE" sz="2800" dirty="0" smtClean="0"/>
              <a:t>“</a:t>
            </a:r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>
                <a:sym typeface="Wingdings"/>
              </a:rPr>
              <a:t></a:t>
            </a:r>
            <a:r>
              <a:rPr lang="de-DE" sz="2800" dirty="0" smtClean="0"/>
              <a:t>Aktive </a:t>
            </a:r>
            <a:r>
              <a:rPr lang="de-DE" sz="2800" dirty="0"/>
              <a:t>Repräsentationen der Prozesse zur Formung und Erzeugung der Klänge und </a:t>
            </a:r>
            <a:r>
              <a:rPr lang="de-DE" sz="2800" dirty="0" smtClean="0"/>
              <a:t>Kompositionen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0199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„Notes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Metalevel“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3200" dirty="0"/>
              <a:t>(generelle Sachen: Einführung in die Programmierung in LISP (Schleifen, Bedingungen etc.), Parametrisierung von Klängen, fortgeschrittene Anwendungen: Mikrotonalität, Zufallsprozesse, </a:t>
            </a:r>
            <a:r>
              <a:rPr lang="de-DE" sz="3200" dirty="0" err="1"/>
              <a:t>Markovketten</a:t>
            </a:r>
            <a:r>
              <a:rPr lang="de-DE" sz="3200" dirty="0"/>
              <a:t>, CFGs</a:t>
            </a:r>
            <a:r>
              <a:rPr lang="de-DE" sz="3200" dirty="0" smtClean="0"/>
              <a:t>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6548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smtClean="0"/>
              <a:t>Rekapitulation: Algorithmus</a:t>
            </a:r>
          </a:p>
          <a:p>
            <a:r>
              <a:rPr lang="de-DE" dirty="0" smtClean="0"/>
              <a:t>Wofür brauchen wir Algorithmen?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Algorithmisches Denken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9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Algorithmus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de-DE" u="sng" dirty="0"/>
              <a:t>Definition (Church-Turing-These</a:t>
            </a:r>
            <a:r>
              <a:rPr lang="de-DE" u="sng" dirty="0" smtClean="0"/>
              <a:t>)</a:t>
            </a:r>
          </a:p>
          <a:p>
            <a:pPr lvl="1"/>
            <a:r>
              <a:rPr lang="de-DE" sz="2500" dirty="0" smtClean="0"/>
              <a:t>eine </a:t>
            </a:r>
            <a:r>
              <a:rPr lang="de-DE" sz="2500" dirty="0"/>
              <a:t>aus endlich vielen Schritten </a:t>
            </a:r>
            <a:r>
              <a:rPr lang="de-DE" sz="2500" dirty="0" smtClean="0"/>
              <a:t>bestehende eindeutige, zur </a:t>
            </a:r>
            <a:r>
              <a:rPr lang="de-DE" sz="2500" dirty="0"/>
              <a:t>Lösung jedes intuitiv </a:t>
            </a:r>
            <a:r>
              <a:rPr lang="de-DE" sz="2500" dirty="0" smtClean="0"/>
              <a:t>berechenbaren Problems formulierte </a:t>
            </a:r>
            <a:r>
              <a:rPr lang="de-DE" sz="2500" dirty="0"/>
              <a:t>Berechnungsvorschrift</a:t>
            </a:r>
            <a:r>
              <a:rPr lang="de-DE" sz="2500" dirty="0" smtClean="0"/>
              <a:t>, die </a:t>
            </a:r>
            <a:r>
              <a:rPr lang="de-DE" sz="2500" dirty="0"/>
              <a:t>für jede Eingabe, die eine Lösung besitzt, </a:t>
            </a:r>
            <a:r>
              <a:rPr lang="de-DE" sz="2500" dirty="0" smtClean="0"/>
              <a:t>terminiert.</a:t>
            </a:r>
          </a:p>
          <a:p>
            <a:pPr marL="0" indent="0">
              <a:buNone/>
            </a:pPr>
            <a:endParaRPr lang="de-DE" sz="2600" u="sng" dirty="0" smtClean="0"/>
          </a:p>
          <a:p>
            <a:pPr marL="0" indent="0">
              <a:buNone/>
            </a:pPr>
            <a:r>
              <a:rPr lang="de-DE" sz="2600" u="sng" dirty="0" smtClean="0"/>
              <a:t>Zweck</a:t>
            </a:r>
          </a:p>
          <a:p>
            <a:pPr lvl="1"/>
            <a:r>
              <a:rPr lang="de-DE" sz="2500" dirty="0" smtClean="0"/>
              <a:t>schnelles Problemlösen</a:t>
            </a:r>
          </a:p>
          <a:p>
            <a:pPr lvl="1"/>
            <a:r>
              <a:rPr lang="de-DE" sz="2500" dirty="0" smtClean="0"/>
              <a:t>Automatisierung</a:t>
            </a:r>
          </a:p>
          <a:p>
            <a:pPr lvl="1"/>
            <a:r>
              <a:rPr lang="de-DE" sz="2500" dirty="0" smtClean="0"/>
              <a:t>Wiederverwertbarkeit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108935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smtClean="0"/>
              <a:t>Historisches und Allgemeines</a:t>
            </a:r>
          </a:p>
          <a:p>
            <a:r>
              <a:rPr lang="de-DE" dirty="0" smtClean="0"/>
              <a:t>Ein Kurzüberblick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8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Historisches und Allgemeines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 smtClean="0"/>
              <a:t>Historisches</a:t>
            </a:r>
          </a:p>
          <a:p>
            <a:r>
              <a:rPr lang="de-DE" sz="2800" dirty="0" smtClean="0"/>
              <a:t>Urversion </a:t>
            </a:r>
            <a:r>
              <a:rPr lang="de-DE" sz="2800" dirty="0" err="1"/>
              <a:t>O</a:t>
            </a:r>
            <a:r>
              <a:rPr lang="de-DE" sz="2800" dirty="0" err="1" smtClean="0"/>
              <a:t>ak</a:t>
            </a:r>
            <a:r>
              <a:rPr lang="de-DE" sz="2800" dirty="0" smtClean="0"/>
              <a:t> (</a:t>
            </a:r>
            <a:r>
              <a:rPr lang="de-DE" sz="2800" dirty="0" err="1" smtClean="0"/>
              <a:t>Object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Kernel) wurde zwischen Frühjahr 1991 und Sommer 1992 für Sun Microsystems entwickelt</a:t>
            </a:r>
          </a:p>
          <a:p>
            <a:r>
              <a:rPr lang="de-DE" sz="2800" dirty="0" smtClean="0"/>
              <a:t>Name aufgrund rechtlicher Probleme in Java umbenannt </a:t>
            </a:r>
          </a:p>
          <a:p>
            <a:r>
              <a:rPr lang="de-DE" sz="2800" dirty="0" smtClean="0"/>
              <a:t>am 23.5.1995 der Öffentlichkeit vorgestellt</a:t>
            </a:r>
          </a:p>
          <a:p>
            <a:r>
              <a:rPr lang="de-DE" sz="2800" dirty="0" smtClean="0"/>
              <a:t>Durchbruch durch Integration in den Browser Netscape Navigator</a:t>
            </a:r>
          </a:p>
        </p:txBody>
      </p:sp>
    </p:spTree>
    <p:extLst>
      <p:ext uri="{BB962C8B-B14F-4D97-AF65-F5344CB8AC3E}">
        <p14:creationId xmlns:p14="http://schemas.microsoft.com/office/powerpoint/2010/main" val="210106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Historisches und 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Allgemeines</a:t>
            </a:r>
          </a:p>
          <a:p>
            <a:r>
              <a:rPr lang="de-DE" sz="2800" dirty="0" smtClean="0"/>
              <a:t>Bestandteil der Java-Technik</a:t>
            </a:r>
          </a:p>
          <a:p>
            <a:r>
              <a:rPr lang="de-DE" sz="2800" dirty="0" smtClean="0"/>
              <a:t>einfach und objektorientiert</a:t>
            </a:r>
          </a:p>
          <a:p>
            <a:r>
              <a:rPr lang="de-DE" sz="2800" dirty="0" smtClean="0"/>
              <a:t>architekturneutral</a:t>
            </a:r>
          </a:p>
          <a:p>
            <a:r>
              <a:rPr lang="de-DE" sz="2800" dirty="0" smtClean="0"/>
              <a:t>portabel</a:t>
            </a:r>
          </a:p>
          <a:p>
            <a:r>
              <a:rPr lang="de-DE" sz="2800" dirty="0" err="1" smtClean="0"/>
              <a:t>parallelisierbar</a:t>
            </a:r>
            <a:endParaRPr lang="de-DE" sz="2800" dirty="0"/>
          </a:p>
          <a:p>
            <a:r>
              <a:rPr lang="de-DE" sz="2800" dirty="0" smtClean="0"/>
              <a:t>dynamisch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5406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smtClean="0"/>
              <a:t>Syntaxgrundlagen</a:t>
            </a:r>
          </a:p>
          <a:p>
            <a:r>
              <a:rPr lang="de-DE" dirty="0" smtClean="0"/>
              <a:t>Was unterscheidet Java von LISP?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36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41787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>
                <a:cs typeface="Century"/>
              </a:rPr>
              <a:t>Musik als Konzept – Teil 1</a:t>
            </a:r>
          </a:p>
          <a:p>
            <a:pPr lvl="1"/>
            <a:r>
              <a:rPr lang="de-DE" dirty="0" smtClean="0">
                <a:cs typeface="Century"/>
              </a:rPr>
              <a:t>Repräsentationsebenen</a:t>
            </a:r>
          </a:p>
          <a:p>
            <a:pPr lvl="1"/>
            <a:r>
              <a:rPr lang="de-DE" dirty="0" smtClean="0">
                <a:cs typeface="Century"/>
              </a:rPr>
              <a:t>Gedanken</a:t>
            </a:r>
          </a:p>
          <a:p>
            <a:r>
              <a:rPr lang="de-DE" dirty="0" smtClean="0">
                <a:cs typeface="Century"/>
              </a:rPr>
              <a:t>Das Metalevel</a:t>
            </a:r>
          </a:p>
          <a:p>
            <a:pPr lvl="1"/>
            <a:r>
              <a:rPr lang="de-DE" dirty="0" smtClean="0">
                <a:cs typeface="Century"/>
              </a:rPr>
              <a:t>„Notes </a:t>
            </a:r>
            <a:r>
              <a:rPr lang="de-DE" dirty="0" err="1" smtClean="0">
                <a:cs typeface="Century"/>
              </a:rPr>
              <a:t>from</a:t>
            </a:r>
            <a:r>
              <a:rPr lang="de-DE" dirty="0" smtClean="0">
                <a:cs typeface="Century"/>
              </a:rPr>
              <a:t> </a:t>
            </a:r>
            <a:r>
              <a:rPr lang="de-DE" dirty="0" err="1" smtClean="0">
                <a:cs typeface="Century"/>
              </a:rPr>
              <a:t>the</a:t>
            </a:r>
            <a:r>
              <a:rPr lang="de-DE" dirty="0" smtClean="0">
                <a:cs typeface="Century"/>
              </a:rPr>
              <a:t> Metalevel“ von Heinrich K. Taube</a:t>
            </a:r>
            <a:endParaRPr lang="de-DE" dirty="0">
              <a:cs typeface="Century"/>
            </a:endParaRPr>
          </a:p>
          <a:p>
            <a:r>
              <a:rPr lang="de-DE" dirty="0" smtClean="0">
                <a:cs typeface="Century"/>
              </a:rPr>
              <a:t>Algorithmisches Denken</a:t>
            </a:r>
          </a:p>
          <a:p>
            <a:pPr lvl="1"/>
            <a:r>
              <a:rPr lang="de-DE" dirty="0" smtClean="0">
                <a:cs typeface="Century"/>
              </a:rPr>
              <a:t>Rekapitulation: Algorithmus</a:t>
            </a:r>
          </a:p>
          <a:p>
            <a:pPr lvl="1"/>
            <a:r>
              <a:rPr lang="de-DE" dirty="0" smtClean="0">
                <a:cs typeface="Century"/>
              </a:rPr>
              <a:t>Java</a:t>
            </a:r>
          </a:p>
          <a:p>
            <a:pPr lvl="2"/>
            <a:r>
              <a:rPr lang="de-DE" dirty="0" smtClean="0">
                <a:cs typeface="Century"/>
              </a:rPr>
              <a:t>Historisches und Allgemeines</a:t>
            </a:r>
          </a:p>
          <a:p>
            <a:pPr lvl="2"/>
            <a:r>
              <a:rPr lang="de-DE" dirty="0" smtClean="0">
                <a:cs typeface="Century"/>
              </a:rPr>
              <a:t>Syntaxgrundlagen</a:t>
            </a:r>
          </a:p>
          <a:p>
            <a:r>
              <a:rPr lang="de-DE" dirty="0" smtClean="0">
                <a:cs typeface="Century"/>
              </a:rPr>
              <a:t>Musik als Konzept – Teil 2</a:t>
            </a:r>
          </a:p>
          <a:p>
            <a:pPr lvl="1"/>
            <a:r>
              <a:rPr lang="de-DE" dirty="0">
                <a:cs typeface="Century"/>
              </a:rPr>
              <a:t>Konzepte der objektorientierten </a:t>
            </a:r>
            <a:r>
              <a:rPr lang="de-DE" dirty="0" smtClean="0">
                <a:cs typeface="Century"/>
              </a:rPr>
              <a:t>Programmierung</a:t>
            </a:r>
          </a:p>
          <a:p>
            <a:pPr lvl="1"/>
            <a:r>
              <a:rPr lang="de-DE" dirty="0" smtClean="0">
                <a:cs typeface="Century"/>
              </a:rPr>
              <a:t>Implementierung von „Noten“ und „</a:t>
            </a:r>
            <a:r>
              <a:rPr lang="de-DE" dirty="0">
                <a:cs typeface="Century"/>
              </a:rPr>
              <a:t>M</a:t>
            </a:r>
            <a:r>
              <a:rPr lang="de-DE" dirty="0" smtClean="0">
                <a:cs typeface="Century"/>
              </a:rPr>
              <a:t>elodien“ in Java</a:t>
            </a:r>
          </a:p>
          <a:p>
            <a:r>
              <a:rPr lang="de-DE" dirty="0" smtClean="0">
                <a:cs typeface="Century"/>
              </a:rPr>
              <a:t>Synthese</a:t>
            </a:r>
          </a:p>
          <a:p>
            <a:pPr lvl="1"/>
            <a:r>
              <a:rPr lang="de-DE" dirty="0" smtClean="0">
                <a:cs typeface="Century"/>
              </a:rPr>
              <a:t>Ein Beispiel zur computergenerierten Zufallskomposition</a:t>
            </a:r>
          </a:p>
        </p:txBody>
      </p:sp>
    </p:spTree>
    <p:extLst>
      <p:ext uri="{BB962C8B-B14F-4D97-AF65-F5344CB8AC3E}">
        <p14:creationId xmlns:p14="http://schemas.microsoft.com/office/powerpoint/2010/main" val="380692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Syntaxgrundlagen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Anweisungen</a:t>
            </a:r>
          </a:p>
          <a:p>
            <a:r>
              <a:rPr lang="de-DE" dirty="0" smtClean="0"/>
              <a:t>Datentypenarten und Variablen</a:t>
            </a:r>
          </a:p>
          <a:p>
            <a:pPr lvl="1"/>
            <a:r>
              <a:rPr lang="de-DE" dirty="0"/>
              <a:t>primitive Datentypen</a:t>
            </a:r>
          </a:p>
          <a:p>
            <a:pPr lvl="1"/>
            <a:r>
              <a:rPr lang="de-DE" dirty="0" smtClean="0"/>
              <a:t>Referenztypen</a:t>
            </a:r>
          </a:p>
        </p:txBody>
      </p:sp>
    </p:spTree>
    <p:extLst>
      <p:ext uri="{BB962C8B-B14F-4D97-AF65-F5344CB8AC3E}">
        <p14:creationId xmlns:p14="http://schemas.microsoft.com/office/powerpoint/2010/main" val="3077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Anweisungen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werden in einfachen Fällen mit einem Semikolon abgeschlossen: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return</a:t>
            </a:r>
            <a:r>
              <a:rPr lang="de-DE" dirty="0" smtClean="0"/>
              <a:t> 4*5;</a:t>
            </a:r>
          </a:p>
          <a:p>
            <a:r>
              <a:rPr lang="de-DE" dirty="0"/>
              <a:t>mehrere Anweisungen können mit geschweiften Klammern zu einem Block zusammengefasst werden (Anweisungen innerhalb des Blockes sind eingerückt):</a:t>
            </a:r>
          </a:p>
          <a:p>
            <a:pPr lvl="1"/>
            <a:r>
              <a:rPr lang="de-DE" dirty="0"/>
              <a:t>z.B. </a:t>
            </a:r>
            <a:r>
              <a:rPr lang="de-DE" dirty="0" err="1"/>
              <a:t>while</a:t>
            </a:r>
            <a:r>
              <a:rPr lang="de-DE" dirty="0"/>
              <a:t>(x &lt; </a:t>
            </a:r>
            <a:r>
              <a:rPr lang="de-DE" dirty="0" err="1"/>
              <a:t>n</a:t>
            </a:r>
            <a:r>
              <a:rPr lang="de-DE" dirty="0"/>
              <a:t>){</a:t>
            </a:r>
          </a:p>
          <a:p>
            <a:pPr marL="365760" lvl="1" indent="0">
              <a:buNone/>
            </a:pPr>
            <a:r>
              <a:rPr lang="de-DE" dirty="0"/>
              <a:t>		</a:t>
            </a:r>
            <a:r>
              <a:rPr lang="de-DE" dirty="0" err="1"/>
              <a:t>n</a:t>
            </a:r>
            <a:r>
              <a:rPr lang="de-DE" dirty="0"/>
              <a:t> = x * </a:t>
            </a:r>
            <a:r>
              <a:rPr lang="de-DE" dirty="0" err="1"/>
              <a:t>n</a:t>
            </a:r>
            <a:r>
              <a:rPr lang="de-DE" dirty="0"/>
              <a:t>;</a:t>
            </a:r>
          </a:p>
          <a:p>
            <a:pPr marL="365760" lvl="1" indent="0">
              <a:buNone/>
            </a:pPr>
            <a:r>
              <a:rPr lang="de-DE" dirty="0"/>
              <a:t>		</a:t>
            </a:r>
            <a:r>
              <a:rPr lang="de-DE" dirty="0" err="1"/>
              <a:t>System.out.println</a:t>
            </a:r>
            <a:r>
              <a:rPr lang="de-DE" dirty="0"/>
              <a:t>( </a:t>
            </a:r>
            <a:r>
              <a:rPr lang="de-DE" dirty="0" err="1"/>
              <a:t>n</a:t>
            </a:r>
            <a:r>
              <a:rPr lang="de-DE" dirty="0"/>
              <a:t> );</a:t>
            </a:r>
          </a:p>
          <a:p>
            <a:pPr marL="365760" lvl="1" indent="0">
              <a:buNone/>
            </a:pPr>
            <a:r>
              <a:rPr lang="de-DE" dirty="0"/>
              <a:t>		x++;</a:t>
            </a:r>
          </a:p>
          <a:p>
            <a:pPr marL="365760" lvl="1" indent="0">
              <a:buNone/>
            </a:pPr>
            <a:r>
              <a:rPr lang="de-DE" dirty="0"/>
              <a:t>	  </a:t>
            </a:r>
            <a:r>
              <a:rPr lang="de-DE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72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Anweisungen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werden „formaler“ </a:t>
            </a:r>
            <a:r>
              <a:rPr lang="de-DE" dirty="0" smtClean="0"/>
              <a:t>gelesen:</a:t>
            </a:r>
          </a:p>
          <a:p>
            <a:pPr lvl="1"/>
            <a:r>
              <a:rPr lang="de-DE" dirty="0" smtClean="0"/>
              <a:t>z.B. 3 + 4 * 7 statt (+ 3 (* 4 7))</a:t>
            </a:r>
            <a:endParaRPr lang="de-DE" dirty="0"/>
          </a:p>
          <a:p>
            <a:r>
              <a:rPr lang="de-DE" dirty="0" smtClean="0"/>
              <a:t>es gibt keinen direkten Interpreter (</a:t>
            </a:r>
            <a:r>
              <a:rPr lang="de-DE" dirty="0" err="1" smtClean="0"/>
              <a:t>Listener</a:t>
            </a:r>
            <a:r>
              <a:rPr lang="de-DE" dirty="0" smtClean="0"/>
              <a:t>) für die Interaktion</a:t>
            </a:r>
          </a:p>
          <a:p>
            <a:r>
              <a:rPr lang="de-DE" dirty="0" smtClean="0"/>
              <a:t>Programme werden vom Kompilierer in Bytecode kompiliert, der von einer virtuellen Maschine ausgeführt werden kann (Java Virtual </a:t>
            </a:r>
            <a:r>
              <a:rPr lang="de-DE" dirty="0" err="1" smtClean="0"/>
              <a:t>Machine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219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primitive Datentypen und Referenztypen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Datentypenarten und Variablen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42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primitive Datentypen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acht primitive Datentypen (klein geschrieben):</a:t>
            </a:r>
          </a:p>
          <a:p>
            <a:pPr lvl="1"/>
            <a:r>
              <a:rPr lang="de-DE" dirty="0" err="1" smtClean="0"/>
              <a:t>boolean</a:t>
            </a:r>
            <a:r>
              <a:rPr lang="de-DE" dirty="0" smtClean="0"/>
              <a:t>, </a:t>
            </a:r>
            <a:r>
              <a:rPr lang="de-DE" dirty="0" err="1" smtClean="0"/>
              <a:t>char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, </a:t>
            </a:r>
            <a:r>
              <a:rPr lang="de-DE" dirty="0" err="1" smtClean="0"/>
              <a:t>short</a:t>
            </a:r>
            <a:r>
              <a:rPr lang="de-DE" dirty="0" smtClean="0"/>
              <a:t>, </a:t>
            </a:r>
            <a:r>
              <a:rPr lang="de-DE" dirty="0" err="1" smtClean="0"/>
              <a:t>int</a:t>
            </a:r>
            <a:r>
              <a:rPr lang="de-DE" dirty="0" smtClean="0"/>
              <a:t>, </a:t>
            </a:r>
            <a:r>
              <a:rPr lang="de-DE" dirty="0" err="1" smtClean="0"/>
              <a:t>long</a:t>
            </a:r>
            <a:r>
              <a:rPr lang="de-DE" dirty="0" smtClean="0"/>
              <a:t>, </a:t>
            </a:r>
            <a:r>
              <a:rPr lang="de-DE" dirty="0" err="1" smtClean="0"/>
              <a:t>float</a:t>
            </a:r>
            <a:r>
              <a:rPr lang="de-DE" dirty="0" smtClean="0"/>
              <a:t>, double</a:t>
            </a:r>
          </a:p>
          <a:p>
            <a:r>
              <a:rPr lang="de-DE" dirty="0" smtClean="0"/>
              <a:t>haben unterschiedlichen </a:t>
            </a:r>
            <a:r>
              <a:rPr lang="de-DE" dirty="0"/>
              <a:t>Größen und </a:t>
            </a:r>
            <a:r>
              <a:rPr lang="de-DE" dirty="0" smtClean="0"/>
              <a:t>Eigenschaften:</a:t>
            </a:r>
          </a:p>
          <a:p>
            <a:pPr lvl="1"/>
            <a:r>
              <a:rPr lang="de-DE" dirty="0" smtClean="0"/>
              <a:t>z.B. Wertebereich von -128...+127 für </a:t>
            </a:r>
            <a:r>
              <a:rPr lang="de-DE" i="1" dirty="0" err="1" smtClean="0"/>
              <a:t>byte</a:t>
            </a:r>
            <a:r>
              <a:rPr lang="de-DE" dirty="0" smtClean="0"/>
              <a:t> oder -2,147,483,648...+2,147,483,647 für </a:t>
            </a:r>
            <a:r>
              <a:rPr lang="de-DE" i="1" dirty="0" err="1" smtClean="0"/>
              <a:t>int</a:t>
            </a:r>
            <a:endParaRPr lang="de-DE" i="1" dirty="0" smtClean="0"/>
          </a:p>
          <a:p>
            <a:r>
              <a:rPr lang="de-DE" dirty="0" smtClean="0"/>
              <a:t>werden zur Speicherung und Berechnung diskreter Zahlenwerte benutzt</a:t>
            </a:r>
          </a:p>
        </p:txBody>
      </p:sp>
    </p:spTree>
    <p:extLst>
      <p:ext uri="{BB962C8B-B14F-4D97-AF65-F5344CB8AC3E}">
        <p14:creationId xmlns:p14="http://schemas.microsoft.com/office/powerpoint/2010/main" val="66183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primitive 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Variablen müssen mit dem entsprechenden Datentyp deklariert werden (auch wenn noch kein Wert zugewiesen wird):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pPr lvl="1"/>
            <a:r>
              <a:rPr lang="de-DE" dirty="0" smtClean="0"/>
              <a:t>x = 2;</a:t>
            </a:r>
          </a:p>
          <a:p>
            <a:pPr lvl="1"/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y</a:t>
            </a:r>
            <a:r>
              <a:rPr lang="de-DE" dirty="0" smtClean="0"/>
              <a:t> = 4;</a:t>
            </a:r>
          </a:p>
          <a:p>
            <a:pPr lvl="1"/>
            <a:r>
              <a:rPr lang="de-DE" dirty="0" smtClean="0"/>
              <a:t>!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z</a:t>
            </a:r>
            <a:r>
              <a:rPr lang="de-DE" dirty="0" smtClean="0"/>
              <a:t> = 3.0;							da 3.0 eine Fließkommazahl (</a:t>
            </a:r>
            <a:r>
              <a:rPr lang="de-DE" dirty="0" err="1" smtClean="0"/>
              <a:t>float</a:t>
            </a:r>
            <a:r>
              <a:rPr lang="de-DE" dirty="0" smtClean="0"/>
              <a:t>) 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794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Arrays (Felder)</a:t>
            </a:r>
          </a:p>
          <a:p>
            <a:r>
              <a:rPr lang="de-DE" dirty="0" smtClean="0"/>
              <a:t>Objekte (groß geschrieben):</a:t>
            </a:r>
          </a:p>
          <a:p>
            <a:pPr lvl="1"/>
            <a:r>
              <a:rPr lang="de-DE" dirty="0"/>
              <a:t>z.B. String, </a:t>
            </a:r>
            <a:r>
              <a:rPr lang="de-DE" dirty="0" err="1"/>
              <a:t>Object</a:t>
            </a:r>
            <a:r>
              <a:rPr lang="de-DE" dirty="0"/>
              <a:t>, </a:t>
            </a:r>
            <a:r>
              <a:rPr lang="de-DE" dirty="0" err="1" smtClean="0"/>
              <a:t>Sequencer</a:t>
            </a:r>
            <a:endParaRPr lang="de-DE" dirty="0" smtClean="0"/>
          </a:p>
          <a:p>
            <a:r>
              <a:rPr lang="de-DE" dirty="0" smtClean="0"/>
              <a:t>müssen </a:t>
            </a:r>
            <a:r>
              <a:rPr lang="de-DE" dirty="0"/>
              <a:t>instanziiert </a:t>
            </a:r>
            <a:r>
              <a:rPr lang="de-DE" dirty="0" smtClean="0"/>
              <a:t>werden und Variablen müssen ebenfalls mit Referenztyp deklariert werden: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/>
              <a:t>Object</a:t>
            </a:r>
            <a:r>
              <a:rPr lang="de-DE" dirty="0"/>
              <a:t> o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()</a:t>
            </a:r>
            <a:r>
              <a:rPr lang="de-DE" dirty="0" smtClean="0"/>
              <a:t>;					</a:t>
            </a:r>
            <a:r>
              <a:rPr lang="de-DE" dirty="0" err="1" smtClean="0"/>
              <a:t>new</a:t>
            </a:r>
            <a:r>
              <a:rPr lang="de-DE" dirty="0" smtClean="0"/>
              <a:t> erzeugt Objekt der Klasse </a:t>
            </a:r>
            <a:r>
              <a:rPr lang="de-DE" dirty="0" err="1" smtClean="0"/>
              <a:t>Object</a:t>
            </a:r>
            <a:endParaRPr lang="de-DE" dirty="0"/>
          </a:p>
          <a:p>
            <a:pPr lvl="1"/>
            <a:r>
              <a:rPr lang="de-DE" dirty="0" smtClean="0"/>
              <a:t>String s = „Hallo“;					</a:t>
            </a:r>
            <a:r>
              <a:rPr lang="de-DE" sz="2000" dirty="0" smtClean="0"/>
              <a:t>Zeichenketten stehen in „“, werden nicht evaluiert</a:t>
            </a:r>
          </a:p>
        </p:txBody>
      </p:sp>
    </p:spTree>
    <p:extLst>
      <p:ext uri="{BB962C8B-B14F-4D97-AF65-F5344CB8AC3E}">
        <p14:creationId xmlns:p14="http://schemas.microsoft.com/office/powerpoint/2010/main" val="123956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197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u="sng" dirty="0" smtClean="0"/>
              <a:t>Arrays (Felder)</a:t>
            </a:r>
          </a:p>
          <a:p>
            <a:r>
              <a:rPr lang="de-DE" sz="2800" dirty="0" smtClean="0"/>
              <a:t>eine Art Liste, deren Größe nach der Instanziierung unveränderbar (</a:t>
            </a:r>
            <a:r>
              <a:rPr lang="de-DE" sz="2800" dirty="0" err="1" smtClean="0"/>
              <a:t>immutable</a:t>
            </a:r>
            <a:r>
              <a:rPr lang="de-DE" sz="2800" dirty="0" smtClean="0"/>
              <a:t>) ist</a:t>
            </a:r>
          </a:p>
          <a:p>
            <a:r>
              <a:rPr lang="de-DE" sz="2800" dirty="0" smtClean="0"/>
              <a:t>dennoch möglich einzelne Werte im Array nachträglich neu zuzuweisen</a:t>
            </a:r>
            <a:endParaRPr lang="de-DE" sz="2500" dirty="0" smtClean="0"/>
          </a:p>
          <a:p>
            <a:r>
              <a:rPr lang="de-DE" sz="2800" dirty="0" smtClean="0"/>
              <a:t>nimmt Daten des bei Deklaration bestimmten </a:t>
            </a:r>
            <a:r>
              <a:rPr lang="de-DE" sz="2800" dirty="0" err="1" smtClean="0"/>
              <a:t>Datentypes</a:t>
            </a:r>
            <a:r>
              <a:rPr lang="de-DE" sz="2800" dirty="0" smtClean="0"/>
              <a:t> auf:</a:t>
            </a:r>
          </a:p>
          <a:p>
            <a:pPr lvl="1"/>
            <a:r>
              <a:rPr lang="de-DE" sz="2500" dirty="0" smtClean="0"/>
              <a:t>z.B. String[] </a:t>
            </a:r>
            <a:r>
              <a:rPr lang="de-DE" sz="2500" dirty="0" err="1" smtClean="0"/>
              <a:t>array</a:t>
            </a:r>
            <a:r>
              <a:rPr lang="de-DE" sz="2500" dirty="0" smtClean="0"/>
              <a:t> = </a:t>
            </a:r>
            <a:r>
              <a:rPr lang="de-DE" sz="2500" dirty="0" err="1" smtClean="0"/>
              <a:t>new</a:t>
            </a:r>
            <a:r>
              <a:rPr lang="de-DE" sz="2500" dirty="0" smtClean="0"/>
              <a:t> String[4];</a:t>
            </a:r>
          </a:p>
          <a:p>
            <a:pPr lvl="1"/>
            <a:r>
              <a:rPr lang="de-DE" sz="2500" dirty="0" smtClean="0"/>
              <a:t>String[] </a:t>
            </a:r>
            <a:r>
              <a:rPr lang="de-DE" sz="2500" dirty="0" err="1" smtClean="0"/>
              <a:t>array</a:t>
            </a:r>
            <a:r>
              <a:rPr lang="de-DE" sz="2500" dirty="0" smtClean="0"/>
              <a:t> = </a:t>
            </a:r>
            <a:r>
              <a:rPr lang="de-DE" sz="2500" dirty="0" err="1" smtClean="0"/>
              <a:t>new</a:t>
            </a:r>
            <a:r>
              <a:rPr lang="de-DE" sz="2500" dirty="0" smtClean="0"/>
              <a:t> String[]{„Hänschen“, „Klein“, „ging“, „allein“};</a:t>
            </a:r>
          </a:p>
          <a:p>
            <a:pPr lvl="1"/>
            <a:r>
              <a:rPr lang="de-DE" sz="2500" dirty="0" err="1" smtClean="0"/>
              <a:t>array</a:t>
            </a:r>
            <a:r>
              <a:rPr lang="de-DE" sz="2500" dirty="0" smtClean="0"/>
              <a:t>[1] = „Groß“;</a:t>
            </a:r>
          </a:p>
          <a:p>
            <a:r>
              <a:rPr lang="de-DE" sz="2800" dirty="0" smtClean="0"/>
              <a:t>Verschachtelung möglich:</a:t>
            </a:r>
          </a:p>
          <a:p>
            <a:pPr lvl="1"/>
            <a:r>
              <a:rPr lang="de-DE" sz="2500" dirty="0" smtClean="0"/>
              <a:t>z.B. </a:t>
            </a:r>
            <a:r>
              <a:rPr lang="de-DE" sz="2500" dirty="0" err="1" smtClean="0"/>
              <a:t>int</a:t>
            </a:r>
            <a:r>
              <a:rPr lang="de-DE" sz="2500" dirty="0" smtClean="0"/>
              <a:t>[][] </a:t>
            </a:r>
            <a:r>
              <a:rPr lang="de-DE" sz="2500" dirty="0" err="1" smtClean="0"/>
              <a:t>darray</a:t>
            </a:r>
            <a:r>
              <a:rPr lang="de-DE" sz="2500" dirty="0" smtClean="0"/>
              <a:t> = </a:t>
            </a:r>
            <a:r>
              <a:rPr lang="de-DE" sz="2500" dirty="0" err="1" smtClean="0"/>
              <a:t>new</a:t>
            </a:r>
            <a:r>
              <a:rPr lang="de-DE" sz="2500" dirty="0" smtClean="0"/>
              <a:t> </a:t>
            </a:r>
            <a:r>
              <a:rPr lang="de-DE" sz="2500" dirty="0" err="1" smtClean="0"/>
              <a:t>int</a:t>
            </a:r>
            <a:r>
              <a:rPr lang="de-DE" sz="2500" dirty="0" smtClean="0"/>
              <a:t>[2][2];					</a:t>
            </a:r>
            <a:r>
              <a:rPr lang="de-DE" sz="1900" dirty="0" smtClean="0"/>
              <a:t>damit kann so etwas erfasst werden: [[1, 2], [2, 3]]</a:t>
            </a:r>
          </a:p>
        </p:txBody>
      </p:sp>
    </p:spTree>
    <p:extLst>
      <p:ext uri="{BB962C8B-B14F-4D97-AF65-F5344CB8AC3E}">
        <p14:creationId xmlns:p14="http://schemas.microsoft.com/office/powerpoint/2010/main" val="378625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/>
          <a:lstStyle/>
          <a:p>
            <a:r>
              <a:rPr lang="de-DE" u="sng" dirty="0" smtClean="0"/>
              <a:t>Konzepte der objektorientierten Programmierung</a:t>
            </a:r>
          </a:p>
          <a:p>
            <a:r>
              <a:rPr lang="de-DE" dirty="0" smtClean="0"/>
              <a:t>Wie programmiere ich „Noten“ und „</a:t>
            </a:r>
            <a:r>
              <a:rPr lang="de-DE" dirty="0"/>
              <a:t>M</a:t>
            </a:r>
            <a:r>
              <a:rPr lang="de-DE" dirty="0" smtClean="0"/>
              <a:t>elodien“ in Java?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Musik als Konzept – Teil 2</a:t>
            </a:r>
          </a:p>
        </p:txBody>
      </p:sp>
    </p:spTree>
    <p:extLst>
      <p:ext uri="{BB962C8B-B14F-4D97-AF65-F5344CB8AC3E}">
        <p14:creationId xmlns:p14="http://schemas.microsoft.com/office/powerpoint/2010/main" val="240350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der OOP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Überlegung: man koppelt Daten und Funktionen in sog. Objekten</a:t>
            </a:r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man muss sich Gedanken um das Software Design machen:</a:t>
            </a:r>
          </a:p>
          <a:p>
            <a:pPr lvl="1"/>
            <a:r>
              <a:rPr lang="de-DE" dirty="0" smtClean="0">
                <a:sym typeface="Wingdings"/>
              </a:rPr>
              <a:t>was möchte ich mit meinem Objekt repräsentieren und welche Eigenschaften soll es haben?</a:t>
            </a:r>
          </a:p>
          <a:p>
            <a:pPr lvl="1"/>
            <a:r>
              <a:rPr lang="de-DE" dirty="0" smtClean="0">
                <a:sym typeface="Wingdings"/>
              </a:rPr>
              <a:t>welche Informationen sollen nach außen hin zugänglich und/oder manipulierbar sein?</a:t>
            </a:r>
          </a:p>
          <a:p>
            <a:pPr lvl="1"/>
            <a:r>
              <a:rPr lang="de-DE" dirty="0" smtClean="0">
                <a:sym typeface="Wingdings"/>
              </a:rPr>
              <a:t>welche Methoden brauche/möchte ich?</a:t>
            </a:r>
          </a:p>
          <a:p>
            <a:pPr lvl="1"/>
            <a:r>
              <a:rPr lang="de-DE" dirty="0" smtClean="0">
                <a:sym typeface="Wingdings"/>
              </a:rPr>
              <a:t>wie soll die Interaktion mit </a:t>
            </a:r>
            <a:r>
              <a:rPr lang="de-DE" smtClean="0">
                <a:sym typeface="Wingdings"/>
              </a:rPr>
              <a:t>anderen Objekten erfolgen</a:t>
            </a:r>
            <a:r>
              <a:rPr lang="de-DE" dirty="0" smtClean="0">
                <a:sym typeface="Wingding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053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smtClean="0"/>
              <a:t>Repräsentationsebenen</a:t>
            </a:r>
          </a:p>
          <a:p>
            <a:r>
              <a:rPr lang="de-DE" dirty="0" smtClean="0"/>
              <a:t>Wie kann man Musik abstrahieren?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Musik als Konzept – Teil 1</a:t>
            </a:r>
          </a:p>
        </p:txBody>
      </p:sp>
    </p:spTree>
    <p:extLst>
      <p:ext uri="{BB962C8B-B14F-4D97-AF65-F5344CB8AC3E}">
        <p14:creationId xmlns:p14="http://schemas.microsoft.com/office/powerpoint/2010/main" val="14886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der OOP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ym typeface="Wingdings"/>
              </a:rPr>
              <a:t>(abstrakte) Klassen und Instanzen</a:t>
            </a:r>
            <a:endParaRPr lang="de-DE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Attribute</a:t>
            </a:r>
          </a:p>
          <a:p>
            <a:r>
              <a:rPr lang="de-DE" dirty="0" err="1" smtClean="0">
                <a:sym typeface="Wingdings"/>
              </a:rPr>
              <a:t>Konstruktoren</a:t>
            </a:r>
            <a:endParaRPr lang="de-DE" dirty="0" smtClean="0">
              <a:sym typeface="Wingdings"/>
            </a:endParaRPr>
          </a:p>
          <a:p>
            <a:r>
              <a:rPr lang="de-DE" dirty="0" smtClean="0">
                <a:sym typeface="Wingdings"/>
              </a:rPr>
              <a:t>Methoden</a:t>
            </a:r>
          </a:p>
          <a:p>
            <a:r>
              <a:rPr lang="de-DE" dirty="0" smtClean="0">
                <a:sym typeface="Wingdings"/>
              </a:rPr>
              <a:t>Vererbung</a:t>
            </a:r>
          </a:p>
          <a:p>
            <a:r>
              <a:rPr lang="de-DE" dirty="0" smtClean="0">
                <a:sym typeface="Wingdings"/>
              </a:rPr>
              <a:t>Polymorphie </a:t>
            </a:r>
          </a:p>
          <a:p>
            <a:endParaRPr lang="de-DE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s. </a:t>
            </a:r>
            <a:r>
              <a:rPr lang="de-DE" dirty="0" err="1">
                <a:sym typeface="Wingdings"/>
              </a:rPr>
              <a:t>Note.java</a:t>
            </a:r>
            <a:r>
              <a:rPr lang="de-DE" dirty="0">
                <a:sym typeface="Wingdings"/>
              </a:rPr>
              <a:t>, </a:t>
            </a:r>
            <a:r>
              <a:rPr lang="de-DE" dirty="0" err="1">
                <a:sym typeface="Wingdings"/>
              </a:rPr>
              <a:t>KlavierNote.java</a:t>
            </a:r>
            <a:r>
              <a:rPr lang="de-DE" dirty="0">
                <a:sym typeface="Wingdings"/>
              </a:rPr>
              <a:t>, </a:t>
            </a:r>
            <a:r>
              <a:rPr lang="de-DE" dirty="0" err="1">
                <a:sym typeface="Wingdings"/>
              </a:rPr>
              <a:t>Melodie.java</a:t>
            </a:r>
            <a:r>
              <a:rPr lang="de-DE" dirty="0">
                <a:sym typeface="Wingdings"/>
              </a:rPr>
              <a:t> und </a:t>
            </a:r>
            <a:r>
              <a:rPr lang="de-DE" dirty="0" err="1">
                <a:sym typeface="Wingdings"/>
              </a:rPr>
              <a:t>MelodieTester.java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1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 Beispiel zur computergestützten Zufallskomposition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Synthese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371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Ein Beispiel zur computergestützten Zufallskomposition</a:t>
            </a:r>
            <a:endParaRPr lang="de-DE" sz="3600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s. </a:t>
            </a:r>
            <a:r>
              <a:rPr lang="de-DE" dirty="0" err="1" smtClean="0"/>
              <a:t>Zufallsfolge.java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59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http://de.wikipedia.org/wiki/Java_(Technik</a:t>
            </a:r>
            <a:r>
              <a:rPr lang="de-DE" dirty="0" smtClean="0"/>
              <a:t>)</a:t>
            </a:r>
          </a:p>
          <a:p>
            <a:r>
              <a:rPr lang="de-DE" dirty="0"/>
              <a:t>http://www.moz.ac.at/sem/lehre/lib/bib/software/cm/Notes_from_the_Metalevel/</a:t>
            </a:r>
            <a:r>
              <a:rPr lang="de-DE" dirty="0" smtClean="0"/>
              <a:t>contents.html</a:t>
            </a:r>
          </a:p>
          <a:p>
            <a:r>
              <a:rPr lang="de-DE" dirty="0"/>
              <a:t>http://www.imeb.net/IMEB_v2/index.php?option=com_content&amp;task=view&amp;id=827&amp;Itemid=</a:t>
            </a:r>
            <a:r>
              <a:rPr lang="de-DE" dirty="0" smtClean="0"/>
              <a:t>179</a:t>
            </a:r>
          </a:p>
        </p:txBody>
      </p:sp>
    </p:spTree>
    <p:extLst>
      <p:ext uri="{BB962C8B-B14F-4D97-AF65-F5344CB8AC3E}">
        <p14:creationId xmlns:p14="http://schemas.microsoft.com/office/powerpoint/2010/main" val="331282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Repräsentationsebenen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Drei Hauptebenen</a:t>
            </a:r>
            <a:endParaRPr lang="de-DE" dirty="0"/>
          </a:p>
          <a:p>
            <a:pPr marL="0" indent="0">
              <a:buNone/>
            </a:pPr>
            <a:r>
              <a:rPr lang="de-DE" sz="2000" dirty="0">
                <a:solidFill>
                  <a:schemeClr val="accent2"/>
                </a:solidFill>
              </a:rPr>
              <a:t>3)</a:t>
            </a:r>
            <a:r>
              <a:rPr lang="de-DE" sz="2800" dirty="0"/>
              <a:t> </a:t>
            </a:r>
            <a:r>
              <a:rPr lang="de-DE" sz="2800" dirty="0" smtClean="0"/>
              <a:t>Metalevel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000" dirty="0" smtClean="0">
                <a:solidFill>
                  <a:srgbClr val="DD8047"/>
                </a:solidFill>
              </a:rPr>
              <a:t>2</a:t>
            </a:r>
            <a:r>
              <a:rPr lang="de-DE" sz="2000" dirty="0">
                <a:solidFill>
                  <a:srgbClr val="DD8047"/>
                </a:solidFill>
              </a:rPr>
              <a:t>)</a:t>
            </a:r>
            <a:r>
              <a:rPr lang="de-DE" sz="2800" dirty="0"/>
              <a:t> Partitur-Ebene </a:t>
            </a: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000" dirty="0" smtClean="0">
                <a:solidFill>
                  <a:srgbClr val="DD8047"/>
                </a:solidFill>
              </a:rPr>
              <a:t>1</a:t>
            </a:r>
            <a:r>
              <a:rPr lang="de-DE" sz="2000" dirty="0">
                <a:solidFill>
                  <a:srgbClr val="DD8047"/>
                </a:solidFill>
              </a:rPr>
              <a:t>)</a:t>
            </a:r>
            <a:r>
              <a:rPr lang="de-DE" sz="2800" dirty="0"/>
              <a:t> Akustische Ebene </a:t>
            </a:r>
            <a:endParaRPr lang="de-DE" sz="2800" u="sng" dirty="0" smtClean="0"/>
          </a:p>
        </p:txBody>
      </p:sp>
      <p:pic>
        <p:nvPicPr>
          <p:cNvPr id="6" name="Bild 5" descr="levels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840" y="1934699"/>
            <a:ext cx="3282630" cy="39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Repräsentationsebenen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1) </a:t>
            </a:r>
            <a:r>
              <a:rPr lang="de-DE" u="sng" dirty="0" smtClean="0"/>
              <a:t>Die akustische Ebene</a:t>
            </a:r>
          </a:p>
          <a:p>
            <a:r>
              <a:rPr lang="de-DE" sz="2800" dirty="0" smtClean="0"/>
              <a:t>Repräsentation der physikalischen Eigenschaften der Musik</a:t>
            </a:r>
          </a:p>
          <a:p>
            <a:r>
              <a:rPr lang="de-DE" sz="2800" dirty="0" smtClean="0"/>
              <a:t>enthält Musik in Wellenform</a:t>
            </a:r>
          </a:p>
          <a:p>
            <a:r>
              <a:rPr lang="de-DE" sz="2800" dirty="0" smtClean="0"/>
              <a:t>keine Informationen über Notation oder Ausführanweisungen</a:t>
            </a:r>
          </a:p>
          <a:p>
            <a:r>
              <a:rPr lang="de-DE" sz="2800" dirty="0" smtClean="0"/>
              <a:t>niedriges Abstraktionsniveau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3536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Repräsentationsebenen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2) </a:t>
            </a:r>
            <a:r>
              <a:rPr lang="de-DE" u="sng" dirty="0" smtClean="0"/>
              <a:t>Die Partitur-Ebene</a:t>
            </a:r>
          </a:p>
          <a:p>
            <a:r>
              <a:rPr lang="de-DE" sz="2800" dirty="0" smtClean="0">
                <a:sym typeface="Wingdings"/>
              </a:rPr>
              <a:t>Repräsentation der Komposition</a:t>
            </a:r>
            <a:endParaRPr lang="de-DE" sz="2800" dirty="0" smtClean="0"/>
          </a:p>
          <a:p>
            <a:r>
              <a:rPr lang="de-DE" sz="2800" dirty="0" smtClean="0"/>
              <a:t>enthält Noten und Ausführanweisungen (Symbole), deren nach Regeln erfolgte Aneinanderreihung (Syntax) Bedeutung hervorbringt</a:t>
            </a:r>
          </a:p>
          <a:p>
            <a:r>
              <a:rPr lang="de-DE" sz="2800" dirty="0"/>
              <a:t>a</a:t>
            </a:r>
            <a:r>
              <a:rPr lang="de-DE" sz="2800" dirty="0" smtClean="0"/>
              <a:t>llgemeiner, </a:t>
            </a:r>
            <a:r>
              <a:rPr lang="de-DE" sz="2800" dirty="0"/>
              <a:t>kompakter und unpräziser als akustische </a:t>
            </a:r>
            <a:r>
              <a:rPr lang="de-DE" sz="2800" dirty="0" smtClean="0"/>
              <a:t>Repräsentation</a:t>
            </a:r>
          </a:p>
          <a:p>
            <a:pPr marL="0" indent="0">
              <a:buNone/>
            </a:pPr>
            <a:r>
              <a:rPr lang="de-DE" sz="2800" dirty="0" smtClean="0">
                <a:sym typeface="Wingdings"/>
              </a:rPr>
              <a:t>	 macht musikalische Interpretation möglich</a:t>
            </a:r>
          </a:p>
          <a:p>
            <a:r>
              <a:rPr lang="de-DE" sz="2800" dirty="0" smtClean="0">
                <a:sym typeface="Wingdings"/>
              </a:rPr>
              <a:t>höheres Abstraktionsniveau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7294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Repräsentationsebenen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3) </a:t>
            </a:r>
            <a:r>
              <a:rPr lang="de-DE" u="sng" dirty="0" smtClean="0"/>
              <a:t>Das Metalevel</a:t>
            </a:r>
          </a:p>
          <a:p>
            <a:r>
              <a:rPr lang="de-DE" sz="2800" dirty="0" smtClean="0"/>
              <a:t>Repräsentation der Komposition von der Komposition</a:t>
            </a:r>
          </a:p>
          <a:p>
            <a:r>
              <a:rPr lang="de-DE" sz="2800" dirty="0" smtClean="0"/>
              <a:t>enthält Informationen über den Prozess des Komponierens</a:t>
            </a:r>
          </a:p>
          <a:p>
            <a:pPr lvl="1"/>
            <a:r>
              <a:rPr lang="de-DE" sz="2500" dirty="0" smtClean="0"/>
              <a:t>ähnlich der Modellierung der kognitiven Prozesse beim Komponieren</a:t>
            </a:r>
          </a:p>
          <a:p>
            <a:r>
              <a:rPr lang="de-DE" sz="2800" dirty="0" smtClean="0"/>
              <a:t>Resultat: Komposition (Partitur-Ebene)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7241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u="sng" dirty="0" smtClean="0"/>
              <a:t>Gedanken</a:t>
            </a:r>
          </a:p>
          <a:p>
            <a:r>
              <a:rPr lang="de-DE" dirty="0"/>
              <a:t>Was sind die Vorteile </a:t>
            </a:r>
            <a:r>
              <a:rPr lang="de-DE" dirty="0" smtClean="0"/>
              <a:t>des computergestützten Komponierens?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 als Konzept – Teil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18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empirisch-experimentelle Arbeitsweise</a:t>
            </a:r>
          </a:p>
          <a:p>
            <a:r>
              <a:rPr lang="de-DE" dirty="0" smtClean="0"/>
              <a:t>Verwendung der </a:t>
            </a:r>
            <a:r>
              <a:rPr lang="de-DE" dirty="0" err="1" smtClean="0"/>
              <a:t>Metalevelrepräsentation</a:t>
            </a:r>
            <a:r>
              <a:rPr lang="de-DE" dirty="0" smtClean="0"/>
              <a:t> in unterschiedlichen Kontexten</a:t>
            </a:r>
          </a:p>
          <a:p>
            <a:r>
              <a:rPr lang="de-DE" dirty="0" smtClean="0"/>
              <a:t>algorithmische Lösung kompositorischer Aufgaben</a:t>
            </a:r>
          </a:p>
          <a:p>
            <a:r>
              <a:rPr lang="de-DE" dirty="0" smtClean="0"/>
              <a:t>Erzeugung unterschiedlicher Partituren aus der gleichen MLR</a:t>
            </a:r>
          </a:p>
          <a:p>
            <a:r>
              <a:rPr lang="de-DE" dirty="0" smtClean="0"/>
              <a:t>einfaches Einbinden zufallsbasierter Prozesse</a:t>
            </a:r>
          </a:p>
          <a:p>
            <a:r>
              <a:rPr lang="de-DE" dirty="0" smtClean="0"/>
              <a:t>Veränderung der MLR kann unerwartete oder unbeabsichtigte Folgen haben, die Ausgangspunkt für neue kreative Überlegungen werden können</a:t>
            </a:r>
          </a:p>
          <a:p>
            <a:r>
              <a:rPr lang="de-DE" dirty="0" smtClean="0"/>
              <a:t>Geschwindigkeit und Verarbeitungsleistung eines Computers erlauben hochkomplexe Berechnungen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3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1304</Words>
  <Application>Microsoft Macintosh PowerPoint</Application>
  <PresentationFormat>Bildschirmpräsentation (4:3)</PresentationFormat>
  <Paragraphs>216</Paragraphs>
  <Slides>33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Galathea</vt:lpstr>
      <vt:lpstr>Das Metalevel. Musik als Konzept. Algorithmisches Denken.  </vt:lpstr>
      <vt:lpstr>Gliederung</vt:lpstr>
      <vt:lpstr>Musik als Konzept – Teil 1</vt:lpstr>
      <vt:lpstr>Repräsentationsebenen</vt:lpstr>
      <vt:lpstr>Repräsentationsebenen</vt:lpstr>
      <vt:lpstr>Repräsentationsebenen</vt:lpstr>
      <vt:lpstr>Repräsentationsebenen</vt:lpstr>
      <vt:lpstr>Musik als Konzept – Teil 1</vt:lpstr>
      <vt:lpstr>Vorteile</vt:lpstr>
      <vt:lpstr>Das Metalevel</vt:lpstr>
      <vt:lpstr>„Notes from the Metalevel“</vt:lpstr>
      <vt:lpstr>„Notes from the Metalevel“</vt:lpstr>
      <vt:lpstr>„Notes from the Metalevel“</vt:lpstr>
      <vt:lpstr>Algorithmisches Denken</vt:lpstr>
      <vt:lpstr>Algorithmus</vt:lpstr>
      <vt:lpstr>Java</vt:lpstr>
      <vt:lpstr>Historisches und Allgemeines</vt:lpstr>
      <vt:lpstr>Historisches und Allgemeines</vt:lpstr>
      <vt:lpstr>Java</vt:lpstr>
      <vt:lpstr>Syntaxgrundlagen</vt:lpstr>
      <vt:lpstr>Anweisungen</vt:lpstr>
      <vt:lpstr>Anweisungen</vt:lpstr>
      <vt:lpstr>Datentypenarten und Variablen</vt:lpstr>
      <vt:lpstr>primitive Datentypen</vt:lpstr>
      <vt:lpstr>primitive Datentypen</vt:lpstr>
      <vt:lpstr>Referenztypen</vt:lpstr>
      <vt:lpstr>Referenztypen</vt:lpstr>
      <vt:lpstr>Musik als Konzept – Teil 2</vt:lpstr>
      <vt:lpstr>Konzepte der OOP</vt:lpstr>
      <vt:lpstr>Konzepte der OOP</vt:lpstr>
      <vt:lpstr>Synthese</vt:lpstr>
      <vt:lpstr>Ein Beispiel zur computergestützten Zufallskomposition</vt:lpstr>
      <vt:lpstr>Quellen</vt:lpstr>
    </vt:vector>
  </TitlesOfParts>
  <Company>獫票楧栮捯洀鉭曮㞱Û뜰⠲쎔딁烊皭〼፥ᙼ䕸忤઱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Metalevel. Algorithmisches Denken. Musik als Konzept.</dc:title>
  <dc:creator>乩歫椠䱡畳椀㸲㻸ꔿ㌋䬮ꍰ䞮誀圇짗꾬钒붤鏊꣊㥊揤鞁</dc:creator>
  <cp:lastModifiedBy>乩歫椠䱡畳椀㸲㻸ꔿ㌋䬮ꍰ䞮誀圇짗꾬钒붤鏊꣊㥊揤鞁</cp:lastModifiedBy>
  <cp:revision>194</cp:revision>
  <dcterms:created xsi:type="dcterms:W3CDTF">2013-01-05T15:30:00Z</dcterms:created>
  <dcterms:modified xsi:type="dcterms:W3CDTF">2013-01-10T18:05:57Z</dcterms:modified>
</cp:coreProperties>
</file>