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5" r:id="rId5"/>
    <p:sldId id="258" r:id="rId6"/>
    <p:sldId id="262" r:id="rId7"/>
    <p:sldId id="259" r:id="rId8"/>
    <p:sldId id="260" r:id="rId9"/>
    <p:sldId id="261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26/06/2017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14712" y="714356"/>
            <a:ext cx="5429288" cy="1470025"/>
          </a:xfrm>
        </p:spPr>
        <p:txBody>
          <a:bodyPr>
            <a:normAutofit/>
          </a:bodyPr>
          <a:lstStyle/>
          <a:p>
            <a:pPr algn="ctr"/>
            <a:r>
              <a:rPr lang="es-ES_tradnl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AMPLIFICACIÓN</a:t>
            </a:r>
            <a:br>
              <a:rPr lang="es-ES_tradnl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</a:br>
            <a:r>
              <a:rPr lang="es-ES_tradnl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MECANOCEPTIVA</a:t>
            </a:r>
            <a:endParaRPr lang="es-ES" sz="4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14744" y="2714620"/>
            <a:ext cx="5429256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s-ES_tradnl" sz="2800" dirty="0" smtClean="0">
                <a:latin typeface="Helvetica" pitchFamily="34" charset="0"/>
              </a:rPr>
              <a:t>Un dispositivo electrónico funcional, portátil y </a:t>
            </a:r>
            <a:r>
              <a:rPr lang="es-ES_tradnl" sz="2800" dirty="0" err="1" smtClean="0">
                <a:latin typeface="Helvetica" pitchFamily="34" charset="0"/>
              </a:rPr>
              <a:t>bajocoste</a:t>
            </a:r>
            <a:endParaRPr lang="es-ES_tradnl" sz="2800" dirty="0" smtClean="0">
              <a:latin typeface="Helvetica" pitchFamily="34" charset="0"/>
            </a:endParaRPr>
          </a:p>
          <a:p>
            <a:pPr algn="ctr"/>
            <a:r>
              <a:rPr lang="es-ES_tradnl" sz="2800" dirty="0" smtClean="0">
                <a:latin typeface="Helvetica" pitchFamily="34" charset="0"/>
              </a:rPr>
              <a:t>para la fisioterapia</a:t>
            </a:r>
          </a:p>
          <a:p>
            <a:pPr algn="ctr"/>
            <a:r>
              <a:rPr lang="es-ES_tradnl" sz="2800" dirty="0" smtClean="0">
                <a:latin typeface="Helvetica" pitchFamily="34" charset="0"/>
              </a:rPr>
              <a:t> educativa o rehabilitadora</a:t>
            </a:r>
            <a:endParaRPr lang="es-ES" sz="2800" dirty="0">
              <a:latin typeface="Helvetica" pitchFamily="34" charset="0"/>
            </a:endParaRPr>
          </a:p>
        </p:txBody>
      </p:sp>
      <p:pic>
        <p:nvPicPr>
          <p:cNvPr id="1029" name="Picture 5" descr="C:\Documents and Settings\Usuario\Escritorio\EBC 16\AMPLIFICACION MECANOCEPTIVA\imagenes\IMG_20170608_2050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38111"/>
            <a:ext cx="3357586" cy="559597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4714876" y="5572140"/>
            <a:ext cx="4106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400" dirty="0" smtClean="0">
                <a:solidFill>
                  <a:schemeClr val="accent1"/>
                </a:solidFill>
              </a:rPr>
              <a:t>Maite Aliaga (Fisioterapeuta)</a:t>
            </a:r>
          </a:p>
          <a:p>
            <a:pPr algn="r"/>
            <a:r>
              <a:rPr lang="es-ES" sz="2400" dirty="0" smtClean="0">
                <a:solidFill>
                  <a:schemeClr val="accent1"/>
                </a:solidFill>
              </a:rPr>
              <a:t>Manuel Hidalgo (Ingeniero)</a:t>
            </a:r>
            <a:endParaRPr lang="es-E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28794" y="0"/>
            <a:ext cx="5429288" cy="1470025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/>
                <a:latin typeface="Helvetica" pitchFamily="34" charset="0"/>
              </a:rPr>
              <a:t>AMPLIFICACIÓN 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9144000" cy="153831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>
                <a:latin typeface="Helvetica" pitchFamily="34" charset="0"/>
              </a:rPr>
              <a:t>Un dispositivo Mecano-amplificador: </a:t>
            </a:r>
          </a:p>
          <a:p>
            <a:pPr algn="ctr"/>
            <a:r>
              <a:rPr lang="es-ES" sz="2800" dirty="0" smtClean="0">
                <a:latin typeface="Helvetica" pitchFamily="34" charset="0"/>
              </a:rPr>
              <a:t>diseño, materiales, </a:t>
            </a:r>
            <a:r>
              <a:rPr lang="es-ES" sz="3600" dirty="0" smtClean="0">
                <a:solidFill>
                  <a:srgbClr val="FFFF00"/>
                </a:solidFill>
                <a:latin typeface="Helvetica" pitchFamily="34" charset="0"/>
              </a:rPr>
              <a:t>elaboración</a:t>
            </a:r>
            <a:r>
              <a:rPr lang="es-ES" sz="2800" dirty="0" smtClean="0">
                <a:latin typeface="Helvetica" pitchFamily="34" charset="0"/>
              </a:rPr>
              <a:t> y  funcionamiento.</a:t>
            </a:r>
            <a:endParaRPr lang="es-ES" sz="2800" dirty="0">
              <a:latin typeface="Helvetica" pitchFamily="34" charset="0"/>
            </a:endParaRPr>
          </a:p>
        </p:txBody>
      </p:sp>
      <p:pic>
        <p:nvPicPr>
          <p:cNvPr id="5" name="Picture 2" descr="C:\Documents and Settings\Usuario\Escritorio\EBC 16\AMPLIFICACION MECANOCEPTIVA\imagenes\IMG_20170328_180105.jpg"/>
          <p:cNvPicPr>
            <a:picLocks noChangeAspect="1" noChangeArrowheads="1"/>
          </p:cNvPicPr>
          <p:nvPr/>
        </p:nvPicPr>
        <p:blipFill>
          <a:blip r:embed="rId2" cstate="print"/>
          <a:srcRect r="6817"/>
          <a:stretch>
            <a:fillRect/>
          </a:stretch>
        </p:blipFill>
        <p:spPr bwMode="auto">
          <a:xfrm>
            <a:off x="2786050" y="2143116"/>
            <a:ext cx="3143272" cy="2529923"/>
          </a:xfrm>
          <a:prstGeom prst="rect">
            <a:avLst/>
          </a:prstGeom>
          <a:noFill/>
        </p:spPr>
      </p:pic>
      <p:sp>
        <p:nvSpPr>
          <p:cNvPr id="9" name="8 Elipse"/>
          <p:cNvSpPr/>
          <p:nvPr/>
        </p:nvSpPr>
        <p:spPr>
          <a:xfrm>
            <a:off x="1142976" y="1142984"/>
            <a:ext cx="6572296" cy="4429156"/>
          </a:xfrm>
          <a:prstGeom prst="ellipse">
            <a:avLst/>
          </a:prstGeom>
          <a:noFill/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7" descr="C:\Documents and Settings\Usuario\Escritorio\EBC 16\VIBRADOR PUNTUAL ELECTRICO\IMG_20160705_102814.jpg"/>
          <p:cNvPicPr>
            <a:picLocks noChangeAspect="1" noChangeArrowheads="1"/>
          </p:cNvPicPr>
          <p:nvPr/>
        </p:nvPicPr>
        <p:blipFill>
          <a:blip r:embed="rId3"/>
          <a:srcRect l="14742" t="23051" r="15916" b="26044"/>
          <a:stretch>
            <a:fillRect/>
          </a:stretch>
        </p:blipFill>
        <p:spPr bwMode="auto">
          <a:xfrm>
            <a:off x="357158" y="1000108"/>
            <a:ext cx="1970009" cy="110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656812" y="2129214"/>
            <a:ext cx="1400956" cy="1857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 t="16824" r="12355"/>
          <a:stretch>
            <a:fillRect/>
          </a:stretch>
        </p:blipFill>
        <p:spPr bwMode="auto">
          <a:xfrm>
            <a:off x="428596" y="4000504"/>
            <a:ext cx="1857388" cy="13149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3" descr="IMG_20170429_103717"/>
          <p:cNvPicPr>
            <a:picLocks noChangeAspect="1" noChangeArrowheads="1"/>
          </p:cNvPicPr>
          <p:nvPr/>
        </p:nvPicPr>
        <p:blipFill>
          <a:blip r:embed="rId6" cstate="print"/>
          <a:srcRect t="11279" b="12015"/>
          <a:stretch>
            <a:fillRect/>
          </a:stretch>
        </p:blipFill>
        <p:spPr bwMode="auto">
          <a:xfrm rot="16200000">
            <a:off x="5545713" y="1955222"/>
            <a:ext cx="4215302" cy="244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28794" y="1"/>
            <a:ext cx="5429288" cy="500042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/>
                <a:latin typeface="Helvetica" pitchFamily="34" charset="0"/>
              </a:rPr>
              <a:t>AMPLIFICACIÓN 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929330"/>
            <a:ext cx="9144000" cy="92867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sz="3000" dirty="0" smtClean="0">
                <a:latin typeface="Helvetica" pitchFamily="34" charset="0"/>
              </a:rPr>
              <a:t>Un dispositivo Mecano-amplificador: </a:t>
            </a:r>
          </a:p>
          <a:p>
            <a:pPr algn="ctr"/>
            <a:r>
              <a:rPr lang="es-ES" sz="3000" dirty="0" smtClean="0">
                <a:latin typeface="Helvetica" pitchFamily="34" charset="0"/>
              </a:rPr>
              <a:t>diseño, materiales, elaboración y  </a:t>
            </a:r>
            <a:r>
              <a:rPr lang="es-ES" sz="3900" dirty="0" smtClean="0">
                <a:solidFill>
                  <a:srgbClr val="FFFF00"/>
                </a:solidFill>
                <a:latin typeface="Helvetica" pitchFamily="34" charset="0"/>
              </a:rPr>
              <a:t>funcionamiento</a:t>
            </a:r>
            <a:r>
              <a:rPr lang="es-ES" sz="2800" dirty="0" smtClean="0">
                <a:latin typeface="Helvetica" pitchFamily="34" charset="0"/>
              </a:rPr>
              <a:t>.</a:t>
            </a:r>
            <a:endParaRPr lang="es-ES" sz="2800" dirty="0"/>
          </a:p>
        </p:txBody>
      </p:sp>
      <p:grpSp>
        <p:nvGrpSpPr>
          <p:cNvPr id="4" name="3 Grupo"/>
          <p:cNvGrpSpPr/>
          <p:nvPr/>
        </p:nvGrpSpPr>
        <p:grpSpPr>
          <a:xfrm>
            <a:off x="5715008" y="3571876"/>
            <a:ext cx="3214710" cy="2143140"/>
            <a:chOff x="3643306" y="3143248"/>
            <a:chExt cx="4929222" cy="316487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5156" t="8789" r="1855" b="31640"/>
            <a:stretch>
              <a:fillRect/>
            </a:stretch>
          </p:blipFill>
          <p:spPr bwMode="auto">
            <a:xfrm>
              <a:off x="3643306" y="3571876"/>
              <a:ext cx="3857652" cy="2736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9717" t="12890" r="28027" b="30469"/>
            <a:stretch>
              <a:fillRect/>
            </a:stretch>
          </p:blipFill>
          <p:spPr bwMode="auto">
            <a:xfrm>
              <a:off x="6143636" y="3143248"/>
              <a:ext cx="2428892" cy="165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098" name="Picture 2" descr="C:\Documents and Settings\Usuario\Escritorio\EBC 16\AMPLIFICACION MECANOCEPTIVA\imagenes\maquina vibrador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857232"/>
            <a:ext cx="2071702" cy="2071702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1285852" y="485776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Parálisis </a:t>
            </a:r>
            <a:r>
              <a:rPr lang="es-ES_tradnl" smtClean="0"/>
              <a:t>cerebral infantil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858148" y="85723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Lesión </a:t>
            </a:r>
          </a:p>
          <a:p>
            <a:r>
              <a:rPr lang="es-ES_tradnl" dirty="0" smtClean="0"/>
              <a:t>medular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715272" y="31432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Parkinson</a:t>
            </a:r>
            <a:endParaRPr lang="es-ES" dirty="0"/>
          </a:p>
        </p:txBody>
      </p:sp>
      <p:pic>
        <p:nvPicPr>
          <p:cNvPr id="4099" name="Picture 3" descr="C:\Documents and Settings\Usuario\Escritorio\EBC 16\AMPLIFICACION MECANOCEPTIVA\imagenes\apoyo unipodal.jpg"/>
          <p:cNvPicPr>
            <a:picLocks noChangeAspect="1" noChangeArrowheads="1"/>
          </p:cNvPicPr>
          <p:nvPr/>
        </p:nvPicPr>
        <p:blipFill>
          <a:blip r:embed="rId5"/>
          <a:srcRect b="6391"/>
          <a:stretch>
            <a:fillRect/>
          </a:stretch>
        </p:blipFill>
        <p:spPr bwMode="auto">
          <a:xfrm>
            <a:off x="2714612" y="1928802"/>
            <a:ext cx="2143140" cy="2857520"/>
          </a:xfrm>
          <a:prstGeom prst="rect">
            <a:avLst/>
          </a:prstGeom>
          <a:noFill/>
        </p:spPr>
      </p:pic>
      <p:pic>
        <p:nvPicPr>
          <p:cNvPr id="2050" name="Picture 2" descr="C:\Documents and Settings\Usuario\Escritorio\alumnos actuales\IMG_20170616_110513.jpg"/>
          <p:cNvPicPr>
            <a:picLocks noChangeAspect="1" noChangeArrowheads="1"/>
          </p:cNvPicPr>
          <p:nvPr/>
        </p:nvPicPr>
        <p:blipFill>
          <a:blip r:embed="rId6" cstate="print"/>
          <a:srcRect l="5388" b="17564"/>
          <a:stretch>
            <a:fillRect/>
          </a:stretch>
        </p:blipFill>
        <p:spPr bwMode="auto">
          <a:xfrm>
            <a:off x="214282" y="1142984"/>
            <a:ext cx="2508884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28794" y="1"/>
            <a:ext cx="5429288" cy="500042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/>
                <a:latin typeface="Helvetica" pitchFamily="34" charset="0"/>
              </a:rPr>
              <a:t>AMPLIFICACIÓN 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5720" y="5786454"/>
            <a:ext cx="8858280" cy="642942"/>
          </a:xfrm>
        </p:spPr>
        <p:txBody>
          <a:bodyPr>
            <a:normAutofit/>
          </a:bodyPr>
          <a:lstStyle/>
          <a:p>
            <a:pPr lvl="0" algn="ctr"/>
            <a:r>
              <a:rPr lang="es-ES" sz="2800" dirty="0" smtClean="0">
                <a:latin typeface="Helvetica" pitchFamily="34" charset="0"/>
              </a:rPr>
              <a:t>Investigación clínica en Educación y Rehabilitación.</a:t>
            </a:r>
            <a:endParaRPr lang="es-ES" sz="2800" dirty="0">
              <a:latin typeface="Helvetic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91253" y="5143512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00B050"/>
                </a:solidFill>
              </a:rPr>
              <a:t>recogida de datos objetivos y pruebas estadísticas</a:t>
            </a:r>
            <a:endParaRPr lang="es-E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310" t="27344" r="50928" b="10156"/>
          <a:stretch>
            <a:fillRect/>
          </a:stretch>
        </p:blipFill>
        <p:spPr bwMode="auto">
          <a:xfrm>
            <a:off x="4572000" y="1857364"/>
            <a:ext cx="20627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65725" t="49481" r="2003" b="16095"/>
          <a:stretch>
            <a:fillRect/>
          </a:stretch>
        </p:blipFill>
        <p:spPr bwMode="auto">
          <a:xfrm>
            <a:off x="6929454" y="1857364"/>
            <a:ext cx="160735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Archivos de programa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3429000"/>
            <a:ext cx="1500198" cy="1531515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142844" y="571480"/>
            <a:ext cx="4357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FF00"/>
                </a:solidFill>
                <a:latin typeface="Helvetica" pitchFamily="34" charset="0"/>
              </a:rPr>
              <a:t>observaciones realizadas: </a:t>
            </a:r>
          </a:p>
          <a:p>
            <a:pPr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FFFF00"/>
                </a:solidFill>
                <a:latin typeface="Helvetica" pitchFamily="34" charset="0"/>
              </a:rPr>
              <a:t>mayor conciencia corporal </a:t>
            </a:r>
          </a:p>
          <a:p>
            <a:pPr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FFFF00"/>
                </a:solidFill>
                <a:latin typeface="Helvetica" pitchFamily="34" charset="0"/>
              </a:rPr>
              <a:t>mayor libertad articular </a:t>
            </a:r>
          </a:p>
          <a:p>
            <a:pPr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FFFF00"/>
                </a:solidFill>
                <a:latin typeface="Helvetica" pitchFamily="34" charset="0"/>
              </a:rPr>
              <a:t>apoyos más simétrico sobre ambas extremidades inferiores</a:t>
            </a:r>
          </a:p>
          <a:p>
            <a:pPr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FFFF00"/>
                </a:solidFill>
                <a:latin typeface="Helvetica" pitchFamily="34" charset="0"/>
              </a:rPr>
              <a:t>aumento en la velocidad de la marcha, </a:t>
            </a:r>
            <a:r>
              <a:rPr lang="es-ES" sz="2800" dirty="0" err="1" smtClean="0">
                <a:solidFill>
                  <a:srgbClr val="FFFF00"/>
                </a:solidFill>
                <a:latin typeface="Helvetica" pitchFamily="34" charset="0"/>
              </a:rPr>
              <a:t>etc</a:t>
            </a:r>
            <a:endParaRPr lang="es-ES" sz="2800" dirty="0" smtClean="0">
              <a:solidFill>
                <a:srgbClr val="FFFF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1428760"/>
          </a:xfrm>
        </p:spPr>
        <p:txBody>
          <a:bodyPr>
            <a:normAutofit/>
          </a:bodyPr>
          <a:lstStyle/>
          <a:p>
            <a:pPr lvl="0" algn="ctr"/>
            <a:r>
              <a:rPr lang="es-ES" sz="2800" dirty="0" smtClean="0">
                <a:latin typeface="Helvetica" pitchFamily="34" charset="0"/>
              </a:rPr>
              <a:t>Percepción de la propia postura corporal </a:t>
            </a:r>
          </a:p>
          <a:p>
            <a:pPr lvl="0" algn="ctr"/>
            <a:r>
              <a:rPr lang="es-ES" sz="2800" dirty="0" smtClean="0">
                <a:latin typeface="Helvetica" pitchFamily="34" charset="0"/>
              </a:rPr>
              <a:t>y de los propios movimientos en el espacio.</a:t>
            </a:r>
            <a:endParaRPr lang="es-ES" sz="2800" dirty="0">
              <a:latin typeface="Helvetica" pitchFamily="34" charset="0"/>
            </a:endParaRPr>
          </a:p>
        </p:txBody>
      </p:sp>
      <p:pic>
        <p:nvPicPr>
          <p:cNvPr id="6" name="Imagen 15" descr="C:\Documents and Settings\Usuario\Escritorio\EBC 16\VIBRADOR PUNTUAL ELECTRICO\organos sensoriales de la motricidad.jpg"/>
          <p:cNvPicPr>
            <a:picLocks noChangeAspect="1" noChangeArrowheads="1"/>
          </p:cNvPicPr>
          <p:nvPr/>
        </p:nvPicPr>
        <p:blipFill>
          <a:blip r:embed="rId2"/>
          <a:srcRect t="14285"/>
          <a:stretch>
            <a:fillRect/>
          </a:stretch>
        </p:blipFill>
        <p:spPr bwMode="auto">
          <a:xfrm>
            <a:off x="1428728" y="785794"/>
            <a:ext cx="647177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2000232" y="0"/>
            <a:ext cx="5429288" cy="500042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/>
                <a:latin typeface="Helvetica" pitchFamily="34" charset="0"/>
              </a:rPr>
              <a:t>AMPLIFICACIÓN 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28794" y="0"/>
            <a:ext cx="5429288" cy="1470025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/>
                <a:latin typeface="Helvetica" pitchFamily="34" charset="0"/>
              </a:rPr>
              <a:t>AMPLIFICACIÓN 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786454"/>
            <a:ext cx="9144000" cy="785818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>
                <a:latin typeface="Helvetica" pitchFamily="34" charset="0"/>
              </a:rPr>
              <a:t>Disfunciones sensorio-motrices</a:t>
            </a:r>
            <a:endParaRPr lang="es-ES" sz="2800" dirty="0">
              <a:latin typeface="Helvetica" pitchFamily="34" charset="0"/>
            </a:endParaRPr>
          </a:p>
        </p:txBody>
      </p:sp>
      <p:pic>
        <p:nvPicPr>
          <p:cNvPr id="8" name="Imagen 1" descr="C:\Documents and Settings\Usuario\Escritorio\EBC 16\AMPLIFICACION MECANOCEPTIVA\feedback neuromuscul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857232"/>
            <a:ext cx="6000792" cy="464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00232" y="0"/>
            <a:ext cx="5429288" cy="500042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/>
                <a:latin typeface="Helvetica" pitchFamily="34" charset="0"/>
              </a:rPr>
              <a:t>AMPLIFICACIÓN 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429264"/>
            <a:ext cx="9144000" cy="1214422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>
                <a:latin typeface="Helvetica" pitchFamily="34" charset="0"/>
              </a:rPr>
              <a:t>Disfunciones sensorio-motrices: </a:t>
            </a:r>
          </a:p>
          <a:p>
            <a:pPr algn="ctr"/>
            <a:r>
              <a:rPr lang="es-ES_tradnl" sz="2800" dirty="0" smtClean="0">
                <a:latin typeface="Helvetica" pitchFamily="34" charset="0"/>
              </a:rPr>
              <a:t>ejemplo de alteración de la marcha</a:t>
            </a:r>
            <a:endParaRPr lang="es-ES" sz="2800" dirty="0">
              <a:latin typeface="Helvetica" pitchFamily="34" charset="0"/>
            </a:endParaRPr>
          </a:p>
        </p:txBody>
      </p:sp>
      <p:pic>
        <p:nvPicPr>
          <p:cNvPr id="6145" name="Imagen 12" descr="C:\Documents and Settings\Usuario\Escritorio\EBC 16\VIBRADOR PUNTUAL ELECTRICO\IMG_20160520_190944-1.jpg"/>
          <p:cNvPicPr>
            <a:picLocks noChangeAspect="1" noChangeArrowheads="1"/>
          </p:cNvPicPr>
          <p:nvPr/>
        </p:nvPicPr>
        <p:blipFill>
          <a:blip r:embed="rId2"/>
          <a:srcRect l="4285" r="19656"/>
          <a:stretch>
            <a:fillRect/>
          </a:stretch>
        </p:blipFill>
        <p:spPr bwMode="auto">
          <a:xfrm>
            <a:off x="857224" y="1714488"/>
            <a:ext cx="1992088" cy="3194057"/>
          </a:xfrm>
          <a:prstGeom prst="rect">
            <a:avLst/>
          </a:prstGeom>
          <a:noFill/>
          <a:ln w="101600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6146" name="Imagen 4" descr="C:\Documents and Settings\Usuario\Escritorio\EBC 16\AMPLIFICACION MECANOCEPTIVA\triceps-sural-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285860"/>
            <a:ext cx="1478421" cy="4026159"/>
          </a:xfrm>
          <a:prstGeom prst="rect">
            <a:avLst/>
          </a:prstGeom>
          <a:noFill/>
          <a:ln w="101600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6148" name="Imagen 14" descr="C:\Documents and Settings\Usuario\Escritorio\EBC 16\VIBRADOR PUNTUAL ELECTRICO\IMG_20160520_191348-1.jpg"/>
          <p:cNvPicPr>
            <a:picLocks noChangeAspect="1" noChangeArrowheads="1"/>
          </p:cNvPicPr>
          <p:nvPr/>
        </p:nvPicPr>
        <p:blipFill>
          <a:blip r:embed="rId4"/>
          <a:srcRect r="3601"/>
          <a:stretch>
            <a:fillRect/>
          </a:stretch>
        </p:blipFill>
        <p:spPr bwMode="auto">
          <a:xfrm>
            <a:off x="5857884" y="1714488"/>
            <a:ext cx="2510227" cy="3214710"/>
          </a:xfrm>
          <a:prstGeom prst="rect">
            <a:avLst/>
          </a:prstGeom>
          <a:noFill/>
          <a:ln w="889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00042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AMPLIFICACIÓN  MECANOCEPTIVA</a:t>
            </a:r>
            <a:endParaRPr lang="es-E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643578"/>
            <a:ext cx="9144000" cy="1000108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>
                <a:latin typeface="Helvetica" pitchFamily="34" charset="0"/>
              </a:rPr>
              <a:t>Disfunciones sensorio-motrices: </a:t>
            </a:r>
          </a:p>
          <a:p>
            <a:pPr algn="ctr"/>
            <a:r>
              <a:rPr lang="es-ES" sz="2800" dirty="0" smtClean="0">
                <a:latin typeface="Helvetica" pitchFamily="34" charset="0"/>
              </a:rPr>
              <a:t>algunas posibilidades terapéuticas. </a:t>
            </a:r>
          </a:p>
        </p:txBody>
      </p:sp>
      <p:pic>
        <p:nvPicPr>
          <p:cNvPr id="2052" name="Imagen 8" descr="IMG_20131211_173721"/>
          <p:cNvPicPr>
            <a:picLocks noChangeAspect="1" noChangeArrowheads="1"/>
          </p:cNvPicPr>
          <p:nvPr/>
        </p:nvPicPr>
        <p:blipFill>
          <a:blip r:embed="rId2"/>
          <a:srcRect t="8989"/>
          <a:stretch>
            <a:fillRect/>
          </a:stretch>
        </p:blipFill>
        <p:spPr bwMode="auto">
          <a:xfrm>
            <a:off x="5786446" y="3571876"/>
            <a:ext cx="26574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n 1"/>
          <p:cNvPicPr>
            <a:picLocks noChangeAspect="1" noChangeArrowheads="1"/>
          </p:cNvPicPr>
          <p:nvPr/>
        </p:nvPicPr>
        <p:blipFill>
          <a:blip r:embed="rId3"/>
          <a:srcRect l="9396" t="12563" r="58736" b="30653"/>
          <a:stretch>
            <a:fillRect/>
          </a:stretch>
        </p:blipFill>
        <p:spPr bwMode="auto">
          <a:xfrm>
            <a:off x="357158" y="2786058"/>
            <a:ext cx="1677321" cy="223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C:\Documents and Settings\Usuario\Escritorio\EBC 16\AMPLIFICACION MECANOCEPTIVA\imagenes\boto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928670"/>
            <a:ext cx="2404671" cy="1600199"/>
          </a:xfrm>
          <a:prstGeom prst="rect">
            <a:avLst/>
          </a:prstGeom>
          <a:noFill/>
        </p:spPr>
      </p:pic>
      <p:grpSp>
        <p:nvGrpSpPr>
          <p:cNvPr id="10" name="9 Grupo"/>
          <p:cNvGrpSpPr/>
          <p:nvPr/>
        </p:nvGrpSpPr>
        <p:grpSpPr>
          <a:xfrm>
            <a:off x="2214546" y="2786058"/>
            <a:ext cx="1643074" cy="2309786"/>
            <a:chOff x="2571736" y="3643314"/>
            <a:chExt cx="3327705" cy="4238612"/>
          </a:xfrm>
        </p:grpSpPr>
        <p:pic>
          <p:nvPicPr>
            <p:cNvPr id="8195" name="Picture 3" descr="C:\Documents and Settings\Usuario\Escritorio\EBC 16\AMPLIFICACION MECANOCEPTIVA\imagenes\tenotomia.jpg"/>
            <p:cNvPicPr>
              <a:picLocks noChangeAspect="1" noChangeArrowheads="1"/>
            </p:cNvPicPr>
            <p:nvPr/>
          </p:nvPicPr>
          <p:blipFill>
            <a:blip r:embed="rId5" cstate="print"/>
            <a:srcRect t="23962" r="30344"/>
            <a:stretch>
              <a:fillRect/>
            </a:stretch>
          </p:blipFill>
          <p:spPr bwMode="auto">
            <a:xfrm>
              <a:off x="2571736" y="3643314"/>
              <a:ext cx="3327705" cy="4238612"/>
            </a:xfrm>
            <a:prstGeom prst="rect">
              <a:avLst/>
            </a:prstGeom>
            <a:noFill/>
          </p:spPr>
        </p:pic>
        <p:sp>
          <p:nvSpPr>
            <p:cNvPr id="9" name="8 Rectángulo"/>
            <p:cNvSpPr/>
            <p:nvPr/>
          </p:nvSpPr>
          <p:spPr>
            <a:xfrm>
              <a:off x="2571736" y="4286256"/>
              <a:ext cx="1643074" cy="9286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50" name="Picture 2" descr="C:\Documents and Settings\Usuario\Escritorio\alumnos actuales\MARTA ELENA rodillleras y lastres.jpg"/>
          <p:cNvPicPr>
            <a:picLocks noChangeAspect="1" noChangeArrowheads="1"/>
          </p:cNvPicPr>
          <p:nvPr/>
        </p:nvPicPr>
        <p:blipFill>
          <a:blip r:embed="rId6" cstate="print"/>
          <a:srcRect l="45833" r="12500" b="27547"/>
          <a:stretch>
            <a:fillRect/>
          </a:stretch>
        </p:blipFill>
        <p:spPr bwMode="auto">
          <a:xfrm>
            <a:off x="7143768" y="857232"/>
            <a:ext cx="1790494" cy="2335069"/>
          </a:xfrm>
          <a:prstGeom prst="rect">
            <a:avLst/>
          </a:prstGeom>
          <a:noFill/>
        </p:spPr>
      </p:pic>
      <p:pic>
        <p:nvPicPr>
          <p:cNvPr id="1026" name="Picture 2" descr="C:\Documents and Settings\Usuario\Escritorio\EBC 16\AMPLIFICACION MECANOCEPTIVA\traje compresivo.jpg"/>
          <p:cNvPicPr>
            <a:picLocks noChangeAspect="1" noChangeArrowheads="1"/>
          </p:cNvPicPr>
          <p:nvPr/>
        </p:nvPicPr>
        <p:blipFill>
          <a:blip r:embed="rId7"/>
          <a:srcRect t="2764" r="3788"/>
          <a:stretch>
            <a:fillRect/>
          </a:stretch>
        </p:blipFill>
        <p:spPr bwMode="auto">
          <a:xfrm>
            <a:off x="5214942" y="785794"/>
            <a:ext cx="1687634" cy="2435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00232" y="1"/>
            <a:ext cx="5429288" cy="500042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/>
                <a:latin typeface="Helvetica" pitchFamily="34" charset="0"/>
              </a:rPr>
              <a:t>AMPLIFICACIÓN 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9144000" cy="1395434"/>
          </a:xfrm>
        </p:spPr>
        <p:txBody>
          <a:bodyPr>
            <a:normAutofit/>
          </a:bodyPr>
          <a:lstStyle/>
          <a:p>
            <a:pPr lvl="0" algn="ctr"/>
            <a:r>
              <a:rPr lang="es-ES" sz="2800" dirty="0" smtClean="0">
                <a:latin typeface="Helvetica" pitchFamily="34" charset="0"/>
              </a:rPr>
              <a:t>Concepto de Amplificación </a:t>
            </a:r>
            <a:r>
              <a:rPr lang="es-ES" sz="2800" dirty="0" err="1" smtClean="0">
                <a:latin typeface="Helvetica" pitchFamily="34" charset="0"/>
              </a:rPr>
              <a:t>Mecanoceptiva</a:t>
            </a:r>
            <a:r>
              <a:rPr lang="es-ES" sz="2800" dirty="0" smtClean="0">
                <a:latin typeface="Helvetica" pitchFamily="34" charset="0"/>
              </a:rPr>
              <a:t>.</a:t>
            </a:r>
            <a:endParaRPr lang="es-ES" sz="2800" dirty="0">
              <a:latin typeface="Helvetica" pitchFamily="34" charset="0"/>
            </a:endParaRPr>
          </a:p>
        </p:txBody>
      </p:sp>
      <p:pic>
        <p:nvPicPr>
          <p:cNvPr id="4" name="Picture 3" descr="receptores musculares y articula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857232"/>
            <a:ext cx="6215106" cy="463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C:\Documents and Settings\Usuario\Escritorio\EBC 16\AMPLIFICACION MECANOCEPTIVA\imagenes\estructura ose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48304"/>
            <a:ext cx="1905002" cy="2633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0"/>
            <a:ext cx="5429288" cy="1470025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/>
                <a:latin typeface="Helvetica" pitchFamily="34" charset="0"/>
              </a:rPr>
              <a:t>AMPLIFICACIÓN 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28926" y="714356"/>
            <a:ext cx="3571900" cy="5286412"/>
          </a:xfrm>
        </p:spPr>
        <p:txBody>
          <a:bodyPr>
            <a:normAutofit/>
          </a:bodyPr>
          <a:lstStyle/>
          <a:p>
            <a:pPr lvl="0" algn="ctr"/>
            <a:r>
              <a:rPr lang="es-ES" sz="2800" i="1" dirty="0" smtClean="0">
                <a:latin typeface="Helvetica" pitchFamily="34" charset="0"/>
              </a:rPr>
              <a:t>“potenciar el funcionamiento natural del aparato </a:t>
            </a:r>
            <a:r>
              <a:rPr lang="es-ES" sz="2800" i="1" dirty="0" err="1" smtClean="0">
                <a:latin typeface="Helvetica" pitchFamily="34" charset="0"/>
              </a:rPr>
              <a:t>osteo</a:t>
            </a:r>
            <a:r>
              <a:rPr lang="es-ES" sz="2800" i="1" dirty="0" smtClean="0">
                <a:latin typeface="Helvetica" pitchFamily="34" charset="0"/>
              </a:rPr>
              <a:t>-articular como órgano sensorial, para que tenga un rol preponderante en la organización de la musculatura durante las diferentes posturas o desplazamientos”</a:t>
            </a:r>
            <a:endParaRPr lang="es-ES" sz="2800" i="1" dirty="0">
              <a:latin typeface="Helvetica" pitchFamily="34" charset="0"/>
            </a:endParaRPr>
          </a:p>
        </p:txBody>
      </p:sp>
      <p:pic>
        <p:nvPicPr>
          <p:cNvPr id="3074" name="Imagen 11" descr="C:\Documents and Settings\Usuario\Escritorio\traumatologia, biomecanica y correccion postural\Muscula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3571876"/>
            <a:ext cx="2475360" cy="304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Imagen 1" descr="C:\Documents and Settings\Usuario\Escritorio\EBC 16\AMPLIFICACION MECANOCEPTIVA\direccionalidad de las presiones.jpg"/>
          <p:cNvPicPr>
            <a:picLocks noChangeAspect="1" noChangeArrowheads="1"/>
          </p:cNvPicPr>
          <p:nvPr/>
        </p:nvPicPr>
        <p:blipFill>
          <a:blip r:embed="rId3"/>
          <a:srcRect l="15691" r="20972"/>
          <a:stretch>
            <a:fillRect/>
          </a:stretch>
        </p:blipFill>
        <p:spPr bwMode="auto">
          <a:xfrm>
            <a:off x="214282" y="785794"/>
            <a:ext cx="2649159" cy="311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42918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smtClean="0">
                <a:effectLst/>
                <a:latin typeface="Helvetica" pitchFamily="34" charset="0"/>
              </a:rPr>
              <a:t>AMPLIFICACIÓN 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572140"/>
            <a:ext cx="9144000" cy="1071570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sz="2800" dirty="0" smtClean="0">
                <a:latin typeface="Helvetica" pitchFamily="34" charset="0"/>
              </a:rPr>
              <a:t>Un dispositivo Mecano-amplificador: </a:t>
            </a:r>
          </a:p>
          <a:p>
            <a:pPr algn="ctr"/>
            <a:r>
              <a:rPr lang="es-ES" sz="3600" dirty="0" smtClean="0">
                <a:solidFill>
                  <a:srgbClr val="FFFF00"/>
                </a:solidFill>
                <a:latin typeface="Helvetica" pitchFamily="34" charset="0"/>
              </a:rPr>
              <a:t>diseño</a:t>
            </a:r>
            <a:r>
              <a:rPr lang="es-ES" sz="2800" dirty="0" smtClean="0">
                <a:latin typeface="Helvetica" pitchFamily="34" charset="0"/>
              </a:rPr>
              <a:t>, materiales, elaboración y  funcionamiento.</a:t>
            </a:r>
            <a:endParaRPr lang="es-ES" sz="2800" dirty="0"/>
          </a:p>
        </p:txBody>
      </p:sp>
      <p:pic>
        <p:nvPicPr>
          <p:cNvPr id="4098" name="Imagen 1" descr="C:\Documents and Settings\Usuario\Escritorio\EBC 16\AMPLIFICACION MECANOCEPTIVA\dispositivo esquema.jpg"/>
          <p:cNvPicPr>
            <a:picLocks noChangeAspect="1" noChangeArrowheads="1"/>
          </p:cNvPicPr>
          <p:nvPr/>
        </p:nvPicPr>
        <p:blipFill>
          <a:blip r:embed="rId2"/>
          <a:srcRect l="21162" r="25273" b="11060"/>
          <a:stretch>
            <a:fillRect/>
          </a:stretch>
        </p:blipFill>
        <p:spPr bwMode="auto">
          <a:xfrm>
            <a:off x="5000628" y="928670"/>
            <a:ext cx="3429024" cy="458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C:\Documents and Settings\Usuario\Escritorio\EBC 16\AMPLIFICACION MECANOCEPTIVA\imagenes\IMG_20170422_194345.jpg"/>
          <p:cNvPicPr>
            <a:picLocks noChangeAspect="1" noChangeArrowheads="1"/>
          </p:cNvPicPr>
          <p:nvPr/>
        </p:nvPicPr>
        <p:blipFill>
          <a:blip r:embed="rId3" cstate="print"/>
          <a:srcRect l="8681" t="4340" r="21874" b="173"/>
          <a:stretch>
            <a:fillRect/>
          </a:stretch>
        </p:blipFill>
        <p:spPr bwMode="auto">
          <a:xfrm>
            <a:off x="7358082" y="500042"/>
            <a:ext cx="1402783" cy="2571768"/>
          </a:xfrm>
          <a:prstGeom prst="rect">
            <a:avLst/>
          </a:prstGeom>
          <a:noFill/>
        </p:spPr>
      </p:pic>
      <p:pic>
        <p:nvPicPr>
          <p:cNvPr id="1026" name="Picture 2" descr="C:\Documents and Settings\Usuario\Escritorio\EBC 16\AMPLIFICACION MECANOCEPTIVA\audifono.jpg"/>
          <p:cNvPicPr>
            <a:picLocks noChangeAspect="1" noChangeArrowheads="1"/>
          </p:cNvPicPr>
          <p:nvPr/>
        </p:nvPicPr>
        <p:blipFill>
          <a:blip r:embed="rId4"/>
          <a:srcRect t="6667" b="6666"/>
          <a:stretch>
            <a:fillRect/>
          </a:stretch>
        </p:blipFill>
        <p:spPr bwMode="auto">
          <a:xfrm>
            <a:off x="593452" y="714355"/>
            <a:ext cx="1549656" cy="1343045"/>
          </a:xfrm>
          <a:prstGeom prst="rect">
            <a:avLst/>
          </a:prstGeom>
          <a:noFill/>
        </p:spPr>
      </p:pic>
      <p:pic>
        <p:nvPicPr>
          <p:cNvPr id="1027" name="Picture 3" descr="C:\Documents and Settings\Usuario\Escritorio\EBC 16\AMPLIFICACION MECANOCEPTIVA\ojo artificial colores a sonidos.jpg"/>
          <p:cNvPicPr>
            <a:picLocks noChangeAspect="1" noChangeArrowheads="1"/>
          </p:cNvPicPr>
          <p:nvPr/>
        </p:nvPicPr>
        <p:blipFill>
          <a:blip r:embed="rId5"/>
          <a:srcRect b="25325"/>
          <a:stretch>
            <a:fillRect/>
          </a:stretch>
        </p:blipFill>
        <p:spPr bwMode="auto">
          <a:xfrm>
            <a:off x="2571736" y="3929066"/>
            <a:ext cx="1715328" cy="1357322"/>
          </a:xfrm>
          <a:prstGeom prst="rect">
            <a:avLst/>
          </a:prstGeom>
          <a:noFill/>
        </p:spPr>
      </p:pic>
      <p:pic>
        <p:nvPicPr>
          <p:cNvPr id="1028" name="Picture 4" descr="C:\Documents and Settings\Usuario\Escritorio\EBC 16\AMPLIFICACION MECANOCEPTIVA\giroscopios a lengua.jpg"/>
          <p:cNvPicPr>
            <a:picLocks noChangeAspect="1" noChangeArrowheads="1"/>
          </p:cNvPicPr>
          <p:nvPr/>
        </p:nvPicPr>
        <p:blipFill>
          <a:blip r:embed="rId6"/>
          <a:srcRect r="10774" b="16039"/>
          <a:stretch>
            <a:fillRect/>
          </a:stretch>
        </p:blipFill>
        <p:spPr bwMode="auto">
          <a:xfrm>
            <a:off x="571472" y="3929066"/>
            <a:ext cx="1714512" cy="1357322"/>
          </a:xfrm>
          <a:prstGeom prst="rect">
            <a:avLst/>
          </a:prstGeom>
          <a:noFill/>
        </p:spPr>
      </p:pic>
      <p:pic>
        <p:nvPicPr>
          <p:cNvPr id="1029" name="Picture 5" descr="C:\Documents and Settings\Usuario\Escritorio\EBC 16\AMPLIFICACION MECANOCEPTIVA\implante coclea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290" y="2357430"/>
            <a:ext cx="2103770" cy="1335372"/>
          </a:xfrm>
          <a:prstGeom prst="rect">
            <a:avLst/>
          </a:prstGeom>
          <a:noFill/>
        </p:spPr>
      </p:pic>
      <p:pic>
        <p:nvPicPr>
          <p:cNvPr id="1030" name="Picture 6" descr="C:\Documents and Settings\Usuario\Escritorio\EBC 16\AMPLIFICACION MECANOCEPTIVA\gafas.jpg"/>
          <p:cNvPicPr>
            <a:picLocks noChangeAspect="1" noChangeArrowheads="1"/>
          </p:cNvPicPr>
          <p:nvPr/>
        </p:nvPicPr>
        <p:blipFill>
          <a:blip r:embed="rId8"/>
          <a:srcRect l="16364" r="12727" b="22131"/>
          <a:stretch>
            <a:fillRect/>
          </a:stretch>
        </p:blipFill>
        <p:spPr bwMode="auto">
          <a:xfrm>
            <a:off x="2428860" y="714356"/>
            <a:ext cx="1857388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214282" y="579358"/>
            <a:ext cx="607409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//Proyecto </a:t>
            </a:r>
            <a:r>
              <a:rPr lang="es-ES" sz="1000" dirty="0" err="1" smtClean="0"/>
              <a:t>Amplificadon</a:t>
            </a:r>
            <a:r>
              <a:rPr lang="es-ES" sz="1000" dirty="0" smtClean="0"/>
              <a:t> </a:t>
            </a:r>
            <a:r>
              <a:rPr lang="es-ES" sz="1000" dirty="0" err="1" smtClean="0"/>
              <a:t>Mecanoceptiva</a:t>
            </a:r>
            <a:endParaRPr lang="es-ES" sz="1000" dirty="0" smtClean="0"/>
          </a:p>
          <a:p>
            <a:r>
              <a:rPr lang="es-ES" sz="1000" dirty="0" smtClean="0"/>
              <a:t>//Dispositivo Mecano-Amplificador</a:t>
            </a:r>
          </a:p>
          <a:p>
            <a:r>
              <a:rPr lang="es-ES" sz="1000" dirty="0" smtClean="0"/>
              <a:t>//Autores:</a:t>
            </a:r>
          </a:p>
          <a:p>
            <a:r>
              <a:rPr lang="es-ES" sz="1000" dirty="0" smtClean="0"/>
              <a:t>//        Maite Aliaga</a:t>
            </a:r>
          </a:p>
          <a:p>
            <a:r>
              <a:rPr lang="es-ES" sz="1000" dirty="0" smtClean="0"/>
              <a:t>//        Manuel Hidalgo</a:t>
            </a:r>
          </a:p>
          <a:p>
            <a:r>
              <a:rPr lang="es-ES" sz="1000" dirty="0" smtClean="0"/>
              <a:t>//Fecha: Junio 2017</a:t>
            </a:r>
          </a:p>
          <a:p>
            <a:r>
              <a:rPr lang="es-ES" sz="1000" dirty="0" smtClean="0"/>
              <a:t>//Código con licencia </a:t>
            </a:r>
            <a:r>
              <a:rPr lang="es-ES" sz="1000" dirty="0" err="1" smtClean="0"/>
              <a:t>Creative</a:t>
            </a:r>
            <a:r>
              <a:rPr lang="es-ES" sz="1000" dirty="0" smtClean="0"/>
              <a:t> </a:t>
            </a:r>
            <a:r>
              <a:rPr lang="es-ES" sz="1000" dirty="0" err="1" smtClean="0"/>
              <a:t>Commons</a:t>
            </a:r>
            <a:r>
              <a:rPr lang="es-ES" sz="1000" dirty="0" smtClean="0"/>
              <a:t> (</a:t>
            </a:r>
            <a:r>
              <a:rPr lang="es-ES" sz="1000" dirty="0" err="1" smtClean="0"/>
              <a:t>by-nc-sa</a:t>
            </a:r>
            <a:r>
              <a:rPr lang="es-ES" sz="1000" dirty="0" smtClean="0"/>
              <a:t>)</a:t>
            </a:r>
          </a:p>
          <a:p>
            <a:r>
              <a:rPr lang="es-ES" sz="1000" dirty="0" smtClean="0"/>
              <a:t> //</a:t>
            </a:r>
            <a:r>
              <a:rPr lang="es-ES" sz="1000" dirty="0" err="1" smtClean="0"/>
              <a:t>declaracion</a:t>
            </a:r>
            <a:r>
              <a:rPr lang="es-ES" sz="1000" dirty="0" smtClean="0"/>
              <a:t> de variables y pines</a:t>
            </a:r>
          </a:p>
          <a:p>
            <a:r>
              <a:rPr lang="es-ES" sz="1000" dirty="0" err="1" smtClean="0"/>
              <a:t>int</a:t>
            </a:r>
            <a:r>
              <a:rPr lang="es-ES" sz="1000" dirty="0" smtClean="0"/>
              <a:t> sensorPinA2 = A2;   // Sensor conectado a </a:t>
            </a:r>
            <a:r>
              <a:rPr lang="es-ES" sz="1000" dirty="0" err="1" smtClean="0"/>
              <a:t>Analog</a:t>
            </a:r>
            <a:r>
              <a:rPr lang="es-ES" sz="1000" dirty="0" smtClean="0"/>
              <a:t> 2</a:t>
            </a:r>
          </a:p>
          <a:p>
            <a:r>
              <a:rPr lang="es-ES" sz="1000" dirty="0" err="1" smtClean="0"/>
              <a:t>int</a:t>
            </a:r>
            <a:r>
              <a:rPr lang="es-ES" sz="1000" dirty="0" smtClean="0"/>
              <a:t> motorPinD3 = 3;     // LED conectado a Pin 3 (PWM)</a:t>
            </a:r>
          </a:p>
          <a:p>
            <a:r>
              <a:rPr lang="es-ES" sz="1000" dirty="0" err="1" smtClean="0"/>
              <a:t>int</a:t>
            </a:r>
            <a:r>
              <a:rPr lang="es-ES" sz="1000" dirty="0" smtClean="0"/>
              <a:t> </a:t>
            </a:r>
            <a:r>
              <a:rPr lang="es-ES" sz="1000" dirty="0" err="1" smtClean="0"/>
              <a:t>resRead</a:t>
            </a:r>
            <a:r>
              <a:rPr lang="es-ES" sz="1000" dirty="0" smtClean="0"/>
              <a:t>;            // La Lectura de la Resistencia por División de Tensión</a:t>
            </a:r>
          </a:p>
          <a:p>
            <a:r>
              <a:rPr lang="es-ES" sz="1000" dirty="0" err="1" smtClean="0"/>
              <a:t>int</a:t>
            </a:r>
            <a:r>
              <a:rPr lang="es-ES" sz="1000" dirty="0" smtClean="0"/>
              <a:t> umbral;             // Umbral de </a:t>
            </a:r>
            <a:r>
              <a:rPr lang="es-ES" sz="1000" dirty="0" err="1" smtClean="0"/>
              <a:t>activacion</a:t>
            </a:r>
            <a:endParaRPr lang="es-ES" sz="1000" dirty="0" smtClean="0"/>
          </a:p>
          <a:p>
            <a:r>
              <a:rPr lang="es-ES" sz="1000" dirty="0" err="1" smtClean="0"/>
              <a:t>int</a:t>
            </a:r>
            <a:r>
              <a:rPr lang="es-ES" sz="1000" dirty="0" smtClean="0"/>
              <a:t> potPinA0 = A0;      // Marca el umbral conectado a </a:t>
            </a:r>
            <a:r>
              <a:rPr lang="es-ES" sz="1000" dirty="0" err="1" smtClean="0"/>
              <a:t>Analog</a:t>
            </a:r>
            <a:r>
              <a:rPr lang="es-ES" sz="1000" dirty="0" smtClean="0"/>
              <a:t> 0</a:t>
            </a:r>
          </a:p>
          <a:p>
            <a:r>
              <a:rPr lang="es-ES" sz="1000" dirty="0" smtClean="0"/>
              <a:t> //programa</a:t>
            </a:r>
          </a:p>
          <a:p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setup</a:t>
            </a:r>
            <a:r>
              <a:rPr lang="es-ES" sz="1000" dirty="0" smtClean="0"/>
              <a:t>()</a:t>
            </a:r>
          </a:p>
          <a:p>
            <a:r>
              <a:rPr lang="es-ES" sz="1000" dirty="0" smtClean="0"/>
              <a:t>{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Serial.begin</a:t>
            </a:r>
            <a:r>
              <a:rPr lang="es-ES" sz="1000" dirty="0" smtClean="0"/>
              <a:t>(9600); // Enviaremos la información de depuración a través del Monitor de Serial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pinMode</a:t>
            </a:r>
            <a:r>
              <a:rPr lang="es-ES" sz="1000" dirty="0" smtClean="0"/>
              <a:t>(motorPinD3, OUTPUT);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//programa principal</a:t>
            </a:r>
          </a:p>
          <a:p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loop</a:t>
            </a:r>
            <a:r>
              <a:rPr lang="es-ES" sz="1000" dirty="0" smtClean="0"/>
              <a:t>()</a:t>
            </a:r>
          </a:p>
          <a:p>
            <a:r>
              <a:rPr lang="es-ES" sz="1000" dirty="0" smtClean="0"/>
              <a:t>{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resRead</a:t>
            </a:r>
            <a:r>
              <a:rPr lang="es-ES" sz="1000" dirty="0" smtClean="0"/>
              <a:t> = </a:t>
            </a:r>
            <a:r>
              <a:rPr lang="es-ES" sz="1000" dirty="0" err="1" smtClean="0"/>
              <a:t>analogRead</a:t>
            </a:r>
            <a:r>
              <a:rPr lang="es-ES" sz="1000" dirty="0" smtClean="0"/>
              <a:t>(sensorPinA2); // lectura del sensor (A2)</a:t>
            </a:r>
          </a:p>
          <a:p>
            <a:r>
              <a:rPr lang="es-ES" sz="1000" dirty="0" smtClean="0"/>
              <a:t>  //escribe el valor de la lectura del sensor de fuerza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Serial.print</a:t>
            </a:r>
            <a:r>
              <a:rPr lang="es-ES" sz="1000" dirty="0" smtClean="0"/>
              <a:t>("Lectura sensor de fuerza = ");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Serial.print</a:t>
            </a:r>
            <a:r>
              <a:rPr lang="es-ES" sz="1000" dirty="0" smtClean="0"/>
              <a:t>(</a:t>
            </a:r>
            <a:r>
              <a:rPr lang="es-ES" sz="1000" dirty="0" err="1" smtClean="0"/>
              <a:t>resRead</a:t>
            </a:r>
            <a:r>
              <a:rPr lang="es-ES" sz="1000" dirty="0" smtClean="0"/>
              <a:t>);</a:t>
            </a:r>
          </a:p>
          <a:p>
            <a:r>
              <a:rPr lang="es-ES" sz="1000" dirty="0" smtClean="0"/>
              <a:t>   umbral = </a:t>
            </a:r>
            <a:r>
              <a:rPr lang="es-ES" sz="1000" dirty="0" err="1" smtClean="0"/>
              <a:t>analogRead</a:t>
            </a:r>
            <a:r>
              <a:rPr lang="es-ES" sz="1000" dirty="0" smtClean="0"/>
              <a:t>(potPinA0); // umbral (A0) es igual a la lectura del sensor (A2)</a:t>
            </a:r>
          </a:p>
          <a:p>
            <a:r>
              <a:rPr lang="es-ES" sz="1000" dirty="0" smtClean="0"/>
              <a:t>  //escribe el valor de la lectura del umbral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Serial.print</a:t>
            </a:r>
            <a:r>
              <a:rPr lang="es-ES" sz="1000" dirty="0" smtClean="0"/>
              <a:t>("\</a:t>
            </a:r>
            <a:r>
              <a:rPr lang="es-ES" sz="1000" dirty="0" err="1" smtClean="0"/>
              <a:t>tLectura</a:t>
            </a:r>
            <a:r>
              <a:rPr lang="es-ES" sz="1000" dirty="0" smtClean="0"/>
              <a:t> del umbral = ");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Serial.println</a:t>
            </a:r>
            <a:r>
              <a:rPr lang="es-ES" sz="1000" dirty="0" smtClean="0"/>
              <a:t>(umbral);</a:t>
            </a:r>
          </a:p>
          <a:p>
            <a:r>
              <a:rPr lang="es-ES" sz="1000" dirty="0" smtClean="0"/>
              <a:t>   //activa el motor-vibrador si cumple la </a:t>
            </a:r>
            <a:r>
              <a:rPr lang="es-ES" sz="1000" dirty="0" err="1" smtClean="0"/>
              <a:t>condicion</a:t>
            </a:r>
            <a:endParaRPr lang="es-ES" sz="1000" dirty="0" smtClean="0"/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if</a:t>
            </a:r>
            <a:r>
              <a:rPr lang="es-ES" sz="1000" dirty="0" smtClean="0"/>
              <a:t> (</a:t>
            </a:r>
            <a:r>
              <a:rPr lang="es-ES" sz="1000" dirty="0" err="1" smtClean="0"/>
              <a:t>resRead</a:t>
            </a:r>
            <a:r>
              <a:rPr lang="es-ES" sz="1000" dirty="0" smtClean="0"/>
              <a:t> &gt; umbral) 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digitalWrite</a:t>
            </a:r>
            <a:r>
              <a:rPr lang="es-ES" sz="1000" dirty="0" smtClean="0"/>
              <a:t>(motorPinD3, 1);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delay</a:t>
            </a:r>
            <a:r>
              <a:rPr lang="es-ES" sz="1000" dirty="0" smtClean="0"/>
              <a:t>(500);</a:t>
            </a:r>
          </a:p>
          <a:p>
            <a:r>
              <a:rPr lang="es-ES" sz="1000" dirty="0" smtClean="0"/>
              <a:t>  }</a:t>
            </a:r>
          </a:p>
          <a:p>
            <a:r>
              <a:rPr lang="es-ES" sz="1000" dirty="0" smtClean="0"/>
              <a:t>   //desactiva el motor-vibrador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digitalWrite</a:t>
            </a:r>
            <a:r>
              <a:rPr lang="es-ES" sz="1000" dirty="0" smtClean="0"/>
              <a:t>(motorPinD3, 0);</a:t>
            </a:r>
          </a:p>
          <a:p>
            <a:r>
              <a:rPr lang="es-ES" sz="1000" dirty="0" smtClean="0"/>
              <a:t>  </a:t>
            </a:r>
            <a:r>
              <a:rPr lang="es-ES" sz="1000" dirty="0" err="1" smtClean="0"/>
              <a:t>delay</a:t>
            </a:r>
            <a:r>
              <a:rPr lang="es-ES" sz="1000" dirty="0" smtClean="0"/>
              <a:t>(500);</a:t>
            </a:r>
          </a:p>
          <a:p>
            <a:r>
              <a:rPr lang="es-ES" sz="1000" dirty="0" smtClean="0"/>
              <a:t>  }</a:t>
            </a:r>
            <a:endParaRPr lang="es-ES" sz="1100" dirty="0" smtClean="0"/>
          </a:p>
          <a:p>
            <a:endParaRPr lang="es-ES" sz="1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0"/>
            <a:ext cx="5429288" cy="500042"/>
          </a:xfrm>
        </p:spPr>
        <p:txBody>
          <a:bodyPr>
            <a:normAutofit/>
          </a:bodyPr>
          <a:lstStyle/>
          <a:p>
            <a:pPr algn="ctr"/>
            <a:r>
              <a:rPr lang="es-ES_tradnl" sz="2000" b="0" dirty="0" err="1" smtClean="0">
                <a:effectLst/>
                <a:latin typeface="Helvetica" pitchFamily="34" charset="0"/>
              </a:rPr>
              <a:t>AMPLIFICAción</a:t>
            </a:r>
            <a:r>
              <a:rPr lang="es-ES_tradnl" sz="2000" b="0" dirty="0" smtClean="0">
                <a:effectLst/>
                <a:latin typeface="Helvetica" pitchFamily="34" charset="0"/>
              </a:rPr>
              <a:t> </a:t>
            </a:r>
            <a:r>
              <a:rPr lang="es-ES_tradnl" sz="2000" b="0" dirty="0" err="1" smtClean="0">
                <a:effectLst/>
                <a:latin typeface="Helvetica" pitchFamily="34" charset="0"/>
              </a:rPr>
              <a:t>mecanoceptiva</a:t>
            </a:r>
            <a:endParaRPr lang="es-ES" sz="2000" b="0" dirty="0">
              <a:effectLst/>
              <a:latin typeface="Helvetic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71802" y="4929198"/>
            <a:ext cx="6072198" cy="1714488"/>
          </a:xfrm>
        </p:spPr>
        <p:txBody>
          <a:bodyPr>
            <a:normAutofit fontScale="47500" lnSpcReduction="20000"/>
          </a:bodyPr>
          <a:lstStyle/>
          <a:p>
            <a:pPr algn="ctr"/>
            <a:endParaRPr lang="es-ES" sz="2800" dirty="0" smtClean="0"/>
          </a:p>
          <a:p>
            <a:pPr lvl="0" algn="ctr"/>
            <a:r>
              <a:rPr lang="es-ES" sz="5900" dirty="0" smtClean="0">
                <a:latin typeface="Helvetica" pitchFamily="34" charset="0"/>
              </a:rPr>
              <a:t>Un dispositivo Mecano-amplificador: </a:t>
            </a:r>
          </a:p>
          <a:p>
            <a:pPr algn="ctr"/>
            <a:r>
              <a:rPr lang="es-ES" sz="5900" dirty="0" smtClean="0">
                <a:latin typeface="Helvetica" pitchFamily="34" charset="0"/>
              </a:rPr>
              <a:t>diseño, </a:t>
            </a:r>
            <a:r>
              <a:rPr lang="es-ES" sz="7600" dirty="0" smtClean="0">
                <a:solidFill>
                  <a:srgbClr val="FFFF00"/>
                </a:solidFill>
                <a:latin typeface="Helvetica" pitchFamily="34" charset="0"/>
              </a:rPr>
              <a:t>materiales</a:t>
            </a:r>
            <a:r>
              <a:rPr lang="es-ES" sz="5900" dirty="0" smtClean="0">
                <a:latin typeface="Helvetica" pitchFamily="34" charset="0"/>
              </a:rPr>
              <a:t>, </a:t>
            </a:r>
            <a:r>
              <a:rPr lang="es-ES" sz="5900" dirty="0" smtClean="0">
                <a:latin typeface="Helvetica" pitchFamily="34" charset="0"/>
              </a:rPr>
              <a:t>elaboración </a:t>
            </a:r>
            <a:r>
              <a:rPr lang="es-ES" sz="5900" dirty="0" smtClean="0">
                <a:latin typeface="Helvetica" pitchFamily="34" charset="0"/>
              </a:rPr>
              <a:t>y  funcionamiento.</a:t>
            </a:r>
            <a:endParaRPr lang="es-ES" sz="5900" dirty="0">
              <a:latin typeface="Helvetica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074" name="Picture 2" descr="C:\Documents and Settings\Usuario\Escritorio\EBC 16\AMPLIFICACION MECANOCEPTIVA\INGENIERO\Esquema01.png"/>
          <p:cNvPicPr>
            <a:picLocks noChangeAspect="1" noChangeArrowheads="1"/>
          </p:cNvPicPr>
          <p:nvPr/>
        </p:nvPicPr>
        <p:blipFill>
          <a:blip r:embed="rId2"/>
          <a:srcRect l="11402" b="7447"/>
          <a:stretch>
            <a:fillRect/>
          </a:stretch>
        </p:blipFill>
        <p:spPr bwMode="auto">
          <a:xfrm>
            <a:off x="3000364" y="714356"/>
            <a:ext cx="5887750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269</TotalTime>
  <Words>240</Words>
  <PresentationFormat>Presentación en pantalla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Técnico</vt:lpstr>
      <vt:lpstr>AMPLIFICACIÓN MECANOCEPTIVA</vt:lpstr>
      <vt:lpstr>AMPLIFICACIÓN MECANOCEPTIVA</vt:lpstr>
      <vt:lpstr>AMPLIFICACIÓN MECANOCEPTIVA</vt:lpstr>
      <vt:lpstr>AMPLIFICACIÓN MECANOCEPTIVA</vt:lpstr>
      <vt:lpstr>AMPLIFICACIÓN  MECANOCEPTIVA</vt:lpstr>
      <vt:lpstr>AMPLIFICACIÓN MECANOCEPTIVA</vt:lpstr>
      <vt:lpstr>AMPLIFICACIÓN MECANOCEPTIVA</vt:lpstr>
      <vt:lpstr>AMPLIFICACIÓN MECANOCEPTIVA</vt:lpstr>
      <vt:lpstr>AMPLIFICAción mecanoceptiva</vt:lpstr>
      <vt:lpstr>AMPLIFICACIÓN MECANOCEPTIVA</vt:lpstr>
      <vt:lpstr>AMPLIFICACIÓN MECANOCEPTIVA</vt:lpstr>
      <vt:lpstr>AMPLIFICACIÓN MECANOCEPTIVA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AMPLIFICACIÓN MECANOCEPTIVA</dc:title>
  <cp:lastModifiedBy>Usuario</cp:lastModifiedBy>
  <cp:revision>33</cp:revision>
  <dcterms:modified xsi:type="dcterms:W3CDTF">2017-06-26T19:24:48Z</dcterms:modified>
</cp:coreProperties>
</file>