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48"/>
  </p:notesMasterIdLst>
  <p:sldIdLst>
    <p:sldId id="256" r:id="rId2"/>
    <p:sldId id="257" r:id="rId3"/>
    <p:sldId id="258" r:id="rId4"/>
    <p:sldId id="300" r:id="rId5"/>
    <p:sldId id="259" r:id="rId6"/>
    <p:sldId id="260" r:id="rId7"/>
    <p:sldId id="301" r:id="rId8"/>
    <p:sldId id="302" r:id="rId9"/>
    <p:sldId id="266" r:id="rId10"/>
    <p:sldId id="268" r:id="rId11"/>
    <p:sldId id="269" r:id="rId12"/>
    <p:sldId id="270" r:id="rId13"/>
    <p:sldId id="271" r:id="rId14"/>
    <p:sldId id="274" r:id="rId15"/>
    <p:sldId id="285" r:id="rId16"/>
    <p:sldId id="304" r:id="rId17"/>
    <p:sldId id="305" r:id="rId18"/>
    <p:sldId id="261" r:id="rId19"/>
    <p:sldId id="262" r:id="rId20"/>
    <p:sldId id="263" r:id="rId21"/>
    <p:sldId id="264" r:id="rId22"/>
    <p:sldId id="265" r:id="rId23"/>
    <p:sldId id="267" r:id="rId24"/>
    <p:sldId id="303" r:id="rId25"/>
    <p:sldId id="275" r:id="rId26"/>
    <p:sldId id="276" r:id="rId27"/>
    <p:sldId id="277" r:id="rId28"/>
    <p:sldId id="278" r:id="rId29"/>
    <p:sldId id="279" r:id="rId30"/>
    <p:sldId id="280" r:id="rId31"/>
    <p:sldId id="282" r:id="rId32"/>
    <p:sldId id="284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8" r:id="rId43"/>
    <p:sldId id="295" r:id="rId44"/>
    <p:sldId id="299" r:id="rId45"/>
    <p:sldId id="296" r:id="rId46"/>
    <p:sldId id="29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5A1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504" y="102"/>
      </p:cViewPr>
      <p:guideLst/>
    </p:cSldViewPr>
  </p:slideViewPr>
  <p:outlineViewPr>
    <p:cViewPr>
      <p:scale>
        <a:sx n="33" d="100"/>
        <a:sy n="33" d="100"/>
      </p:scale>
      <p:origin x="0" y="-629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62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9C1E9-D458-4892-B034-03050B1447B0}" type="datetimeFigureOut">
              <a:rPr lang="en-GB" smtClean="0"/>
              <a:t>09/10/2021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AD845-FF13-4B56-B117-3B39C984A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41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AD845-FF13-4B56-B117-3B39C984A940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9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FA1B-DED6-4933-9C28-008B84072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28" y="1576873"/>
            <a:ext cx="8708571" cy="193309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DCA30-3B9D-4414-9C1A-B191368C4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28" y="3917232"/>
            <a:ext cx="8708572" cy="134056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6856C-ADC0-41E4-8E2D-E3F67571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B3E8B-0F9E-4123-8C78-677FE0E72A31}" type="datetime1">
              <a:rPr lang="el-GR" smtClean="0"/>
              <a:t>9/10/2021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8A1CB-4174-4F7B-BD26-014EBEC5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0D94E-91AB-42B8-AB42-53C7432C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185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E1A2-632B-4039-97C1-ABDC977C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40"/>
            <a:ext cx="10515600" cy="6144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51E97-ECB1-44F4-BBAB-BA92A27AC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7078"/>
            <a:ext cx="10515600" cy="52998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4412E-F1B4-4536-A15F-D401D453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5854-7ED2-42A0-BB1C-BB43F7BB0F2F}" type="datetime1">
              <a:rPr lang="el-GR" smtClean="0"/>
              <a:t>9/10/2021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2B023-E5B5-4EAA-A633-CDAEE880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9C1FE-60C7-496A-8323-83739C73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6731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09DB7-140B-4E64-84E1-4299D932D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DCB3D-B538-42D8-A304-573E55407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6D6CF-AF14-4C9F-987B-4A0E8164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A7F1-1891-4223-9E98-F9678286DAD4}" type="datetime1">
              <a:rPr lang="el-GR" smtClean="0"/>
              <a:t>9/10/2021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499FB-1C49-42B7-BFB9-B69A6F07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0B39B-421C-4AF6-A54B-D4458AA8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827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5"/>
            <a:ext cx="10515600" cy="68924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697"/>
            <a:ext cx="10515600" cy="5047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50A54-83FC-4CD7-8BEC-CB744754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BF9E-EE36-4D6E-9D30-8FC5FEE2A202}" type="datetime1">
              <a:rPr lang="el-GR" smtClean="0"/>
              <a:t>9/10/2021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73376-325F-4C0C-8EF2-B81C2109F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8510D-88CD-424A-879E-F3AA98C6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6877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40D1-4356-4D2A-8215-543A8B9E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3352B-E280-44D4-B25D-5A1D1238E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D7902-A79F-4962-AE9D-BAA43643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48A-4175-4554-BDCC-003C812E97DF}" type="datetime1">
              <a:rPr lang="el-GR" smtClean="0"/>
              <a:t>9/10/2021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AF4DD-4DCC-47AF-811E-B40C7517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F7D88-A51F-4DB9-86D9-D274AB22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697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5846-52C1-48FE-BC1C-83AA6ADF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88"/>
            <a:ext cx="10515600" cy="6331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37607-DBFB-47B1-9C43-2EBAC3FB2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45029"/>
            <a:ext cx="5181600" cy="51319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473EA-71DA-4177-9703-81BDEDD0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45029"/>
            <a:ext cx="5181600" cy="51319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D9616-4A09-4BFB-86B5-C1A13248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203A-5496-4CFF-AB51-4CAC05E3C520}" type="datetime1">
              <a:rPr lang="el-GR" smtClean="0"/>
              <a:t>9/10/2021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04469-1250-4D57-AA6C-E032BEC3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3DAB3-3FA0-471A-A6D3-BDC40AA3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244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FC57-F43E-4565-A92B-35C31685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7887"/>
            <a:ext cx="10515600" cy="70789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1D470-5466-49D0-BA8B-A69459226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97397"/>
            <a:ext cx="5157787" cy="823912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B4B44-45A5-4388-B958-7DFA5B0F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62926"/>
            <a:ext cx="5157787" cy="4326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0C8B0-D7DA-496F-8A74-47E698F07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97397"/>
            <a:ext cx="5183188" cy="823912"/>
          </a:xfrm>
          <a:ln>
            <a:solidFill>
              <a:schemeClr val="accent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2D94D-5AD9-48B7-92B2-A038D8867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62926"/>
            <a:ext cx="5183188" cy="4326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D49139-06C2-4D3A-BE01-A889B3C6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D2AA-2950-49FF-BDBB-AF42C1C30DA0}" type="datetime1">
              <a:rPr lang="el-GR" smtClean="0"/>
              <a:t>9/10/2021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39306A-C569-45B9-BC63-D995C6F3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B230A-FA1D-4D4F-BC0A-165B3F7F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6575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9B9E-9667-4A3F-B5E3-AD6C9638F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204"/>
            <a:ext cx="10515600" cy="6519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DE5F6-CB40-4ED5-BD19-77220D29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4D764-698D-4B9C-85F2-19D7405D975D}" type="datetime1">
              <a:rPr lang="el-GR" smtClean="0"/>
              <a:t>9/10/2021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637BF-FBA3-4287-A7FD-CD5050BA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F3AEA-1E64-417C-9DB6-053CFD9C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6280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F42DAA-7175-4D39-BFEE-32472877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7D8-E8E3-467E-A9EF-B891F8C53FAB}" type="datetime1">
              <a:rPr lang="el-GR" smtClean="0"/>
              <a:t>9/10/2021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3E15B-DF86-43FD-9B52-2E5B94995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8CE48-2EF9-4218-8B43-67F44F2A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8869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9282-756A-4A13-A83C-53FF5F9C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8B62F-7068-47E2-B784-30FE7DC46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2ED12-8D7C-4122-BF0C-B1FFCC2F9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2CA33-DD95-4B28-BA4D-5505F53A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AEAB-EA0C-4B21-9938-362641B53982}" type="datetime1">
              <a:rPr lang="el-GR" smtClean="0"/>
              <a:t>9/10/2021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02399-CC73-4F8C-B391-719906BD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AEC9F-BE5E-4470-B635-49E84C3E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6903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4D19-D815-4A1A-8F05-2F1807CE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5CCF3D-45F7-4C60-93BE-9222A6D73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CB937-6D01-4E06-986A-E99B16EFC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41B90-362B-4A8D-98DC-CFC3A9EC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55B4-05FF-4403-B88D-84FB71826CC3}" type="datetime1">
              <a:rPr lang="el-GR" smtClean="0"/>
              <a:t>9/10/2021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5177F-1410-4AA1-8593-43F3B88B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53691-BB67-4D90-A639-83D25A4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8019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B74B9-86F4-4535-84CE-2CAE791F4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65823-1199-4CAB-8BE4-1481B7C5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C8E37-0D9E-4E27-8999-A44B87D9B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09B0-C4AF-487B-97FD-2A0BB0BBBA7C}" type="datetime1">
              <a:rPr lang="el-GR" smtClean="0"/>
              <a:t>9/10/2021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CFDC4-5806-4BA6-8F95-BBC6162C6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B8F57-C5FC-4CF7-A6D9-7A2CCB087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4"/>
                </a:solidFill>
              </a:defRPr>
            </a:lvl1pPr>
          </a:lstStyle>
          <a:p>
            <a:fld id="{8AB9340C-0B91-4E3B-B7B8-CA2F05F227AA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2838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FA1B-DED6-4933-9C28-008B84072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 algn="l">
              <a:buNone/>
            </a:pPr>
            <a:r>
              <a:rPr dirty="0"/>
              <a:t>Recursive </a:t>
            </a:r>
            <a:r>
              <a:rPr lang="en-GB" dirty="0"/>
              <a:t>functions and functional </a:t>
            </a:r>
            <a:r>
              <a:rPr dirty="0"/>
              <a:t>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DCA30-3B9D-4414-9C1A-B191368C4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28" y="3940560"/>
            <a:ext cx="8708572" cy="1340567"/>
          </a:xfrm>
        </p:spPr>
        <p:txBody>
          <a:bodyPr/>
          <a:lstStyle/>
          <a:p>
            <a:pPr marL="0" lvl="0" indent="0" algn="l">
              <a:buNone/>
            </a:pPr>
            <a:br>
              <a:rPr dirty="0"/>
            </a:br>
            <a:br>
              <a:rPr dirty="0"/>
            </a:br>
            <a:r>
              <a:rPr dirty="0">
                <a:solidFill>
                  <a:schemeClr val="accent1"/>
                </a:solidFill>
              </a:rPr>
              <a:t>Fani Apostolidou </a:t>
            </a:r>
            <a:r>
              <a:rPr dirty="0" err="1">
                <a:solidFill>
                  <a:schemeClr val="accent1"/>
                </a:solidFill>
              </a:rPr>
              <a:t>Kiouti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 err="1"/>
              <a:t>mapply</a:t>
            </a:r>
            <a:r>
              <a:rPr dirty="0"/>
              <a:t>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CDD76-B4E9-47CC-A019-31DDD3E60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multivariate version of </a:t>
            </a:r>
            <a:r>
              <a:rPr lang="en-GB" dirty="0" err="1">
                <a:latin typeface="Courier"/>
              </a:rPr>
              <a:t>sapply</a:t>
            </a:r>
            <a:endParaRPr lang="en-GB" dirty="0">
              <a:latin typeface="Couri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applies the function to multiple lists or multiple vector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its first argument is the function to be evaluated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mapply</a:t>
            </a:r>
            <a:r>
              <a:rPr lang="en-GB" dirty="0"/>
              <a:t> can also be used to create a new variable from existing ones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79517-369F-4446-8F27-C0063FD7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10</a:t>
            </a:fld>
            <a:endParaRPr lang="el-G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Data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library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purrr</a:t>
            </a:r>
            <a:r>
              <a:rPr dirty="0">
                <a:latin typeface="Courier"/>
              </a:rPr>
              <a:t>);</a:t>
            </a:r>
            <a:r>
              <a:rPr dirty="0">
                <a:solidFill>
                  <a:srgbClr val="06287E"/>
                </a:solidFill>
                <a:latin typeface="Courier"/>
              </a:rPr>
              <a:t>library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magrittr</a:t>
            </a:r>
            <a:r>
              <a:rPr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dirty="0">
                <a:latin typeface="Courier"/>
              </a:rPr>
              <a:t>%&gt;%</a:t>
            </a:r>
            <a:r>
              <a:rPr dirty="0"/>
              <a:t> the pipe operator - pass information (or data) from one program process to another sequentially - essentially a function - translates the readable code into a form with intermediate objects</a:t>
            </a: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Display the first 6 rows </a:t>
            </a:r>
            <a:br>
              <a:rPr dirty="0"/>
            </a:br>
            <a:r>
              <a:rPr dirty="0">
                <a:latin typeface="Courier"/>
              </a:rPr>
              <a:t>df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head</a:t>
            </a:r>
            <a:r>
              <a:rPr dirty="0">
                <a:latin typeface="Courier"/>
              </a:rPr>
              <a:t>()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        V1       V2
## 1 2.348777 5.855726
## 2 2.323559 5.775086
## 3 2.717057 5.257197
## 4 2.015672 5.954630
## 5 2.721091 5.568483
## 6 2.259794 5.120632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E2895-4D22-4EE0-B8B0-71B61B64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716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Data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Pipes are very convenient, but there are a few limitations in their use:</a:t>
            </a:r>
          </a:p>
          <a:p>
            <a:pPr lvl="1"/>
            <a:r>
              <a:rPr dirty="0"/>
              <a:t>Multidirectional relationships cannot be piped</a:t>
            </a:r>
          </a:p>
          <a:p>
            <a:pPr lvl="1"/>
            <a:r>
              <a:rPr dirty="0"/>
              <a:t>A pipe can only transfer one object at a time</a:t>
            </a:r>
          </a:p>
          <a:p>
            <a:pPr lvl="1"/>
            <a:r>
              <a:rPr dirty="0"/>
              <a:t>Lazy evaluation is unstable with pipes</a:t>
            </a:r>
          </a:p>
          <a:p>
            <a:pPr lvl="1"/>
            <a:r>
              <a:rPr dirty="0"/>
              <a:t>They use a temporary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3F371-700E-423D-B585-83F7D3F3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08381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Data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{</a:t>
            </a:r>
            <a:r>
              <a:rPr dirty="0" err="1"/>
              <a:t>purrr</a:t>
            </a:r>
            <a:r>
              <a:rPr dirty="0"/>
              <a:t>} offers a variety of functions, similar to the apply family:</a:t>
            </a: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* corresponds to the returned value structure and stands for: - </a:t>
            </a:r>
            <a:r>
              <a:rPr lang="en-GB" dirty="0" err="1">
                <a:latin typeface="Courier"/>
              </a:rPr>
              <a:t>dbl</a:t>
            </a:r>
            <a:r>
              <a:rPr lang="en-GB" dirty="0"/>
              <a:t> double - </a:t>
            </a:r>
            <a:r>
              <a:rPr lang="en-GB" dirty="0">
                <a:latin typeface="Courier"/>
              </a:rPr>
              <a:t>int</a:t>
            </a:r>
            <a:r>
              <a:rPr lang="en-GB" dirty="0"/>
              <a:t> integer - </a:t>
            </a:r>
            <a:r>
              <a:rPr lang="en-GB" dirty="0" err="1">
                <a:latin typeface="Courier"/>
              </a:rPr>
              <a:t>chr</a:t>
            </a:r>
            <a:r>
              <a:rPr lang="en-GB" dirty="0"/>
              <a:t> character - </a:t>
            </a:r>
            <a:r>
              <a:rPr lang="en-GB" dirty="0" err="1">
                <a:latin typeface="Courier"/>
              </a:rPr>
              <a:t>lgl</a:t>
            </a:r>
            <a:r>
              <a:rPr lang="en-GB" dirty="0"/>
              <a:t> logical - </a:t>
            </a:r>
            <a:r>
              <a:rPr lang="en-GB" dirty="0" err="1">
                <a:latin typeface="Courier"/>
              </a:rPr>
              <a:t>dfc</a:t>
            </a:r>
            <a:r>
              <a:rPr lang="en-GB" dirty="0"/>
              <a:t> </a:t>
            </a:r>
            <a:r>
              <a:rPr lang="en-GB" dirty="0" err="1"/>
              <a:t>dataframe</a:t>
            </a:r>
            <a:r>
              <a:rPr lang="en-GB" dirty="0"/>
              <a:t> (from </a:t>
            </a:r>
            <a:r>
              <a:rPr lang="en-GB" dirty="0" err="1"/>
              <a:t>cbind</a:t>
            </a:r>
            <a:r>
              <a:rPr lang="en-GB" dirty="0"/>
              <a:t>) - </a:t>
            </a:r>
            <a:r>
              <a:rPr lang="en-GB" dirty="0" err="1">
                <a:latin typeface="Courier"/>
              </a:rPr>
              <a:t>dfr</a:t>
            </a:r>
            <a:r>
              <a:rPr lang="en-GB" dirty="0"/>
              <a:t> </a:t>
            </a:r>
            <a:r>
              <a:rPr lang="en-GB" dirty="0" err="1"/>
              <a:t>dataframe</a:t>
            </a:r>
            <a:r>
              <a:rPr lang="en-GB" dirty="0"/>
              <a:t> (from </a:t>
            </a:r>
            <a:r>
              <a:rPr lang="en-GB" dirty="0" err="1"/>
              <a:t>rbind</a:t>
            </a:r>
            <a:r>
              <a:rPr lang="en-GB" dirty="0"/>
              <a:t>)</a:t>
            </a:r>
          </a:p>
          <a:p>
            <a:pPr marL="0" lvl="0" indent="0">
              <a:buNone/>
            </a:pPr>
            <a:endParaRPr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E36C6-72AB-4194-8B6A-81CD9DAD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13</a:t>
            </a:fld>
            <a:endParaRPr lang="el-GR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8E15CB6-DB17-4478-919B-57856BA82D0A}"/>
              </a:ext>
            </a:extLst>
          </p:cNvPr>
          <p:cNvGraphicFramePr>
            <a:graphicFrameLocks/>
          </p:cNvGraphicFramePr>
          <p:nvPr/>
        </p:nvGraphicFramePr>
        <p:xfrm>
          <a:off x="905312" y="1879304"/>
          <a:ext cx="90524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2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map_*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list or 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map2_*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pairs of elements from two lists or vectors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pmap_*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groups of elements from a list of lists or vectors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imap_*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apply a function to each element and its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12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Data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 sz="2000" i="1" dirty="0">
                <a:solidFill>
                  <a:srgbClr val="60A0B0"/>
                </a:solidFill>
                <a:latin typeface="Courier"/>
              </a:rPr>
              <a:t># Using a pipe and a map function to derive means for all variables in df</a:t>
            </a:r>
            <a:br>
              <a:rPr sz="2000" dirty="0"/>
            </a:br>
            <a:r>
              <a:rPr sz="2000" dirty="0" err="1">
                <a:latin typeface="Courier"/>
              </a:rPr>
              <a:t>df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2000" dirty="0"/>
            </a:br>
            <a:r>
              <a:rPr sz="2000" dirty="0">
                <a:latin typeface="Courier"/>
              </a:rPr>
              <a:t> 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map_dbl</a:t>
            </a:r>
            <a:r>
              <a:rPr sz="2000" dirty="0">
                <a:latin typeface="Courier"/>
              </a:rPr>
              <a:t>(mean)</a:t>
            </a:r>
          </a:p>
          <a:p>
            <a:pPr lvl="0" indent="0">
              <a:buNone/>
            </a:pPr>
            <a:r>
              <a:rPr sz="2000" dirty="0">
                <a:latin typeface="Courier"/>
              </a:rPr>
              <a:t>##       V1       V2 
## 2.496207 5.522392</a:t>
            </a:r>
          </a:p>
          <a:p>
            <a:pPr lvl="0" indent="0">
              <a:buNone/>
            </a:pPr>
            <a:endParaRPr lang="en-GB" sz="2000"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r>
              <a:rPr sz="2000" i="1" dirty="0">
                <a:solidFill>
                  <a:srgbClr val="60A0B0"/>
                </a:solidFill>
                <a:latin typeface="Courier"/>
              </a:rPr>
              <a:t># Using only the map function for the standard deviations</a:t>
            </a:r>
            <a:br>
              <a:rPr sz="2000" dirty="0"/>
            </a:br>
            <a:r>
              <a:rPr sz="2000" dirty="0" err="1">
                <a:solidFill>
                  <a:srgbClr val="06287E"/>
                </a:solidFill>
                <a:latin typeface="Courier"/>
              </a:rPr>
              <a:t>map_dbl</a:t>
            </a:r>
            <a:r>
              <a:rPr sz="2000" dirty="0">
                <a:latin typeface="Courier"/>
              </a:rPr>
              <a:t>(df, </a:t>
            </a:r>
            <a:r>
              <a:rPr sz="2000" dirty="0" err="1">
                <a:latin typeface="Courier"/>
              </a:rPr>
              <a:t>sd</a:t>
            </a:r>
            <a:r>
              <a:rPr sz="20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 dirty="0">
                <a:latin typeface="Courier"/>
              </a:rPr>
              <a:t>##        V1        V2 
## 0.2886109 0.3019704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DD302-A45A-4CAE-9513-FCDFBAC8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3976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{dplyr}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881741"/>
              </p:ext>
            </p:extLst>
          </p:nvPr>
        </p:nvGraphicFramePr>
        <p:xfrm>
          <a:off x="838200" y="1028700"/>
          <a:ext cx="10515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8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verb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mutate(</a:t>
                      </a:r>
                      <a:r>
                        <a:rPr lang="en-GB" dirty="0"/>
                        <a:t>.data, var = …</a:t>
                      </a:r>
                      <a:r>
                        <a:rPr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add new variables computed from existing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select(</a:t>
                      </a:r>
                      <a:r>
                        <a:rPr lang="en-GB" dirty="0"/>
                        <a:t>.data, columns</a:t>
                      </a:r>
                      <a:r>
                        <a:rPr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pick variables based on their names</a:t>
                      </a:r>
                      <a:r>
                        <a:rPr lang="en-GB" dirty="0"/>
                        <a:t> or logical conditions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filter(</a:t>
                      </a:r>
                      <a:r>
                        <a:rPr lang="en-GB" dirty="0"/>
                        <a:t>.data, rows</a:t>
                      </a:r>
                      <a:r>
                        <a:rPr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pick cases based on their values</a:t>
                      </a:r>
                      <a:r>
                        <a:rPr lang="en-GB" dirty="0"/>
                        <a:t> or logical conditions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summarise</a:t>
                      </a:r>
                      <a:r>
                        <a:rPr dirty="0"/>
                        <a:t>(</a:t>
                      </a:r>
                      <a:r>
                        <a:rPr lang="en-GB" dirty="0"/>
                        <a:t>.data, metrics</a:t>
                      </a:r>
                      <a:r>
                        <a:rPr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reduce multiple values down to a single 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arrange(</a:t>
                      </a:r>
                      <a:r>
                        <a:rPr lang="en-GB" dirty="0"/>
                        <a:t>.data, condition</a:t>
                      </a:r>
                      <a:r>
                        <a:rPr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change the ordering of the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group_by</a:t>
                      </a:r>
                      <a:r>
                        <a:rPr dirty="0"/>
                        <a:t>(</a:t>
                      </a:r>
                      <a:r>
                        <a:rPr lang="en-GB" dirty="0"/>
                        <a:t>.data, variable</a:t>
                      </a:r>
                      <a:r>
                        <a:rPr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group by a 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across(</a:t>
                      </a:r>
                      <a:r>
                        <a:rPr lang="en-GB" dirty="0"/>
                        <a:t>.data, vector, function</a:t>
                      </a:r>
                      <a:r>
                        <a:rPr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 dirty="0"/>
                        <a:t>apply a function across a selection of columns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0D6CE-29DE-44DD-B13A-2BC19C8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6738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{</a:t>
            </a:r>
            <a:r>
              <a:rPr lang="en-GB" dirty="0"/>
              <a:t>tidy</a:t>
            </a:r>
            <a:r>
              <a:rPr dirty="0"/>
              <a:t>r}</a:t>
            </a:r>
          </a:p>
        </p:txBody>
      </p:sp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60BFD92F-E8DA-44B0-BF24-6B79F42364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396818"/>
              </p:ext>
            </p:extLst>
          </p:nvPr>
        </p:nvGraphicFramePr>
        <p:xfrm>
          <a:off x="5183188" y="979036"/>
          <a:ext cx="4355095" cy="7910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71019">
                  <a:extLst>
                    <a:ext uri="{9D8B030D-6E8A-4147-A177-3AD203B41FA5}">
                      <a16:colId xmlns:a16="http://schemas.microsoft.com/office/drawing/2014/main" val="3269450689"/>
                    </a:ext>
                  </a:extLst>
                </a:gridCol>
                <a:gridCol w="871019">
                  <a:extLst>
                    <a:ext uri="{9D8B030D-6E8A-4147-A177-3AD203B41FA5}">
                      <a16:colId xmlns:a16="http://schemas.microsoft.com/office/drawing/2014/main" val="103050561"/>
                    </a:ext>
                  </a:extLst>
                </a:gridCol>
                <a:gridCol w="871019">
                  <a:extLst>
                    <a:ext uri="{9D8B030D-6E8A-4147-A177-3AD203B41FA5}">
                      <a16:colId xmlns:a16="http://schemas.microsoft.com/office/drawing/2014/main" val="339020700"/>
                    </a:ext>
                  </a:extLst>
                </a:gridCol>
                <a:gridCol w="871019">
                  <a:extLst>
                    <a:ext uri="{9D8B030D-6E8A-4147-A177-3AD203B41FA5}">
                      <a16:colId xmlns:a16="http://schemas.microsoft.com/office/drawing/2014/main" val="2329677129"/>
                    </a:ext>
                  </a:extLst>
                </a:gridCol>
                <a:gridCol w="871019">
                  <a:extLst>
                    <a:ext uri="{9D8B030D-6E8A-4147-A177-3AD203B41FA5}">
                      <a16:colId xmlns:a16="http://schemas.microsoft.com/office/drawing/2014/main" val="1311033788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r>
                        <a:rPr lang="en-GB" sz="1050" dirty="0"/>
                        <a:t>ID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v1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>
                          <a:solidFill>
                            <a:schemeClr val="bg1"/>
                          </a:solidFill>
                        </a:rPr>
                        <a:t>v2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60479"/>
                  </a:ext>
                </a:extLst>
              </a:tr>
              <a:tr h="263680">
                <a:tc>
                  <a:txBody>
                    <a:bodyPr/>
                    <a:lstStyle/>
                    <a:p>
                      <a:r>
                        <a:rPr lang="en-GB" sz="1050" dirty="0"/>
                        <a:t>P1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254705"/>
                  </a:ext>
                </a:extLst>
              </a:tr>
              <a:tr h="263680">
                <a:tc>
                  <a:txBody>
                    <a:bodyPr/>
                    <a:lstStyle/>
                    <a:p>
                      <a:r>
                        <a:rPr lang="en-GB" sz="1050" dirty="0"/>
                        <a:t>p2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121037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D3654B-D8C2-4EA6-9041-028966A61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gather(data, key = "key", value = "value“)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spread(data, key, value)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endParaRPr lang="en-GB" dirty="0"/>
          </a:p>
          <a:p>
            <a:r>
              <a:rPr lang="en-GB" dirty="0"/>
              <a:t>Names of new key and value columns, as strings or symbols.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0D6CE-29DE-44DD-B13A-2BC19C8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16</a:t>
            </a:fld>
            <a:endParaRPr lang="el-GR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214EED13-DDDD-47D6-81F5-E35754499746}"/>
              </a:ext>
            </a:extLst>
          </p:cNvPr>
          <p:cNvCxnSpPr>
            <a:cxnSpLocks/>
          </p:cNvCxnSpPr>
          <p:nvPr/>
        </p:nvCxnSpPr>
        <p:spPr>
          <a:xfrm>
            <a:off x="1023457" y="2306972"/>
            <a:ext cx="1191237" cy="805343"/>
          </a:xfrm>
          <a:prstGeom prst="curvedConnector3">
            <a:avLst>
              <a:gd name="adj1" fmla="val 111972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BC6E3406-B9D9-443B-B3D2-7D88A6B21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01746"/>
              </p:ext>
            </p:extLst>
          </p:nvPr>
        </p:nvGraphicFramePr>
        <p:xfrm>
          <a:off x="9730023" y="978896"/>
          <a:ext cx="1754505" cy="312598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84835">
                  <a:extLst>
                    <a:ext uri="{9D8B030D-6E8A-4147-A177-3AD203B41FA5}">
                      <a16:colId xmlns:a16="http://schemas.microsoft.com/office/drawing/2014/main" val="1923669622"/>
                    </a:ext>
                  </a:extLst>
                </a:gridCol>
                <a:gridCol w="584835">
                  <a:extLst>
                    <a:ext uri="{9D8B030D-6E8A-4147-A177-3AD203B41FA5}">
                      <a16:colId xmlns:a16="http://schemas.microsoft.com/office/drawing/2014/main" val="998558429"/>
                    </a:ext>
                  </a:extLst>
                </a:gridCol>
                <a:gridCol w="584835">
                  <a:extLst>
                    <a:ext uri="{9D8B030D-6E8A-4147-A177-3AD203B41FA5}">
                      <a16:colId xmlns:a16="http://schemas.microsoft.com/office/drawing/2014/main" val="2612411960"/>
                    </a:ext>
                  </a:extLst>
                </a:gridCol>
              </a:tblGrid>
              <a:tr h="347332">
                <a:tc>
                  <a:txBody>
                    <a:bodyPr/>
                    <a:lstStyle/>
                    <a:p>
                      <a:r>
                        <a:rPr lang="en-GB" sz="900" dirty="0"/>
                        <a:t>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KEY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Values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355332"/>
                  </a:ext>
                </a:extLst>
              </a:tr>
              <a:tr h="347332">
                <a:tc>
                  <a:txBody>
                    <a:bodyPr/>
                    <a:lstStyle/>
                    <a:p>
                      <a:r>
                        <a:rPr lang="en-GB" sz="900" dirty="0"/>
                        <a:t>P1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V1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721819"/>
                  </a:ext>
                </a:extLst>
              </a:tr>
              <a:tr h="347332">
                <a:tc>
                  <a:txBody>
                    <a:bodyPr/>
                    <a:lstStyle/>
                    <a:p>
                      <a:r>
                        <a:rPr lang="en-GB" sz="900" dirty="0"/>
                        <a:t>P2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V1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130256"/>
                  </a:ext>
                </a:extLst>
              </a:tr>
              <a:tr h="347332">
                <a:tc>
                  <a:txBody>
                    <a:bodyPr/>
                    <a:lstStyle/>
                    <a:p>
                      <a:r>
                        <a:rPr lang="en-GB" sz="900" dirty="0"/>
                        <a:t>P1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V2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313784"/>
                  </a:ext>
                </a:extLst>
              </a:tr>
              <a:tr h="347332">
                <a:tc>
                  <a:txBody>
                    <a:bodyPr/>
                    <a:lstStyle/>
                    <a:p>
                      <a:r>
                        <a:rPr lang="en-GB" sz="900" dirty="0"/>
                        <a:t>P2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V2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324148"/>
                  </a:ext>
                </a:extLst>
              </a:tr>
              <a:tr h="347332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688721"/>
                  </a:ext>
                </a:extLst>
              </a:tr>
              <a:tr h="347332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302225"/>
                  </a:ext>
                </a:extLst>
              </a:tr>
              <a:tr h="347332">
                <a:tc>
                  <a:txBody>
                    <a:bodyPr/>
                    <a:lstStyle/>
                    <a:p>
                      <a:endParaRPr lang="en-GB" sz="9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397927"/>
                  </a:ext>
                </a:extLst>
              </a:tr>
              <a:tr h="347332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17541"/>
                  </a:ext>
                </a:extLst>
              </a:tr>
            </a:tbl>
          </a:graphicData>
        </a:graphic>
      </p:graphicFrame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500A729-A224-4E4C-BC41-046D61D51CEA}"/>
              </a:ext>
            </a:extLst>
          </p:cNvPr>
          <p:cNvSpPr/>
          <p:nvPr/>
        </p:nvSpPr>
        <p:spPr>
          <a:xfrm flipH="1">
            <a:off x="5998128" y="978895"/>
            <a:ext cx="5486400" cy="1078505"/>
          </a:xfrm>
          <a:custGeom>
            <a:avLst/>
            <a:gdLst>
              <a:gd name="connsiteX0" fmla="*/ 0 w 5448388"/>
              <a:gd name="connsiteY0" fmla="*/ 381850 h 935524"/>
              <a:gd name="connsiteX1" fmla="*/ 5444455 w 5448388"/>
              <a:gd name="connsiteY1" fmla="*/ 21124 h 935524"/>
              <a:gd name="connsiteX2" fmla="*/ 947956 w 5448388"/>
              <a:gd name="connsiteY2" fmla="*/ 935524 h 935524"/>
              <a:gd name="connsiteX3" fmla="*/ 947956 w 5448388"/>
              <a:gd name="connsiteY3" fmla="*/ 935524 h 935524"/>
              <a:gd name="connsiteX4" fmla="*/ 947956 w 5448388"/>
              <a:gd name="connsiteY4" fmla="*/ 935524 h 93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388" h="935524">
                <a:moveTo>
                  <a:pt x="0" y="381850"/>
                </a:moveTo>
                <a:cubicBezTo>
                  <a:pt x="2643231" y="155347"/>
                  <a:pt x="5286462" y="-71155"/>
                  <a:pt x="5444455" y="21124"/>
                </a:cubicBezTo>
                <a:cubicBezTo>
                  <a:pt x="5602448" y="113403"/>
                  <a:pt x="947956" y="935524"/>
                  <a:pt x="947956" y="935524"/>
                </a:cubicBezTo>
                <a:lnTo>
                  <a:pt x="947956" y="935524"/>
                </a:lnTo>
                <a:lnTo>
                  <a:pt x="947956" y="93552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980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F39A-448A-4342-9619-46191229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29626-3448-42E7-9F6F-95DB99F97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simulations and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39A5-ADDF-4B9E-952D-6E193498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83766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apply()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indent="0">
              <a:buNone/>
            </a:pPr>
            <a:r>
              <a:rPr lang="en-GB" i="1" dirty="0">
                <a:solidFill>
                  <a:srgbClr val="60A0B0"/>
                </a:solidFill>
                <a:latin typeface="Courier"/>
              </a:rPr>
              <a:t># Create a two dimensional matrix to work with:</a:t>
            </a:r>
            <a:br>
              <a:rPr lang="en-GB" dirty="0"/>
            </a:br>
            <a:r>
              <a:rPr lang="en-GB" i="1" dirty="0">
                <a:solidFill>
                  <a:srgbClr val="BA2121"/>
                </a:solidFill>
                <a:latin typeface="Courier"/>
              </a:rPr>
              <a:t>## matrix(data, </a:t>
            </a:r>
            <a:r>
              <a:rPr lang="en-GB" i="1" dirty="0" err="1">
                <a:solidFill>
                  <a:srgbClr val="BA2121"/>
                </a:solidFill>
                <a:latin typeface="Courier"/>
              </a:rPr>
              <a:t>nrow</a:t>
            </a:r>
            <a:r>
              <a:rPr lang="en-GB" i="1" dirty="0">
                <a:solidFill>
                  <a:srgbClr val="BA2121"/>
                </a:solidFill>
                <a:latin typeface="Courier"/>
              </a:rPr>
              <a:t>, </a:t>
            </a:r>
            <a:r>
              <a:rPr lang="en-GB" i="1" dirty="0" err="1">
                <a:solidFill>
                  <a:srgbClr val="BA2121"/>
                </a:solidFill>
                <a:latin typeface="Courier"/>
              </a:rPr>
              <a:t>ncol</a:t>
            </a:r>
            <a:r>
              <a:rPr lang="en-GB" i="1" dirty="0">
                <a:solidFill>
                  <a:srgbClr val="BA2121"/>
                </a:solidFill>
                <a:latin typeface="Courier"/>
              </a:rPr>
              <a:t>, </a:t>
            </a:r>
            <a:r>
              <a:rPr lang="en-GB" i="1" dirty="0" err="1">
                <a:solidFill>
                  <a:srgbClr val="BA2121"/>
                </a:solidFill>
                <a:latin typeface="Courier"/>
              </a:rPr>
              <a:t>byrow</a:t>
            </a:r>
            <a:r>
              <a:rPr lang="en-GB" i="1" dirty="0">
                <a:solidFill>
                  <a:srgbClr val="BA2121"/>
                </a:solidFill>
                <a:latin typeface="Courier"/>
              </a:rPr>
              <a:t> = FALSE, </a:t>
            </a:r>
            <a:r>
              <a:rPr lang="en-GB" i="1" dirty="0" err="1">
                <a:solidFill>
                  <a:srgbClr val="BA2121"/>
                </a:solidFill>
                <a:latin typeface="Courier"/>
              </a:rPr>
              <a:t>dimnames</a:t>
            </a:r>
            <a:r>
              <a:rPr lang="en-GB" i="1" dirty="0">
                <a:solidFill>
                  <a:srgbClr val="BA2121"/>
                </a:solidFill>
                <a:latin typeface="Courier"/>
              </a:rPr>
              <a:t> = NULL)</a:t>
            </a:r>
            <a:br>
              <a:rPr lang="en-GB" dirty="0"/>
            </a:br>
            <a:r>
              <a:rPr lang="en-GB" dirty="0">
                <a:latin typeface="Courier"/>
              </a:rPr>
              <a:t>M </a:t>
            </a:r>
            <a:r>
              <a:rPr lang="en-GB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GB" dirty="0">
                <a:latin typeface="Courier"/>
              </a:rPr>
              <a:t> </a:t>
            </a:r>
            <a:r>
              <a:rPr lang="en-GB" dirty="0">
                <a:solidFill>
                  <a:srgbClr val="06287E"/>
                </a:solidFill>
                <a:latin typeface="Courier"/>
              </a:rPr>
              <a:t>matrix</a:t>
            </a:r>
            <a:r>
              <a:rPr lang="en-GB" dirty="0">
                <a:latin typeface="Courier"/>
              </a:rPr>
              <a:t>(</a:t>
            </a:r>
            <a:r>
              <a:rPr lang="en-GB" dirty="0" err="1">
                <a:solidFill>
                  <a:srgbClr val="06287E"/>
                </a:solidFill>
                <a:latin typeface="Courier"/>
              </a:rPr>
              <a:t>seq</a:t>
            </a:r>
            <a:r>
              <a:rPr lang="en-GB" dirty="0">
                <a:latin typeface="Courier"/>
              </a:rPr>
              <a:t>(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GB" dirty="0">
                <a:latin typeface="Courier"/>
              </a:rPr>
              <a:t>,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12</a:t>
            </a:r>
            <a:r>
              <a:rPr lang="en-GB" dirty="0">
                <a:latin typeface="Courier"/>
              </a:rPr>
              <a:t>), 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3</a:t>
            </a:r>
            <a:r>
              <a:rPr lang="en-GB" dirty="0">
                <a:latin typeface="Courier"/>
              </a:rPr>
              <a:t>, 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4</a:t>
            </a:r>
            <a:r>
              <a:rPr lang="en-GB" dirty="0">
                <a:latin typeface="Courier"/>
              </a:rPr>
              <a:t>)</a:t>
            </a:r>
            <a:br>
              <a:rPr lang="en-GB" dirty="0"/>
            </a:br>
            <a:r>
              <a:rPr lang="en-GB" dirty="0">
                <a:latin typeface="Courier"/>
              </a:rPr>
              <a:t>M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     [,1] [,2] [,3] [,4]
## [1,]    1    4    7   10
## [2,]    2    5    8   11
## [3,]    3    6    9   12</a:t>
            </a: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apply FUN=min to rows to find the minimum value in each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apply</a:t>
            </a:r>
            <a:r>
              <a:rPr dirty="0">
                <a:latin typeface="Courier"/>
              </a:rPr>
              <a:t>(M, 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, min)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[1] 1 2 3</a:t>
            </a: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or max to columns to find the maximum value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apply</a:t>
            </a:r>
            <a:r>
              <a:rPr dirty="0">
                <a:latin typeface="Courier"/>
              </a:rPr>
              <a:t>(M, 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, max)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[1]  3  6  9 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382F9-ABD4-4DB1-946E-6DED6D8F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18</a:t>
            </a:fld>
            <a:endParaRPr lang="el-G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apply()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81F18-17A8-4204-98D7-5342DF69C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97397"/>
            <a:ext cx="10515600" cy="823912"/>
          </a:xfrm>
        </p:spPr>
        <p:txBody>
          <a:bodyPr>
            <a:normAutofit/>
          </a:bodyPr>
          <a:lstStyle/>
          <a:p>
            <a:r>
              <a:rPr lang="en-GB" b="0" dirty="0"/>
              <a:t>Arrays with higher dimensions can be handled with apply as well, however indexing is more complicated: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lvl="0" indent="0">
              <a:buNone/>
            </a:pPr>
            <a:r>
              <a:rPr lang="en-GB" i="1" dirty="0">
                <a:solidFill>
                  <a:srgbClr val="60A0B0"/>
                </a:solidFill>
                <a:latin typeface="Courier"/>
              </a:rPr>
              <a:t># Build a 3-dimensional array</a:t>
            </a:r>
            <a:br>
              <a:rPr lang="en-GB" dirty="0"/>
            </a:br>
            <a:r>
              <a:rPr lang="en-GB" dirty="0">
                <a:latin typeface="Courier"/>
              </a:rPr>
              <a:t>A </a:t>
            </a:r>
            <a:r>
              <a:rPr lang="en-GB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GB" dirty="0">
                <a:latin typeface="Courier"/>
              </a:rPr>
              <a:t> </a:t>
            </a:r>
            <a:r>
              <a:rPr lang="en-GB" dirty="0">
                <a:solidFill>
                  <a:srgbClr val="06287E"/>
                </a:solidFill>
                <a:latin typeface="Courier"/>
              </a:rPr>
              <a:t>array</a:t>
            </a:r>
            <a:r>
              <a:rPr lang="en-GB" dirty="0">
                <a:latin typeface="Courier"/>
              </a:rPr>
              <a:t>(</a:t>
            </a:r>
            <a:r>
              <a:rPr lang="en-GB" dirty="0" err="1">
                <a:solidFill>
                  <a:srgbClr val="06287E"/>
                </a:solidFill>
                <a:latin typeface="Courier"/>
              </a:rPr>
              <a:t>seq</a:t>
            </a:r>
            <a:r>
              <a:rPr lang="en-GB" dirty="0">
                <a:latin typeface="Courier"/>
              </a:rPr>
              <a:t>(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24</a:t>
            </a:r>
            <a:r>
              <a:rPr lang="en-GB" dirty="0">
                <a:latin typeface="Courier"/>
              </a:rPr>
              <a:t>), </a:t>
            </a:r>
            <a:r>
              <a:rPr lang="en-GB" dirty="0">
                <a:solidFill>
                  <a:srgbClr val="7D9029"/>
                </a:solidFill>
                <a:latin typeface="Courier"/>
              </a:rPr>
              <a:t>dim =</a:t>
            </a:r>
            <a:r>
              <a:rPr lang="en-GB" dirty="0">
                <a:latin typeface="Courier"/>
              </a:rPr>
              <a:t> </a:t>
            </a:r>
            <a:r>
              <a:rPr lang="en-GB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GB" dirty="0">
                <a:latin typeface="Courier"/>
              </a:rPr>
              <a:t>(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3</a:t>
            </a:r>
            <a:r>
              <a:rPr lang="en-GB" dirty="0">
                <a:latin typeface="Courier"/>
              </a:rPr>
              <a:t>,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4</a:t>
            </a:r>
            <a:r>
              <a:rPr lang="en-GB" dirty="0">
                <a:latin typeface="Courier"/>
              </a:rPr>
              <a:t>,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GB" dirty="0">
                <a:latin typeface="Courier"/>
              </a:rPr>
              <a:t>))</a:t>
            </a:r>
            <a:br>
              <a:rPr lang="en-GB" dirty="0"/>
            </a:br>
            <a:r>
              <a:rPr lang="en-GB" dirty="0">
                <a:latin typeface="Courier"/>
              </a:rPr>
              <a:t>A</a:t>
            </a:r>
          </a:p>
          <a:p>
            <a:pPr lvl="0" indent="0">
              <a:buNone/>
            </a:pPr>
            <a:r>
              <a:rPr lang="en-GB" dirty="0">
                <a:latin typeface="Courier"/>
              </a:rPr>
              <a:t>## , , 1
## 
##      [,1] [,2] [,3] [,4]
## [1,]    1    4    7   10
## [2,]    2    5    8   11
## [3,]    3    6    9   12
## 
## , , 2
## 
##      [,1] [,2] [,3] [,4]
## [1,]   13   16   19   22
## [2,]   14   17   20   23
## [3,]   15   18   21   24</a:t>
            </a:r>
          </a:p>
          <a:p>
            <a:pPr lvl="0" indent="0">
              <a:buNone/>
            </a:pPr>
            <a:endParaRPr dirty="0">
              <a:latin typeface="Courier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6650C-A20C-4176-9E7B-F7036694E4B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lvl="0" indent="0">
              <a:buNone/>
            </a:pPr>
            <a:r>
              <a:rPr lang="en-GB" i="1" dirty="0">
                <a:solidFill>
                  <a:srgbClr val="60A0B0"/>
                </a:solidFill>
                <a:latin typeface="Courier"/>
              </a:rPr>
              <a:t># Apply sum across each A[*, *, ] - In this case the result will be two-dimensional</a:t>
            </a:r>
            <a:br>
              <a:rPr lang="en-GB" dirty="0"/>
            </a:br>
            <a:r>
              <a:rPr lang="en-GB" dirty="0">
                <a:solidFill>
                  <a:srgbClr val="06287E"/>
                </a:solidFill>
                <a:latin typeface="Courier"/>
              </a:rPr>
              <a:t>apply</a:t>
            </a:r>
            <a:r>
              <a:rPr lang="en-GB" dirty="0">
                <a:latin typeface="Courier"/>
              </a:rPr>
              <a:t>(A, </a:t>
            </a:r>
            <a:r>
              <a:rPr lang="en-GB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GB" dirty="0">
                <a:latin typeface="Courier"/>
              </a:rPr>
              <a:t>(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GB" dirty="0">
                <a:latin typeface="Courier"/>
              </a:rPr>
              <a:t>,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GB" dirty="0">
                <a:latin typeface="Courier"/>
              </a:rPr>
              <a:t>), sum) </a:t>
            </a:r>
            <a:r>
              <a:rPr lang="en-GB" i="1" dirty="0">
                <a:solidFill>
                  <a:srgbClr val="60A0B0"/>
                </a:solidFill>
                <a:latin typeface="Courier"/>
              </a:rPr>
              <a:t>#sum across 3rd dimension</a:t>
            </a:r>
          </a:p>
          <a:p>
            <a:pPr lvl="0" indent="0">
              <a:buNone/>
            </a:pPr>
            <a:r>
              <a:rPr lang="en-GB" dirty="0">
                <a:latin typeface="Courier"/>
              </a:rPr>
              <a:t>##      [,1] [,2] [,3] [,4]
## [1,]   14   20   26   32
## [2,]   16   22   28   34
## [3,]   18   24   30   36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4C2F7-8FD2-4991-9B00-FCA0AFCD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19</a:t>
            </a:fld>
            <a:endParaRPr lang="el-G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Repetitive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for-loop: flow statement iterating through the elements and evaluating the command</a:t>
            </a: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print every odd number in a vector</a:t>
            </a:r>
            <a:br>
              <a:rPr dirty="0"/>
            </a:b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i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in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solidFill>
                  <a:srgbClr val="4070A0"/>
                </a:solidFill>
                <a:latin typeface="Courier"/>
              </a:rPr>
              <a:t>:</a:t>
            </a:r>
            <a:r>
              <a:rPr dirty="0">
                <a:solidFill>
                  <a:srgbClr val="40A070"/>
                </a:solidFill>
                <a:latin typeface="Courier"/>
              </a:rPr>
              <a:t>11</a:t>
            </a:r>
            <a:r>
              <a:rPr dirty="0">
                <a:latin typeface="Courier"/>
              </a:rPr>
              <a:t>) {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b="1" dirty="0">
                <a:solidFill>
                  <a:srgbClr val="007020"/>
                </a:solidFill>
                <a:latin typeface="Courier"/>
              </a:rPr>
              <a:t>if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!</a:t>
            </a:r>
            <a:r>
              <a:rPr dirty="0" err="1">
                <a:latin typeface="Courier"/>
              </a:rPr>
              <a:t>i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%%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){  </a:t>
            </a:r>
            <a:r>
              <a:rPr i="1" dirty="0">
                <a:solidFill>
                  <a:srgbClr val="60A0B0"/>
                </a:solidFill>
                <a:latin typeface="Courier"/>
              </a:rPr>
              <a:t># %%: modulo, the remainder of a division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007020"/>
                </a:solidFill>
                <a:latin typeface="Courier"/>
              </a:rPr>
              <a:t>next</a:t>
            </a:r>
            <a:br>
              <a:rPr dirty="0"/>
            </a:br>
            <a:r>
              <a:rPr dirty="0">
                <a:latin typeface="Courier"/>
              </a:rPr>
              <a:t>  }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06287E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i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}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[1] 1
## [1] 3
## [1] 5
## [1] 7
## [1] 9
## [1] 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F8267-9EBB-4499-B863-B475B529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2</a:t>
            </a:fld>
            <a:endParaRPr lang="el-G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lapply()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EB2292-0E23-494D-82F8-F03D68D77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97397"/>
            <a:ext cx="10426627" cy="823912"/>
          </a:xfrm>
        </p:spPr>
        <p:txBody>
          <a:bodyPr/>
          <a:lstStyle/>
          <a:p>
            <a:r>
              <a:rPr lang="en-GB" b="0" dirty="0" err="1">
                <a:latin typeface="Courier"/>
              </a:rPr>
              <a:t>lapply</a:t>
            </a:r>
            <a:r>
              <a:rPr lang="en-GB" b="0" dirty="0"/>
              <a:t> is used to apply a function to each element of a list in turn and get a list as a returned value.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Create a list, L</a:t>
            </a:r>
            <a:br>
              <a:rPr dirty="0"/>
            </a:br>
            <a:r>
              <a:rPr dirty="0" err="1">
                <a:latin typeface="Courier"/>
              </a:rPr>
              <a:t>L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list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d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8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m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(T,F,T), </a:t>
            </a:r>
            <a:r>
              <a:rPr dirty="0">
                <a:solidFill>
                  <a:srgbClr val="7D9029"/>
                </a:solidFill>
                <a:latin typeface="Courier"/>
              </a:rPr>
              <a:t>y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solidFill>
                  <a:srgbClr val="4070A0"/>
                </a:solidFill>
                <a:latin typeface="Courier"/>
              </a:rPr>
              <a:t>:</a:t>
            </a:r>
            <a:r>
              <a:rPr dirty="0">
                <a:solidFill>
                  <a:srgbClr val="40A070"/>
                </a:solidFill>
                <a:latin typeface="Courier"/>
              </a:rPr>
              <a:t>13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L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$d
## [1] 8
## 
## $m
## [1]  TRUE FALSE  TRUE
## 
## $y
##  [1]  1  2  3  4  5  6  7  8  9 10 11 12 13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52084-346A-4310-9AE9-1488921F53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lvl="0" indent="0">
              <a:buNone/>
            </a:pPr>
            <a:r>
              <a:rPr lang="en-GB" i="1" dirty="0">
                <a:solidFill>
                  <a:srgbClr val="60A0B0"/>
                </a:solidFill>
                <a:latin typeface="Courier"/>
              </a:rPr>
              <a:t># Apply the length function on L's elements to see the number of values in each</a:t>
            </a:r>
            <a:br>
              <a:rPr lang="en-GB" dirty="0"/>
            </a:br>
            <a:r>
              <a:rPr lang="en-GB" dirty="0" err="1">
                <a:solidFill>
                  <a:srgbClr val="06287E"/>
                </a:solidFill>
                <a:latin typeface="Courier"/>
              </a:rPr>
              <a:t>lapply</a:t>
            </a:r>
            <a:r>
              <a:rPr lang="en-GB" dirty="0">
                <a:latin typeface="Courier"/>
              </a:rPr>
              <a:t>(L, </a:t>
            </a:r>
            <a:r>
              <a:rPr lang="en-GB" dirty="0">
                <a:solidFill>
                  <a:srgbClr val="7D9029"/>
                </a:solidFill>
                <a:latin typeface="Courier"/>
              </a:rPr>
              <a:t>FUN =</a:t>
            </a:r>
            <a:r>
              <a:rPr lang="en-GB" dirty="0">
                <a:latin typeface="Courier"/>
              </a:rPr>
              <a:t> length)</a:t>
            </a:r>
          </a:p>
          <a:p>
            <a:pPr lvl="0" indent="0">
              <a:buNone/>
            </a:pPr>
            <a:r>
              <a:rPr lang="en-GB" dirty="0">
                <a:latin typeface="Courier"/>
              </a:rPr>
              <a:t>## $d
## [1] 1
## 
## $m
## [1] 3
## 
## $y
## [1] 13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53DC6-4AC9-4D6C-9172-CA50950C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20</a:t>
            </a:fld>
            <a:endParaRPr lang="el-G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lapply()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 err="1"/>
              <a:t>lapply</a:t>
            </a:r>
            <a:r>
              <a:rPr dirty="0"/>
              <a:t>() will pass the elements from the list as the </a:t>
            </a:r>
            <a:r>
              <a:rPr b="1" dirty="0"/>
              <a:t>first</a:t>
            </a:r>
            <a:r>
              <a:rPr dirty="0"/>
              <a:t> argument to the function</a:t>
            </a:r>
          </a:p>
          <a:p>
            <a:pPr lvl="0" indent="0">
              <a:buNone/>
            </a:pPr>
            <a:r>
              <a:rPr dirty="0" err="1">
                <a:solidFill>
                  <a:srgbClr val="06287E"/>
                </a:solidFill>
                <a:latin typeface="Courier"/>
              </a:rPr>
              <a:t>lapply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solidFill>
                  <a:srgbClr val="4070A0"/>
                </a:solidFill>
                <a:latin typeface="Courier"/>
              </a:rPr>
              <a:t>: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runif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min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6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max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7</a:t>
            </a:r>
            <a:r>
              <a:rPr dirty="0">
                <a:latin typeface="Courier"/>
              </a:rPr>
              <a:t>) 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[[1]]
## [1] 6.63747
## 
## [[2]]
## [1] 6.394916 6.498313
## 
## [[3]]
## [1] 6.099452 6.969033 6.257661</a:t>
            </a: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runif</a:t>
            </a:r>
            <a:r>
              <a:rPr i="1" dirty="0">
                <a:solidFill>
                  <a:srgbClr val="60A0B0"/>
                </a:solidFill>
                <a:latin typeface="Courier"/>
              </a:rPr>
              <a:t>(n, min, max) generates n random 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deviates from the uniform distribution on the interval(min, max).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C3008-57FA-41AA-BB25-D0374B95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21</a:t>
            </a:fld>
            <a:endParaRPr lang="el-G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lapply()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Anonymous functions, within </a:t>
            </a:r>
            <a:r>
              <a:rPr dirty="0" err="1">
                <a:latin typeface="Courier"/>
              </a:rPr>
              <a:t>lapply</a:t>
            </a:r>
            <a:r>
              <a:rPr dirty="0">
                <a:latin typeface="Courier"/>
              </a:rPr>
              <a:t>()</a:t>
            </a:r>
            <a:endParaRPr lang="en-GB" dirty="0">
              <a:latin typeface="Courier"/>
            </a:endParaRPr>
          </a:p>
          <a:p>
            <a:pPr marL="0" lvl="0" indent="0">
              <a:buNone/>
            </a:pPr>
            <a:endParaRPr dirty="0">
              <a:latin typeface="Courier"/>
            </a:endParaRP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calculate the coefficient of variation in the columns of a random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dataframe</a:t>
            </a:r>
            <a:r>
              <a:rPr i="1" dirty="0">
                <a:solidFill>
                  <a:srgbClr val="60A0B0"/>
                </a:solidFill>
                <a:latin typeface="Courier"/>
              </a:rPr>
              <a:t>, df: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a random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dataframe</a:t>
            </a:r>
            <a:r>
              <a:rPr i="1" dirty="0">
                <a:solidFill>
                  <a:srgbClr val="60A0B0"/>
                </a:solidFill>
                <a:latin typeface="Courier"/>
              </a:rPr>
              <a:t> using, again, the uniform distribution</a:t>
            </a:r>
            <a:br>
              <a:rPr dirty="0"/>
            </a:br>
            <a:r>
              <a:rPr dirty="0">
                <a:latin typeface="Courier"/>
              </a:rPr>
              <a:t>df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as.data.frame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06287E"/>
                </a:solidFill>
                <a:latin typeface="Courier"/>
              </a:rPr>
              <a:t>cbind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06287E"/>
                </a:solidFill>
                <a:latin typeface="Courier"/>
              </a:rPr>
              <a:t>runif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100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), </a:t>
            </a:r>
            <a:r>
              <a:rPr dirty="0" err="1">
                <a:solidFill>
                  <a:srgbClr val="06287E"/>
                </a:solidFill>
                <a:latin typeface="Courier"/>
              </a:rPr>
              <a:t>runif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100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,</a:t>
            </a:r>
            <a:r>
              <a:rPr dirty="0">
                <a:solidFill>
                  <a:srgbClr val="40A070"/>
                </a:solidFill>
                <a:latin typeface="Courier"/>
              </a:rPr>
              <a:t>6</a:t>
            </a:r>
            <a:r>
              <a:rPr dirty="0">
                <a:latin typeface="Courier"/>
              </a:rPr>
              <a:t>))) 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CV equals the standard deviation divided by the mean</a:t>
            </a:r>
            <a:br>
              <a:rPr dirty="0"/>
            </a:br>
            <a:r>
              <a:rPr dirty="0" err="1">
                <a:solidFill>
                  <a:srgbClr val="06287E"/>
                </a:solidFill>
                <a:latin typeface="Courier"/>
              </a:rPr>
              <a:t>lapply</a:t>
            </a:r>
            <a:r>
              <a:rPr dirty="0">
                <a:latin typeface="Courier"/>
              </a:rPr>
              <a:t>(df, </a:t>
            </a:r>
            <a:r>
              <a:rPr b="1" dirty="0">
                <a:solidFill>
                  <a:srgbClr val="007020"/>
                </a:solidFill>
                <a:latin typeface="Courier"/>
              </a:rPr>
              <a:t>function</a:t>
            </a:r>
            <a:r>
              <a:rPr dirty="0">
                <a:latin typeface="Courier"/>
              </a:rPr>
              <a:t>(x) </a:t>
            </a:r>
            <a:r>
              <a:rPr dirty="0">
                <a:solidFill>
                  <a:srgbClr val="7D9029"/>
                </a:solidFill>
                <a:latin typeface="Courier"/>
              </a:rPr>
              <a:t>x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sd</a:t>
            </a:r>
            <a:r>
              <a:rPr dirty="0">
                <a:latin typeface="Courier"/>
              </a:rPr>
              <a:t>(x)</a:t>
            </a:r>
            <a:r>
              <a:rPr dirty="0">
                <a:solidFill>
                  <a:srgbClr val="4070A0"/>
                </a:solidFill>
                <a:latin typeface="Courier"/>
              </a:rPr>
              <a:t>/</a:t>
            </a:r>
            <a:r>
              <a:rPr dirty="0">
                <a:solidFill>
                  <a:srgbClr val="06287E"/>
                </a:solidFill>
                <a:latin typeface="Courier"/>
              </a:rPr>
              <a:t>mean</a:t>
            </a:r>
            <a:r>
              <a:rPr dirty="0">
                <a:latin typeface="Courier"/>
              </a:rPr>
              <a:t>(x))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$V1
## [1] 0.1156198
## 
## $V2
## [1] 0.05468109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5CF6D-71EE-434B-9929-6D2194A5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22</a:t>
            </a:fld>
            <a:endParaRPr lang="el-G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sapply()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AB1E-0C7A-4D5A-AB57-66ABC9648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080" y="1045029"/>
            <a:ext cx="3817691" cy="5131934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GB" sz="1200" dirty="0">
                <a:latin typeface="Courier"/>
              </a:rPr>
              <a:t>V </a:t>
            </a:r>
            <a:r>
              <a:rPr lang="en-GB" sz="1200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GB" sz="1200" dirty="0">
                <a:latin typeface="Courier"/>
              </a:rPr>
              <a:t> </a:t>
            </a:r>
            <a:r>
              <a:rPr lang="en-GB" sz="1200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GB" sz="1200" dirty="0">
                <a:latin typeface="Courier"/>
              </a:rPr>
              <a:t>(</a:t>
            </a:r>
            <a:r>
              <a:rPr lang="en-GB" sz="1200" dirty="0">
                <a:solidFill>
                  <a:srgbClr val="7D9029"/>
                </a:solidFill>
                <a:latin typeface="Courier"/>
              </a:rPr>
              <a:t>o =</a:t>
            </a:r>
            <a:r>
              <a:rPr lang="en-GB" sz="1200" dirty="0">
                <a:latin typeface="Courier"/>
              </a:rPr>
              <a:t> </a:t>
            </a:r>
            <a:r>
              <a:rPr lang="en-GB" sz="12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GB" sz="1200" dirty="0">
                <a:latin typeface="Courier"/>
              </a:rPr>
              <a:t>, </a:t>
            </a:r>
            <a:r>
              <a:rPr lang="en-GB" sz="1200" dirty="0">
                <a:solidFill>
                  <a:srgbClr val="7D9029"/>
                </a:solidFill>
                <a:latin typeface="Courier"/>
              </a:rPr>
              <a:t>e =</a:t>
            </a:r>
            <a:r>
              <a:rPr lang="en-GB" sz="1200" dirty="0">
                <a:latin typeface="Courier"/>
              </a:rPr>
              <a:t> </a:t>
            </a:r>
            <a:r>
              <a:rPr lang="en-GB" sz="1200" dirty="0">
                <a:solidFill>
                  <a:srgbClr val="40A070"/>
                </a:solidFill>
                <a:latin typeface="Courier"/>
              </a:rPr>
              <a:t>6</a:t>
            </a:r>
            <a:r>
              <a:rPr lang="en-GB" sz="1200" dirty="0">
                <a:latin typeface="Courier"/>
              </a:rPr>
              <a:t>, </a:t>
            </a:r>
            <a:r>
              <a:rPr lang="en-GB" sz="1200" dirty="0">
                <a:solidFill>
                  <a:srgbClr val="7D9029"/>
                </a:solidFill>
                <a:latin typeface="Courier"/>
              </a:rPr>
              <a:t>o =</a:t>
            </a:r>
            <a:r>
              <a:rPr lang="en-GB" sz="1200" dirty="0">
                <a:latin typeface="Courier"/>
              </a:rPr>
              <a:t> </a:t>
            </a:r>
            <a:r>
              <a:rPr lang="en-GB" sz="1200" dirty="0">
                <a:solidFill>
                  <a:srgbClr val="40A070"/>
                </a:solidFill>
                <a:latin typeface="Courier"/>
              </a:rPr>
              <a:t>3</a:t>
            </a:r>
            <a:r>
              <a:rPr lang="en-GB" sz="1200" dirty="0">
                <a:latin typeface="Courier"/>
              </a:rPr>
              <a:t>, </a:t>
            </a:r>
            <a:br>
              <a:rPr lang="en-GB" sz="1200" dirty="0">
                <a:latin typeface="Courier"/>
              </a:rPr>
            </a:br>
            <a:r>
              <a:rPr lang="en-GB" sz="1200" dirty="0">
                <a:latin typeface="Courier"/>
              </a:rPr>
              <a:t>       </a:t>
            </a:r>
            <a:r>
              <a:rPr lang="en-GB" sz="1200" dirty="0">
                <a:solidFill>
                  <a:srgbClr val="7D9029"/>
                </a:solidFill>
                <a:latin typeface="Courier"/>
              </a:rPr>
              <a:t>e =</a:t>
            </a:r>
            <a:r>
              <a:rPr lang="en-GB" sz="1200" dirty="0">
                <a:latin typeface="Courier"/>
              </a:rPr>
              <a:t> </a:t>
            </a:r>
            <a:r>
              <a:rPr lang="en-GB" sz="1200" dirty="0">
                <a:solidFill>
                  <a:srgbClr val="40A070"/>
                </a:solidFill>
                <a:latin typeface="Courier"/>
              </a:rPr>
              <a:t>12</a:t>
            </a:r>
            <a:r>
              <a:rPr lang="en-GB" sz="1200" dirty="0">
                <a:latin typeface="Courier"/>
              </a:rPr>
              <a:t>, </a:t>
            </a:r>
            <a:r>
              <a:rPr lang="en-GB" sz="1200" dirty="0">
                <a:solidFill>
                  <a:srgbClr val="7D9029"/>
                </a:solidFill>
                <a:latin typeface="Courier"/>
              </a:rPr>
              <a:t>o =</a:t>
            </a:r>
            <a:r>
              <a:rPr lang="en-GB" sz="1200" dirty="0">
                <a:latin typeface="Courier"/>
              </a:rPr>
              <a:t> </a:t>
            </a:r>
            <a:r>
              <a:rPr lang="en-GB" sz="1200" dirty="0">
                <a:solidFill>
                  <a:srgbClr val="40A070"/>
                </a:solidFill>
                <a:latin typeface="Courier"/>
              </a:rPr>
              <a:t>5</a:t>
            </a:r>
            <a:r>
              <a:rPr lang="en-GB" sz="1200" dirty="0">
                <a:latin typeface="Courier"/>
              </a:rPr>
              <a:t>)</a:t>
            </a:r>
            <a:br>
              <a:rPr lang="en-GB" sz="1200" dirty="0"/>
            </a:br>
            <a:r>
              <a:rPr lang="en-GB" sz="1200" dirty="0">
                <a:solidFill>
                  <a:srgbClr val="06287E"/>
                </a:solidFill>
                <a:latin typeface="Courier"/>
              </a:rPr>
              <a:t>split</a:t>
            </a:r>
            <a:r>
              <a:rPr lang="en-GB" sz="1200" dirty="0">
                <a:latin typeface="Courier"/>
              </a:rPr>
              <a:t>(V, </a:t>
            </a:r>
            <a:r>
              <a:rPr lang="en-GB" sz="1200" dirty="0">
                <a:solidFill>
                  <a:srgbClr val="06287E"/>
                </a:solidFill>
                <a:latin typeface="Courier"/>
              </a:rPr>
              <a:t>names</a:t>
            </a:r>
            <a:r>
              <a:rPr lang="en-GB" sz="1200" dirty="0">
                <a:latin typeface="Courier"/>
              </a:rPr>
              <a:t>(V))</a:t>
            </a:r>
          </a:p>
          <a:p>
            <a:pPr lvl="0" indent="0">
              <a:buNone/>
            </a:pPr>
            <a:r>
              <a:rPr lang="en-GB" sz="1200" dirty="0">
                <a:latin typeface="Courier"/>
              </a:rPr>
              <a:t>## $e
##  e  </a:t>
            </a:r>
            <a:r>
              <a:rPr lang="en-GB" sz="1200" dirty="0" err="1">
                <a:latin typeface="Courier"/>
              </a:rPr>
              <a:t>e</a:t>
            </a:r>
            <a:r>
              <a:rPr lang="en-GB" sz="1200" dirty="0">
                <a:latin typeface="Courier"/>
              </a:rPr>
              <a:t> 
##  6 12 
## $o
## o </a:t>
            </a:r>
            <a:r>
              <a:rPr lang="en-GB" sz="1200" dirty="0" err="1">
                <a:latin typeface="Courier"/>
              </a:rPr>
              <a:t>o</a:t>
            </a:r>
            <a:r>
              <a:rPr lang="en-GB" sz="1200" dirty="0">
                <a:latin typeface="Courier"/>
              </a:rPr>
              <a:t> </a:t>
            </a:r>
            <a:r>
              <a:rPr lang="en-GB" sz="1200" dirty="0" err="1">
                <a:latin typeface="Courier"/>
              </a:rPr>
              <a:t>o</a:t>
            </a:r>
            <a:r>
              <a:rPr lang="en-GB" sz="1200" dirty="0">
                <a:latin typeface="Courier"/>
              </a:rPr>
              <a:t> 
## 1 3 5</a:t>
            </a:r>
          </a:p>
          <a:p>
            <a:pPr lvl="0" indent="0">
              <a:buNone/>
            </a:pPr>
            <a:r>
              <a:rPr lang="en-GB" sz="1200" i="1" dirty="0">
                <a:solidFill>
                  <a:srgbClr val="60A0B0"/>
                </a:solidFill>
                <a:latin typeface="Courier"/>
              </a:rPr>
              <a:t># Split according to another grouping factor, defined separately</a:t>
            </a:r>
            <a:br>
              <a:rPr lang="en-GB" sz="1200" dirty="0"/>
            </a:br>
            <a:r>
              <a:rPr lang="en-GB" sz="1200" dirty="0">
                <a:latin typeface="Courier"/>
              </a:rPr>
              <a:t>m3 </a:t>
            </a:r>
            <a:r>
              <a:rPr lang="en-GB" sz="1200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GB" sz="1200" dirty="0">
                <a:latin typeface="Courier"/>
              </a:rPr>
              <a:t> </a:t>
            </a:r>
            <a:r>
              <a:rPr lang="en-GB" sz="1200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GB" sz="1200" dirty="0">
                <a:latin typeface="Courier"/>
              </a:rPr>
              <a:t>(</a:t>
            </a:r>
            <a:r>
              <a:rPr lang="en-GB" sz="1200" dirty="0">
                <a:solidFill>
                  <a:srgbClr val="4070A0"/>
                </a:solidFill>
                <a:latin typeface="Courier"/>
              </a:rPr>
              <a:t>"Non3"</a:t>
            </a:r>
            <a:r>
              <a:rPr lang="en-GB" sz="1200" dirty="0">
                <a:latin typeface="Courier"/>
              </a:rPr>
              <a:t>, </a:t>
            </a:r>
            <a:r>
              <a:rPr lang="en-GB" sz="1200" dirty="0">
                <a:solidFill>
                  <a:srgbClr val="4070A0"/>
                </a:solidFill>
                <a:latin typeface="Courier"/>
              </a:rPr>
              <a:t>"M3"</a:t>
            </a:r>
            <a:r>
              <a:rPr lang="en-GB" sz="1200" dirty="0">
                <a:latin typeface="Courier"/>
              </a:rPr>
              <a:t>, </a:t>
            </a:r>
            <a:r>
              <a:rPr lang="en-GB" sz="1200" dirty="0">
                <a:solidFill>
                  <a:srgbClr val="4070A0"/>
                </a:solidFill>
                <a:latin typeface="Courier"/>
              </a:rPr>
              <a:t>"M3"</a:t>
            </a:r>
            <a:r>
              <a:rPr lang="en-GB" sz="1200" dirty="0">
                <a:latin typeface="Courier"/>
              </a:rPr>
              <a:t>, </a:t>
            </a:r>
            <a:r>
              <a:rPr lang="en-GB" sz="1200" dirty="0">
                <a:solidFill>
                  <a:srgbClr val="4070A0"/>
                </a:solidFill>
                <a:latin typeface="Courier"/>
              </a:rPr>
              <a:t>"M3"</a:t>
            </a:r>
            <a:r>
              <a:rPr lang="en-GB" sz="1200" dirty="0">
                <a:latin typeface="Courier"/>
              </a:rPr>
              <a:t>, </a:t>
            </a:r>
            <a:r>
              <a:rPr lang="en-GB" sz="1200" dirty="0">
                <a:solidFill>
                  <a:srgbClr val="4070A0"/>
                </a:solidFill>
                <a:latin typeface="Courier"/>
              </a:rPr>
              <a:t>"Non3"</a:t>
            </a:r>
            <a:r>
              <a:rPr lang="en-GB" sz="1200" dirty="0">
                <a:latin typeface="Courier"/>
              </a:rPr>
              <a:t>)</a:t>
            </a:r>
            <a:br>
              <a:rPr lang="en-GB" sz="1200" dirty="0"/>
            </a:br>
            <a:r>
              <a:rPr lang="en-GB" sz="1200" dirty="0">
                <a:solidFill>
                  <a:srgbClr val="06287E"/>
                </a:solidFill>
                <a:latin typeface="Courier"/>
              </a:rPr>
              <a:t>split</a:t>
            </a:r>
            <a:r>
              <a:rPr lang="en-GB" sz="1200" dirty="0">
                <a:latin typeface="Courier"/>
              </a:rPr>
              <a:t>(V, m3)</a:t>
            </a:r>
          </a:p>
          <a:p>
            <a:pPr lvl="0" indent="0">
              <a:buNone/>
            </a:pPr>
            <a:r>
              <a:rPr lang="en-GB" sz="1200" dirty="0">
                <a:latin typeface="Courier"/>
              </a:rPr>
              <a:t>## $M3
##  e  o  e 
##  6  3 12 
## $Non3
## o </a:t>
            </a:r>
            <a:r>
              <a:rPr lang="en-GB" sz="1200" dirty="0" err="1">
                <a:latin typeface="Courier"/>
              </a:rPr>
              <a:t>o</a:t>
            </a:r>
            <a:r>
              <a:rPr lang="en-GB" sz="1200" dirty="0">
                <a:latin typeface="Courier"/>
              </a:rPr>
              <a:t> 
## 1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089BA-2DA9-4230-AF79-71DD7A1AA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05710" y="1045029"/>
            <a:ext cx="3139580" cy="5131934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lang="en-GB" sz="1200" i="1" dirty="0">
                <a:solidFill>
                  <a:srgbClr val="60A0B0"/>
                </a:solidFill>
                <a:latin typeface="Courier"/>
              </a:rPr>
              <a:t># Combine the two grouping variables in a single interaction</a:t>
            </a:r>
            <a:br>
              <a:rPr lang="en-GB" sz="1200" dirty="0"/>
            </a:br>
            <a:r>
              <a:rPr lang="en-GB" sz="1200" dirty="0">
                <a:solidFill>
                  <a:srgbClr val="06287E"/>
                </a:solidFill>
                <a:latin typeface="Courier"/>
              </a:rPr>
              <a:t>split</a:t>
            </a:r>
            <a:r>
              <a:rPr lang="en-GB" sz="1200" dirty="0">
                <a:latin typeface="Courier"/>
              </a:rPr>
              <a:t>(V, </a:t>
            </a:r>
            <a:r>
              <a:rPr lang="en-GB" sz="1200" dirty="0">
                <a:solidFill>
                  <a:srgbClr val="06287E"/>
                </a:solidFill>
                <a:latin typeface="Courier"/>
              </a:rPr>
              <a:t>list</a:t>
            </a:r>
            <a:r>
              <a:rPr lang="en-GB" sz="1200" dirty="0">
                <a:latin typeface="Courier"/>
              </a:rPr>
              <a:t>(</a:t>
            </a:r>
            <a:r>
              <a:rPr lang="en-GB" sz="1200" dirty="0">
                <a:solidFill>
                  <a:srgbClr val="06287E"/>
                </a:solidFill>
                <a:latin typeface="Courier"/>
              </a:rPr>
              <a:t>names</a:t>
            </a:r>
            <a:r>
              <a:rPr lang="en-GB" sz="1200" dirty="0">
                <a:latin typeface="Courier"/>
              </a:rPr>
              <a:t>(V), m3))</a:t>
            </a:r>
          </a:p>
          <a:p>
            <a:pPr lvl="0" indent="0">
              <a:buNone/>
            </a:pPr>
            <a:r>
              <a:rPr lang="en-GB" sz="1200" dirty="0">
                <a:latin typeface="Courier"/>
              </a:rPr>
              <a:t>## $e.M3
##  e  </a:t>
            </a:r>
            <a:r>
              <a:rPr lang="en-GB" sz="1200" dirty="0" err="1">
                <a:latin typeface="Courier"/>
              </a:rPr>
              <a:t>e</a:t>
            </a:r>
            <a:r>
              <a:rPr lang="en-GB" sz="1200" dirty="0">
                <a:latin typeface="Courier"/>
              </a:rPr>
              <a:t> 
##  6 12</a:t>
            </a:r>
          </a:p>
          <a:p>
            <a:pPr lvl="0" indent="0">
              <a:buNone/>
            </a:pPr>
            <a:r>
              <a:rPr lang="en-GB" sz="1200" dirty="0">
                <a:latin typeface="Courier"/>
              </a:rPr>
              <a:t>## 
## $o.M3
## o 
## 3 </a:t>
            </a:r>
          </a:p>
          <a:p>
            <a:pPr lvl="0" indent="0">
              <a:buNone/>
            </a:pPr>
            <a:r>
              <a:rPr lang="en-GB" sz="1200" dirty="0">
                <a:latin typeface="Courier"/>
              </a:rPr>
              <a:t>## 
## $e.Non3</a:t>
            </a:r>
          </a:p>
          <a:p>
            <a:pPr lvl="0" indent="0">
              <a:buNone/>
            </a:pPr>
            <a:r>
              <a:rPr lang="en-GB" sz="1200" dirty="0">
                <a:latin typeface="Courier"/>
              </a:rPr>
              <a:t>## named numeric(0)
## </a:t>
            </a:r>
          </a:p>
          <a:p>
            <a:pPr lvl="0" indent="0">
              <a:buNone/>
            </a:pPr>
            <a:r>
              <a:rPr lang="en-GB" sz="1200" dirty="0">
                <a:latin typeface="Courier"/>
              </a:rPr>
              <a:t>## $o.Non3
## o </a:t>
            </a:r>
            <a:r>
              <a:rPr lang="en-GB" sz="1200" dirty="0" err="1">
                <a:latin typeface="Courier"/>
              </a:rPr>
              <a:t>o</a:t>
            </a:r>
            <a:r>
              <a:rPr lang="en-GB" sz="1200" dirty="0">
                <a:latin typeface="Courier"/>
              </a:rPr>
              <a:t> 
## 1 5</a:t>
            </a:r>
            <a:endParaRPr lang="en-GB" sz="1200" dirty="0"/>
          </a:p>
          <a:p>
            <a:pPr lvl="0" indent="0">
              <a:buNone/>
            </a:pPr>
            <a:endParaRPr lang="en-GB" sz="1200" dirty="0">
              <a:latin typeface="Courier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F7B24-CA65-4733-BE5A-7DB0899D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23</a:t>
            </a:fld>
            <a:endParaRPr lang="el-G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220708-4BA0-459B-AB92-5B4ECB84D7C7}"/>
              </a:ext>
            </a:extLst>
          </p:cNvPr>
          <p:cNvSpPr txBox="1">
            <a:spLocks/>
          </p:cNvSpPr>
          <p:nvPr/>
        </p:nvSpPr>
        <p:spPr>
          <a:xfrm>
            <a:off x="7472489" y="1045029"/>
            <a:ext cx="4290275" cy="51319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buNone/>
            </a:pPr>
            <a:r>
              <a:rPr lang="en-GB" sz="1200" dirty="0">
                <a:solidFill>
                  <a:srgbClr val="06287E"/>
                </a:solidFill>
                <a:latin typeface="Courier"/>
              </a:rPr>
              <a:t>split</a:t>
            </a:r>
            <a:r>
              <a:rPr lang="en-GB" sz="1200" dirty="0">
                <a:latin typeface="Courier"/>
              </a:rPr>
              <a:t>(V, </a:t>
            </a:r>
            <a:r>
              <a:rPr lang="en-GB" sz="1200" dirty="0">
                <a:solidFill>
                  <a:srgbClr val="06287E"/>
                </a:solidFill>
                <a:latin typeface="Courier"/>
              </a:rPr>
              <a:t>list</a:t>
            </a:r>
            <a:r>
              <a:rPr lang="en-GB" sz="1200" dirty="0">
                <a:latin typeface="Courier"/>
              </a:rPr>
              <a:t>(</a:t>
            </a:r>
            <a:r>
              <a:rPr lang="en-GB" sz="1200" dirty="0">
                <a:solidFill>
                  <a:srgbClr val="06287E"/>
                </a:solidFill>
                <a:latin typeface="Courier"/>
              </a:rPr>
              <a:t>names</a:t>
            </a:r>
            <a:r>
              <a:rPr lang="en-GB" sz="1200" dirty="0">
                <a:latin typeface="Courier"/>
              </a:rPr>
              <a:t>(V), m3), </a:t>
            </a:r>
            <a:r>
              <a:rPr lang="en-GB" sz="1200" dirty="0">
                <a:solidFill>
                  <a:srgbClr val="7D9029"/>
                </a:solidFill>
                <a:latin typeface="Courier"/>
              </a:rPr>
              <a:t>drop =</a:t>
            </a:r>
            <a:r>
              <a:rPr lang="en-GB" sz="1200" dirty="0">
                <a:latin typeface="Courier"/>
              </a:rPr>
              <a:t> T)</a:t>
            </a:r>
          </a:p>
          <a:p>
            <a:pPr lvl="0" indent="0">
              <a:buNone/>
            </a:pPr>
            <a:r>
              <a:rPr lang="en-GB" sz="1200" dirty="0">
                <a:latin typeface="Courier"/>
              </a:rPr>
              <a:t>## $e.M3
##  e  </a:t>
            </a:r>
            <a:r>
              <a:rPr lang="en-GB" sz="1200" dirty="0" err="1">
                <a:latin typeface="Courier"/>
              </a:rPr>
              <a:t>e</a:t>
            </a:r>
            <a:r>
              <a:rPr lang="en-GB" sz="1200" dirty="0">
                <a:latin typeface="Courier"/>
              </a:rPr>
              <a:t> 
##  6 12 </a:t>
            </a:r>
          </a:p>
          <a:p>
            <a:pPr lvl="0" indent="0">
              <a:buNone/>
            </a:pPr>
            <a:r>
              <a:rPr lang="en-GB" sz="1200" dirty="0">
                <a:latin typeface="Courier"/>
              </a:rPr>
              <a:t>## 
## $o.M3
## o 
## 3</a:t>
            </a:r>
          </a:p>
          <a:p>
            <a:pPr lvl="0" indent="0">
              <a:buNone/>
            </a:pPr>
            <a:r>
              <a:rPr lang="en-GB" sz="1200" dirty="0">
                <a:latin typeface="Courier"/>
              </a:rPr>
              <a:t>## 
## $o.Non3
## o </a:t>
            </a:r>
            <a:r>
              <a:rPr lang="en-GB" sz="1200" dirty="0" err="1">
                <a:latin typeface="Courier"/>
              </a:rPr>
              <a:t>o</a:t>
            </a:r>
            <a:r>
              <a:rPr lang="en-GB" sz="1200" dirty="0">
                <a:latin typeface="Courier"/>
              </a:rPr>
              <a:t> 
## 1 5</a:t>
            </a:r>
          </a:p>
          <a:p>
            <a:pPr lvl="0" indent="0">
              <a:buNone/>
            </a:pPr>
            <a:r>
              <a:rPr lang="en-GB" sz="1200" i="1" dirty="0">
                <a:solidFill>
                  <a:srgbClr val="60A0B0"/>
                </a:solidFill>
                <a:latin typeface="Courier"/>
              </a:rPr>
              <a:t># Using a split function to calculate the means in each subset of interactions in V</a:t>
            </a:r>
            <a:br>
              <a:rPr lang="en-GB" sz="1200" dirty="0"/>
            </a:br>
            <a:r>
              <a:rPr lang="en-GB" sz="1200" dirty="0" err="1">
                <a:solidFill>
                  <a:srgbClr val="06287E"/>
                </a:solidFill>
                <a:latin typeface="Courier"/>
              </a:rPr>
              <a:t>sapply</a:t>
            </a:r>
            <a:r>
              <a:rPr lang="en-GB" sz="1200" dirty="0">
                <a:latin typeface="Courier"/>
              </a:rPr>
              <a:t>(</a:t>
            </a:r>
            <a:r>
              <a:rPr lang="en-GB" sz="1200" dirty="0">
                <a:solidFill>
                  <a:srgbClr val="06287E"/>
                </a:solidFill>
                <a:latin typeface="Courier"/>
              </a:rPr>
              <a:t>split</a:t>
            </a:r>
            <a:r>
              <a:rPr lang="en-GB" sz="1200" dirty="0">
                <a:latin typeface="Courier"/>
              </a:rPr>
              <a:t>(V, </a:t>
            </a:r>
            <a:r>
              <a:rPr lang="en-GB" sz="1200" dirty="0">
                <a:solidFill>
                  <a:srgbClr val="06287E"/>
                </a:solidFill>
                <a:latin typeface="Courier"/>
              </a:rPr>
              <a:t>list</a:t>
            </a:r>
            <a:r>
              <a:rPr lang="en-GB" sz="1200" dirty="0">
                <a:latin typeface="Courier"/>
              </a:rPr>
              <a:t>(</a:t>
            </a:r>
            <a:r>
              <a:rPr lang="en-GB" sz="1200" dirty="0">
                <a:solidFill>
                  <a:srgbClr val="06287E"/>
                </a:solidFill>
                <a:latin typeface="Courier"/>
              </a:rPr>
              <a:t>names</a:t>
            </a:r>
            <a:r>
              <a:rPr lang="en-GB" sz="1200" dirty="0">
                <a:latin typeface="Courier"/>
              </a:rPr>
              <a:t>(V), m3)), mean)</a:t>
            </a:r>
          </a:p>
          <a:p>
            <a:pPr lvl="0" indent="0">
              <a:buNone/>
            </a:pPr>
            <a:r>
              <a:rPr lang="en-GB" sz="1200" dirty="0">
                <a:latin typeface="Courier"/>
              </a:rPr>
              <a:t>##   e.M3   o.M3 e.Non3 o.Non3 
##      9      3    </a:t>
            </a:r>
            <a:r>
              <a:rPr lang="en-GB" sz="1200" dirty="0" err="1">
                <a:latin typeface="Courier"/>
              </a:rPr>
              <a:t>NaN</a:t>
            </a:r>
            <a:r>
              <a:rPr lang="en-GB" sz="1200" dirty="0">
                <a:latin typeface="Courier"/>
              </a:rPr>
              <a:t>      3</a:t>
            </a:r>
          </a:p>
          <a:p>
            <a:pPr indent="0">
              <a:buFont typeface="Arial" panose="020B0604020202020204" pitchFamily="34" charset="0"/>
              <a:buNone/>
            </a:pPr>
            <a:endParaRPr lang="en-GB" sz="1200" dirty="0">
              <a:latin typeface="Couri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7837-7ABB-48B1-A43B-A589DF9B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mapply</a:t>
            </a:r>
            <a:r>
              <a:rPr lang="en-GB" dirty="0"/>
              <a:t>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10E99-D32E-4267-84F1-EA83CAB25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 indent="0">
              <a:buNone/>
            </a:pPr>
            <a:r>
              <a:rPr lang="en-GB" dirty="0" err="1">
                <a:solidFill>
                  <a:srgbClr val="06287E"/>
                </a:solidFill>
                <a:latin typeface="Courier"/>
              </a:rPr>
              <a:t>mapply</a:t>
            </a:r>
            <a:r>
              <a:rPr lang="en-GB" dirty="0">
                <a:latin typeface="Courier"/>
              </a:rPr>
              <a:t>(mean, L)</a:t>
            </a:r>
          </a:p>
          <a:p>
            <a:pPr lvl="0" indent="0">
              <a:buNone/>
            </a:pPr>
            <a:r>
              <a:rPr lang="en-GB" dirty="0">
                <a:latin typeface="Courier"/>
              </a:rPr>
              <a:t>##         d         m         y 
## 8.0000000 0.6666667 7.0000000</a:t>
            </a:r>
          </a:p>
          <a:p>
            <a:pPr lvl="0" indent="0">
              <a:buNone/>
            </a:pPr>
            <a:endParaRPr lang="en-GB" dirty="0">
              <a:solidFill>
                <a:srgbClr val="06287E"/>
              </a:solidFill>
              <a:latin typeface="Courier"/>
            </a:endParaRPr>
          </a:p>
          <a:p>
            <a:pPr lvl="0" indent="0">
              <a:buNone/>
            </a:pPr>
            <a:r>
              <a:rPr lang="en-GB" dirty="0" err="1">
                <a:solidFill>
                  <a:srgbClr val="06287E"/>
                </a:solidFill>
                <a:latin typeface="Courier"/>
              </a:rPr>
              <a:t>mapply</a:t>
            </a:r>
            <a:r>
              <a:rPr lang="en-GB" dirty="0">
                <a:latin typeface="Courier"/>
              </a:rPr>
              <a:t>(matrix, </a:t>
            </a:r>
            <a:r>
              <a:rPr lang="en-GB" dirty="0">
                <a:solidFill>
                  <a:srgbClr val="06287E"/>
                </a:solidFill>
                <a:latin typeface="Courier"/>
              </a:rPr>
              <a:t>list</a:t>
            </a:r>
            <a:r>
              <a:rPr lang="en-GB" dirty="0">
                <a:latin typeface="Courier"/>
              </a:rPr>
              <a:t>(</a:t>
            </a:r>
            <a:r>
              <a:rPr lang="en-GB" dirty="0">
                <a:solidFill>
                  <a:srgbClr val="7D9029"/>
                </a:solidFill>
                <a:latin typeface="Courier"/>
              </a:rPr>
              <a:t>x =</a:t>
            </a:r>
            <a:r>
              <a:rPr lang="en-GB" dirty="0">
                <a:latin typeface="Courier"/>
              </a:rPr>
              <a:t> </a:t>
            </a:r>
            <a:r>
              <a:rPr lang="en-GB" dirty="0" err="1">
                <a:solidFill>
                  <a:srgbClr val="06287E"/>
                </a:solidFill>
                <a:latin typeface="Courier"/>
              </a:rPr>
              <a:t>runif</a:t>
            </a:r>
            <a:r>
              <a:rPr lang="en-GB" dirty="0">
                <a:latin typeface="Courier"/>
              </a:rPr>
              <a:t>(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12</a:t>
            </a:r>
            <a:r>
              <a:rPr lang="en-GB" dirty="0">
                <a:latin typeface="Courier"/>
              </a:rPr>
              <a:t>, 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3</a:t>
            </a:r>
            <a:r>
              <a:rPr lang="en-GB" dirty="0">
                <a:latin typeface="Courier"/>
              </a:rPr>
              <a:t>, 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5</a:t>
            </a:r>
            <a:r>
              <a:rPr lang="en-GB" dirty="0">
                <a:latin typeface="Courier"/>
              </a:rPr>
              <a:t>), </a:t>
            </a:r>
            <a:r>
              <a:rPr lang="en-GB" dirty="0">
                <a:solidFill>
                  <a:srgbClr val="7D9029"/>
                </a:solidFill>
                <a:latin typeface="Courier"/>
              </a:rPr>
              <a:t>y =</a:t>
            </a:r>
            <a:r>
              <a:rPr lang="en-GB" dirty="0">
                <a:latin typeface="Courier"/>
              </a:rPr>
              <a:t> 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: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6</a:t>
            </a:r>
            <a:r>
              <a:rPr lang="en-GB" dirty="0">
                <a:latin typeface="Courier"/>
              </a:rPr>
              <a:t>, </a:t>
            </a:r>
            <a:r>
              <a:rPr lang="en-GB" dirty="0">
                <a:solidFill>
                  <a:srgbClr val="7D9029"/>
                </a:solidFill>
                <a:latin typeface="Courier"/>
              </a:rPr>
              <a:t>z =</a:t>
            </a:r>
            <a:r>
              <a:rPr lang="en-GB" dirty="0">
                <a:latin typeface="Courier"/>
              </a:rPr>
              <a:t> 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GB" dirty="0">
                <a:latin typeface="Courier"/>
              </a:rPr>
              <a:t>), </a:t>
            </a:r>
            <a:r>
              <a:rPr lang="en-GB" dirty="0" err="1">
                <a:solidFill>
                  <a:srgbClr val="7D9029"/>
                </a:solidFill>
                <a:latin typeface="Courier"/>
              </a:rPr>
              <a:t>nrow</a:t>
            </a:r>
            <a:r>
              <a:rPr lang="en-GB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GB" dirty="0">
                <a:latin typeface="Courier"/>
              </a:rPr>
              <a:t> </a:t>
            </a:r>
            <a:r>
              <a:rPr lang="en-GB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GB" dirty="0">
                <a:latin typeface="Courier"/>
              </a:rPr>
              <a:t>(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3</a:t>
            </a:r>
            <a:r>
              <a:rPr lang="en-GB" dirty="0">
                <a:latin typeface="Courier"/>
              </a:rPr>
              <a:t>, 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GB" dirty="0">
                <a:latin typeface="Courier"/>
              </a:rPr>
              <a:t>, 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GB" dirty="0">
                <a:latin typeface="Courier"/>
              </a:rPr>
              <a:t>))</a:t>
            </a:r>
          </a:p>
          <a:p>
            <a:pPr lvl="0" indent="0">
              <a:buNone/>
            </a:pPr>
            <a:r>
              <a:rPr lang="en-GB" dirty="0">
                <a:latin typeface="Courier"/>
              </a:rPr>
              <a:t>## $x
##          [,1]     [,2]     [,3]     [,4]
## [1,] 4.961021 3.165185 4.597773 4.679408
## [2,] 4.513986 4.827525 4.686649 4.538507
## [3,] 3.539403 4.422921 3.658304 3.647082
## 
## $y
##      [,1] [,2] [,3]
## [1,]    1    3    5
## [2,]    2    4    6
## 
## $z
##       [,1]
##  [1,]   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35BF2-59A6-467F-9E71-2FF2F391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24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88350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Data aggregation;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What if we had a more complex dataset, for which we want to inspect elements, derive some measures, inspect plots and calculate a new variable?</a:t>
            </a:r>
            <a:endParaRPr lang="en-GB" sz="2000" dirty="0"/>
          </a:p>
          <a:p>
            <a:pPr marL="0" lv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i="1" dirty="0">
                <a:solidFill>
                  <a:srgbClr val="60A0B0"/>
                </a:solidFill>
                <a:latin typeface="Courier"/>
              </a:rPr>
              <a:t># Impute numeric values from the normal distribution:</a:t>
            </a:r>
            <a:br>
              <a:rPr lang="en-GB" sz="2000" dirty="0"/>
            </a:br>
            <a:r>
              <a:rPr lang="en-GB" sz="2000" i="1" dirty="0">
                <a:solidFill>
                  <a:srgbClr val="60A0B0"/>
                </a:solidFill>
                <a:latin typeface="Courier"/>
              </a:rPr>
              <a:t># First, define means (we aim for 3 </a:t>
            </a:r>
            <a:r>
              <a:rPr lang="en-GB" sz="2000" i="1" dirty="0" err="1">
                <a:solidFill>
                  <a:srgbClr val="60A0B0"/>
                </a:solidFill>
                <a:latin typeface="Courier"/>
              </a:rPr>
              <a:t>num</a:t>
            </a:r>
            <a:r>
              <a:rPr lang="en-GB" sz="2000" i="1" dirty="0">
                <a:solidFill>
                  <a:srgbClr val="60A0B0"/>
                </a:solidFill>
                <a:latin typeface="Courier"/>
              </a:rPr>
              <a:t> variables, therefore three means)</a:t>
            </a:r>
            <a:br>
              <a:rPr lang="en-GB" sz="2000" dirty="0"/>
            </a:br>
            <a:r>
              <a:rPr lang="en-GB" sz="2000" dirty="0">
                <a:latin typeface="Courier"/>
              </a:rPr>
              <a:t>mu </a:t>
            </a:r>
            <a:r>
              <a:rPr lang="en-GB"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GB" sz="2000" dirty="0">
                <a:latin typeface="Courier"/>
              </a:rPr>
              <a:t> </a:t>
            </a:r>
            <a:r>
              <a:rPr lang="en-GB" sz="2000" dirty="0">
                <a:solidFill>
                  <a:srgbClr val="06287E"/>
                </a:solidFill>
                <a:latin typeface="Courier"/>
              </a:rPr>
              <a:t>list</a:t>
            </a:r>
            <a:r>
              <a:rPr lang="en-GB" sz="2000" dirty="0">
                <a:latin typeface="Courier"/>
              </a:rPr>
              <a:t>(</a:t>
            </a:r>
            <a:r>
              <a:rPr lang="en-GB" sz="2000" dirty="0">
                <a:solidFill>
                  <a:srgbClr val="40A070"/>
                </a:solidFill>
                <a:latin typeface="Courier"/>
              </a:rPr>
              <a:t>50</a:t>
            </a:r>
            <a:r>
              <a:rPr lang="en-GB" sz="2000" dirty="0">
                <a:latin typeface="Courier"/>
              </a:rPr>
              <a:t>, </a:t>
            </a:r>
            <a:r>
              <a:rPr lang="en-GB" sz="2000" dirty="0">
                <a:solidFill>
                  <a:srgbClr val="40A070"/>
                </a:solidFill>
                <a:latin typeface="Courier"/>
              </a:rPr>
              <a:t>1300</a:t>
            </a:r>
            <a:r>
              <a:rPr lang="en-GB" sz="2000" dirty="0">
                <a:latin typeface="Courier"/>
              </a:rPr>
              <a:t>, </a:t>
            </a:r>
            <a:r>
              <a:rPr lang="en-GB" sz="2000" dirty="0">
                <a:solidFill>
                  <a:srgbClr val="40A070"/>
                </a:solidFill>
                <a:latin typeface="Courier"/>
              </a:rPr>
              <a:t>36</a:t>
            </a:r>
            <a:r>
              <a:rPr lang="en-GB" sz="2000" dirty="0">
                <a:latin typeface="Courier"/>
              </a:rPr>
              <a:t>)</a:t>
            </a:r>
            <a:br>
              <a:rPr lang="en-GB" sz="2000" dirty="0"/>
            </a:br>
            <a:endParaRPr lang="en-GB" sz="2000" dirty="0"/>
          </a:p>
          <a:p>
            <a:pPr marL="0" indent="0">
              <a:buNone/>
            </a:pPr>
            <a:r>
              <a:rPr lang="en-GB" sz="2000" i="1" dirty="0">
                <a:solidFill>
                  <a:srgbClr val="60A0B0"/>
                </a:solidFill>
                <a:latin typeface="Courier"/>
              </a:rPr>
              <a:t># Define their standard deviations</a:t>
            </a:r>
            <a:br>
              <a:rPr lang="en-GB" sz="2000" dirty="0"/>
            </a:br>
            <a:r>
              <a:rPr lang="en-GB" sz="2000" dirty="0">
                <a:latin typeface="Courier"/>
              </a:rPr>
              <a:t>sigma </a:t>
            </a:r>
            <a:r>
              <a:rPr lang="en-GB"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GB" sz="2000" dirty="0">
                <a:latin typeface="Courier"/>
              </a:rPr>
              <a:t> </a:t>
            </a:r>
            <a:r>
              <a:rPr lang="en-GB" sz="2000" dirty="0">
                <a:solidFill>
                  <a:srgbClr val="06287E"/>
                </a:solidFill>
                <a:latin typeface="Courier"/>
              </a:rPr>
              <a:t>list</a:t>
            </a:r>
            <a:r>
              <a:rPr lang="en-GB" sz="2000" dirty="0">
                <a:latin typeface="Courier"/>
              </a:rPr>
              <a:t>(</a:t>
            </a:r>
            <a:r>
              <a:rPr lang="en-GB" sz="2000" dirty="0">
                <a:solidFill>
                  <a:srgbClr val="40A070"/>
                </a:solidFill>
                <a:latin typeface="Courier"/>
              </a:rPr>
              <a:t>5</a:t>
            </a:r>
            <a:r>
              <a:rPr lang="en-GB" sz="2000" dirty="0">
                <a:latin typeface="Courier"/>
              </a:rPr>
              <a:t>, </a:t>
            </a:r>
            <a:r>
              <a:rPr lang="en-GB" sz="2000" dirty="0">
                <a:solidFill>
                  <a:srgbClr val="40A070"/>
                </a:solidFill>
                <a:latin typeface="Courier"/>
              </a:rPr>
              <a:t>250</a:t>
            </a:r>
            <a:r>
              <a:rPr lang="en-GB" sz="2000" dirty="0">
                <a:latin typeface="Courier"/>
              </a:rPr>
              <a:t>, </a:t>
            </a:r>
            <a:r>
              <a:rPr lang="en-GB" sz="20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en-GB" sz="2000" dirty="0">
                <a:latin typeface="Courier"/>
              </a:rPr>
              <a:t>)</a:t>
            </a:r>
            <a:br>
              <a:rPr lang="en-GB" sz="2000" dirty="0"/>
            </a:br>
            <a:endParaRPr lang="en-GB" sz="2000" dirty="0"/>
          </a:p>
          <a:p>
            <a:pPr marL="0" indent="0">
              <a:buNone/>
            </a:pPr>
            <a:r>
              <a:rPr lang="en-GB" sz="2000" i="1" dirty="0">
                <a:solidFill>
                  <a:srgbClr val="60A0B0"/>
                </a:solidFill>
                <a:latin typeface="Courier"/>
              </a:rPr>
              <a:t># Combine them into one list (20 corresponds to the number of observations - it is arbitrary)</a:t>
            </a:r>
            <a:br>
              <a:rPr lang="en-GB" sz="2000" dirty="0"/>
            </a:br>
            <a:r>
              <a:rPr lang="en-GB" sz="2000" dirty="0" err="1">
                <a:latin typeface="Courier"/>
              </a:rPr>
              <a:t>nums</a:t>
            </a:r>
            <a:r>
              <a:rPr lang="en-GB" sz="2000" dirty="0">
                <a:latin typeface="Courier"/>
              </a:rPr>
              <a:t> </a:t>
            </a:r>
            <a:r>
              <a:rPr lang="en-GB"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GB" sz="2000" dirty="0">
                <a:latin typeface="Courier"/>
              </a:rPr>
              <a:t> </a:t>
            </a:r>
            <a:r>
              <a:rPr lang="en-GB" sz="2000" dirty="0">
                <a:solidFill>
                  <a:srgbClr val="06287E"/>
                </a:solidFill>
                <a:latin typeface="Courier"/>
              </a:rPr>
              <a:t>list</a:t>
            </a:r>
            <a:r>
              <a:rPr lang="en-GB" sz="2000" dirty="0">
                <a:latin typeface="Courier"/>
              </a:rPr>
              <a:t>(</a:t>
            </a:r>
            <a:r>
              <a:rPr lang="en-GB" sz="2000" dirty="0">
                <a:solidFill>
                  <a:srgbClr val="40A070"/>
                </a:solidFill>
                <a:latin typeface="Courier"/>
              </a:rPr>
              <a:t>20</a:t>
            </a:r>
            <a:r>
              <a:rPr lang="en-GB" sz="2000" dirty="0">
                <a:latin typeface="Courier"/>
              </a:rPr>
              <a:t>, mu, sigma)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437B2-DF1B-4EE9-A808-C7378EFB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25</a:t>
            </a:fld>
            <a:endParaRPr lang="el-G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Data aggregation;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indent="0">
              <a:buNone/>
            </a:pPr>
            <a:r>
              <a:rPr sz="1200" dirty="0">
                <a:solidFill>
                  <a:srgbClr val="06287E"/>
                </a:solidFill>
                <a:latin typeface="Courier"/>
              </a:rPr>
              <a:t>library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dplyr</a:t>
            </a:r>
            <a:r>
              <a:rPr sz="12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sz="1200" i="1" dirty="0">
                <a:solidFill>
                  <a:srgbClr val="60A0B0"/>
                </a:solidFill>
                <a:latin typeface="Courier"/>
              </a:rPr>
              <a:t># Now, use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pmap_dfc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 to iterate through the values of the num list and calculate random values from the normal distribution</a:t>
            </a:r>
            <a:br>
              <a:rPr sz="1200" dirty="0"/>
            </a:br>
            <a:r>
              <a:rPr sz="1200" dirty="0" err="1">
                <a:latin typeface="Courier"/>
              </a:rPr>
              <a:t>nums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4070A0"/>
                </a:solidFill>
                <a:latin typeface="Courier"/>
              </a:rPr>
              <a:t>%&lt;&gt;%</a:t>
            </a:r>
            <a:br>
              <a:rPr sz="1200" dirty="0"/>
            </a:br>
            <a:r>
              <a:rPr sz="1200" dirty="0">
                <a:latin typeface="Courier"/>
              </a:rPr>
              <a:t>  </a:t>
            </a:r>
            <a:r>
              <a:rPr sz="1200" dirty="0" err="1">
                <a:solidFill>
                  <a:srgbClr val="06287E"/>
                </a:solidFill>
                <a:latin typeface="Courier"/>
              </a:rPr>
              <a:t>pmap_dfc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rnorm</a:t>
            </a:r>
            <a:r>
              <a:rPr sz="12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sz="1200" dirty="0">
                <a:latin typeface="Courier"/>
              </a:rPr>
              <a:t>## New names:
## * NA -&gt; ...1
## * NA -&gt; ...2
## * NA -&gt; ...3</a:t>
            </a:r>
          </a:p>
          <a:p>
            <a:pPr lvl="0" indent="0">
              <a:buNone/>
            </a:pPr>
            <a:endParaRPr lang="en-GB" sz="1200"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r>
              <a:rPr sz="1200" i="1" dirty="0">
                <a:solidFill>
                  <a:srgbClr val="60A0B0"/>
                </a:solidFill>
                <a:latin typeface="Courier"/>
              </a:rPr>
              <a:t># Name the newly born variables</a:t>
            </a:r>
            <a:br>
              <a:rPr sz="1200" dirty="0"/>
            </a:br>
            <a:r>
              <a:rPr sz="1200" dirty="0">
                <a:solidFill>
                  <a:srgbClr val="06287E"/>
                </a:solidFill>
                <a:latin typeface="Courier"/>
              </a:rPr>
              <a:t>names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nums</a:t>
            </a:r>
            <a:r>
              <a:rPr sz="1200" dirty="0">
                <a:latin typeface="Courier"/>
              </a:rPr>
              <a:t>) </a:t>
            </a:r>
            <a:r>
              <a:rPr sz="12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06287E"/>
                </a:solidFill>
                <a:latin typeface="Courier"/>
              </a:rPr>
              <a:t>c</a:t>
            </a:r>
            <a:r>
              <a:rPr sz="1200" dirty="0">
                <a:latin typeface="Courier"/>
              </a:rPr>
              <a:t>(</a:t>
            </a:r>
            <a:r>
              <a:rPr sz="1200" dirty="0">
                <a:solidFill>
                  <a:srgbClr val="4070A0"/>
                </a:solidFill>
                <a:latin typeface="Courier"/>
              </a:rPr>
              <a:t>"age"</a:t>
            </a:r>
            <a:r>
              <a:rPr sz="1200" dirty="0">
                <a:latin typeface="Courier"/>
              </a:rPr>
              <a:t>, </a:t>
            </a:r>
            <a:r>
              <a:rPr sz="1200" dirty="0">
                <a:solidFill>
                  <a:srgbClr val="4070A0"/>
                </a:solidFill>
                <a:latin typeface="Courier"/>
              </a:rPr>
              <a:t>"</a:t>
            </a:r>
            <a:r>
              <a:rPr sz="1200" dirty="0" err="1">
                <a:solidFill>
                  <a:srgbClr val="4070A0"/>
                </a:solidFill>
                <a:latin typeface="Courier"/>
              </a:rPr>
              <a:t>brthw</a:t>
            </a:r>
            <a:r>
              <a:rPr sz="1200" dirty="0">
                <a:solidFill>
                  <a:srgbClr val="4070A0"/>
                </a:solidFill>
                <a:latin typeface="Courier"/>
              </a:rPr>
              <a:t>"</a:t>
            </a:r>
            <a:r>
              <a:rPr sz="1200" dirty="0">
                <a:latin typeface="Courier"/>
              </a:rPr>
              <a:t>, </a:t>
            </a:r>
            <a:r>
              <a:rPr sz="1200" dirty="0">
                <a:solidFill>
                  <a:srgbClr val="4070A0"/>
                </a:solidFill>
                <a:latin typeface="Courier"/>
              </a:rPr>
              <a:t>"</a:t>
            </a:r>
            <a:r>
              <a:rPr sz="1200" dirty="0" err="1">
                <a:solidFill>
                  <a:srgbClr val="4070A0"/>
                </a:solidFill>
                <a:latin typeface="Courier"/>
              </a:rPr>
              <a:t>brtha</a:t>
            </a:r>
            <a:r>
              <a:rPr sz="1200" dirty="0">
                <a:solidFill>
                  <a:srgbClr val="4070A0"/>
                </a:solidFill>
                <a:latin typeface="Courier"/>
              </a:rPr>
              <a:t>"</a:t>
            </a:r>
            <a:r>
              <a:rPr sz="1200" dirty="0">
                <a:latin typeface="Courier"/>
              </a:rPr>
              <a:t>)</a:t>
            </a:r>
            <a:br>
              <a:rPr sz="1200" dirty="0"/>
            </a:br>
            <a:endParaRPr lang="en-GB" sz="1200" dirty="0"/>
          </a:p>
          <a:p>
            <a:pPr lvl="0" indent="0">
              <a:buNone/>
            </a:pPr>
            <a:r>
              <a:rPr sz="1200" i="1" dirty="0">
                <a:solidFill>
                  <a:srgbClr val="60A0B0"/>
                </a:solidFill>
                <a:latin typeface="Courier"/>
              </a:rPr>
              <a:t># Create a data frame with the </a:t>
            </a:r>
            <a:r>
              <a:rPr sz="1200" i="1" dirty="0" err="1">
                <a:solidFill>
                  <a:srgbClr val="60A0B0"/>
                </a:solidFill>
                <a:latin typeface="Courier"/>
              </a:rPr>
              <a:t>numericals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, and ID variable and an arbitrary gender variable</a:t>
            </a:r>
            <a:br>
              <a:rPr sz="1200" dirty="0"/>
            </a:br>
            <a:r>
              <a:rPr sz="1200" dirty="0" err="1">
                <a:latin typeface="Courier"/>
              </a:rPr>
              <a:t>dtfr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solidFill>
                  <a:srgbClr val="06287E"/>
                </a:solidFill>
                <a:latin typeface="Courier"/>
              </a:rPr>
              <a:t>data.frame</a:t>
            </a:r>
            <a:r>
              <a:rPr sz="1200" dirty="0">
                <a:latin typeface="Courier"/>
              </a:rPr>
              <a:t>(</a:t>
            </a:r>
            <a:r>
              <a:rPr sz="1200" dirty="0">
                <a:solidFill>
                  <a:srgbClr val="7D9029"/>
                </a:solidFill>
                <a:latin typeface="Courier"/>
              </a:rPr>
              <a:t>id =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06287E"/>
                </a:solidFill>
                <a:latin typeface="Courier"/>
              </a:rPr>
              <a:t>c</a:t>
            </a:r>
            <a:r>
              <a:rPr sz="1200" dirty="0">
                <a:latin typeface="Courier"/>
              </a:rPr>
              <a:t>(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</a:t>
            </a:r>
            <a:r>
              <a:rPr sz="1200" dirty="0">
                <a:solidFill>
                  <a:srgbClr val="4070A0"/>
                </a:solidFill>
                <a:latin typeface="Courier"/>
              </a:rPr>
              <a:t>:</a:t>
            </a:r>
            <a:r>
              <a:rPr sz="1200" dirty="0">
                <a:solidFill>
                  <a:srgbClr val="40A070"/>
                </a:solidFill>
                <a:latin typeface="Courier"/>
              </a:rPr>
              <a:t>20</a:t>
            </a:r>
            <a:r>
              <a:rPr sz="1200" dirty="0">
                <a:latin typeface="Courier"/>
              </a:rPr>
              <a:t>),</a:t>
            </a:r>
            <a:br>
              <a:rPr sz="1200" dirty="0"/>
            </a:br>
            <a:r>
              <a:rPr sz="1200" dirty="0">
                <a:latin typeface="Courier"/>
              </a:rPr>
              <a:t>                   </a:t>
            </a:r>
            <a:r>
              <a:rPr sz="1200" dirty="0">
                <a:solidFill>
                  <a:srgbClr val="7D9029"/>
                </a:solidFill>
                <a:latin typeface="Courier"/>
              </a:rPr>
              <a:t>gender =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06287E"/>
                </a:solidFill>
                <a:latin typeface="Courier"/>
              </a:rPr>
              <a:t>rep</a:t>
            </a:r>
            <a:r>
              <a:rPr sz="1200" dirty="0">
                <a:latin typeface="Courier"/>
              </a:rPr>
              <a:t>(</a:t>
            </a:r>
            <a:r>
              <a:rPr sz="1200" dirty="0">
                <a:solidFill>
                  <a:srgbClr val="06287E"/>
                </a:solidFill>
                <a:latin typeface="Courier"/>
              </a:rPr>
              <a:t>c</a:t>
            </a:r>
            <a:r>
              <a:rPr sz="1200" dirty="0">
                <a:latin typeface="Courier"/>
              </a:rPr>
              <a:t>(</a:t>
            </a:r>
            <a:r>
              <a:rPr sz="1200" dirty="0">
                <a:solidFill>
                  <a:srgbClr val="4070A0"/>
                </a:solidFill>
                <a:latin typeface="Courier"/>
              </a:rPr>
              <a:t>"</a:t>
            </a:r>
            <a:r>
              <a:rPr sz="1200" dirty="0" err="1">
                <a:solidFill>
                  <a:srgbClr val="4070A0"/>
                </a:solidFill>
                <a:latin typeface="Courier"/>
              </a:rPr>
              <a:t>m"</a:t>
            </a:r>
            <a:r>
              <a:rPr sz="1200" dirty="0" err="1">
                <a:latin typeface="Courier"/>
              </a:rPr>
              <a:t>,</a:t>
            </a:r>
            <a:r>
              <a:rPr sz="1200" dirty="0" err="1">
                <a:solidFill>
                  <a:srgbClr val="4070A0"/>
                </a:solidFill>
                <a:latin typeface="Courier"/>
              </a:rPr>
              <a:t>"f</a:t>
            </a:r>
            <a:r>
              <a:rPr sz="1200" dirty="0">
                <a:solidFill>
                  <a:srgbClr val="4070A0"/>
                </a:solidFill>
                <a:latin typeface="Courier"/>
              </a:rPr>
              <a:t>"</a:t>
            </a:r>
            <a:r>
              <a:rPr sz="1200" dirty="0">
                <a:latin typeface="Courier"/>
              </a:rPr>
              <a:t>), 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10</a:t>
            </a:r>
            <a:r>
              <a:rPr sz="1200" dirty="0">
                <a:latin typeface="Courier"/>
              </a:rPr>
              <a:t>),</a:t>
            </a:r>
            <a:br>
              <a:rPr sz="1200" dirty="0"/>
            </a:br>
            <a:r>
              <a:rPr sz="1200" dirty="0">
                <a:latin typeface="Courier"/>
              </a:rPr>
              <a:t>                   </a:t>
            </a:r>
            <a:r>
              <a:rPr sz="1200" dirty="0" err="1">
                <a:latin typeface="Courier"/>
              </a:rPr>
              <a:t>nums</a:t>
            </a:r>
            <a:br>
              <a:rPr sz="1200" dirty="0"/>
            </a:br>
            <a:r>
              <a:rPr sz="1200" dirty="0">
                <a:latin typeface="Courier"/>
              </a:rPr>
              <a:t>  )</a:t>
            </a:r>
            <a:br>
              <a:rPr sz="1200" dirty="0"/>
            </a:br>
            <a:r>
              <a:rPr sz="1200" dirty="0" err="1">
                <a:latin typeface="Courier"/>
              </a:rPr>
              <a:t>dtfr</a:t>
            </a:r>
            <a:r>
              <a:rPr sz="12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sz="1200" dirty="0" err="1">
                <a:latin typeface="Courier"/>
              </a:rPr>
              <a:t>gender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solidFill>
                  <a:srgbClr val="06287E"/>
                </a:solidFill>
                <a:latin typeface="Courier"/>
              </a:rPr>
              <a:t>as.factor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dtfr</a:t>
            </a:r>
            <a:r>
              <a:rPr sz="12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sz="1200" dirty="0" err="1">
                <a:latin typeface="Courier"/>
              </a:rPr>
              <a:t>gender</a:t>
            </a:r>
            <a:r>
              <a:rPr sz="1200" dirty="0">
                <a:latin typeface="Courier"/>
              </a:rPr>
              <a:t>)</a:t>
            </a:r>
            <a:endParaRPr lang="en-GB" sz="1200" dirty="0">
              <a:latin typeface="Courier"/>
            </a:endParaRPr>
          </a:p>
          <a:p>
            <a:pPr lvl="0" indent="0">
              <a:buNone/>
            </a:pPr>
            <a:endParaRPr lang="en-GB" sz="1200" dirty="0">
              <a:latin typeface="Courier"/>
            </a:endParaRPr>
          </a:p>
          <a:p>
            <a:pPr lvl="0" indent="0">
              <a:buNone/>
            </a:pPr>
            <a:r>
              <a:rPr lang="en-GB" sz="1200" i="1" dirty="0">
                <a:solidFill>
                  <a:srgbClr val="BA2121"/>
                </a:solidFill>
                <a:latin typeface="Courier"/>
              </a:rPr>
              <a:t>## Reasonably, one would like to calculate metrics for the whole dataset</a:t>
            </a:r>
            <a:br>
              <a:rPr lang="en-GB" sz="1200" dirty="0"/>
            </a:br>
            <a:r>
              <a:rPr lang="en-GB" sz="1200" dirty="0" err="1">
                <a:solidFill>
                  <a:srgbClr val="06287E"/>
                </a:solidFill>
                <a:latin typeface="Courier"/>
              </a:rPr>
              <a:t>map_dbl</a:t>
            </a:r>
            <a:r>
              <a:rPr lang="en-GB" sz="1200" dirty="0">
                <a:latin typeface="Courier"/>
              </a:rPr>
              <a:t>(</a:t>
            </a:r>
            <a:r>
              <a:rPr lang="en-GB" sz="1200" dirty="0" err="1">
                <a:latin typeface="Courier"/>
              </a:rPr>
              <a:t>dtfr</a:t>
            </a:r>
            <a:r>
              <a:rPr lang="en-GB" sz="1200" dirty="0">
                <a:latin typeface="Courier"/>
              </a:rPr>
              <a:t>, mean)</a:t>
            </a:r>
          </a:p>
          <a:p>
            <a:pPr lvl="0" indent="0">
              <a:buNone/>
            </a:pPr>
            <a:r>
              <a:rPr lang="en-GB" sz="1200" dirty="0">
                <a:latin typeface="Courier"/>
              </a:rPr>
              <a:t>##         id     gender        age      </a:t>
            </a:r>
            <a:r>
              <a:rPr lang="en-GB" sz="1200" dirty="0" err="1">
                <a:latin typeface="Courier"/>
              </a:rPr>
              <a:t>brthw</a:t>
            </a:r>
            <a:r>
              <a:rPr lang="en-GB" sz="1200" dirty="0">
                <a:latin typeface="Courier"/>
              </a:rPr>
              <a:t>      </a:t>
            </a:r>
            <a:r>
              <a:rPr lang="en-GB" sz="1200" dirty="0" err="1">
                <a:latin typeface="Courier"/>
              </a:rPr>
              <a:t>brtha</a:t>
            </a:r>
            <a:r>
              <a:rPr lang="en-GB" sz="1200" dirty="0">
                <a:latin typeface="Courier"/>
              </a:rPr>
              <a:t> 
##   10.50000         NA   50.10937 1303.15047   35.58694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33B21-DCFD-4550-9920-E704D719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26</a:t>
            </a:fld>
            <a:endParaRPr lang="el-G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Data aggregation;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and then look for correlations among variables - in this case, birth weight by birth age in the gender categories.</a:t>
            </a:r>
            <a:br>
              <a:rPr dirty="0"/>
            </a:br>
            <a:r>
              <a:rPr dirty="0" err="1">
                <a:latin typeface="Courier"/>
              </a:rPr>
              <a:t>dtfr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split</a:t>
            </a:r>
            <a:r>
              <a:rPr dirty="0">
                <a:latin typeface="Courier"/>
              </a:rPr>
              <a:t>(.</a:t>
            </a:r>
            <a:r>
              <a:rPr dirty="0">
                <a:solidFill>
                  <a:srgbClr val="4070A0"/>
                </a:solidFill>
                <a:latin typeface="Courier"/>
              </a:rPr>
              <a:t>$</a:t>
            </a:r>
            <a:r>
              <a:rPr dirty="0">
                <a:latin typeface="Courier"/>
              </a:rPr>
              <a:t>gender)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map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~</a:t>
            </a:r>
            <a:r>
              <a:rPr dirty="0" err="1">
                <a:solidFill>
                  <a:srgbClr val="06287E"/>
                </a:solidFill>
                <a:latin typeface="Courier"/>
              </a:rPr>
              <a:t>lm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brthw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brtha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data =</a:t>
            </a:r>
            <a:r>
              <a:rPr dirty="0">
                <a:latin typeface="Courier"/>
              </a:rPr>
              <a:t> .))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$f
## Call:
## </a:t>
            </a:r>
            <a:r>
              <a:rPr dirty="0" err="1">
                <a:latin typeface="Courier"/>
              </a:rPr>
              <a:t>lm</a:t>
            </a:r>
            <a:r>
              <a:rPr dirty="0">
                <a:latin typeface="Courier"/>
              </a:rPr>
              <a:t>(formula = </a:t>
            </a:r>
            <a:r>
              <a:rPr dirty="0" err="1">
                <a:latin typeface="Courier"/>
              </a:rPr>
              <a:t>brthw</a:t>
            </a:r>
            <a:r>
              <a:rPr dirty="0">
                <a:latin typeface="Courier"/>
              </a:rPr>
              <a:t> ~ </a:t>
            </a:r>
            <a:r>
              <a:rPr dirty="0" err="1">
                <a:latin typeface="Courier"/>
              </a:rPr>
              <a:t>brtha</a:t>
            </a:r>
            <a:r>
              <a:rPr dirty="0">
                <a:latin typeface="Courier"/>
              </a:rPr>
              <a:t>, data = .)
## 
## Coefficients:
## (Intercept)        </a:t>
            </a:r>
            <a:r>
              <a:rPr dirty="0" err="1">
                <a:latin typeface="Courier"/>
              </a:rPr>
              <a:t>brtha</a:t>
            </a:r>
            <a:r>
              <a:rPr dirty="0">
                <a:latin typeface="Courier"/>
              </a:rPr>
              <a:t>  
##     2215.38       -25.35  
## $m
## Call:
## </a:t>
            </a:r>
            <a:r>
              <a:rPr dirty="0" err="1">
                <a:latin typeface="Courier"/>
              </a:rPr>
              <a:t>lm</a:t>
            </a:r>
            <a:r>
              <a:rPr dirty="0">
                <a:latin typeface="Courier"/>
              </a:rPr>
              <a:t>(formula = </a:t>
            </a:r>
            <a:r>
              <a:rPr dirty="0" err="1">
                <a:latin typeface="Courier"/>
              </a:rPr>
              <a:t>brthw</a:t>
            </a:r>
            <a:r>
              <a:rPr dirty="0">
                <a:latin typeface="Courier"/>
              </a:rPr>
              <a:t> ~ </a:t>
            </a:r>
            <a:r>
              <a:rPr dirty="0" err="1">
                <a:latin typeface="Courier"/>
              </a:rPr>
              <a:t>brtha</a:t>
            </a:r>
            <a:r>
              <a:rPr dirty="0">
                <a:latin typeface="Courier"/>
              </a:rPr>
              <a:t>, data = .)
## 
## Coefficients:
## (Intercept)        </a:t>
            </a:r>
            <a:r>
              <a:rPr dirty="0" err="1">
                <a:latin typeface="Courier"/>
              </a:rPr>
              <a:t>brtha</a:t>
            </a:r>
            <a:r>
              <a:rPr dirty="0">
                <a:latin typeface="Courier"/>
              </a:rPr>
              <a:t>  
##   1284.2610       0.1947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01707-D842-4FD6-A1C7-C3541B5E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27</a:t>
            </a:fld>
            <a:endParaRPr lang="el-G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Data aggregation;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 sz="2000" i="1" dirty="0">
                <a:solidFill>
                  <a:srgbClr val="60A0B0"/>
                </a:solidFill>
                <a:latin typeface="Courier"/>
              </a:rPr>
              <a:t># One may wish to call for another calculated value from the </a:t>
            </a:r>
            <a:r>
              <a:rPr sz="2000" i="1" dirty="0" err="1">
                <a:solidFill>
                  <a:srgbClr val="60A0B0"/>
                </a:solidFill>
                <a:latin typeface="Courier"/>
              </a:rPr>
              <a:t>lm</a:t>
            </a:r>
            <a:r>
              <a:rPr sz="2000" i="1" dirty="0">
                <a:solidFill>
                  <a:srgbClr val="60A0B0"/>
                </a:solidFill>
                <a:latin typeface="Courier"/>
              </a:rPr>
              <a:t> formula, in this example we call for the R-squared for each model.</a:t>
            </a:r>
            <a:br>
              <a:rPr sz="2000" dirty="0"/>
            </a:br>
            <a:endParaRPr lang="en-GB" sz="2000" dirty="0"/>
          </a:p>
          <a:p>
            <a:pPr lvl="0" indent="0">
              <a:buNone/>
            </a:pPr>
            <a:r>
              <a:rPr sz="2000" dirty="0" err="1">
                <a:latin typeface="Courier"/>
              </a:rPr>
              <a:t>dtfr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2000" dirty="0"/>
            </a:br>
            <a:r>
              <a:rPr sz="2000" dirty="0">
                <a:latin typeface="Courier"/>
              </a:rPr>
              <a:t> 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split</a:t>
            </a:r>
            <a:r>
              <a:rPr sz="2000" dirty="0">
                <a:latin typeface="Courier"/>
              </a:rPr>
              <a:t>(.</a:t>
            </a:r>
            <a:r>
              <a:rPr sz="2000" dirty="0">
                <a:solidFill>
                  <a:srgbClr val="4070A0"/>
                </a:solidFill>
                <a:latin typeface="Courier"/>
              </a:rPr>
              <a:t>$</a:t>
            </a:r>
            <a:r>
              <a:rPr sz="2000" dirty="0">
                <a:latin typeface="Courier"/>
              </a:rPr>
              <a:t>gender)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2000" dirty="0"/>
            </a:br>
            <a:r>
              <a:rPr sz="2000" dirty="0">
                <a:latin typeface="Courier"/>
              </a:rPr>
              <a:t> 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map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4070A0"/>
                </a:solidFill>
                <a:latin typeface="Courier"/>
              </a:rPr>
              <a:t>~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lm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brthw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~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brtha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data =</a:t>
            </a:r>
            <a:r>
              <a:rPr sz="2000" dirty="0">
                <a:latin typeface="Courier"/>
              </a:rPr>
              <a:t> .))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2000" dirty="0"/>
            </a:br>
            <a:r>
              <a:rPr sz="2000" dirty="0">
                <a:latin typeface="Courier"/>
              </a:rPr>
              <a:t> 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map</a:t>
            </a:r>
            <a:r>
              <a:rPr sz="2000" dirty="0">
                <a:latin typeface="Courier"/>
              </a:rPr>
              <a:t>(summary)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sz="2000" dirty="0"/>
            </a:br>
            <a:r>
              <a:rPr sz="2000" dirty="0">
                <a:latin typeface="Courier"/>
              </a:rPr>
              <a:t> 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map_dbl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4070A0"/>
                </a:solidFill>
                <a:latin typeface="Courier"/>
              </a:rPr>
              <a:t>~</a:t>
            </a:r>
            <a:r>
              <a:rPr sz="2000" dirty="0">
                <a:latin typeface="Courier"/>
              </a:rPr>
              <a:t>.</a:t>
            </a:r>
            <a:r>
              <a:rPr sz="2000" dirty="0">
                <a:solidFill>
                  <a:srgbClr val="4070A0"/>
                </a:solidFill>
                <a:latin typeface="Courier"/>
              </a:rPr>
              <a:t>$</a:t>
            </a:r>
            <a:r>
              <a:rPr sz="2000" dirty="0" err="1">
                <a:latin typeface="Courier"/>
              </a:rPr>
              <a:t>r.squared</a:t>
            </a:r>
            <a:r>
              <a:rPr sz="20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 dirty="0">
                <a:latin typeface="Courier"/>
              </a:rPr>
              <a:t>##            f            m 
## 9.936762e-02 1.746506e-05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2D719-F3FA-4101-A5D7-3246EF0D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28</a:t>
            </a:fld>
            <a:endParaRPr lang="el-G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Data aggregation;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indent="0">
              <a:buNone/>
            </a:pPr>
            <a:r>
              <a:rPr sz="2000" i="1" dirty="0">
                <a:solidFill>
                  <a:srgbClr val="60A0B0"/>
                </a:solidFill>
                <a:latin typeface="Courier"/>
              </a:rPr>
              <a:t># Creating multiple plots</a:t>
            </a:r>
            <a:br>
              <a:rPr sz="2000" dirty="0"/>
            </a:br>
            <a:endParaRPr lang="en-GB" sz="2000" dirty="0"/>
          </a:p>
          <a:p>
            <a:pPr lvl="0" indent="0">
              <a:buNone/>
            </a:pPr>
            <a:r>
              <a:rPr sz="2000" i="1" dirty="0">
                <a:solidFill>
                  <a:srgbClr val="BA2121"/>
                </a:solidFill>
                <a:latin typeface="Courier"/>
              </a:rPr>
              <a:t>## First, choose the variable names from the dataset, to inform the map() on what to iterate. </a:t>
            </a:r>
            <a:r>
              <a:rPr sz="2000" i="1" dirty="0" err="1">
                <a:solidFill>
                  <a:srgbClr val="BA2121"/>
                </a:solidFill>
                <a:latin typeface="Courier"/>
              </a:rPr>
              <a:t>rspn</a:t>
            </a:r>
            <a:r>
              <a:rPr sz="2000" i="1" dirty="0">
                <a:solidFill>
                  <a:srgbClr val="BA2121"/>
                </a:solidFill>
                <a:latin typeface="Courier"/>
              </a:rPr>
              <a:t> for the response variable, </a:t>
            </a:r>
            <a:r>
              <a:rPr sz="2000" i="1" dirty="0" err="1">
                <a:solidFill>
                  <a:srgbClr val="BA2121"/>
                </a:solidFill>
                <a:latin typeface="Courier"/>
              </a:rPr>
              <a:t>expl</a:t>
            </a:r>
            <a:r>
              <a:rPr sz="2000" i="1" dirty="0">
                <a:solidFill>
                  <a:srgbClr val="BA2121"/>
                </a:solidFill>
                <a:latin typeface="Courier"/>
              </a:rPr>
              <a:t> for the explanatory variables</a:t>
            </a:r>
            <a:br>
              <a:rPr sz="2000" dirty="0"/>
            </a:br>
            <a:r>
              <a:rPr sz="2000" dirty="0" err="1">
                <a:latin typeface="Courier"/>
              </a:rPr>
              <a:t>rspn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names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dtfr</a:t>
            </a:r>
            <a:r>
              <a:rPr sz="2000" dirty="0">
                <a:latin typeface="Courier"/>
              </a:rPr>
              <a:t>)[</a:t>
            </a:r>
            <a:r>
              <a:rPr sz="2000" dirty="0">
                <a:solidFill>
                  <a:srgbClr val="40A070"/>
                </a:solidFill>
                <a:latin typeface="Courier"/>
              </a:rPr>
              <a:t>4</a:t>
            </a:r>
            <a:r>
              <a:rPr sz="2000" dirty="0">
                <a:latin typeface="Courier"/>
              </a:rPr>
              <a:t>]</a:t>
            </a:r>
            <a:br>
              <a:rPr sz="2000" dirty="0"/>
            </a:br>
            <a:r>
              <a:rPr sz="2000" dirty="0" err="1">
                <a:latin typeface="Courier"/>
              </a:rPr>
              <a:t>expl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names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dtfr</a:t>
            </a:r>
            <a:r>
              <a:rPr sz="2000" dirty="0">
                <a:latin typeface="Courier"/>
              </a:rPr>
              <a:t>)[</a:t>
            </a:r>
            <a:r>
              <a:rPr sz="2000" dirty="0">
                <a:solidFill>
                  <a:srgbClr val="06287E"/>
                </a:solidFill>
                <a:latin typeface="Courier"/>
              </a:rPr>
              <a:t>c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40A070"/>
                </a:solidFill>
                <a:latin typeface="Courier"/>
              </a:rPr>
              <a:t>2</a:t>
            </a:r>
            <a:r>
              <a:rPr sz="2000" dirty="0">
                <a:latin typeface="Courier"/>
              </a:rPr>
              <a:t>,</a:t>
            </a:r>
            <a:r>
              <a:rPr sz="2000" dirty="0">
                <a:solidFill>
                  <a:srgbClr val="40A070"/>
                </a:solidFill>
                <a:latin typeface="Courier"/>
              </a:rPr>
              <a:t>3</a:t>
            </a:r>
            <a:r>
              <a:rPr sz="2000" dirty="0">
                <a:latin typeface="Courier"/>
              </a:rPr>
              <a:t>,</a:t>
            </a:r>
            <a:r>
              <a:rPr sz="2000" dirty="0">
                <a:solidFill>
                  <a:srgbClr val="40A070"/>
                </a:solidFill>
                <a:latin typeface="Courier"/>
              </a:rPr>
              <a:t>5</a:t>
            </a:r>
            <a:r>
              <a:rPr sz="2000" dirty="0">
                <a:latin typeface="Courier"/>
              </a:rPr>
              <a:t>)]</a:t>
            </a:r>
            <a:br>
              <a:rPr sz="2000" dirty="0"/>
            </a:br>
            <a:endParaRPr lang="en-GB" sz="2000" dirty="0"/>
          </a:p>
          <a:p>
            <a:pPr lvl="0" indent="0">
              <a:buNone/>
            </a:pPr>
            <a:r>
              <a:rPr sz="2000" i="1" dirty="0">
                <a:solidFill>
                  <a:srgbClr val="60A0B0"/>
                </a:solidFill>
                <a:latin typeface="Courier"/>
              </a:rPr>
              <a:t># Then define a plotting function</a:t>
            </a:r>
            <a:br>
              <a:rPr sz="2000" dirty="0"/>
            </a:br>
            <a:r>
              <a:rPr sz="2000" dirty="0">
                <a:solidFill>
                  <a:srgbClr val="06287E"/>
                </a:solidFill>
                <a:latin typeface="Courier"/>
              </a:rPr>
              <a:t>library</a:t>
            </a:r>
            <a:r>
              <a:rPr sz="2000" dirty="0">
                <a:latin typeface="Courier"/>
              </a:rPr>
              <a:t>(ggplot2)</a:t>
            </a:r>
            <a:br>
              <a:rPr sz="2000" dirty="0"/>
            </a:br>
            <a:r>
              <a:rPr sz="2000" dirty="0" err="1">
                <a:latin typeface="Courier"/>
              </a:rPr>
              <a:t>scat.fn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007020"/>
                </a:solidFill>
                <a:latin typeface="Courier"/>
              </a:rPr>
              <a:t>=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007020"/>
                </a:solidFill>
                <a:latin typeface="Courier"/>
              </a:rPr>
              <a:t>function</a:t>
            </a:r>
            <a:r>
              <a:rPr sz="2000" dirty="0">
                <a:latin typeface="Courier"/>
              </a:rPr>
              <a:t>(x, y) {</a:t>
            </a:r>
            <a:br>
              <a:rPr sz="2000" dirty="0"/>
            </a:br>
            <a:r>
              <a:rPr sz="2000" dirty="0">
                <a:latin typeface="Courier"/>
              </a:rPr>
              <a:t>    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ggplot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dtfr</a:t>
            </a:r>
            <a:r>
              <a:rPr sz="2000" dirty="0">
                <a:latin typeface="Courier"/>
              </a:rPr>
              <a:t>,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7D9029"/>
                </a:solidFill>
                <a:latin typeface="Courier"/>
              </a:rPr>
              <a:t>x =</a:t>
            </a:r>
            <a:r>
              <a:rPr sz="2000" dirty="0">
                <a:latin typeface="Courier"/>
              </a:rPr>
              <a:t> .data[[x]], </a:t>
            </a:r>
            <a:r>
              <a:rPr sz="2000" dirty="0">
                <a:solidFill>
                  <a:srgbClr val="7D9029"/>
                </a:solidFill>
                <a:latin typeface="Courier"/>
              </a:rPr>
              <a:t>y =</a:t>
            </a:r>
            <a:r>
              <a:rPr sz="2000" dirty="0">
                <a:latin typeface="Courier"/>
              </a:rPr>
              <a:t> .data[[y]]) )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+</a:t>
            </a:r>
            <a:br>
              <a:rPr sz="2000" dirty="0"/>
            </a:br>
            <a:r>
              <a:rPr sz="2000" dirty="0">
                <a:latin typeface="Courier"/>
              </a:rPr>
              <a:t>         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geom_point</a:t>
            </a:r>
            <a:r>
              <a:rPr sz="2000" dirty="0">
                <a:latin typeface="Courier"/>
              </a:rPr>
              <a:t>()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+</a:t>
            </a:r>
            <a:br>
              <a:rPr sz="2000" dirty="0"/>
            </a:br>
            <a:r>
              <a:rPr sz="2000" dirty="0">
                <a:latin typeface="Courier"/>
              </a:rPr>
              <a:t>         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geom_smooth</a:t>
            </a:r>
            <a:r>
              <a:rPr sz="2000" dirty="0">
                <a:latin typeface="Courier"/>
              </a:rPr>
              <a:t>(</a:t>
            </a:r>
            <a:r>
              <a:rPr sz="2000" dirty="0">
                <a:solidFill>
                  <a:srgbClr val="7D9029"/>
                </a:solidFill>
                <a:latin typeface="Courier"/>
              </a:rPr>
              <a:t>method =</a:t>
            </a:r>
            <a:r>
              <a:rPr sz="2000" dirty="0"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"loess"</a:t>
            </a:r>
            <a:r>
              <a:rPr sz="2000" dirty="0">
                <a:latin typeface="Courier"/>
              </a:rPr>
              <a:t>)</a:t>
            </a:r>
            <a:br>
              <a:rPr sz="2000" dirty="0"/>
            </a:br>
            <a:r>
              <a:rPr sz="2000" dirty="0">
                <a:latin typeface="Courier"/>
              </a:rPr>
              <a:t>}</a:t>
            </a:r>
            <a:br>
              <a:rPr sz="2000" dirty="0"/>
            </a:br>
            <a:endParaRPr lang="en-GB" sz="2000" dirty="0"/>
          </a:p>
          <a:p>
            <a:pPr lvl="0" indent="0">
              <a:buNone/>
            </a:pPr>
            <a:r>
              <a:rPr sz="2000" i="1" dirty="0">
                <a:solidFill>
                  <a:srgbClr val="60A0B0"/>
                </a:solidFill>
                <a:latin typeface="Courier"/>
              </a:rPr>
              <a:t># Now use map, to iterate over </a:t>
            </a:r>
            <a:r>
              <a:rPr sz="2000" i="1" dirty="0" err="1">
                <a:solidFill>
                  <a:srgbClr val="60A0B0"/>
                </a:solidFill>
                <a:latin typeface="Courier"/>
              </a:rPr>
              <a:t>expl</a:t>
            </a:r>
            <a:r>
              <a:rPr sz="2000" i="1" dirty="0">
                <a:solidFill>
                  <a:srgbClr val="60A0B0"/>
                </a:solidFill>
                <a:latin typeface="Courier"/>
              </a:rPr>
              <a:t> elements and evaluate the function </a:t>
            </a:r>
            <a:r>
              <a:rPr sz="2000" i="1" dirty="0" err="1">
                <a:solidFill>
                  <a:srgbClr val="60A0B0"/>
                </a:solidFill>
                <a:latin typeface="Courier"/>
              </a:rPr>
              <a:t>scatter_fun</a:t>
            </a:r>
            <a:br>
              <a:rPr sz="2000" dirty="0"/>
            </a:br>
            <a:r>
              <a:rPr sz="2000" dirty="0">
                <a:solidFill>
                  <a:srgbClr val="06287E"/>
                </a:solidFill>
                <a:latin typeface="Courier"/>
              </a:rPr>
              <a:t>map</a:t>
            </a:r>
            <a:r>
              <a:rPr sz="2000" dirty="0">
                <a:latin typeface="Courier"/>
              </a:rPr>
              <a:t>(</a:t>
            </a:r>
            <a:r>
              <a:rPr sz="2000" dirty="0" err="1">
                <a:latin typeface="Courier"/>
              </a:rPr>
              <a:t>expl</a:t>
            </a:r>
            <a:r>
              <a:rPr sz="2000" dirty="0">
                <a:latin typeface="Courier"/>
              </a:rPr>
              <a:t>,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~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scat.fn</a:t>
            </a:r>
            <a:r>
              <a:rPr sz="2000" dirty="0">
                <a:latin typeface="Courier"/>
              </a:rPr>
              <a:t>(.x,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brthw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</a:t>
            </a:r>
            <a:r>
              <a:rPr sz="2000" dirty="0">
                <a:latin typeface="Courier"/>
              </a:rPr>
              <a:t>) )</a:t>
            </a:r>
            <a:endParaRPr lang="en-GB" sz="2000" dirty="0">
              <a:latin typeface="Couri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55F33-76EE-48E8-84AE-01A951B5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29</a:t>
            </a:fld>
            <a:endParaRPr lang="el-G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>
                <a:latin typeface="Courier"/>
              </a:rPr>
              <a:t>apply</a:t>
            </a:r>
            <a:r>
              <a:t>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 alternative: a series of iterative functions evaluating to the margins of an array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x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solidFill>
                  <a:srgbClr val="4070A0"/>
                </a:solidFill>
                <a:latin typeface="Courier"/>
              </a:rPr>
              <a:t>:</a:t>
            </a:r>
            <a:r>
              <a:rPr dirty="0">
                <a:solidFill>
                  <a:srgbClr val="40A070"/>
                </a:solidFill>
                <a:latin typeface="Courier"/>
              </a:rPr>
              <a:t>11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x[</a:t>
            </a:r>
            <a:r>
              <a:rPr dirty="0" err="1">
                <a:solidFill>
                  <a:srgbClr val="06287E"/>
                </a:solidFill>
                <a:latin typeface="Courier"/>
              </a:rPr>
              <a:t>lapply</a:t>
            </a:r>
            <a:r>
              <a:rPr dirty="0">
                <a:latin typeface="Courier"/>
              </a:rPr>
              <a:t>(x, </a:t>
            </a:r>
            <a:r>
              <a:rPr dirty="0">
                <a:solidFill>
                  <a:srgbClr val="4070A0"/>
                </a:solidFill>
                <a:latin typeface="Courier"/>
              </a:rPr>
              <a:t>"%%"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2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==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]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[1]  1  3  5  7  9 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CE41F-CE06-4F78-A28F-5EF10801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3</a:t>
            </a:fld>
            <a:endParaRPr lang="el-G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3B2A18-0768-4435-9376-5500FDCD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30</a:t>
            </a:fld>
            <a:endParaRPr lang="el-G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BB03A8-8CF6-440A-B1A2-59358ABD2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38" y="809952"/>
            <a:ext cx="8209524" cy="523809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01A15A-78C9-413E-AB1B-0CC9D563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31</a:t>
            </a:fld>
            <a:endParaRPr lang="el-G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1E020-B811-48B5-9D2F-D37A72BB1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38" y="809952"/>
            <a:ext cx="8209524" cy="523809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61EF0F-99B4-4BCE-9ECD-D1291E5E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32</a:t>
            </a:fld>
            <a:endParaRPr lang="el-G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89A42-D291-4B38-A8A1-423093FE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38" y="809952"/>
            <a:ext cx="8209524" cy="523809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Import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glimpse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irs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Rows: 52
## Columns: 6
## $ ID           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1, 2, 3, 4, 5, 6, 7, 8, 9, 10, 11, 12, 13, 14, 15, ~
## $ </a:t>
            </a:r>
            <a:r>
              <a:rPr dirty="0" err="1">
                <a:latin typeface="Courier"/>
              </a:rPr>
              <a:t>systolic.pressure</a:t>
            </a:r>
            <a:r>
              <a:rPr dirty="0">
                <a:latin typeface="Courier"/>
              </a:rPr>
              <a:t>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144.5, 143.3, 150.1, 141.1, 144.0, 137.6, 142.1, 14~
## $ </a:t>
            </a:r>
            <a:r>
              <a:rPr dirty="0" err="1">
                <a:latin typeface="Courier"/>
              </a:rPr>
              <a:t>diastolic.pressure</a:t>
            </a:r>
            <a:r>
              <a:rPr dirty="0">
                <a:latin typeface="Courier"/>
              </a:rPr>
              <a:t>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72.0, 78.2, 73.9, 61.7, 61.4, 73.4, 79.2, 66.6, 82.~
## $ </a:t>
            </a:r>
            <a:r>
              <a:rPr dirty="0" err="1">
                <a:latin typeface="Courier"/>
              </a:rPr>
              <a:t>sodium.excretion</a:t>
            </a:r>
            <a:r>
              <a:rPr dirty="0">
                <a:latin typeface="Courier"/>
              </a:rPr>
              <a:t>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149.3, 133.0, 142.6, 5.8, 0.2, 148.9, 184.3, 194.1,~
## $ country           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"Argentina", "Belgium", "Belgium", "Brazil", "</a:t>
            </a:r>
            <a:r>
              <a:rPr dirty="0" err="1">
                <a:latin typeface="Courier"/>
              </a:rPr>
              <a:t>Brazi</a:t>
            </a:r>
            <a:r>
              <a:rPr dirty="0">
                <a:latin typeface="Courier"/>
              </a:rPr>
              <a:t>~
## $ gender            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"M", "M", "M", "F", "F", "F", "M", "F", "F", "F", "~</a:t>
            </a: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drop the ID variable to facilitate computations</a:t>
            </a:r>
            <a:br>
              <a:rPr dirty="0"/>
            </a:br>
            <a:r>
              <a:rPr dirty="0" err="1">
                <a:latin typeface="Courier"/>
              </a:rPr>
              <a:t>irsrd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select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irs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-</a:t>
            </a:r>
            <a:r>
              <a:rPr dirty="0">
                <a:latin typeface="Courier"/>
              </a:rPr>
              <a:t>ID)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glimpse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irsrd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Rows: 52
## Columns: 5
## $ </a:t>
            </a:r>
            <a:r>
              <a:rPr dirty="0" err="1">
                <a:latin typeface="Courier"/>
              </a:rPr>
              <a:t>systolic.pressure</a:t>
            </a:r>
            <a:r>
              <a:rPr dirty="0">
                <a:latin typeface="Courier"/>
              </a:rPr>
              <a:t>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144.5, 143.3, 150.1, 141.1, 144.0, 137.6, 142.1, 14~
## $ </a:t>
            </a:r>
            <a:r>
              <a:rPr dirty="0" err="1">
                <a:latin typeface="Courier"/>
              </a:rPr>
              <a:t>diastolic.pressure</a:t>
            </a:r>
            <a:r>
              <a:rPr dirty="0">
                <a:latin typeface="Courier"/>
              </a:rPr>
              <a:t>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72.0, 78.2, 73.9, 61.7, 61.4, 73.4, 79.2, 66.6, 82.~
## $ </a:t>
            </a:r>
            <a:r>
              <a:rPr dirty="0" err="1">
                <a:latin typeface="Courier"/>
              </a:rPr>
              <a:t>sodium.excretion</a:t>
            </a:r>
            <a:r>
              <a:rPr dirty="0">
                <a:latin typeface="Courier"/>
              </a:rPr>
              <a:t>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149.3, 133.0, 142.6, 5.8, 0.2, 148.9, 184.3, 194.1,~
## $ country           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"Argentina", "Belgium", "Belgium", "Brazil", "</a:t>
            </a:r>
            <a:r>
              <a:rPr dirty="0" err="1">
                <a:latin typeface="Courier"/>
              </a:rPr>
              <a:t>Brazi</a:t>
            </a:r>
            <a:r>
              <a:rPr dirty="0">
                <a:latin typeface="Courier"/>
              </a:rPr>
              <a:t>~
## $ gender            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"M", "M", "M", "F", "F", "F", "M", "F", "F", "F", "~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E31B3-3403-41FD-B1DE-EC3101CE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33</a:t>
            </a:fld>
            <a:endParaRPr lang="el-G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Practice on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dirty="0"/>
              <a:t>Let us compute the mean arterial pressure and add it as a new variable in the dataset:</a:t>
            </a: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use the assignment pipe operator %&lt;&gt;%</a:t>
            </a:r>
            <a:br>
              <a:rPr dirty="0"/>
            </a:br>
            <a:r>
              <a:rPr dirty="0" err="1">
                <a:latin typeface="Courier"/>
              </a:rPr>
              <a:t>irsrd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%&lt;&gt;%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mutate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map =</a:t>
            </a:r>
            <a:r>
              <a:rPr dirty="0">
                <a:latin typeface="Courier"/>
              </a:rPr>
              <a:t> (</a:t>
            </a:r>
            <a:r>
              <a:rPr dirty="0" err="1">
                <a:latin typeface="Courier"/>
              </a:rPr>
              <a:t>systolic.pressure</a:t>
            </a:r>
            <a:r>
              <a:rPr dirty="0">
                <a:solidFill>
                  <a:srgbClr val="4070A0"/>
                </a:solidFill>
                <a:latin typeface="Courier"/>
              </a:rPr>
              <a:t>/</a:t>
            </a:r>
            <a:r>
              <a:rPr dirty="0">
                <a:solidFill>
                  <a:srgbClr val="40A070"/>
                </a:solidFill>
                <a:latin typeface="Courier"/>
              </a:rPr>
              <a:t>3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diastolic.pressure</a:t>
            </a:r>
            <a:r>
              <a:rPr dirty="0">
                <a:latin typeface="Courier"/>
              </a:rPr>
              <a:t>))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glimpse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irsrd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Rows: 52
## Columns: 6
## $ </a:t>
            </a:r>
            <a:r>
              <a:rPr dirty="0" err="1">
                <a:latin typeface="Courier"/>
              </a:rPr>
              <a:t>systolic.pressure</a:t>
            </a:r>
            <a:r>
              <a:rPr dirty="0">
                <a:latin typeface="Courier"/>
              </a:rPr>
              <a:t>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144.5, 143.3, 150.1, 141.1, 144.0, 137.6, 142.1, 14~
## $ </a:t>
            </a:r>
            <a:r>
              <a:rPr dirty="0" err="1">
                <a:latin typeface="Courier"/>
              </a:rPr>
              <a:t>diastolic.pressure</a:t>
            </a:r>
            <a:r>
              <a:rPr dirty="0">
                <a:latin typeface="Courier"/>
              </a:rPr>
              <a:t>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72.0, 78.2, 73.9, 61.7, 61.4, 73.4, 79.2, 66.6, 82.~
## $ </a:t>
            </a:r>
            <a:r>
              <a:rPr dirty="0" err="1">
                <a:latin typeface="Courier"/>
              </a:rPr>
              <a:t>sodium.excretion</a:t>
            </a:r>
            <a:r>
              <a:rPr dirty="0">
                <a:latin typeface="Courier"/>
              </a:rPr>
              <a:t>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149.3, 133.0, 142.6, 5.8, 0.2, 148.9, 184.3, 194.1,~
## $ country           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"Argentina", "Belgium", "Belgium", "Brazil", "</a:t>
            </a:r>
            <a:r>
              <a:rPr dirty="0" err="1">
                <a:latin typeface="Courier"/>
              </a:rPr>
              <a:t>Brazi</a:t>
            </a:r>
            <a:r>
              <a:rPr dirty="0">
                <a:latin typeface="Courier"/>
              </a:rPr>
              <a:t>~
## $ gender            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"M", "M", "M", "F", "F", "F", "M", "F", "F", "F", "~
## $ map          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120.1667, 125.9667, 123.9333, 108.7333, 109.4000, 1~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1E74F-5842-4C3E-A346-025A8323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34</a:t>
            </a:fld>
            <a:endParaRPr lang="el-G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sz="3600" dirty="0"/>
              <a:t>Selecting rows and columns with criteria or by position: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dirty="0"/>
              <a:t>Select rows with logical criteria</a:t>
            </a:r>
          </a:p>
          <a:p>
            <a:pPr lvl="0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filter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irsrd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sodium.excretion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&gt;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150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tibble</a:t>
            </a:r>
            <a:r>
              <a:rPr dirty="0">
                <a:latin typeface="Courier"/>
              </a:rPr>
              <a:t>: 27 x 6
##    </a:t>
            </a:r>
            <a:r>
              <a:rPr dirty="0" err="1">
                <a:latin typeface="Courier"/>
              </a:rPr>
              <a:t>systolic.pressure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diastolic.pressure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sodium.excretion</a:t>
            </a:r>
            <a:r>
              <a:rPr dirty="0">
                <a:latin typeface="Courier"/>
              </a:rPr>
              <a:t> country  gender   map
##          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      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    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  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
##  1              142.               79.2             184. Canada   M       127.
##  2              145.               66.6             194. Colombia F       115.
##  3              145.               77.5             164. Finland  F       126.
##  4              146                79.2             190. Hungary  F       128.
##  5              134.               70.7             194. India    M       115.
##  6              144.               73.9             153. India    M       122.
##  7              149.               79.6             176. Italy    F       129.
##  8              149.               69.9             170. Italy    F       120.
##  9              140.               76               170  Italy    F       123.
## 10              134.               72.9             163. Italy    F       118.
## # ... with 17 more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19DF0-599E-4F76-97DA-C317FAB9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35</a:t>
            </a:fld>
            <a:endParaRPr lang="el-G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sz="3600" dirty="0"/>
              <a:t>Selecting rows and columns with criteria or by position: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dirty="0"/>
              <a:t>Remove duplicates</a:t>
            </a:r>
          </a:p>
          <a:p>
            <a:pPr lvl="0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distinct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irsrd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tibble</a:t>
            </a:r>
            <a:r>
              <a:rPr dirty="0">
                <a:latin typeface="Courier"/>
              </a:rPr>
              <a:t>: 52 x 6
##    </a:t>
            </a:r>
            <a:r>
              <a:rPr dirty="0" err="1">
                <a:latin typeface="Courier"/>
              </a:rPr>
              <a:t>systolic.pressure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diastolic.pressure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sodium.excretion</a:t>
            </a:r>
            <a:r>
              <a:rPr dirty="0">
                <a:latin typeface="Courier"/>
              </a:rPr>
              <a:t> country   gender   map
##          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      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    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   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
##  1              144.               72              149.  Argentina M       120.
##  2              143.               78.2            133   Belgium   M       126.
##  3              150.               73.9            143.  Belgium   M       124.
##  4              141.               61.7              5.8 Brazil    F       109.
##  5              144                61.4              0.2 Brazil    F       109.
##  6              138.               73.4            149.  Canada    F       119.
##  7              142.               79.2            184.  Canada    M       127.
##  8              145.               66.6            194.  Colombia  F       115.
##  9              136.               82.1            136.  Denmark   F       127.
## 10              137.               75              139.  Germany   F       121.
## # ... with 42 more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E87FB-1E85-4C0A-98E6-7C4437DD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36</a:t>
            </a:fld>
            <a:endParaRPr lang="el-G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sz="3600" dirty="0"/>
              <a:t>Selecting rows and columns with criteria or by position: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lvl="0" indent="0">
              <a:buNone/>
            </a:pPr>
            <a:r>
              <a:rPr dirty="0"/>
              <a:t>Select rows by position</a:t>
            </a:r>
          </a:p>
          <a:p>
            <a:pPr lvl="0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slice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irsrd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21</a:t>
            </a:r>
            <a:r>
              <a:rPr dirty="0">
                <a:solidFill>
                  <a:srgbClr val="4070A0"/>
                </a:solidFill>
                <a:latin typeface="Courier"/>
              </a:rPr>
              <a:t>:</a:t>
            </a:r>
            <a:r>
              <a:rPr dirty="0">
                <a:solidFill>
                  <a:srgbClr val="40A070"/>
                </a:solidFill>
                <a:latin typeface="Courier"/>
              </a:rPr>
              <a:t>35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tibble</a:t>
            </a:r>
            <a:r>
              <a:rPr dirty="0">
                <a:latin typeface="Courier"/>
              </a:rPr>
              <a:t>: 15 x 6
##    </a:t>
            </a:r>
            <a:r>
              <a:rPr dirty="0" err="1">
                <a:latin typeface="Courier"/>
              </a:rPr>
              <a:t>systolic.pressure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diastolic.pressu</a:t>
            </a:r>
            <a:r>
              <a:rPr dirty="0">
                <a:latin typeface="Courier"/>
              </a:rPr>
              <a:t>~ </a:t>
            </a:r>
            <a:r>
              <a:rPr dirty="0" err="1">
                <a:latin typeface="Courier"/>
              </a:rPr>
              <a:t>sodium.excretion</a:t>
            </a:r>
            <a:r>
              <a:rPr dirty="0">
                <a:latin typeface="Courier"/>
              </a:rPr>
              <a:t> country     gender   map
##          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     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    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     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
##  1              144.              68.4            167.  Japan       M       116.
##  2              137.              67.2            171.  Japan       M       113.
##  3              157.              73.5            201.  Japan       M       126.
##  4              140.              67.9             51.3 Kenya       F       115.
##  5              145.              77.2            166.  Malta       M       125.
##  6              149               72.6            135.  Mexico      M       122.
##  7              148.              79.7            146.  Netherlands M       129.
##  8              160.              62.9             26.8 Papua New ~ F       116.
##  9              146.              66.1            196.  China       M       115.
## 10              159.              67.4            158.  China       M       120.
## 11              141.              70.2            242.  China       F       117.
## 12              147.              75.7            192.  Poland      M       125.
## 13              147               77.9            175.  Poland      M       127.
## 14              132.              78.2            175.  Portugal    F       122.
## 15              158.              71.4            201.  South Korea M       124.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235E3-9102-43A3-9431-D08D0329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37</a:t>
            </a:fld>
            <a:endParaRPr lang="el-G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4"/>
            <a:ext cx="10515600" cy="74988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600" dirty="0"/>
              <a:t>Selecting rows and columns with criteria or by position: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t>Select columns whose name contains a character string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(irsrd, </a:t>
            </a:r>
            <a:r>
              <a:rPr>
                <a:solidFill>
                  <a:srgbClr val="06287E"/>
                </a:solidFill>
                <a:latin typeface="Courier"/>
              </a:rPr>
              <a:t>contains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"s"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52 x 3
##    systolic.pressure diastolic.pressure sodium.excretion
##                &lt;dbl&gt;              &lt;dbl&gt;            &lt;dbl&gt;
##  1              144.               72              149. 
##  2              143.               78.2            133  
##  3              150.               73.9            143. 
##  4              141.               61.7              5.8
##  5              144                61.4              0.2
##  6              138.               73.4            149. 
##  7              142.               79.2            184. 
##  8              145.               66.6            194. 
##  9              136.               82.1            136. 
## 10              137.               75              139. 
## # ... with 42 more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9E956-37C0-48E0-9D5B-11685C94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38</a:t>
            </a:fld>
            <a:endParaRPr lang="el-G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sz="3600" dirty="0"/>
              <a:t>Selecting rows and columns with criteria or by position: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rPr dirty="0"/>
              <a:t>Select columns whose name starts or ends with a character string</a:t>
            </a:r>
          </a:p>
          <a:p>
            <a:pPr lvl="0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select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irsrd</a:t>
            </a:r>
            <a:r>
              <a:rPr dirty="0">
                <a:latin typeface="Courier"/>
              </a:rPr>
              <a:t>, </a:t>
            </a:r>
            <a:r>
              <a:rPr dirty="0" err="1">
                <a:solidFill>
                  <a:srgbClr val="06287E"/>
                </a:solidFill>
                <a:latin typeface="Courier"/>
              </a:rPr>
              <a:t>starts_with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"s"</a:t>
            </a:r>
            <a:r>
              <a:rPr dirty="0">
                <a:latin typeface="Courier"/>
              </a:rPr>
              <a:t>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tibble</a:t>
            </a:r>
            <a:r>
              <a:rPr dirty="0">
                <a:latin typeface="Courier"/>
              </a:rPr>
              <a:t>: 52 x 2
##    </a:t>
            </a:r>
            <a:r>
              <a:rPr dirty="0" err="1">
                <a:latin typeface="Courier"/>
              </a:rPr>
              <a:t>systolic.pressure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sodium.excretion</a:t>
            </a:r>
            <a:r>
              <a:rPr dirty="0">
                <a:latin typeface="Courier"/>
              </a:rPr>
              <a:t>
##          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    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
##  1              144.            149. 
##  2              143.            133  
##  3              150.            143. 
##  4              141.              5.8
##  5              144               0.2
##  6              138.            149. 
##  7              142.            184. 
##  8              145.            194. 
##  9              136.            136. 
## 10              137.            139. 
## # ... with 42 more rows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1B6D2-F7F5-4D2B-9034-8E49D55CC7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lvl="0" indent="0">
              <a:buNone/>
            </a:pPr>
            <a:r>
              <a:rPr lang="en-GB" dirty="0">
                <a:solidFill>
                  <a:srgbClr val="06287E"/>
                </a:solidFill>
                <a:latin typeface="Courier"/>
              </a:rPr>
              <a:t>select</a:t>
            </a:r>
            <a:r>
              <a:rPr lang="en-GB" dirty="0">
                <a:latin typeface="Courier"/>
              </a:rPr>
              <a:t>(</a:t>
            </a:r>
            <a:r>
              <a:rPr lang="en-GB" dirty="0" err="1">
                <a:latin typeface="Courier"/>
              </a:rPr>
              <a:t>irsrd</a:t>
            </a:r>
            <a:r>
              <a:rPr lang="en-GB" dirty="0">
                <a:latin typeface="Courier"/>
              </a:rPr>
              <a:t>, </a:t>
            </a:r>
            <a:r>
              <a:rPr lang="en-GB" dirty="0" err="1">
                <a:solidFill>
                  <a:srgbClr val="06287E"/>
                </a:solidFill>
                <a:latin typeface="Courier"/>
              </a:rPr>
              <a:t>ends_with</a:t>
            </a:r>
            <a:r>
              <a:rPr lang="en-GB" dirty="0">
                <a:latin typeface="Courier"/>
              </a:rPr>
              <a:t>(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"re"</a:t>
            </a:r>
            <a:r>
              <a:rPr lang="en-GB" dirty="0">
                <a:latin typeface="Courier"/>
              </a:rPr>
              <a:t>))</a:t>
            </a:r>
          </a:p>
          <a:p>
            <a:pPr lvl="0" indent="0">
              <a:buNone/>
            </a:pPr>
            <a:r>
              <a:rPr lang="en-GB" dirty="0">
                <a:latin typeface="Courier"/>
              </a:rPr>
              <a:t>## # A </a:t>
            </a:r>
            <a:r>
              <a:rPr lang="en-GB" dirty="0" err="1">
                <a:latin typeface="Courier"/>
              </a:rPr>
              <a:t>tibble</a:t>
            </a:r>
            <a:r>
              <a:rPr lang="en-GB" dirty="0">
                <a:latin typeface="Courier"/>
              </a:rPr>
              <a:t>: 52 x 2
##    </a:t>
            </a:r>
            <a:r>
              <a:rPr lang="en-GB" dirty="0" err="1">
                <a:latin typeface="Courier"/>
              </a:rPr>
              <a:t>systolic.pressure</a:t>
            </a:r>
            <a:r>
              <a:rPr lang="en-GB" dirty="0">
                <a:latin typeface="Courier"/>
              </a:rPr>
              <a:t> </a:t>
            </a:r>
            <a:r>
              <a:rPr lang="en-GB" dirty="0" err="1">
                <a:latin typeface="Courier"/>
              </a:rPr>
              <a:t>diastolic.pressure</a:t>
            </a:r>
            <a:r>
              <a:rPr lang="en-GB" dirty="0">
                <a:latin typeface="Courier"/>
              </a:rPr>
              <a:t>
##                &lt;</a:t>
            </a:r>
            <a:r>
              <a:rPr lang="en-GB" dirty="0" err="1">
                <a:latin typeface="Courier"/>
              </a:rPr>
              <a:t>dbl</a:t>
            </a:r>
            <a:r>
              <a:rPr lang="en-GB" dirty="0">
                <a:latin typeface="Courier"/>
              </a:rPr>
              <a:t>&gt;              &lt;</a:t>
            </a:r>
            <a:r>
              <a:rPr lang="en-GB" dirty="0" err="1">
                <a:latin typeface="Courier"/>
              </a:rPr>
              <a:t>dbl</a:t>
            </a:r>
            <a:r>
              <a:rPr lang="en-GB" dirty="0">
                <a:latin typeface="Courier"/>
              </a:rPr>
              <a:t>&gt;
##  1              144.               72  
##  2              143.               78.2
##  3              150.               73.9
##  4              141.               61.7
##  5              144                61.4
##  6              138.               73.4
##  7              142.               79.2
##  8              145.               66.6
##  9              136.               82.1
## 10              137.               75  
## # ... with 42 more rows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CD3C0-CCCE-409D-92E4-B5840255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39</a:t>
            </a:fld>
            <a:endParaRPr lang="el-G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AA892-AAB8-4409-A3AF-5A22F7EA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4</a:t>
            </a:fld>
            <a:endParaRPr lang="el-GR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E940BB4-FF76-42A4-A56A-77FDE917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Difference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D6ED77-93AA-46B3-B7AB-092978708B4B}"/>
              </a:ext>
            </a:extLst>
          </p:cNvPr>
          <p:cNvCxnSpPr/>
          <p:nvPr/>
        </p:nvCxnSpPr>
        <p:spPr>
          <a:xfrm>
            <a:off x="8388990" y="1597404"/>
            <a:ext cx="0" cy="352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109FFF5-C7D7-4DBD-889A-5AA3908BC678}"/>
              </a:ext>
            </a:extLst>
          </p:cNvPr>
          <p:cNvSpPr/>
          <p:nvPr/>
        </p:nvSpPr>
        <p:spPr>
          <a:xfrm>
            <a:off x="7361338" y="1949741"/>
            <a:ext cx="2055303" cy="44461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Identify elements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BBE017-D842-44DB-9F76-8B95145581AD}"/>
              </a:ext>
            </a:extLst>
          </p:cNvPr>
          <p:cNvCxnSpPr/>
          <p:nvPr/>
        </p:nvCxnSpPr>
        <p:spPr>
          <a:xfrm>
            <a:off x="8390388" y="2446091"/>
            <a:ext cx="0" cy="352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18F7E66-8B10-469C-84BA-736D5D852D68}"/>
              </a:ext>
            </a:extLst>
          </p:cNvPr>
          <p:cNvSpPr/>
          <p:nvPr/>
        </p:nvSpPr>
        <p:spPr>
          <a:xfrm>
            <a:off x="7362736" y="2823595"/>
            <a:ext cx="2055303" cy="44461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Evaluate function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5E896A-0074-43AF-BF77-F48D5B7CD361}"/>
              </a:ext>
            </a:extLst>
          </p:cNvPr>
          <p:cNvCxnSpPr/>
          <p:nvPr/>
        </p:nvCxnSpPr>
        <p:spPr>
          <a:xfrm>
            <a:off x="2610374" y="1576717"/>
            <a:ext cx="0" cy="352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11DA8080-463F-4E6E-B4AE-89B7512B393D}"/>
              </a:ext>
            </a:extLst>
          </p:cNvPr>
          <p:cNvSpPr/>
          <p:nvPr/>
        </p:nvSpPr>
        <p:spPr>
          <a:xfrm>
            <a:off x="1779864" y="1949741"/>
            <a:ext cx="1661020" cy="801150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Last item reached?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7032A6-81EB-47F6-A824-3BECAD8B6430}"/>
              </a:ext>
            </a:extLst>
          </p:cNvPr>
          <p:cNvCxnSpPr>
            <a:stCxn id="22" idx="3"/>
          </p:cNvCxnSpPr>
          <p:nvPr/>
        </p:nvCxnSpPr>
        <p:spPr>
          <a:xfrm>
            <a:off x="3440884" y="2350316"/>
            <a:ext cx="275439" cy="12299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0624F2-F7EE-4F4F-A9E1-B3CFDF308800}"/>
              </a:ext>
            </a:extLst>
          </p:cNvPr>
          <p:cNvCxnSpPr>
            <a:cxnSpLocks/>
          </p:cNvCxnSpPr>
          <p:nvPr/>
        </p:nvCxnSpPr>
        <p:spPr>
          <a:xfrm>
            <a:off x="2610374" y="2776058"/>
            <a:ext cx="0" cy="456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4A33826-D586-41FE-AF6C-C4323BABBCD6}"/>
              </a:ext>
            </a:extLst>
          </p:cNvPr>
          <p:cNvSpPr/>
          <p:nvPr/>
        </p:nvSpPr>
        <p:spPr>
          <a:xfrm>
            <a:off x="1887523" y="3233107"/>
            <a:ext cx="1468073" cy="44784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Execute statements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DA2CCAC-59E0-417C-9486-1723E315D1F2}"/>
              </a:ext>
            </a:extLst>
          </p:cNvPr>
          <p:cNvCxnSpPr>
            <a:stCxn id="28" idx="2"/>
            <a:endCxn id="22" idx="1"/>
          </p:cNvCxnSpPr>
          <p:nvPr/>
        </p:nvCxnSpPr>
        <p:spPr>
          <a:xfrm rot="5400000" flipH="1">
            <a:off x="1535392" y="2594788"/>
            <a:ext cx="1330640" cy="841696"/>
          </a:xfrm>
          <a:prstGeom prst="bentConnector4">
            <a:avLst>
              <a:gd name="adj1" fmla="val -17180"/>
              <a:gd name="adj2" fmla="val 12715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46EB4B-3A53-4040-B840-02F97A697DB7}"/>
              </a:ext>
            </a:extLst>
          </p:cNvPr>
          <p:cNvSpPr txBox="1"/>
          <p:nvPr/>
        </p:nvSpPr>
        <p:spPr>
          <a:xfrm>
            <a:off x="3717632" y="2612391"/>
            <a:ext cx="611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>
                    <a:lumMod val="75000"/>
                  </a:schemeClr>
                </a:solidFill>
              </a:rPr>
              <a:t>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059DC5-90D6-4F89-931D-9A3636D15806}"/>
              </a:ext>
            </a:extLst>
          </p:cNvPr>
          <p:cNvSpPr txBox="1"/>
          <p:nvPr/>
        </p:nvSpPr>
        <p:spPr>
          <a:xfrm>
            <a:off x="2621559" y="2814765"/>
            <a:ext cx="57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67A6C1-5729-429B-B6BB-BD82BB3DB4FF}"/>
              </a:ext>
            </a:extLst>
          </p:cNvPr>
          <p:cNvSpPr txBox="1"/>
          <p:nvPr/>
        </p:nvSpPr>
        <p:spPr>
          <a:xfrm>
            <a:off x="3493315" y="3595255"/>
            <a:ext cx="596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</a:rPr>
              <a:t>Exit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80D9F3-0ED4-4281-A69A-27FB71C134F0}"/>
              </a:ext>
            </a:extLst>
          </p:cNvPr>
          <p:cNvCxnSpPr/>
          <p:nvPr/>
        </p:nvCxnSpPr>
        <p:spPr>
          <a:xfrm>
            <a:off x="8388990" y="3328619"/>
            <a:ext cx="0" cy="352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D1E1B3D-AFD5-4CA5-86BA-D066B6DF9EFA}"/>
              </a:ext>
            </a:extLst>
          </p:cNvPr>
          <p:cNvSpPr/>
          <p:nvPr/>
        </p:nvSpPr>
        <p:spPr>
          <a:xfrm>
            <a:off x="7361337" y="3716118"/>
            <a:ext cx="2055303" cy="44461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Return object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501F257-1BD6-4AFA-A0A7-F05C3371BA67}"/>
              </a:ext>
            </a:extLst>
          </p:cNvPr>
          <p:cNvSpPr/>
          <p:nvPr/>
        </p:nvSpPr>
        <p:spPr>
          <a:xfrm rot="5400000">
            <a:off x="4599335" y="1562695"/>
            <a:ext cx="2231679" cy="3058137"/>
          </a:xfrm>
          <a:prstGeom prst="triangl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shade val="30000"/>
                  <a:satMod val="115000"/>
                  <a:alpha val="0"/>
                </a:schemeClr>
              </a:gs>
              <a:gs pos="50000">
                <a:schemeClr val="accent6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6">
                  <a:lumMod val="20000"/>
                  <a:lumOff val="8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4172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sz="3600" dirty="0"/>
              <a:t>Selecting rows and columns with criteria or by position: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t>Select all columns between sodium.excretion and map (inclusive)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(irsrd, sodium.excretion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map)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52 x 4
##    sodium.excretion country   gender   map
##               &lt;dbl&gt; &lt;chr&gt;     &lt;chr&gt;  &lt;dbl&gt;
##  1            149.  Argentina M       120.
##  2            133   Belgium   M       126.
##  3            143.  Belgium   M       124.
##  4              5.8 Brazil    F       109.
##  5              0.2 Brazil    F       109.
##  6            149.  Canada    F       119.
##  7            184.  Canada    M       127.
##  8            194.  Colombia  F       115.
##  9            136.  Denmark   F       127.
## 10            139.  Germany   F       121.
## # ... with 42 more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B3111-81DF-4992-9980-E05C48FA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40</a:t>
            </a:fld>
            <a:endParaRPr lang="el-G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sz="3600" dirty="0"/>
              <a:t>Selecting rows and columns with criteria or by position: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dirty="0"/>
              <a:t>Arrange in different orders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irsrd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arrange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06287E"/>
                </a:solidFill>
                <a:latin typeface="Courier"/>
              </a:rPr>
              <a:t>desc</a:t>
            </a:r>
            <a:r>
              <a:rPr dirty="0">
                <a:latin typeface="Courier"/>
              </a:rPr>
              <a:t>(gender))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arrange</a:t>
            </a:r>
            <a:r>
              <a:rPr dirty="0">
                <a:latin typeface="Courier"/>
              </a:rPr>
              <a:t>(country)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tibble</a:t>
            </a:r>
            <a:r>
              <a:rPr dirty="0">
                <a:latin typeface="Courier"/>
              </a:rPr>
              <a:t>: 52 x 6
##    </a:t>
            </a:r>
            <a:r>
              <a:rPr dirty="0" err="1">
                <a:latin typeface="Courier"/>
              </a:rPr>
              <a:t>systolic.pressure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diastolic.pressure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sodium.excretion</a:t>
            </a:r>
            <a:r>
              <a:rPr dirty="0">
                <a:latin typeface="Courier"/>
              </a:rPr>
              <a:t> country   gender   map
##          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      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    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   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
##  1              144.               72              149.  Argentina M       120.
##  2              143.               78.2            133   Belgium   M       126.
##  3              150.               73.9            143.  Belgium   M       124.
##  4              141.               61.7              5.8 Brazil    F       109.
##  5              144                61.4              0.2 Brazil    F       109.
##  6              142.               79.2            184.  Canada    M       127.
##  7              138.               73.4            149.  Canada    F       119.
##  8              146.               66.1            196.  China     M       115.
##  9              159.               67.4            158.  China     M       120.
## 10              141.               70.2            242.  China     F       117.
## # ... with 42 more rows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FC3EC-9F93-4767-A301-07D80B0A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41</a:t>
            </a:fld>
            <a:endParaRPr lang="el-G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6EDD-E6C7-4F21-BBE0-135556B9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Selecting rows and columns with criteria or by position: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57AC8-1E87-4788-8DBB-6851A28B9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indent="0">
              <a:buNone/>
            </a:pPr>
            <a:r>
              <a:rPr lang="en-GB" dirty="0"/>
              <a:t>Arrange in different orders</a:t>
            </a:r>
          </a:p>
          <a:p>
            <a:pPr lvl="0" indent="0">
              <a:buNone/>
            </a:pPr>
            <a:r>
              <a:rPr lang="en-GB" i="1" dirty="0">
                <a:solidFill>
                  <a:srgbClr val="60A0B0"/>
                </a:solidFill>
                <a:latin typeface="Courier"/>
              </a:rPr>
              <a:t>#arrange(country) implies ascending order; descending must be specified</a:t>
            </a:r>
            <a:br>
              <a:rPr lang="en-GB" dirty="0"/>
            </a:br>
            <a:r>
              <a:rPr lang="en-GB" dirty="0" err="1">
                <a:latin typeface="Courier"/>
              </a:rPr>
              <a:t>irsrd</a:t>
            </a:r>
            <a:r>
              <a:rPr lang="en-GB" dirty="0">
                <a:latin typeface="Courier"/>
              </a:rPr>
              <a:t> 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%&gt;%</a:t>
            </a:r>
            <a:br>
              <a:rPr lang="en-GB" dirty="0"/>
            </a:br>
            <a:r>
              <a:rPr lang="en-GB" dirty="0">
                <a:latin typeface="Courier"/>
              </a:rPr>
              <a:t>  </a:t>
            </a:r>
            <a:r>
              <a:rPr lang="en-GB" dirty="0">
                <a:solidFill>
                  <a:srgbClr val="06287E"/>
                </a:solidFill>
                <a:latin typeface="Courier"/>
              </a:rPr>
              <a:t>arrange</a:t>
            </a:r>
            <a:r>
              <a:rPr lang="en-GB" dirty="0">
                <a:latin typeface="Courier"/>
              </a:rPr>
              <a:t>(gender)  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%&gt;%</a:t>
            </a:r>
            <a:br>
              <a:rPr lang="en-GB" dirty="0"/>
            </a:br>
            <a:r>
              <a:rPr lang="en-GB" dirty="0">
                <a:latin typeface="Courier"/>
              </a:rPr>
              <a:t>  </a:t>
            </a:r>
            <a:r>
              <a:rPr lang="en-GB" dirty="0">
                <a:solidFill>
                  <a:srgbClr val="06287E"/>
                </a:solidFill>
                <a:latin typeface="Courier"/>
              </a:rPr>
              <a:t>select</a:t>
            </a:r>
            <a:r>
              <a:rPr lang="en-GB" dirty="0">
                <a:latin typeface="Courier"/>
              </a:rPr>
              <a:t>(</a:t>
            </a:r>
            <a:r>
              <a:rPr lang="en-GB" dirty="0" err="1">
                <a:latin typeface="Courier"/>
              </a:rPr>
              <a:t>systolic.pressure</a:t>
            </a:r>
            <a:r>
              <a:rPr lang="en-GB" dirty="0">
                <a:latin typeface="Courier"/>
              </a:rPr>
              <a:t>, map, country)</a:t>
            </a:r>
          </a:p>
          <a:p>
            <a:pPr lvl="0" indent="0">
              <a:buNone/>
            </a:pPr>
            <a:r>
              <a:rPr lang="en-GB" dirty="0">
                <a:latin typeface="Courier"/>
              </a:rPr>
              <a:t>## # A </a:t>
            </a:r>
            <a:r>
              <a:rPr lang="en-GB" dirty="0" err="1">
                <a:latin typeface="Courier"/>
              </a:rPr>
              <a:t>tibble</a:t>
            </a:r>
            <a:r>
              <a:rPr lang="en-GB" dirty="0">
                <a:latin typeface="Courier"/>
              </a:rPr>
              <a:t>: 52 x 3
##    </a:t>
            </a:r>
            <a:r>
              <a:rPr lang="en-GB" dirty="0" err="1">
                <a:latin typeface="Courier"/>
              </a:rPr>
              <a:t>systolic.pressure</a:t>
            </a:r>
            <a:r>
              <a:rPr lang="en-GB" dirty="0">
                <a:latin typeface="Courier"/>
              </a:rPr>
              <a:t>   map country 
##                &lt;</a:t>
            </a:r>
            <a:r>
              <a:rPr lang="en-GB" dirty="0" err="1">
                <a:latin typeface="Courier"/>
              </a:rPr>
              <a:t>dbl</a:t>
            </a:r>
            <a:r>
              <a:rPr lang="en-GB" dirty="0">
                <a:latin typeface="Courier"/>
              </a:rPr>
              <a:t>&gt; &lt;</a:t>
            </a:r>
            <a:r>
              <a:rPr lang="en-GB" dirty="0" err="1">
                <a:latin typeface="Courier"/>
              </a:rPr>
              <a:t>dbl</a:t>
            </a:r>
            <a:r>
              <a:rPr lang="en-GB" dirty="0">
                <a:latin typeface="Courier"/>
              </a:rPr>
              <a:t>&gt; &lt;</a:t>
            </a:r>
            <a:r>
              <a:rPr lang="en-GB" dirty="0" err="1">
                <a:latin typeface="Courier"/>
              </a:rPr>
              <a:t>chr</a:t>
            </a:r>
            <a:r>
              <a:rPr lang="en-GB" dirty="0">
                <a:latin typeface="Courier"/>
              </a:rPr>
              <a:t>&gt;   
##  1              141.  109. Brazil  
##  2              144   109. Brazil  
##  3              138.  119. Canada  
##  4              145.  115. Colombia
##  5              136.  127. Denmark 
##  6              137.  121. Germany 
##  7              145.  126. Finland 
##  8              146   128. Hungary 
##  9              149.  129. Italy   
## 10              149.  120. Italy   
## # ... with 42 more rows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58153-DF05-412F-B4BA-A19A9513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42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28133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GB" dirty="0"/>
              <a:t>Computations with criteria: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 indent="0">
              <a:buNone/>
            </a:pPr>
            <a:r>
              <a:rPr lang="en-GB" dirty="0">
                <a:solidFill>
                  <a:srgbClr val="06287E"/>
                </a:solidFill>
                <a:latin typeface="Courier"/>
              </a:rPr>
              <a:t>library</a:t>
            </a:r>
            <a:r>
              <a:rPr lang="en-GB" dirty="0">
                <a:latin typeface="Courier"/>
              </a:rPr>
              <a:t>(</a:t>
            </a:r>
            <a:r>
              <a:rPr lang="en-GB" dirty="0" err="1">
                <a:latin typeface="Courier"/>
              </a:rPr>
              <a:t>countrycode</a:t>
            </a:r>
            <a:r>
              <a:rPr lang="en-GB" dirty="0">
                <a:latin typeface="Courier"/>
              </a:rPr>
              <a:t>)</a:t>
            </a:r>
            <a:br>
              <a:rPr lang="en-GB" dirty="0"/>
            </a:br>
            <a:endParaRPr lang="en-GB" dirty="0"/>
          </a:p>
          <a:p>
            <a:pPr lvl="0" indent="0">
              <a:buNone/>
            </a:pPr>
            <a:r>
              <a:rPr lang="en-GB" dirty="0" err="1">
                <a:latin typeface="Courier"/>
              </a:rPr>
              <a:t>cont</a:t>
            </a:r>
            <a:r>
              <a:rPr lang="en-GB" dirty="0">
                <a:latin typeface="Courier"/>
              </a:rPr>
              <a:t> </a:t>
            </a:r>
            <a:r>
              <a:rPr lang="en-GB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GB" dirty="0">
                <a:latin typeface="Courier"/>
              </a:rPr>
              <a:t> </a:t>
            </a:r>
            <a:r>
              <a:rPr lang="en-GB" dirty="0" err="1">
                <a:solidFill>
                  <a:srgbClr val="06287E"/>
                </a:solidFill>
                <a:latin typeface="Courier"/>
              </a:rPr>
              <a:t>data.frame</a:t>
            </a:r>
            <a:r>
              <a:rPr lang="en-GB" dirty="0">
                <a:latin typeface="Courier"/>
              </a:rPr>
              <a:t>(</a:t>
            </a:r>
            <a:r>
              <a:rPr lang="en-GB" dirty="0">
                <a:solidFill>
                  <a:srgbClr val="7D9029"/>
                </a:solidFill>
                <a:latin typeface="Courier"/>
              </a:rPr>
              <a:t>country =</a:t>
            </a:r>
            <a:r>
              <a:rPr lang="en-GB" dirty="0">
                <a:latin typeface="Courier"/>
              </a:rPr>
              <a:t> </a:t>
            </a:r>
            <a:r>
              <a:rPr lang="en-GB" dirty="0" err="1">
                <a:latin typeface="Courier"/>
              </a:rPr>
              <a:t>irsrd</a:t>
            </a:r>
            <a:r>
              <a:rPr lang="en-GB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lang="en-GB" dirty="0" err="1">
                <a:latin typeface="Courier"/>
              </a:rPr>
              <a:t>country</a:t>
            </a:r>
            <a:r>
              <a:rPr lang="en-GB" dirty="0">
                <a:latin typeface="Courier"/>
              </a:rPr>
              <a:t>)</a:t>
            </a:r>
            <a:br>
              <a:rPr lang="en-GB" dirty="0"/>
            </a:br>
            <a:r>
              <a:rPr lang="en-GB" dirty="0" err="1">
                <a:latin typeface="Courier"/>
              </a:rPr>
              <a:t>cont</a:t>
            </a:r>
            <a:r>
              <a:rPr lang="en-GB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lang="en-GB" dirty="0" err="1">
                <a:latin typeface="Courier"/>
              </a:rPr>
              <a:t>continent</a:t>
            </a:r>
            <a:r>
              <a:rPr lang="en-GB" dirty="0">
                <a:latin typeface="Courier"/>
              </a:rPr>
              <a:t> </a:t>
            </a:r>
            <a:r>
              <a:rPr lang="en-GB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GB" dirty="0">
                <a:latin typeface="Courier"/>
              </a:rPr>
              <a:t> </a:t>
            </a:r>
            <a:r>
              <a:rPr lang="en-GB" dirty="0" err="1">
                <a:solidFill>
                  <a:srgbClr val="06287E"/>
                </a:solidFill>
                <a:latin typeface="Courier"/>
              </a:rPr>
              <a:t>countrycode</a:t>
            </a:r>
            <a:r>
              <a:rPr lang="en-GB" dirty="0">
                <a:latin typeface="Courier"/>
              </a:rPr>
              <a:t>(</a:t>
            </a:r>
            <a:r>
              <a:rPr lang="en-GB" dirty="0" err="1">
                <a:solidFill>
                  <a:srgbClr val="7D9029"/>
                </a:solidFill>
                <a:latin typeface="Courier"/>
              </a:rPr>
              <a:t>sourcevar</a:t>
            </a:r>
            <a:r>
              <a:rPr lang="en-GB" dirty="0">
                <a:solidFill>
                  <a:srgbClr val="7D9029"/>
                </a:solidFill>
                <a:latin typeface="Courier"/>
              </a:rPr>
              <a:t> =</a:t>
            </a:r>
            <a:r>
              <a:rPr lang="en-GB" dirty="0">
                <a:latin typeface="Courier"/>
              </a:rPr>
              <a:t> </a:t>
            </a:r>
            <a:r>
              <a:rPr lang="en-GB" dirty="0" err="1">
                <a:latin typeface="Courier"/>
              </a:rPr>
              <a:t>cont</a:t>
            </a:r>
            <a:r>
              <a:rPr lang="en-GB" dirty="0">
                <a:latin typeface="Courier"/>
              </a:rPr>
              <a:t>[, 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"country"</a:t>
            </a:r>
            <a:r>
              <a:rPr lang="en-GB" dirty="0">
                <a:latin typeface="Courier"/>
              </a:rPr>
              <a:t>],</a:t>
            </a:r>
            <a:br>
              <a:rPr lang="en-GB" dirty="0"/>
            </a:br>
            <a:r>
              <a:rPr lang="en-GB" dirty="0">
                <a:latin typeface="Courier"/>
              </a:rPr>
              <a:t>                              </a:t>
            </a:r>
            <a:r>
              <a:rPr lang="en-GB" dirty="0">
                <a:solidFill>
                  <a:srgbClr val="7D9029"/>
                </a:solidFill>
                <a:latin typeface="Courier"/>
              </a:rPr>
              <a:t>origin =</a:t>
            </a:r>
            <a:r>
              <a:rPr lang="en-GB" dirty="0">
                <a:latin typeface="Courier"/>
              </a:rPr>
              <a:t> 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"country.name"</a:t>
            </a:r>
            <a:r>
              <a:rPr lang="en-GB" dirty="0">
                <a:latin typeface="Courier"/>
              </a:rPr>
              <a:t>,</a:t>
            </a:r>
            <a:br>
              <a:rPr lang="en-GB" dirty="0"/>
            </a:br>
            <a:r>
              <a:rPr lang="en-GB" dirty="0">
                <a:latin typeface="Courier"/>
              </a:rPr>
              <a:t>                              </a:t>
            </a:r>
            <a:r>
              <a:rPr lang="en-GB" dirty="0">
                <a:solidFill>
                  <a:srgbClr val="7D9029"/>
                </a:solidFill>
                <a:latin typeface="Courier"/>
              </a:rPr>
              <a:t>destination =</a:t>
            </a:r>
            <a:r>
              <a:rPr lang="en-GB" dirty="0">
                <a:latin typeface="Courier"/>
              </a:rPr>
              <a:t> 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"continent"</a:t>
            </a:r>
            <a:r>
              <a:rPr lang="en-GB" dirty="0">
                <a:latin typeface="Courier"/>
              </a:rPr>
              <a:t>)</a:t>
            </a:r>
            <a:br>
              <a:rPr lang="en-GB" dirty="0"/>
            </a:br>
            <a:endParaRPr lang="en-GB" dirty="0"/>
          </a:p>
          <a:p>
            <a:pPr lvl="0" indent="0">
              <a:buNone/>
            </a:pPr>
            <a:r>
              <a:rPr lang="en-GB" dirty="0" err="1">
                <a:latin typeface="Courier"/>
              </a:rPr>
              <a:t>irsrd</a:t>
            </a:r>
            <a:r>
              <a:rPr lang="en-GB" dirty="0">
                <a:latin typeface="Courier"/>
              </a:rPr>
              <a:t> 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%&gt;%</a:t>
            </a:r>
            <a:r>
              <a:rPr lang="en-GB" dirty="0">
                <a:latin typeface="Courier"/>
              </a:rPr>
              <a:t> </a:t>
            </a:r>
            <a:br>
              <a:rPr lang="en-GB" dirty="0"/>
            </a:br>
            <a:r>
              <a:rPr lang="en-GB" dirty="0">
                <a:latin typeface="Courier"/>
              </a:rPr>
              <a:t>  </a:t>
            </a:r>
            <a:r>
              <a:rPr lang="en-GB" dirty="0" err="1">
                <a:solidFill>
                  <a:srgbClr val="06287E"/>
                </a:solidFill>
                <a:latin typeface="Courier"/>
              </a:rPr>
              <a:t>group_by</a:t>
            </a:r>
            <a:r>
              <a:rPr lang="en-GB" dirty="0">
                <a:latin typeface="Courier"/>
              </a:rPr>
              <a:t>(</a:t>
            </a:r>
            <a:r>
              <a:rPr lang="en-GB" dirty="0" err="1">
                <a:latin typeface="Courier"/>
              </a:rPr>
              <a:t>cont</a:t>
            </a:r>
            <a:r>
              <a:rPr lang="en-GB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lang="en-GB" dirty="0" err="1">
                <a:latin typeface="Courier"/>
              </a:rPr>
              <a:t>continent</a:t>
            </a:r>
            <a:r>
              <a:rPr lang="en-GB" dirty="0">
                <a:latin typeface="Courier"/>
              </a:rPr>
              <a:t>) 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%&gt;%</a:t>
            </a:r>
            <a:r>
              <a:rPr lang="en-GB" dirty="0">
                <a:latin typeface="Courier"/>
              </a:rPr>
              <a:t> </a:t>
            </a:r>
            <a:r>
              <a:rPr lang="en-GB" i="1" dirty="0">
                <a:solidFill>
                  <a:srgbClr val="60A0B0"/>
                </a:solidFill>
                <a:latin typeface="Courier"/>
              </a:rPr>
              <a:t># note that we are working in a different </a:t>
            </a:r>
            <a:br>
              <a:rPr lang="en-GB" dirty="0"/>
            </a:br>
            <a:r>
              <a:rPr lang="en-GB" dirty="0">
                <a:latin typeface="Courier"/>
              </a:rPr>
              <a:t>                              </a:t>
            </a:r>
            <a:r>
              <a:rPr lang="en-GB" i="1" dirty="0">
                <a:solidFill>
                  <a:srgbClr val="60A0B0"/>
                </a:solidFill>
                <a:latin typeface="Courier"/>
              </a:rPr>
              <a:t># environment now, the pipe will not work unless </a:t>
            </a:r>
            <a:br>
              <a:rPr lang="en-GB" dirty="0"/>
            </a:br>
            <a:r>
              <a:rPr lang="en-GB" dirty="0">
                <a:latin typeface="Courier"/>
              </a:rPr>
              <a:t>                              </a:t>
            </a:r>
            <a:r>
              <a:rPr lang="en-GB" i="1" dirty="0">
                <a:solidFill>
                  <a:srgbClr val="60A0B0"/>
                </a:solidFill>
                <a:latin typeface="Courier"/>
              </a:rPr>
              <a:t># we define the destination of the continent variable</a:t>
            </a:r>
            <a:br>
              <a:rPr lang="en-GB" dirty="0"/>
            </a:br>
            <a:r>
              <a:rPr lang="en-GB" dirty="0">
                <a:latin typeface="Courier"/>
              </a:rPr>
              <a:t>  </a:t>
            </a:r>
            <a:r>
              <a:rPr lang="en-GB" dirty="0">
                <a:solidFill>
                  <a:srgbClr val="06287E"/>
                </a:solidFill>
                <a:latin typeface="Courier"/>
              </a:rPr>
              <a:t>select</a:t>
            </a:r>
            <a:r>
              <a:rPr lang="en-GB" dirty="0">
                <a:latin typeface="Courier"/>
              </a:rPr>
              <a:t>(</a:t>
            </a:r>
            <a:r>
              <a:rPr lang="en-GB" dirty="0">
                <a:solidFill>
                  <a:srgbClr val="06287E"/>
                </a:solidFill>
                <a:latin typeface="Courier"/>
              </a:rPr>
              <a:t>contains</a:t>
            </a:r>
            <a:r>
              <a:rPr lang="en-GB" dirty="0">
                <a:latin typeface="Courier"/>
              </a:rPr>
              <a:t>(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"p"</a:t>
            </a:r>
            <a:r>
              <a:rPr lang="en-GB" dirty="0">
                <a:latin typeface="Courier"/>
              </a:rPr>
              <a:t>)) 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%&gt;%</a:t>
            </a:r>
            <a:br>
              <a:rPr lang="en-GB" dirty="0"/>
            </a:br>
            <a:r>
              <a:rPr lang="en-GB" dirty="0">
                <a:latin typeface="Courier"/>
              </a:rPr>
              <a:t>  </a:t>
            </a:r>
            <a:r>
              <a:rPr lang="en-GB" dirty="0">
                <a:solidFill>
                  <a:srgbClr val="06287E"/>
                </a:solidFill>
                <a:latin typeface="Courier"/>
              </a:rPr>
              <a:t>summarise</a:t>
            </a:r>
            <a:r>
              <a:rPr lang="en-GB" dirty="0">
                <a:latin typeface="Courier"/>
              </a:rPr>
              <a:t>(</a:t>
            </a:r>
            <a:r>
              <a:rPr lang="en-GB" dirty="0">
                <a:solidFill>
                  <a:srgbClr val="06287E"/>
                </a:solidFill>
                <a:latin typeface="Courier"/>
              </a:rPr>
              <a:t>mean</a:t>
            </a:r>
            <a:r>
              <a:rPr lang="en-GB" dirty="0">
                <a:latin typeface="Courier"/>
              </a:rPr>
              <a:t>(map))</a:t>
            </a:r>
          </a:p>
          <a:p>
            <a:pPr lvl="0" indent="0">
              <a:buNone/>
            </a:pPr>
            <a:r>
              <a:rPr lang="en-GB" dirty="0">
                <a:latin typeface="Courier"/>
              </a:rPr>
              <a:t>## Adding missing grouping variables: `</a:t>
            </a:r>
            <a:r>
              <a:rPr lang="en-GB" dirty="0" err="1">
                <a:latin typeface="Courier"/>
              </a:rPr>
              <a:t>cont$continent</a:t>
            </a:r>
            <a:r>
              <a:rPr lang="en-GB" dirty="0">
                <a:latin typeface="Courier"/>
              </a:rPr>
              <a:t>`</a:t>
            </a:r>
          </a:p>
          <a:p>
            <a:pPr lvl="0" indent="0">
              <a:buNone/>
            </a:pPr>
            <a:r>
              <a:rPr lang="en-GB" dirty="0">
                <a:latin typeface="Courier"/>
              </a:rPr>
              <a:t>## # A </a:t>
            </a:r>
            <a:r>
              <a:rPr lang="en-GB" dirty="0" err="1">
                <a:latin typeface="Courier"/>
              </a:rPr>
              <a:t>tibble</a:t>
            </a:r>
            <a:r>
              <a:rPr lang="en-GB" dirty="0">
                <a:latin typeface="Courier"/>
              </a:rPr>
              <a:t>: 5 x 2
##   `</a:t>
            </a:r>
            <a:r>
              <a:rPr lang="en-GB" dirty="0" err="1">
                <a:latin typeface="Courier"/>
              </a:rPr>
              <a:t>cont$continent</a:t>
            </a:r>
            <a:r>
              <a:rPr lang="en-GB" dirty="0">
                <a:latin typeface="Courier"/>
              </a:rPr>
              <a:t>` `mean(map)`
##   &lt;</a:t>
            </a:r>
            <a:r>
              <a:rPr lang="en-GB" dirty="0" err="1">
                <a:latin typeface="Courier"/>
              </a:rPr>
              <a:t>chr</a:t>
            </a:r>
            <a:r>
              <a:rPr lang="en-GB" dirty="0">
                <a:latin typeface="Courier"/>
              </a:rPr>
              <a:t>&gt;                  &lt;</a:t>
            </a:r>
            <a:r>
              <a:rPr lang="en-GB" dirty="0" err="1">
                <a:latin typeface="Courier"/>
              </a:rPr>
              <a:t>dbl</a:t>
            </a:r>
            <a:r>
              <a:rPr lang="en-GB" dirty="0">
                <a:latin typeface="Courier"/>
              </a:rPr>
              <a:t>&gt;
## 1 Africa                  119.
## 2 Americas                121.
## 3 Asia                    120.
## 4 Europe                  123.
## 5 Oceania                 116.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B0082-5FF8-4AFC-A2D7-27AC564F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43</a:t>
            </a:fld>
            <a:endParaRPr lang="el-G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966759-4F7F-4255-86C7-4DD0590F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GB" dirty="0"/>
              <a:t>Computations with criteria: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00C17-0E07-4480-B694-1E6727BE4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 lang="en-GB" sz="1600" i="1" dirty="0">
                <a:solidFill>
                  <a:srgbClr val="60A0B0"/>
                </a:solidFill>
                <a:latin typeface="Courier"/>
              </a:rPr>
              <a:t># how about calculating all means?</a:t>
            </a:r>
          </a:p>
          <a:p>
            <a:pPr lvl="0" indent="0">
              <a:buNone/>
            </a:pPr>
            <a:br>
              <a:rPr lang="en-GB" sz="1600" dirty="0"/>
            </a:br>
            <a:r>
              <a:rPr lang="en-GB" sz="1600" dirty="0" err="1">
                <a:latin typeface="Courier"/>
              </a:rPr>
              <a:t>irsrd</a:t>
            </a:r>
            <a:r>
              <a:rPr lang="en-GB" sz="1600" dirty="0">
                <a:latin typeface="Courier"/>
              </a:rPr>
              <a:t> 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%&gt;%</a:t>
            </a:r>
            <a:r>
              <a:rPr lang="en-GB" sz="1600" dirty="0">
                <a:latin typeface="Courier"/>
              </a:rPr>
              <a:t> </a:t>
            </a:r>
            <a:br>
              <a:rPr lang="en-GB" sz="1600" dirty="0"/>
            </a:br>
            <a:r>
              <a:rPr lang="en-GB" sz="1600" dirty="0">
                <a:latin typeface="Courier"/>
              </a:rPr>
              <a:t>  </a:t>
            </a:r>
            <a:r>
              <a:rPr lang="en-GB" sz="1600" dirty="0" err="1">
                <a:solidFill>
                  <a:srgbClr val="06287E"/>
                </a:solidFill>
                <a:latin typeface="Courier"/>
              </a:rPr>
              <a:t>group_by</a:t>
            </a:r>
            <a:r>
              <a:rPr lang="en-GB" sz="1600" dirty="0">
                <a:latin typeface="Courier"/>
              </a:rPr>
              <a:t>(</a:t>
            </a:r>
            <a:r>
              <a:rPr lang="en-GB" sz="1600" dirty="0" err="1">
                <a:latin typeface="Courier"/>
              </a:rPr>
              <a:t>cont</a:t>
            </a:r>
            <a:r>
              <a:rPr lang="en-GB" sz="16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lang="en-GB" sz="1600" dirty="0" err="1">
                <a:latin typeface="Courier"/>
              </a:rPr>
              <a:t>continent</a:t>
            </a:r>
            <a:r>
              <a:rPr lang="en-GB" sz="1600" dirty="0">
                <a:latin typeface="Courier"/>
              </a:rPr>
              <a:t>) 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lang="en-GB" sz="1600" dirty="0"/>
            </a:br>
            <a:r>
              <a:rPr lang="en-GB" sz="1600" dirty="0">
                <a:latin typeface="Courier"/>
              </a:rPr>
              <a:t>  </a:t>
            </a:r>
            <a:r>
              <a:rPr lang="en-GB" sz="1600" dirty="0">
                <a:solidFill>
                  <a:srgbClr val="06287E"/>
                </a:solidFill>
                <a:latin typeface="Courier"/>
              </a:rPr>
              <a:t>select</a:t>
            </a:r>
            <a:r>
              <a:rPr lang="en-GB" sz="1600" dirty="0">
                <a:latin typeface="Courier"/>
              </a:rPr>
              <a:t>(</a:t>
            </a:r>
            <a:r>
              <a:rPr lang="en-GB" sz="1600" dirty="0">
                <a:solidFill>
                  <a:srgbClr val="06287E"/>
                </a:solidFill>
                <a:latin typeface="Courier"/>
              </a:rPr>
              <a:t>contains</a:t>
            </a:r>
            <a:r>
              <a:rPr lang="en-GB" sz="1600" dirty="0">
                <a:latin typeface="Courier"/>
              </a:rPr>
              <a:t>(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"p"</a:t>
            </a:r>
            <a:r>
              <a:rPr lang="en-GB" sz="1600" dirty="0">
                <a:latin typeface="Courier"/>
              </a:rPr>
              <a:t>)) 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%&gt;%</a:t>
            </a:r>
            <a:br>
              <a:rPr lang="en-GB" sz="1600" dirty="0"/>
            </a:br>
            <a:r>
              <a:rPr lang="en-GB" sz="1600" dirty="0">
                <a:latin typeface="Courier"/>
              </a:rPr>
              <a:t>  </a:t>
            </a:r>
            <a:r>
              <a:rPr lang="en-GB" sz="1600" dirty="0" err="1">
                <a:solidFill>
                  <a:srgbClr val="06287E"/>
                </a:solidFill>
                <a:latin typeface="Courier"/>
              </a:rPr>
              <a:t>map_dbl</a:t>
            </a:r>
            <a:r>
              <a:rPr lang="en-GB" sz="1600" dirty="0">
                <a:latin typeface="Courier"/>
              </a:rPr>
              <a:t>(mean)</a:t>
            </a:r>
          </a:p>
          <a:p>
            <a:pPr lvl="0" indent="0">
              <a:buNone/>
            </a:pPr>
            <a:r>
              <a:rPr lang="en-GB" sz="1600" dirty="0">
                <a:latin typeface="Courier"/>
              </a:rPr>
              <a:t>## Adding missing grouping variables: `</a:t>
            </a:r>
            <a:r>
              <a:rPr lang="en-GB" sz="1600" dirty="0" err="1">
                <a:latin typeface="Courier"/>
              </a:rPr>
              <a:t>cont$continent</a:t>
            </a:r>
            <a:r>
              <a:rPr lang="en-GB" sz="1600" dirty="0">
                <a:latin typeface="Courier"/>
              </a:rPr>
              <a:t>`</a:t>
            </a:r>
          </a:p>
          <a:p>
            <a:pPr lvl="0" indent="0">
              <a:buNone/>
            </a:pPr>
            <a:r>
              <a:rPr lang="en-GB" sz="1600" dirty="0">
                <a:latin typeface="Courier"/>
              </a:rPr>
              <a:t>## Warning in </a:t>
            </a:r>
            <a:r>
              <a:rPr lang="en-GB" sz="1600" dirty="0" err="1">
                <a:latin typeface="Courier"/>
              </a:rPr>
              <a:t>mean.default</a:t>
            </a:r>
            <a:r>
              <a:rPr lang="en-GB" sz="1600" dirty="0">
                <a:latin typeface="Courier"/>
              </a:rPr>
              <a:t>(.x[[</a:t>
            </a:r>
            <a:r>
              <a:rPr lang="en-GB" sz="1600" dirty="0" err="1">
                <a:latin typeface="Courier"/>
              </a:rPr>
              <a:t>i</a:t>
            </a:r>
            <a:r>
              <a:rPr lang="en-GB" sz="1600" dirty="0">
                <a:latin typeface="Courier"/>
              </a:rPr>
              <a:t>]], ...): argument is not numeric or logical:
## returning NA</a:t>
            </a:r>
          </a:p>
          <a:p>
            <a:pPr lvl="0" indent="0">
              <a:buNone/>
            </a:pPr>
            <a:r>
              <a:rPr lang="en-GB" sz="1600" dirty="0">
                <a:latin typeface="Courier"/>
              </a:rPr>
              <a:t>##     </a:t>
            </a:r>
            <a:r>
              <a:rPr lang="en-GB" sz="1600" dirty="0" err="1">
                <a:latin typeface="Courier"/>
              </a:rPr>
              <a:t>cont$continent</a:t>
            </a:r>
            <a:r>
              <a:rPr lang="en-GB" sz="1600" dirty="0">
                <a:latin typeface="Courier"/>
              </a:rPr>
              <a:t>  </a:t>
            </a:r>
            <a:r>
              <a:rPr lang="en-GB" sz="1600" dirty="0" err="1">
                <a:latin typeface="Courier"/>
              </a:rPr>
              <a:t>systolic.pressure</a:t>
            </a:r>
            <a:r>
              <a:rPr lang="en-GB" sz="1600" dirty="0">
                <a:latin typeface="Courier"/>
              </a:rPr>
              <a:t> </a:t>
            </a:r>
            <a:r>
              <a:rPr lang="en-GB" sz="1600" dirty="0" err="1">
                <a:latin typeface="Courier"/>
              </a:rPr>
              <a:t>diastolic.pressure</a:t>
            </a:r>
            <a:r>
              <a:rPr lang="en-GB" sz="1600" dirty="0">
                <a:latin typeface="Courier"/>
              </a:rPr>
              <a:t>                map 
##                 NA          145.78654           73.15192          121.74744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AE665-7F14-4DDB-B631-84025159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44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6686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Interchanging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 indent="0">
              <a:buNone/>
            </a:pPr>
            <a:r>
              <a:rPr dirty="0" err="1">
                <a:latin typeface="Courier"/>
              </a:rPr>
              <a:t>irsrd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%&lt;&gt;%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latin typeface="Courier"/>
              </a:rPr>
              <a:t>tidyr</a:t>
            </a:r>
            <a:r>
              <a:rPr dirty="0">
                <a:solidFill>
                  <a:srgbClr val="4070A0"/>
                </a:solidFill>
                <a:latin typeface="Courier"/>
              </a:rPr>
              <a:t>::</a:t>
            </a:r>
            <a:r>
              <a:rPr dirty="0">
                <a:solidFill>
                  <a:srgbClr val="06287E"/>
                </a:solidFill>
                <a:latin typeface="Courier"/>
              </a:rPr>
              <a:t>gather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key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"sample"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value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"pressures"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systolic.pressure</a:t>
            </a:r>
            <a:r>
              <a:rPr dirty="0">
                <a:latin typeface="Courier"/>
              </a:rPr>
              <a:t>,</a:t>
            </a:r>
            <a:r>
              <a:rPr lang="en-GB" dirty="0">
                <a:latin typeface="Courier"/>
              </a:rPr>
              <a:t> </a:t>
            </a:r>
            <a:r>
              <a:rPr dirty="0" err="1">
                <a:latin typeface="Courier"/>
              </a:rPr>
              <a:t>diastolic.pressure</a:t>
            </a:r>
            <a:r>
              <a:rPr dirty="0">
                <a:latin typeface="Courier"/>
              </a:rPr>
              <a:t>)</a:t>
            </a:r>
            <a:br>
              <a:rPr dirty="0"/>
            </a:br>
            <a:endParaRPr lang="en-GB" dirty="0"/>
          </a:p>
          <a:p>
            <a:pPr lvl="0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glimpse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irsrd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Rows: 104
## Columns: 6
## $ </a:t>
            </a:r>
            <a:r>
              <a:rPr dirty="0" err="1">
                <a:latin typeface="Courier"/>
              </a:rPr>
              <a:t>sodium.excretion</a:t>
            </a:r>
            <a:r>
              <a:rPr dirty="0">
                <a:latin typeface="Courier"/>
              </a:rPr>
              <a:t>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149.3, 133.0, 142.6, 5.8, 0.2, 148.9, 184.3, 194.1, 1~
## $ country         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"Argentina", "Belgium", "Belgium", "Brazil", "Brazil"~
## $ gender          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"M", "M", "M", "F", "F", "F", "M", "F", "F", "F", "F"~
## $ map        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120.1667, 125.9667, 123.9333, 108.7333, 109.4000, 119~
## $ sample          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"</a:t>
            </a:r>
            <a:r>
              <a:rPr dirty="0" err="1">
                <a:latin typeface="Courier"/>
              </a:rPr>
              <a:t>systolic.pressure</a:t>
            </a:r>
            <a:r>
              <a:rPr dirty="0">
                <a:latin typeface="Courier"/>
              </a:rPr>
              <a:t>", "</a:t>
            </a:r>
            <a:r>
              <a:rPr dirty="0" err="1">
                <a:latin typeface="Courier"/>
              </a:rPr>
              <a:t>systolic.pressure</a:t>
            </a:r>
            <a:r>
              <a:rPr dirty="0">
                <a:latin typeface="Courier"/>
              </a:rPr>
              <a:t>", "</a:t>
            </a:r>
            <a:r>
              <a:rPr dirty="0" err="1">
                <a:latin typeface="Courier"/>
              </a:rPr>
              <a:t>systolic.p</a:t>
            </a:r>
            <a:r>
              <a:rPr dirty="0">
                <a:latin typeface="Courier"/>
              </a:rPr>
              <a:t>~
## $ pressures  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144.5, 143.3, 150.1, 141.1, 144.0, 137.6, 142.1, 144.~</a:t>
            </a:r>
          </a:p>
          <a:p>
            <a:pPr lvl="0" indent="0">
              <a:buNone/>
            </a:pPr>
            <a:r>
              <a:rPr dirty="0" err="1">
                <a:solidFill>
                  <a:srgbClr val="06287E"/>
                </a:solidFill>
                <a:latin typeface="Courier"/>
              </a:rPr>
              <a:t>nrow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irsrd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[1] 104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93E4C-0614-4777-AC53-CF9C0FA1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45</a:t>
            </a:fld>
            <a:endParaRPr lang="el-G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Interchanging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dirty="0"/>
              <a:t>To invert this function, use </a:t>
            </a:r>
            <a:r>
              <a:rPr dirty="0">
                <a:latin typeface="Courier"/>
              </a:rPr>
              <a:t>spread()</a:t>
            </a:r>
            <a:r>
              <a:rPr dirty="0"/>
              <a:t>.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tidyr</a:t>
            </a:r>
            <a:r>
              <a:rPr dirty="0">
                <a:solidFill>
                  <a:srgbClr val="4070A0"/>
                </a:solidFill>
                <a:latin typeface="Courier"/>
              </a:rPr>
              <a:t>::</a:t>
            </a:r>
            <a:r>
              <a:rPr dirty="0">
                <a:solidFill>
                  <a:srgbClr val="06287E"/>
                </a:solidFill>
                <a:latin typeface="Courier"/>
              </a:rPr>
              <a:t>spread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irsrd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key =</a:t>
            </a:r>
            <a:r>
              <a:rPr dirty="0">
                <a:latin typeface="Courier"/>
              </a:rPr>
              <a:t> sample, </a:t>
            </a:r>
            <a:r>
              <a:rPr dirty="0">
                <a:solidFill>
                  <a:srgbClr val="7D9029"/>
                </a:solidFill>
                <a:latin typeface="Courier"/>
              </a:rPr>
              <a:t>value =</a:t>
            </a:r>
            <a:r>
              <a:rPr dirty="0">
                <a:latin typeface="Courier"/>
              </a:rPr>
              <a:t> pressures) </a:t>
            </a:r>
            <a:r>
              <a:rPr i="1" dirty="0">
                <a:solidFill>
                  <a:srgbClr val="60A0B0"/>
                </a:solidFill>
                <a:latin typeface="Courier"/>
              </a:rPr>
              <a:t># no characters this time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tibble</a:t>
            </a:r>
            <a:r>
              <a:rPr dirty="0">
                <a:latin typeface="Courier"/>
              </a:rPr>
              <a:t>: 52 x 6
##    </a:t>
            </a:r>
            <a:r>
              <a:rPr dirty="0" err="1">
                <a:latin typeface="Courier"/>
              </a:rPr>
              <a:t>sodium.excretion</a:t>
            </a:r>
            <a:r>
              <a:rPr dirty="0">
                <a:latin typeface="Courier"/>
              </a:rPr>
              <a:t> country          gender   map </a:t>
            </a:r>
            <a:r>
              <a:rPr dirty="0" err="1">
                <a:latin typeface="Courier"/>
              </a:rPr>
              <a:t>diastolic.press</a:t>
            </a:r>
            <a:r>
              <a:rPr dirty="0">
                <a:latin typeface="Courier"/>
              </a:rPr>
              <a:t>~ </a:t>
            </a:r>
            <a:r>
              <a:rPr dirty="0" err="1">
                <a:latin typeface="Courier"/>
              </a:rPr>
              <a:t>systolic.pressu</a:t>
            </a:r>
            <a:r>
              <a:rPr dirty="0">
                <a:latin typeface="Courier"/>
              </a:rPr>
              <a:t>~
##         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           &lt;</a:t>
            </a:r>
            <a:r>
              <a:rPr dirty="0" err="1">
                <a:latin typeface="Courier"/>
              </a:rPr>
              <a:t>chr</a:t>
            </a:r>
            <a:r>
              <a:rPr dirty="0">
                <a:latin typeface="Courier"/>
              </a:rPr>
              <a:t>&gt;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    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       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
##  1              0.2 Brazil           F       109.             61.4             144 
##  2              5.8 Brazil           F       109.             61.7             141.
##  3             26.8 Papua New Guinea F       116.             62.9             160.
##  4             51.3 Kenya            F       115.             67.9             140.
##  5             95.9 USA              M       133.             78.5             163.
##  6            108.  Trinidad         F       127.             75.5             156.
##  7            126.  USA              F       119.             72.4             140.
##  8            130.  Zimbabwe         M       124.             75.6             145.
##  9            130.  USA              F       124              73.2             152.
## 10            133   Belgium          M       126.             78.2             143.
## # ... with 42 more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FB837-ED27-4431-BDD4-40F3CB1B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46</a:t>
            </a:fld>
            <a:endParaRPr lang="el-G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>
                <a:latin typeface="Courier"/>
              </a:rPr>
              <a:t>apply</a:t>
            </a:r>
            <a:r>
              <a:t> family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028700"/>
          <a:ext cx="10515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looping 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and producing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apply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lapply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sapply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vector;matrix;list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tapply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subsets of a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mapply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in parallel application over a set of 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B67949-CE90-47CD-91C0-645B5A67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5</a:t>
            </a:fld>
            <a:endParaRPr lang="el-G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GB"/>
              <a:t>apply()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/>
            <a:r>
              <a:rPr dirty="0"/>
              <a:t>A base function used to run the same function over array margins</a:t>
            </a:r>
          </a:p>
          <a:p>
            <a:pPr lvl="1"/>
            <a:r>
              <a:rPr dirty="0"/>
              <a:t>Turn a data frame into a matrix (using the </a:t>
            </a:r>
            <a:r>
              <a:rPr dirty="0" err="1">
                <a:latin typeface="Courier"/>
              </a:rPr>
              <a:t>as.matrix</a:t>
            </a:r>
            <a:r>
              <a:rPr dirty="0"/>
              <a:t>)</a:t>
            </a:r>
          </a:p>
          <a:p>
            <a:pPr marL="0" lvl="0" indent="0">
              <a:buNone/>
            </a:pPr>
            <a:r>
              <a:rPr b="1" dirty="0"/>
              <a:t>Syntax</a:t>
            </a:r>
          </a:p>
          <a:p>
            <a:pPr marL="0" lvl="0" indent="0">
              <a:buNone/>
            </a:pPr>
            <a:r>
              <a:rPr dirty="0">
                <a:latin typeface="Courier"/>
              </a:rPr>
              <a:t>apply (X, MARGIN, FUN, ...)</a:t>
            </a:r>
          </a:p>
          <a:p>
            <a:pPr marL="0" lvl="0" indent="0">
              <a:buNone/>
            </a:pPr>
            <a:r>
              <a:rPr b="1" dirty="0"/>
              <a:t>By default, 1 indicates rows, 2 columns and c(1,2) both.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548E8-5A49-47C7-991E-CF0F197D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6</a:t>
            </a:fld>
            <a:endParaRPr lang="el-G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GB" dirty="0"/>
              <a:t>l</a:t>
            </a:r>
            <a:r>
              <a:rPr dirty="0"/>
              <a:t>apply()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/>
              <a:t>A base function used to run the same function over lists</a:t>
            </a:r>
          </a:p>
          <a:p>
            <a:r>
              <a:rPr lang="en-GB" dirty="0"/>
              <a:t>Returns a list of the same length as X</a:t>
            </a:r>
          </a:p>
          <a:p>
            <a:pPr marL="0" lvl="0" indent="0">
              <a:buNone/>
            </a:pPr>
            <a:endParaRPr lang="en-GB" b="1" dirty="0"/>
          </a:p>
          <a:p>
            <a:pPr marL="0" lvl="0" indent="0">
              <a:buNone/>
            </a:pPr>
            <a:r>
              <a:rPr lang="en-GB" b="1" dirty="0"/>
              <a:t>Syntax</a:t>
            </a:r>
          </a:p>
          <a:p>
            <a:pPr marL="0" lvl="0" indent="0">
              <a:buNone/>
            </a:pPr>
            <a:r>
              <a:rPr lang="en-GB" dirty="0" err="1">
                <a:latin typeface="Courier"/>
              </a:rPr>
              <a:t>lapply</a:t>
            </a:r>
            <a:r>
              <a:rPr lang="en-GB" dirty="0">
                <a:latin typeface="Courier"/>
              </a:rPr>
              <a:t> (X, FUN)</a:t>
            </a:r>
          </a:p>
          <a:p>
            <a:pPr marL="0" lvl="0" indent="0">
              <a:buNone/>
            </a:pPr>
            <a:endParaRPr lang="en-GB" dirty="0">
              <a:latin typeface="Courier"/>
            </a:endParaRPr>
          </a:p>
          <a:p>
            <a:pPr marL="0" lvl="0" indent="0">
              <a:buNone/>
            </a:pPr>
            <a:r>
              <a:rPr lang="en-GB" dirty="0"/>
              <a:t>Anonymous functions</a:t>
            </a:r>
            <a:endParaRPr lang="en-GB" dirty="0">
              <a:latin typeface="Couri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548E8-5A49-47C7-991E-CF0F197D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7</a:t>
            </a:fld>
            <a:endParaRPr lang="el-GR"/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05E49AA0-8D92-4D2F-AF2A-22D1C66FF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752" y="1045029"/>
            <a:ext cx="5029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86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C5AA-DBD6-4930-96D7-D78C5878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sapply()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54AC0-919B-4B23-9B70-38645F80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Simplified output with regard to dimensions</a:t>
            </a:r>
          </a:p>
          <a:p>
            <a:r>
              <a:rPr lang="en-GB" dirty="0"/>
              <a:t>Allows data frames as input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Syntax</a:t>
            </a:r>
          </a:p>
          <a:p>
            <a:pPr marL="0" indent="0">
              <a:buNone/>
            </a:pPr>
            <a:r>
              <a:rPr lang="en-GB" dirty="0" err="1">
                <a:latin typeface="Courier"/>
              </a:rPr>
              <a:t>sapply</a:t>
            </a:r>
            <a:r>
              <a:rPr lang="en-GB" dirty="0">
                <a:latin typeface="Courier"/>
              </a:rPr>
              <a:t> (X, FUN)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* {</a:t>
            </a:r>
            <a:r>
              <a:rPr lang="en-GB" i="0" dirty="0" err="1">
                <a:solidFill>
                  <a:srgbClr val="05192D"/>
                </a:solidFill>
                <a:effectLst/>
                <a:latin typeface="Studio-Feixen-Sans"/>
              </a:rPr>
              <a:t>taRifx</a:t>
            </a:r>
            <a:r>
              <a:rPr lang="en-GB" i="0" dirty="0">
                <a:solidFill>
                  <a:srgbClr val="05192D"/>
                </a:solidFill>
                <a:effectLst/>
                <a:latin typeface="Studio-Feixen-Sans"/>
              </a:rPr>
              <a:t>} wrapper for column selection: </a:t>
            </a:r>
            <a:r>
              <a:rPr lang="en-GB" i="0" dirty="0" err="1">
                <a:solidFill>
                  <a:srgbClr val="05192D"/>
                </a:solidFill>
                <a:effectLst/>
                <a:latin typeface="Studio-Feixen-Sans"/>
              </a:rPr>
              <a:t>taRifx</a:t>
            </a:r>
            <a:r>
              <a:rPr lang="en-GB" dirty="0">
                <a:solidFill>
                  <a:srgbClr val="05192D"/>
                </a:solidFill>
                <a:latin typeface="Studio-Feixen-Sans"/>
              </a:rPr>
              <a:t>::</a:t>
            </a:r>
            <a:r>
              <a:rPr lang="en-GB" i="0" dirty="0" err="1">
                <a:solidFill>
                  <a:srgbClr val="05192D"/>
                </a:solidFill>
                <a:effectLst/>
                <a:latin typeface="Studio-Feixen-Sans"/>
              </a:rPr>
              <a:t>japply</a:t>
            </a:r>
            <a:r>
              <a:rPr lang="en-GB" i="0" dirty="0">
                <a:solidFill>
                  <a:srgbClr val="05192D"/>
                </a:solidFill>
                <a:effectLst/>
                <a:latin typeface="Studio-Feixen-Sans"/>
              </a:rPr>
              <a:t>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4D440-B152-4F07-B030-F23AE994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1291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3A48-F9B9-42ED-8A3A-3A44758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sapply()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813B-950D-4A4E-ADF5-9CC83DE6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>
                <a:latin typeface="Courier"/>
              </a:rPr>
              <a:t>sapply</a:t>
            </a:r>
            <a:r>
              <a:rPr dirty="0"/>
              <a:t> is used for lists just as </a:t>
            </a:r>
            <a:r>
              <a:rPr dirty="0" err="1">
                <a:latin typeface="Courier"/>
              </a:rPr>
              <a:t>lapply</a:t>
            </a:r>
            <a:r>
              <a:rPr dirty="0"/>
              <a:t> but returns a vector back</a:t>
            </a:r>
          </a:p>
          <a:p>
            <a:pPr lvl="1"/>
            <a:r>
              <a:rPr dirty="0" err="1">
                <a:latin typeface="Courier"/>
              </a:rPr>
              <a:t>sapply</a:t>
            </a:r>
            <a:r>
              <a:rPr dirty="0"/>
              <a:t> significantly expands its functionality in combination with the base function </a:t>
            </a:r>
            <a:r>
              <a:rPr dirty="0">
                <a:latin typeface="Courier"/>
              </a:rPr>
              <a:t>split(x, f)</a:t>
            </a:r>
          </a:p>
          <a:p>
            <a:pPr lvl="1"/>
            <a:r>
              <a:rPr dirty="0">
                <a:latin typeface="Courier"/>
              </a:rPr>
              <a:t>split()</a:t>
            </a:r>
            <a:r>
              <a:rPr dirty="0"/>
              <a:t> divides the input (x) according to groups (f).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F2609-1C32-4F88-B77B-63535326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340C-0B91-4E3B-B7B8-CA2F05F227AA}" type="slidenum">
              <a:rPr lang="el-GR" smtClean="0"/>
              <a:t>9</a:t>
            </a:fld>
            <a:endParaRPr lang="el-G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2047</TotalTime>
  <Words>5524</Words>
  <Application>Microsoft Office PowerPoint</Application>
  <PresentationFormat>Widescreen</PresentationFormat>
  <Paragraphs>337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Courier</vt:lpstr>
      <vt:lpstr>Studio-Feixen-Sans</vt:lpstr>
      <vt:lpstr>Office Theme</vt:lpstr>
      <vt:lpstr>Recursive functions and functional programming</vt:lpstr>
      <vt:lpstr>Repetitive tasks</vt:lpstr>
      <vt:lpstr>apply family</vt:lpstr>
      <vt:lpstr>Difference</vt:lpstr>
      <vt:lpstr>apply family</vt:lpstr>
      <vt:lpstr>apply()</vt:lpstr>
      <vt:lpstr>lapply()</vt:lpstr>
      <vt:lpstr>sapply()</vt:lpstr>
      <vt:lpstr>sapply()</vt:lpstr>
      <vt:lpstr>mapply()</vt:lpstr>
      <vt:lpstr>Data aggregation</vt:lpstr>
      <vt:lpstr>Data aggregation</vt:lpstr>
      <vt:lpstr>Data aggregation</vt:lpstr>
      <vt:lpstr>Data aggregation</vt:lpstr>
      <vt:lpstr>{dplyr}</vt:lpstr>
      <vt:lpstr>{tidyr}</vt:lpstr>
      <vt:lpstr>R session</vt:lpstr>
      <vt:lpstr>apply()</vt:lpstr>
      <vt:lpstr>apply()</vt:lpstr>
      <vt:lpstr>lapply()</vt:lpstr>
      <vt:lpstr>lapply()</vt:lpstr>
      <vt:lpstr>lapply()</vt:lpstr>
      <vt:lpstr>sapply()</vt:lpstr>
      <vt:lpstr>mapply()</vt:lpstr>
      <vt:lpstr>Data aggregation; implementation</vt:lpstr>
      <vt:lpstr>Data aggregation; implementation</vt:lpstr>
      <vt:lpstr>Data aggregation; implementation</vt:lpstr>
      <vt:lpstr>Data aggregation; implementation</vt:lpstr>
      <vt:lpstr>Data aggregation; implementation</vt:lpstr>
      <vt:lpstr>PowerPoint Presentation</vt:lpstr>
      <vt:lpstr>PowerPoint Presentation</vt:lpstr>
      <vt:lpstr>PowerPoint Presentation</vt:lpstr>
      <vt:lpstr>Import a database</vt:lpstr>
      <vt:lpstr>Practice on a database</vt:lpstr>
      <vt:lpstr>Selecting rows and columns with criteria or by position:</vt:lpstr>
      <vt:lpstr>Selecting rows and columns with criteria or by position:</vt:lpstr>
      <vt:lpstr>Selecting rows and columns with criteria or by position:</vt:lpstr>
      <vt:lpstr>Selecting rows and columns with criteria or by position:</vt:lpstr>
      <vt:lpstr>Selecting rows and columns with criteria or by position:</vt:lpstr>
      <vt:lpstr>Selecting rows and columns with criteria or by position:</vt:lpstr>
      <vt:lpstr>Selecting rows and columns with criteria or by position:</vt:lpstr>
      <vt:lpstr>Selecting rows and columns with criteria or by position:</vt:lpstr>
      <vt:lpstr>Computations with criteria:</vt:lpstr>
      <vt:lpstr>Computations with criteria:</vt:lpstr>
      <vt:lpstr>Interchanging formats</vt:lpstr>
      <vt:lpstr>Interchanging formats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1738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programming</dc:title>
  <dc:creator>Fani Apostolidou Kiouti</dc:creator>
  <cp:keywords/>
  <cp:lastModifiedBy>Fani Apostolidou</cp:lastModifiedBy>
  <cp:revision>13</cp:revision>
  <dcterms:created xsi:type="dcterms:W3CDTF">2021-10-04T08:36:15Z</dcterms:created>
  <dcterms:modified xsi:type="dcterms:W3CDTF">2021-10-10T09:52:09Z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October 2021</vt:lpwstr>
  </property>
  <property fmtid="{D5CDD505-2E9C-101B-9397-08002B2CF9AE}" pid="3" name="output">
    <vt:lpwstr/>
  </property>
</Properties>
</file>