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5A1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8" y="1576873"/>
            <a:ext cx="8708571" cy="19330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17232"/>
            <a:ext cx="8708572" cy="13405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D94E-91AB-42B8-AB42-53C7432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B9340C-0B91-4E3B-B7B8-CA2F05F227A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185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E1A2-632B-4039-97C1-ABDC977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0"/>
            <a:ext cx="10515600" cy="614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1E97-ECB1-44F4-BBAB-BA92A27A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7078"/>
            <a:ext cx="10515600" cy="52998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C1FE-60C7-496A-8323-83739C7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73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9DB7-140B-4E64-84E1-4299D932D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CB3D-B538-42D8-A304-573E5540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B39B-421C-4AF6-A54B-D4458AA8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7"/>
            <a:ext cx="10515600" cy="5047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510D-88CD-424A-879E-F3AA98C6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87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40D1-4356-4D2A-8215-543A8B9E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352B-E280-44D4-B25D-5A1D1238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7D88-A51F-4DB9-86D9-D274AB22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9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846-52C1-48FE-BC1C-83AA6ADF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8"/>
            <a:ext cx="10515600" cy="633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607-DBFB-47B1-9C43-2EBAC3FB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473EA-71DA-4177-9703-81BDEDD0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DAB3-3FA0-471A-A6D3-BDC40AA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244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FC57-F43E-4565-A92B-35C31685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887"/>
            <a:ext cx="10515600" cy="70789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D470-5466-49D0-BA8B-A6945922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7397"/>
            <a:ext cx="5157787" cy="82391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B4B44-45A5-4388-B958-7DFA5B0F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2926"/>
            <a:ext cx="5157787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C8B0-D7DA-496F-8A74-47E698F07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7397"/>
            <a:ext cx="5183188" cy="823912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2D94D-5AD9-48B7-92B2-A038D886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2926"/>
            <a:ext cx="5183188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230A-FA1D-4D4F-BC0A-165B3F7F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57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9B9E-9667-4A3F-B5E3-AD6C9638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4"/>
            <a:ext cx="10515600" cy="6519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3AEA-1E64-417C-9DB6-053CFD9C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28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CE48-2EF9-4218-8B43-67F44F2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86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9282-756A-4A13-A83C-53FF5F9C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B62F-7068-47E2-B784-30FE7DC4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2ED12-8D7C-4122-BF0C-B1FFCC2F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EC9F-BE5E-4470-B635-49E84C3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90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D19-D815-4A1A-8F05-2F1807CE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CF3D-45F7-4C60-93BE-9222A6D7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B937-6D01-4E06-986A-E99B16EF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3691-BB67-4D90-A639-83D25A4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74B9-86F4-4535-84CE-2CAE791F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5823-1199-4CAB-8BE4-1481B7C5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8F57-C5FC-4CF7-A6D9-7A2CCB08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8AB9340C-0B91-4E3B-B7B8-CA2F05F227A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83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ug.ctan.org/info/undergradmath/undergradmath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8" y="1576873"/>
            <a:ext cx="8708571" cy="1933090"/>
          </a:xfrm>
        </p:spPr>
        <p:txBody>
          <a:bodyPr/>
          <a:lstStyle/>
          <a:p>
            <a:pPr marL="0" lvl="0" indent="0">
              <a:buNone/>
            </a:pPr>
            <a:r>
              <a:t>Reproducible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17232"/>
            <a:ext cx="8708572" cy="1340567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Fani Apostolidou Kiouti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Lists may be ordered or unordered. Ordered list are defined with numbers and unordered with dashes.</a:t>
            </a:r>
          </a:p>
          <a:p>
            <a:pPr marL="0" lvl="0" indent="0">
              <a:buNone/>
            </a:pPr>
            <a:r>
              <a:t>The syntax</a:t>
            </a:r>
          </a:p>
          <a:p>
            <a:pPr lvl="0" indent="0">
              <a:buNone/>
            </a:pPr>
            <a:r>
              <a:rPr>
                <a:latin typeface="Courier"/>
              </a:rPr>
              <a:t>1. first
 -  item
2. second</a:t>
            </a:r>
          </a:p>
          <a:p>
            <a:pPr marL="0" lvl="0" indent="0">
              <a:buNone/>
            </a:pPr>
            <a:r>
              <a:t>will return</a:t>
            </a:r>
          </a:p>
          <a:p>
            <a:pPr lvl="1">
              <a:buAutoNum type="arabicPeriod"/>
            </a:pPr>
            <a:r>
              <a:t>first</a:t>
            </a:r>
          </a:p>
          <a:p>
            <a:pPr lvl="1"/>
            <a:r>
              <a:t>item</a:t>
            </a:r>
          </a:p>
          <a:p>
            <a:pPr lvl="1">
              <a:buAutoNum type="arabicPeriod" startAt="2"/>
            </a:pPr>
            <a:r>
              <a:t>second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A813B-950D-4A4E-ADF5-9CC83DE63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To insert equations in the methodological report; the syntax follows </a:t>
                </a:r>
                <a:r>
                  <a:rPr dirty="0" err="1">
                    <a:hlinkClick r:id="rId2"/>
                  </a:rPr>
                  <a:t>MathJax</a:t>
                </a:r>
                <a:r>
                  <a:rPr dirty="0"/>
                  <a:t> and is rendered within dollar signs:</a:t>
                </a:r>
                <a:endParaRPr lang="en-GB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$\mu = \frac{\sum_{</a:t>
                </a:r>
                <a:r>
                  <a:rPr dirty="0" err="1">
                    <a:latin typeface="Courier"/>
                  </a:rPr>
                  <a:t>i</a:t>
                </a:r>
                <a:r>
                  <a:rPr dirty="0">
                    <a:latin typeface="Courier"/>
                  </a:rPr>
                  <a:t> = 1}^N{</a:t>
                </a:r>
                <a:r>
                  <a:rPr dirty="0" err="1">
                    <a:latin typeface="Courier"/>
                  </a:rPr>
                  <a:t>x_i</a:t>
                </a:r>
                <a:r>
                  <a:rPr dirty="0">
                    <a:latin typeface="Courier"/>
                  </a:rPr>
                  <a:t>}}{N}$</a:t>
                </a:r>
                <a:endParaRPr lang="en-GB" dirty="0">
                  <a:latin typeface="Courier"/>
                </a:endParaRPr>
              </a:p>
              <a:p>
                <a:pPr lvl="0" indent="0">
                  <a:buNone/>
                </a:pPr>
                <a:endParaRPr lang="en-GB" dirty="0">
                  <a:latin typeface="Courier"/>
                </a:endParaRPr>
              </a:p>
              <a:p>
                <a:pPr lvl="0" indent="0">
                  <a:buNone/>
                </a:pPr>
                <a:endParaRPr dirty="0">
                  <a:latin typeface="Courier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A813B-950D-4A4E-ADF5-9CC83DE63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Inline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S</a:t>
            </a:r>
            <a:r>
              <a:rPr dirty="0"/>
              <a:t>mall pieces of code in line with the text; for example a value extracted from an object</a:t>
            </a:r>
            <a:r>
              <a:rPr lang="en-GB" dirty="0"/>
              <a:t>.</a:t>
            </a:r>
          </a:p>
          <a:p>
            <a:pPr marL="0" lvl="0" indent="0">
              <a:buNone/>
            </a:pPr>
            <a:r>
              <a:rPr lang="en-GB" dirty="0"/>
              <a:t>S</a:t>
            </a:r>
            <a:r>
              <a:rPr dirty="0" err="1"/>
              <a:t>yntax</a:t>
            </a:r>
            <a:r>
              <a:rPr dirty="0"/>
              <a:t> </a:t>
            </a:r>
            <a:r>
              <a:rPr dirty="0">
                <a:latin typeface="Courier"/>
              </a:rPr>
              <a:t>`r</a:t>
            </a:r>
            <a:r>
              <a:rPr lang="en-GB" dirty="0">
                <a:latin typeface="Courier"/>
              </a:rPr>
              <a:t>function</a:t>
            </a:r>
            <a:r>
              <a:rPr dirty="0">
                <a:latin typeface="Courier"/>
              </a:rPr>
              <a:t>`</a:t>
            </a:r>
            <a:r>
              <a:rPr lang="en-GB" dirty="0"/>
              <a:t> and </a:t>
            </a:r>
            <a:r>
              <a:rPr dirty="0"/>
              <a:t>the command will be evaluated</a:t>
            </a:r>
            <a:r>
              <a:rPr lang="en-GB" dirty="0"/>
              <a:t>; o</a:t>
            </a:r>
            <a:r>
              <a:rPr dirty="0" err="1"/>
              <a:t>nly</a:t>
            </a:r>
            <a:r>
              <a:rPr dirty="0"/>
              <a:t> the result will be displayed in text.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The integration of text and executable code in one single document; to insert code, in various languages, first and foremost use the code chunk syntax: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```{r}</a:t>
            </a:r>
            <a:endParaRPr lang="en-GB" dirty="0">
              <a:latin typeface="Courier"/>
            </a:endParaRPr>
          </a:p>
          <a:p>
            <a:pPr marL="0" lvl="0" indent="0">
              <a:buNone/>
            </a:pP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>
                <a:latin typeface="Courier"/>
              </a:rPr>
              <a:t>```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Many other languages are supported </a:t>
            </a:r>
            <a:r>
              <a:rPr dirty="0"/>
              <a:t>in {</a:t>
            </a:r>
            <a:r>
              <a:rPr dirty="0" err="1"/>
              <a:t>knitr</a:t>
            </a:r>
            <a:r>
              <a:rPr dirty="0"/>
              <a:t>}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Having set the language one can name the code chunk with one a white space after the language name.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```{r current chunk}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GB" dirty="0"/>
              <a:t>U</a:t>
            </a:r>
            <a:r>
              <a:rPr dirty="0" err="1"/>
              <a:t>seful</a:t>
            </a:r>
            <a:r>
              <a:rPr dirty="0"/>
              <a:t> </a:t>
            </a:r>
            <a:r>
              <a:rPr lang="en-GB" dirty="0"/>
              <a:t>options </a:t>
            </a:r>
            <a:r>
              <a:rPr dirty="0"/>
              <a:t>include </a:t>
            </a:r>
            <a:r>
              <a:rPr dirty="0">
                <a:latin typeface="Courier"/>
              </a:rPr>
              <a:t>echo</a:t>
            </a:r>
            <a:r>
              <a:rPr dirty="0"/>
              <a:t>, </a:t>
            </a:r>
            <a:r>
              <a:rPr dirty="0">
                <a:latin typeface="Courier"/>
              </a:rPr>
              <a:t>error</a:t>
            </a:r>
            <a:r>
              <a:rPr dirty="0"/>
              <a:t>, </a:t>
            </a:r>
            <a:r>
              <a:rPr dirty="0">
                <a:latin typeface="Courier"/>
              </a:rPr>
              <a:t>eval</a:t>
            </a:r>
            <a:r>
              <a:rPr dirty="0"/>
              <a:t>, </a:t>
            </a:r>
            <a:r>
              <a:rPr dirty="0">
                <a:latin typeface="Courier"/>
              </a:rPr>
              <a:t>message</a:t>
            </a:r>
            <a:r>
              <a:rPr dirty="0"/>
              <a:t>, </a:t>
            </a:r>
            <a:r>
              <a:rPr dirty="0">
                <a:latin typeface="Courier"/>
              </a:rPr>
              <a:t>warning</a:t>
            </a:r>
            <a:r>
              <a:rPr dirty="0"/>
              <a:t>, </a:t>
            </a:r>
            <a:r>
              <a:rPr dirty="0">
                <a:latin typeface="Courier"/>
              </a:rPr>
              <a:t>comment</a:t>
            </a:r>
            <a:r>
              <a:rPr dirty="0"/>
              <a:t> and figure options.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All options are logical except from the figure options.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>
                <a:latin typeface="Courier"/>
              </a:rPr>
              <a:t>```{r current chunk, warning = F, message = F}</a:t>
            </a:r>
          </a:p>
          <a:p>
            <a:pPr marL="0" lvl="0" indent="0">
              <a:buNone/>
            </a:pPr>
            <a:r>
              <a:rPr dirty="0"/>
              <a:t>will display code and results without messages</a:t>
            </a:r>
          </a:p>
          <a:p>
            <a:pPr marL="0" lvl="0" indent="0">
              <a:buNone/>
            </a:pPr>
            <a:endParaRPr lang="en-GB" dirty="0">
              <a:latin typeface="Courier"/>
            </a:endParaRPr>
          </a:p>
          <a:p>
            <a:pPr marL="0" lvl="0" indent="0">
              <a:buNone/>
            </a:pPr>
            <a:r>
              <a:rPr dirty="0">
                <a:latin typeface="Courier"/>
              </a:rPr>
              <a:t>```{r current chunk, eval = F}</a:t>
            </a:r>
          </a:p>
          <a:p>
            <a:pPr marL="0" lvl="0" indent="0">
              <a:buNone/>
            </a:pPr>
            <a:r>
              <a:rPr dirty="0"/>
              <a:t>will display only code and</a:t>
            </a:r>
          </a:p>
          <a:p>
            <a:pPr marL="0" lvl="0" indent="0">
              <a:buNone/>
            </a:pPr>
            <a:endParaRPr lang="en-GB" dirty="0">
              <a:latin typeface="Courier"/>
            </a:endParaRPr>
          </a:p>
          <a:p>
            <a:pPr marL="0" lvl="0" indent="0">
              <a:buNone/>
            </a:pPr>
            <a:r>
              <a:rPr dirty="0">
                <a:latin typeface="Courier"/>
              </a:rPr>
              <a:t>```{r current chunk, echo = F}</a:t>
            </a:r>
          </a:p>
          <a:p>
            <a:pPr marL="0" lvl="0" indent="0">
              <a:buNone/>
            </a:pPr>
            <a:r>
              <a:rPr dirty="0"/>
              <a:t>will display only the result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Tables from data frames are either inserted from functions such as </a:t>
            </a:r>
            <a:r>
              <a:rPr dirty="0" err="1">
                <a:latin typeface="Courier"/>
              </a:rPr>
              <a:t>kable</a:t>
            </a:r>
            <a:r>
              <a:rPr dirty="0">
                <a:latin typeface="Courier"/>
              </a:rPr>
              <a:t>()</a:t>
            </a:r>
            <a:r>
              <a:rPr dirty="0"/>
              <a:t> or from packages like </a:t>
            </a:r>
            <a:r>
              <a:rPr dirty="0" err="1">
                <a:latin typeface="Courier"/>
              </a:rPr>
              <a:t>kableExtra</a:t>
            </a:r>
            <a:r>
              <a:rPr dirty="0"/>
              <a:t>, </a:t>
            </a:r>
            <a:r>
              <a:rPr dirty="0" err="1">
                <a:latin typeface="Courier"/>
              </a:rPr>
              <a:t>gt</a:t>
            </a:r>
            <a:r>
              <a:rPr dirty="0"/>
              <a:t> in combination with </a:t>
            </a:r>
            <a:r>
              <a:rPr dirty="0" err="1">
                <a:latin typeface="Courier"/>
              </a:rPr>
              <a:t>gtsummary</a:t>
            </a:r>
            <a:r>
              <a:rPr dirty="0"/>
              <a:t>.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However, there is a syntax that facilitates quick table construction and uses dashes and vertical lines.</a:t>
            </a:r>
          </a:p>
          <a:p>
            <a:pPr lvl="0" indent="0">
              <a:buNone/>
            </a:pPr>
            <a:endParaRPr lang="en-GB"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Col1|Col2|Col3
----|----|---
val1|val2|val3
val4|val5|val6
val7|val8|val9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Vertical lines must only be aligned with the column headers line; the value lines may differ in length to accommodate their contents.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Object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dirty="0"/>
              <a:t>In general, if one wants to export a report to Word, they simply set {</a:t>
            </a:r>
            <a:r>
              <a:rPr lang="en-GB" dirty="0" err="1"/>
              <a:t>knitr</a:t>
            </a:r>
            <a:r>
              <a:rPr lang="en-GB" dirty="0"/>
              <a:t>} to knit to Word. Alternatively, one can use Rich Text Format:</a:t>
            </a:r>
          </a:p>
          <a:p>
            <a:pPr marL="0" lvl="0" indent="0">
              <a:buNone/>
            </a:pPr>
            <a:r>
              <a:rPr lang="en-GB" dirty="0" err="1">
                <a:latin typeface="Courier"/>
              </a:rPr>
              <a:t>as_rtf</a:t>
            </a:r>
            <a:r>
              <a:rPr lang="en-GB" dirty="0">
                <a:latin typeface="Courier"/>
              </a:rPr>
              <a:t>(object) -&gt; name</a:t>
            </a:r>
            <a:r>
              <a:rPr lang="en-GB" dirty="0"/>
              <a:t> </a:t>
            </a:r>
            <a:r>
              <a:rPr lang="en-GB" dirty="0" err="1">
                <a:latin typeface="Courier"/>
              </a:rPr>
              <a:t>write_file</a:t>
            </a:r>
            <a:r>
              <a:rPr lang="en-GB" dirty="0">
                <a:latin typeface="Courier"/>
              </a:rPr>
              <a:t>(name, path)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All plots and figures created in the Console will be separately displayed in the graphics manager and can be exported from there to various formats, both vector and raster.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Datasets may be exported into Excel or CSV files. To export to Excel, the {xlsx} is used, there is a native function for CSV files.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>
                <a:latin typeface="Courier"/>
              </a:rPr>
              <a:t>xlsx::write.xlsx(data, file = "path/name.xlsx")</a:t>
            </a:r>
            <a:r>
              <a:rPr dirty="0"/>
              <a:t> </a:t>
            </a:r>
            <a:r>
              <a:rPr dirty="0">
                <a:latin typeface="Courier"/>
              </a:rPr>
              <a:t>write.csv(data, file = "path/name.csv")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Principles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Reproducible research is considered nowadays a prerequisite for transparent science. To ensure your research is reproducible, three things must be considered:</a:t>
            </a:r>
            <a:endParaRPr lang="en-GB" dirty="0"/>
          </a:p>
          <a:p>
            <a:pPr lvl="1"/>
            <a:r>
              <a:rPr dirty="0"/>
              <a:t>Data availability</a:t>
            </a:r>
          </a:p>
          <a:p>
            <a:pPr lvl="1"/>
            <a:r>
              <a:rPr dirty="0"/>
              <a:t>System state at the moment of analysis</a:t>
            </a:r>
          </a:p>
          <a:p>
            <a:pPr lvl="1"/>
            <a:r>
              <a:rPr dirty="0"/>
              <a:t>All the code needed; both data cleaning and analytic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To document your system state your can use metadata packages like {</a:t>
            </a:r>
            <a:r>
              <a:rPr dirty="0" err="1"/>
              <a:t>sessioninfo</a:t>
            </a:r>
            <a:r>
              <a:rPr dirty="0"/>
              <a:t>} and {packrat}.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sessioninfo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session_info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Markdown and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Two markup languages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YAML is used to serialize data across all languages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Markdown can create reproducible, dynamic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Output format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To construct an R file with the ability to compile into a document with {</a:t>
            </a:r>
            <a:r>
              <a:rPr dirty="0" err="1"/>
              <a:t>rmarkdown</a:t>
            </a:r>
            <a:r>
              <a:rPr dirty="0"/>
              <a:t>} the header of the document should be a YAML object, contained into three dashes </a:t>
            </a:r>
            <a:r>
              <a:rPr dirty="0">
                <a:latin typeface="Courier"/>
              </a:rPr>
              <a:t>---</a:t>
            </a:r>
            <a:r>
              <a:rPr dirty="0"/>
              <a:t>. </a:t>
            </a:r>
          </a:p>
          <a:p>
            <a:pPr marL="0" lvl="0" indent="0">
              <a:buNone/>
            </a:pPr>
            <a:endParaRPr lang="en-GB" b="1" dirty="0"/>
          </a:p>
          <a:p>
            <a:pPr marL="0" lvl="0" indent="0">
              <a:buNone/>
            </a:pPr>
            <a:r>
              <a:rPr b="1" dirty="0"/>
              <a:t>title:</a:t>
            </a:r>
            <a:r>
              <a:rPr dirty="0"/>
              <a:t>, </a:t>
            </a:r>
            <a:r>
              <a:rPr b="1" dirty="0"/>
              <a:t>author:</a:t>
            </a:r>
            <a:r>
              <a:rPr dirty="0"/>
              <a:t> and </a:t>
            </a:r>
            <a:r>
              <a:rPr b="1" dirty="0"/>
              <a:t>date:</a:t>
            </a:r>
            <a:r>
              <a:rPr dirty="0"/>
              <a:t> may be sequential and do not need indentation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b="1" dirty="0"/>
              <a:t>output:</a:t>
            </a:r>
            <a:r>
              <a:rPr lang="en-GB" dirty="0"/>
              <a:t> is defined with 2 character indentation for the format and 4 for their options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Output format and options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---
output:
  </a:t>
            </a:r>
            <a:r>
              <a:rPr dirty="0" err="1">
                <a:latin typeface="Courier"/>
              </a:rPr>
              <a:t>html_document</a:t>
            </a:r>
            <a:r>
              <a:rPr dirty="0">
                <a:latin typeface="Courier"/>
              </a:rPr>
              <a:t>:
    toc: TRUE
---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html </a:t>
            </a:r>
            <a:r>
              <a:rPr dirty="0" err="1">
                <a:latin typeface="Courier"/>
              </a:rPr>
              <a:t>html_document</a:t>
            </a:r>
            <a:endParaRPr lang="en-GB" dirty="0"/>
          </a:p>
          <a:p>
            <a:pPr marL="0" lvl="0" indent="0">
              <a:buNone/>
            </a:pPr>
            <a:r>
              <a:rPr dirty="0"/>
              <a:t>pdf </a:t>
            </a:r>
            <a:r>
              <a:rPr dirty="0" err="1">
                <a:latin typeface="Courier"/>
              </a:rPr>
              <a:t>pdf_document</a:t>
            </a:r>
            <a:endParaRPr lang="en-GB" dirty="0"/>
          </a:p>
          <a:p>
            <a:pPr marL="0" lvl="0" indent="0">
              <a:buNone/>
            </a:pPr>
            <a:r>
              <a:rPr dirty="0"/>
              <a:t>Microsoft Word </a:t>
            </a:r>
            <a:r>
              <a:rPr dirty="0" err="1">
                <a:latin typeface="Courier"/>
              </a:rPr>
              <a:t>word_document</a:t>
            </a:r>
            <a:endParaRPr lang="en-GB" dirty="0"/>
          </a:p>
          <a:p>
            <a:pPr marL="0" lvl="0" indent="0">
              <a:buNone/>
            </a:pPr>
            <a:r>
              <a:rPr dirty="0"/>
              <a:t>OpenDocument Text </a:t>
            </a:r>
            <a:r>
              <a:rPr dirty="0" err="1">
                <a:latin typeface="Courier"/>
              </a:rPr>
              <a:t>odt_document</a:t>
            </a:r>
            <a:r>
              <a:rPr dirty="0"/>
              <a:t> </a:t>
            </a:r>
            <a:endParaRPr lang="en-GB" dirty="0"/>
          </a:p>
          <a:p>
            <a:pPr marL="0" lvl="0" indent="0">
              <a:buNone/>
            </a:pPr>
            <a:r>
              <a:rPr dirty="0"/>
              <a:t>Microsoft </a:t>
            </a:r>
            <a:r>
              <a:rPr dirty="0" err="1"/>
              <a:t>Powerpoint</a:t>
            </a:r>
            <a:r>
              <a:rPr dirty="0"/>
              <a:t> </a:t>
            </a:r>
            <a:r>
              <a:rPr dirty="0" err="1">
                <a:latin typeface="Courier"/>
              </a:rPr>
              <a:t>powerpoin_presentation</a:t>
            </a:r>
            <a:endParaRPr lang="en-GB" dirty="0">
              <a:latin typeface="Courier"/>
            </a:endParaRPr>
          </a:p>
          <a:p>
            <a:pPr marL="0" lvl="0" indent="0">
              <a:buNone/>
            </a:pPr>
            <a:r>
              <a:rPr dirty="0" err="1"/>
              <a:t>ioslides</a:t>
            </a:r>
            <a:r>
              <a:rPr dirty="0"/>
              <a:t> HTML </a:t>
            </a:r>
            <a:r>
              <a:rPr dirty="0" err="1">
                <a:latin typeface="Courier"/>
              </a:rPr>
              <a:t>ioslides_presentation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References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>
                <a:latin typeface="Courier"/>
              </a:rPr>
              <a:t>link-citations:</a:t>
            </a:r>
            <a:r>
              <a:rPr dirty="0"/>
              <a:t> enable</a:t>
            </a:r>
            <a:r>
              <a:rPr lang="en-GB" dirty="0"/>
              <a:t>s</a:t>
            </a:r>
            <a:r>
              <a:rPr dirty="0"/>
              <a:t> the use of DOI numbers in-line with the text </a:t>
            </a:r>
            <a:r>
              <a:rPr dirty="0">
                <a:latin typeface="Courier"/>
              </a:rPr>
              <a:t>[@doi:...]</a:t>
            </a:r>
            <a:r>
              <a:rPr dirty="0"/>
              <a:t> </a:t>
            </a:r>
            <a:endParaRPr lang="en-GB" dirty="0"/>
          </a:p>
          <a:p>
            <a:pPr marL="0" lvl="0" indent="0">
              <a:buNone/>
            </a:pPr>
            <a:r>
              <a:rPr dirty="0">
                <a:latin typeface="Courier"/>
              </a:rPr>
              <a:t>bibliography:</a:t>
            </a:r>
            <a:r>
              <a:rPr dirty="0"/>
              <a:t> point to the file containing the citations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.bib format</a:t>
            </a:r>
            <a:r>
              <a:rPr lang="en-GB" dirty="0"/>
              <a:t>;</a:t>
            </a:r>
            <a:r>
              <a:rPr dirty="0"/>
              <a:t> exported from all reference managers (Zotero, EndNote, </a:t>
            </a:r>
            <a:r>
              <a:rPr dirty="0" err="1"/>
              <a:t>Jabref</a:t>
            </a:r>
            <a:r>
              <a:rPr dirty="0"/>
              <a:t>, Mendeley) or from the databases (PubMed, Scopus)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---
output:
  </a:t>
            </a:r>
            <a:r>
              <a:rPr dirty="0" err="1">
                <a:latin typeface="Courier"/>
              </a:rPr>
              <a:t>html_document</a:t>
            </a:r>
            <a:r>
              <a:rPr dirty="0">
                <a:latin typeface="Courier"/>
              </a:rPr>
              <a:t>:
link-citations: yes
bibliography: </a:t>
            </a:r>
            <a:r>
              <a:rPr dirty="0" err="1">
                <a:latin typeface="Courier"/>
              </a:rPr>
              <a:t>references.bib</a:t>
            </a:r>
            <a:r>
              <a:rPr dirty="0">
                <a:latin typeface="Courier"/>
              </a:rPr>
              <a:t>
---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A table of contents is created according to the text’s headers definitions. 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>
                <a:latin typeface="Courier"/>
              </a:rPr>
              <a:t># </a:t>
            </a:r>
            <a:r>
              <a:rPr dirty="0"/>
              <a:t>first level header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>
                <a:latin typeface="Courier"/>
              </a:rPr>
              <a:t>## </a:t>
            </a:r>
            <a:r>
              <a:rPr dirty="0"/>
              <a:t>subheading </a:t>
            </a:r>
            <a:endParaRPr lang="en-GB" dirty="0"/>
          </a:p>
          <a:p>
            <a:pPr lvl="0">
              <a:buFontTx/>
              <a:buChar char="-"/>
            </a:pPr>
            <a:r>
              <a:rPr dirty="0"/>
              <a:t>and so forth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dirty="0"/>
              <a:t>A floating table of contents is on the left of the main text and follows the advance to the bottom.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---
output:
  </a:t>
            </a:r>
            <a:r>
              <a:rPr dirty="0" err="1">
                <a:latin typeface="Courier"/>
              </a:rPr>
              <a:t>html_document</a:t>
            </a:r>
            <a:r>
              <a:rPr dirty="0">
                <a:latin typeface="Courier"/>
              </a:rPr>
              <a:t>:
    toc: yes
    </a:t>
            </a:r>
            <a:r>
              <a:rPr dirty="0" err="1">
                <a:latin typeface="Courier"/>
              </a:rPr>
              <a:t>toc_float</a:t>
            </a:r>
            <a:r>
              <a:rPr dirty="0">
                <a:latin typeface="Courier"/>
              </a:rPr>
              <a:t>: yes
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pPr marL="0" lvl="0" indent="0">
              <a:buNone/>
            </a:pPr>
            <a:r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Within the free text, one can insert lines and paragraphs, lists, </a:t>
            </a:r>
            <a:r>
              <a:rPr dirty="0" err="1"/>
              <a:t>urls</a:t>
            </a:r>
            <a:r>
              <a:rPr dirty="0"/>
              <a:t>, code, equations and bold or italic characters.</a:t>
            </a:r>
            <a:endParaRPr lang="en-GB" dirty="0"/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A new paragraph is inserted when a line ends with two spaces .</a:t>
            </a:r>
            <a:br>
              <a:rPr dirty="0"/>
            </a:br>
            <a:endParaRPr dirty="0"/>
          </a:p>
          <a:p>
            <a:pPr lvl="1"/>
            <a:r>
              <a:rPr dirty="0"/>
              <a:t>Any phrase contained into a single pair of </a:t>
            </a:r>
            <a:r>
              <a:rPr dirty="0">
                <a:latin typeface="Courier"/>
              </a:rPr>
              <a:t>*</a:t>
            </a:r>
            <a:r>
              <a:rPr dirty="0"/>
              <a:t> will be printed in </a:t>
            </a:r>
            <a:r>
              <a:rPr i="1" dirty="0"/>
              <a:t>italics</a:t>
            </a:r>
            <a:r>
              <a:rPr dirty="0"/>
              <a:t>; when it is contained in a double pair of </a:t>
            </a:r>
            <a:r>
              <a:rPr dirty="0">
                <a:latin typeface="Courier"/>
              </a:rPr>
              <a:t>**</a:t>
            </a:r>
            <a:r>
              <a:rPr dirty="0"/>
              <a:t> will be printed in </a:t>
            </a:r>
            <a:r>
              <a:rPr b="1" dirty="0"/>
              <a:t>bold</a:t>
            </a:r>
            <a:r>
              <a:rPr dirty="0"/>
              <a:t>.</a:t>
            </a:r>
            <a:br>
              <a:rPr dirty="0"/>
            </a:br>
            <a:endParaRPr dirty="0"/>
          </a:p>
          <a:p>
            <a:pPr lvl="1"/>
            <a:r>
              <a:rPr dirty="0"/>
              <a:t>Headings are sequentially </a:t>
            </a:r>
            <a:r>
              <a:rPr dirty="0" err="1"/>
              <a:t>syntaxed</a:t>
            </a:r>
            <a:r>
              <a:rPr dirty="0"/>
              <a:t> with </a:t>
            </a:r>
            <a:r>
              <a:rPr dirty="0">
                <a:latin typeface="Courier"/>
              </a:rPr>
              <a:t>#</a:t>
            </a:r>
            <a:r>
              <a:rPr dirty="0"/>
              <a:t>; one </a:t>
            </a:r>
            <a:r>
              <a:rPr dirty="0">
                <a:latin typeface="Courier"/>
              </a:rPr>
              <a:t>#</a:t>
            </a:r>
            <a:r>
              <a:rPr dirty="0"/>
              <a:t> for the main heading, </a:t>
            </a:r>
            <a:r>
              <a:rPr dirty="0">
                <a:latin typeface="Courier"/>
              </a:rPr>
              <a:t>##</a:t>
            </a:r>
            <a:r>
              <a:rPr dirty="0"/>
              <a:t> for the first order subheading, </a:t>
            </a:r>
            <a:r>
              <a:rPr dirty="0">
                <a:latin typeface="Courier"/>
              </a:rPr>
              <a:t>###</a:t>
            </a:r>
            <a:r>
              <a:rPr dirty="0"/>
              <a:t> for a second order subheading and so 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Urls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three formats to insert a </a:t>
            </a:r>
            <a:r>
              <a:rPr dirty="0" err="1"/>
              <a:t>url</a:t>
            </a:r>
            <a:r>
              <a:rPr dirty="0"/>
              <a:t> in the text:</a:t>
            </a:r>
          </a:p>
          <a:p>
            <a:pPr lvl="1"/>
            <a:r>
              <a:rPr dirty="0">
                <a:latin typeface="Courier"/>
              </a:rPr>
              <a:t>&lt;www.link&gt;</a:t>
            </a:r>
          </a:p>
          <a:p>
            <a:pPr lvl="1"/>
            <a:r>
              <a:rPr dirty="0">
                <a:latin typeface="Courier"/>
              </a:rPr>
              <a:t>[phrase](www.link)</a:t>
            </a:r>
          </a:p>
          <a:p>
            <a:pPr lvl="1"/>
            <a:r>
              <a:rPr dirty="0">
                <a:latin typeface="Courier"/>
              </a:rPr>
              <a:t>[phrase][id]</a:t>
            </a:r>
            <a:r>
              <a:rPr dirty="0"/>
              <a:t> with the addition of the element </a:t>
            </a:r>
            <a:r>
              <a:rPr dirty="0">
                <a:latin typeface="Courier"/>
              </a:rPr>
              <a:t>[id]: www.url.link</a:t>
            </a:r>
            <a:r>
              <a:rPr dirty="0"/>
              <a:t> at the end of the document.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Office Theme</vt:lpstr>
      <vt:lpstr>Reproducible reports</vt:lpstr>
      <vt:lpstr>Principles of reproducibility</vt:lpstr>
      <vt:lpstr>Markdown and YAML</vt:lpstr>
      <vt:lpstr>Output format and options</vt:lpstr>
      <vt:lpstr>Output format and options (cont.)</vt:lpstr>
      <vt:lpstr>References and citations</vt:lpstr>
      <vt:lpstr>Table of contents</vt:lpstr>
      <vt:lpstr>Text</vt:lpstr>
      <vt:lpstr>Urls</vt:lpstr>
      <vt:lpstr>Lists</vt:lpstr>
      <vt:lpstr>Equations</vt:lpstr>
      <vt:lpstr>Inline code</vt:lpstr>
      <vt:lpstr>Code chunks</vt:lpstr>
      <vt:lpstr>Code chunks</vt:lpstr>
      <vt:lpstr>Tables</vt:lpstr>
      <vt:lpstr>Object export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1740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reports</dc:title>
  <dc:creator>Fani Apostolidou Kiouti</dc:creator>
  <cp:keywords/>
  <cp:lastModifiedBy>Fani Apostolidou</cp:lastModifiedBy>
  <cp:revision>1</cp:revision>
  <dcterms:created xsi:type="dcterms:W3CDTF">2021-10-22T09:43:08Z</dcterms:created>
  <dcterms:modified xsi:type="dcterms:W3CDTF">2021-10-22T12:33:03Z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2021</vt:lpwstr>
  </property>
  <property fmtid="{D5CDD505-2E9C-101B-9397-08002B2CF9AE}" pid="3" name="output">
    <vt:lpwstr/>
  </property>
</Properties>
</file>