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6" r:id="rId6"/>
    <p:sldId id="274" r:id="rId7"/>
    <p:sldId id="275" r:id="rId8"/>
    <p:sldId id="273" r:id="rId9"/>
    <p:sldId id="260" r:id="rId10"/>
    <p:sldId id="263" r:id="rId11"/>
    <p:sldId id="265" r:id="rId12"/>
    <p:sldId id="266" r:id="rId13"/>
    <p:sldId id="264" r:id="rId14"/>
    <p:sldId id="267" r:id="rId15"/>
    <p:sldId id="268" r:id="rId16"/>
    <p:sldId id="271" r:id="rId17"/>
    <p:sldId id="269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5A1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8" y="1576873"/>
            <a:ext cx="8708571" cy="19330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17232"/>
            <a:ext cx="8708572" cy="13405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D94E-91AB-42B8-AB42-53C7432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B9340C-0B91-4E3B-B7B8-CA2F05F227A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185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E1A2-632B-4039-97C1-ABDC977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0"/>
            <a:ext cx="10515600" cy="614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1E97-ECB1-44F4-BBAB-BA92A27A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7078"/>
            <a:ext cx="10515600" cy="52998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C1FE-60C7-496A-8323-83739C7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73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9DB7-140B-4E64-84E1-4299D932D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CB3D-B538-42D8-A304-573E5540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B39B-421C-4AF6-A54B-D4458AA8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7"/>
            <a:ext cx="10515600" cy="5047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510D-88CD-424A-879E-F3AA98C6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87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40D1-4356-4D2A-8215-543A8B9E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352B-E280-44D4-B25D-5A1D1238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7D88-A51F-4DB9-86D9-D274AB22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9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846-52C1-48FE-BC1C-83AA6ADF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8"/>
            <a:ext cx="10515600" cy="633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607-DBFB-47B1-9C43-2EBAC3FB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473EA-71DA-4177-9703-81BDEDD0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DAB3-3FA0-471A-A6D3-BDC40AA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244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FC57-F43E-4565-A92B-35C31685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887"/>
            <a:ext cx="10515600" cy="70789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D470-5466-49D0-BA8B-A6945922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7397"/>
            <a:ext cx="5157787" cy="82391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B4B44-45A5-4388-B958-7DFA5B0F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2926"/>
            <a:ext cx="5157787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C8B0-D7DA-496F-8A74-47E698F07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7397"/>
            <a:ext cx="5183188" cy="823912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2D94D-5AD9-48B7-92B2-A038D886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2926"/>
            <a:ext cx="5183188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230A-FA1D-4D4F-BC0A-165B3F7F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57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9B9E-9667-4A3F-B5E3-AD6C9638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4"/>
            <a:ext cx="10515600" cy="6519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3AEA-1E64-417C-9DB6-053CFD9C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28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CE48-2EF9-4218-8B43-67F44F2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86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9282-756A-4A13-A83C-53FF5F9C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B62F-7068-47E2-B784-30FE7DC4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2ED12-8D7C-4122-BF0C-B1FFCC2F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EC9F-BE5E-4470-B635-49E84C3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90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D19-D815-4A1A-8F05-2F1807CE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CF3D-45F7-4C60-93BE-9222A6D7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B937-6D01-4E06-986A-E99B16EF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3691-BB67-4D90-A639-83D25A4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74B9-86F4-4535-84CE-2CAE791F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5823-1199-4CAB-8BE4-1481B7C5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8F57-C5FC-4CF7-A6D9-7A2CCB08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8AB9340C-0B91-4E3B-B7B8-CA2F05F227A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83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8" y="1576873"/>
            <a:ext cx="8708571" cy="193309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17232"/>
            <a:ext cx="8708572" cy="1340567"/>
          </a:xfrm>
        </p:spPr>
        <p:txBody>
          <a:bodyPr/>
          <a:lstStyle/>
          <a:p>
            <a:pPr marL="0" lvl="0" indent="0">
              <a:buNone/>
            </a:pPr>
            <a:br>
              <a:rPr lang="en-GB"/>
            </a:br>
            <a:br>
              <a:rPr lang="en-GB"/>
            </a:br>
            <a:r>
              <a:rPr lang="en-GB"/>
              <a:t>Fani Apostolidou Kiouti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words are not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It is evident that some words appear more often than others; we could exclude them in various ways:</a:t>
            </a:r>
          </a:p>
          <a:p>
            <a:pPr lvl="1"/>
            <a:r>
              <a:rPr dirty="0"/>
              <a:t>Use word length to exclude them; but most of them are 3-letter words and such an approach will cost us an important negation word: “</a:t>
            </a:r>
            <a:r>
              <a:rPr dirty="0" err="1"/>
              <a:t>δεν</a:t>
            </a:r>
            <a:r>
              <a:rPr dirty="0"/>
              <a:t>”.</a:t>
            </a:r>
          </a:p>
          <a:p>
            <a:pPr lvl="1"/>
            <a:r>
              <a:rPr dirty="0"/>
              <a:t>Use regular expressions that fit the words we need to exclude.</a:t>
            </a:r>
          </a:p>
          <a:p>
            <a:pPr lvl="1"/>
            <a:r>
              <a:rPr dirty="0"/>
              <a:t>Use a list of words and then exclude them from the text.</a:t>
            </a:r>
          </a:p>
          <a:p>
            <a:pPr marL="1270000" lvl="0" indent="0">
              <a:buNone/>
            </a:pPr>
            <a:r>
              <a:rPr sz="2000" dirty="0"/>
              <a:t>Stop word: a commonly used word that serves syntax and grammatical purposes rather than carry meanings</a:t>
            </a:r>
          </a:p>
          <a:p>
            <a:pPr marL="1270000" lvl="0" indent="0">
              <a:buNone/>
            </a:pPr>
            <a:r>
              <a:rPr sz="2000" dirty="0"/>
              <a:t>Stemming: removing suffixes</a:t>
            </a:r>
          </a:p>
          <a:p>
            <a:pPr marL="1270000" lvl="0" indent="0">
              <a:buNone/>
            </a:pPr>
            <a:r>
              <a:rPr sz="2000" dirty="0"/>
              <a:t>Lemmatization: isolating the lemma; the standard form of the word with no suffix.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Quantifying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topic of the texts in either case? A suggestion would be to measure the weight of the words (or tokens) that make up the text.</a:t>
            </a:r>
          </a:p>
          <a:p>
            <a:pPr marL="1270000" lvl="0" indent="0">
              <a:buNone/>
            </a:pPr>
            <a:r>
              <a:rPr sz="2000"/>
              <a:t>Term frequency: how often is a word used in the corpus?</a:t>
            </a:r>
          </a:p>
          <a:p>
            <a:pPr marL="0" lvl="0" indent="0">
              <a:buNone/>
            </a:pPr>
            <a:r>
              <a:t>Of course there are words that are repeated very often to make up meaningful natural language sentences; the stop words we encountered in the single text analysis.</a:t>
            </a:r>
          </a:p>
          <a:p>
            <a:pPr marL="1270000" lvl="0" indent="0">
              <a:buNone/>
            </a:pPr>
            <a:r>
              <a:rPr sz="2000"/>
              <a:t>Zipf’s law states that the frequency of any word in the corpus is inversely proportional to its rank in the frequency table</a:t>
            </a:r>
          </a:p>
          <a:p>
            <a:pPr marL="1270000" lvl="0" indent="0">
              <a:buNone/>
            </a:pPr>
            <a:r>
              <a:rPr sz="2000"/>
              <a:t>Inverse document frequency: the natural logarithm of the fraction of the total number of documents to the number of documents containing the word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Quantifying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inverse document frequency decreases the weight for commonly used words. The multiplication of term frequency and inverse document frequency is the statistic </a:t>
            </a:r>
            <a:r>
              <a:rPr b="1"/>
              <a:t>tf-idf</a:t>
            </a:r>
            <a:r>
              <a:t> and it is used to estimate the gravity of a word to a text in a corpus of texts.</a:t>
            </a:r>
          </a:p>
          <a:p>
            <a:pPr marL="0" lvl="0" indent="0">
              <a:buNone/>
            </a:pPr>
            <a:r>
              <a:t>The higher the statistic the more relevant the word, or any token, for the corpus.</a:t>
            </a:r>
          </a:p>
          <a:p>
            <a:pPr marL="0" lvl="0" indent="0">
              <a:buNone/>
            </a:pPr>
            <a:r>
              <a:t>In practice, you could use the approach to identify the theme of the text or to construct a dictionary to identify texts with a similar vocabulary.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Clustering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clustering of terms gives some insights on how words are used within the text. </a:t>
            </a:r>
            <a:endParaRPr lang="en-GB" dirty="0"/>
          </a:p>
          <a:p>
            <a:pPr marL="0" lvl="0" indent="0">
              <a:buNone/>
            </a:pPr>
            <a:r>
              <a:rPr dirty="0"/>
              <a:t>The cluster is mostly used for inspection and sharing; the information that can be used from an algorithm is contained in the first line of the graph which creates lists describing the relationships of the words.</a:t>
            </a:r>
            <a:endParaRPr lang="en-GB" dirty="0"/>
          </a:p>
          <a:p>
            <a:pPr marL="0" lvl="0" indent="0">
              <a:buNone/>
            </a:pPr>
            <a:r>
              <a:rPr dirty="0"/>
              <a:t> However, the researcher can evaluate the use of the negation word “</a:t>
            </a:r>
            <a:r>
              <a:rPr dirty="0" err="1"/>
              <a:t>δεν</a:t>
            </a:r>
            <a:r>
              <a:rPr dirty="0"/>
              <a:t>” along with other words and the BIRADS and ACR classification. </a:t>
            </a:r>
            <a:endParaRPr lang="en-GB" dirty="0"/>
          </a:p>
          <a:p>
            <a:pPr marL="0" lvl="0" indent="0">
              <a:buNone/>
            </a:pPr>
            <a:r>
              <a:rPr dirty="0"/>
              <a:t>For the latter, we can extract these information; in a similar way as before, and save them for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Contextual analysis</a:t>
            </a:r>
            <a:r>
              <a:rPr lang="en-GB" sz="3600" dirty="0"/>
              <a:t> – analysing more than one word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Meaning in natural languages is rarely held in a single word.</a:t>
            </a:r>
          </a:p>
          <a:p>
            <a:pPr marL="0" lvl="0" indent="0">
              <a:buNone/>
            </a:pPr>
            <a:r>
              <a:t>Phrases are important pieces of speech that carry information based on the combination of the words they are comprised of.</a:t>
            </a:r>
          </a:p>
          <a:p>
            <a:pPr marL="0" lvl="0" indent="0">
              <a:buNone/>
            </a:pPr>
            <a:r>
              <a:t>An example of this paradigm is negation: the syntax that reverses the meaning of the same words with the use of a negative word or affix.</a:t>
            </a:r>
          </a:p>
          <a:p>
            <a:pPr marL="0" lvl="0" indent="0">
              <a:buNone/>
            </a:pPr>
            <a:r>
              <a:t>The same tokenization process can be implemented to split the text into </a:t>
            </a:r>
            <a:r>
              <a:rPr b="1"/>
              <a:t>n-grams</a:t>
            </a:r>
            <a:r>
              <a:t>.</a:t>
            </a:r>
          </a:p>
          <a:p>
            <a:pPr marL="1270000" lvl="0" indent="0">
              <a:buNone/>
            </a:pPr>
            <a:r>
              <a:rPr sz="2000"/>
              <a:t>n-grams: a sequence of n words, as they appear in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/>
              <a:t>Contextual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Any number of consecutive words may be applicable depending on the context and the individual linguistic characteristics of different scientific (or other) fields.</a:t>
            </a:r>
          </a:p>
          <a:p>
            <a:pPr marL="0" lvl="0" indent="0">
              <a:buNone/>
            </a:pPr>
            <a:r>
              <a:rPr dirty="0"/>
              <a:t>The </a:t>
            </a:r>
            <a:r>
              <a:rPr lang="en-GB" dirty="0"/>
              <a:t>following </a:t>
            </a:r>
            <a:r>
              <a:rPr dirty="0"/>
              <a:t>visualization is a </a:t>
            </a:r>
            <a:r>
              <a:rPr b="1" dirty="0"/>
              <a:t>Markov chain</a:t>
            </a:r>
            <a:r>
              <a:rPr dirty="0"/>
              <a:t>, a model in text processing in which every word is only dependent on the previous word.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Markov chain: a stochastic process that models a finite set of states, with fixed conditional probabilities of jumping from a given state to another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E36E-E695-4B79-809B-0ECA31BB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AE363-7073-47BB-A9AA-C41C9FDBA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87" y="233262"/>
            <a:ext cx="11243845" cy="5984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E1F9-5A9E-4BAD-A3D8-8BF5D097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412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 Markov chain transitions from one defined state (the word in our case) to the other according to probabilistic rules. </a:t>
            </a:r>
            <a:endParaRPr lang="en-GB" dirty="0"/>
          </a:p>
          <a:p>
            <a:pPr marL="0" lvl="0" indent="0">
              <a:buNone/>
            </a:pPr>
            <a:r>
              <a:rPr dirty="0"/>
              <a:t>In a Markov chain is does not matter how the process arrived at the state (the previous words have no weight), only where it starts from and the time elapsed. </a:t>
            </a:r>
            <a:endParaRPr lang="en-GB" dirty="0"/>
          </a:p>
          <a:p>
            <a:pPr marL="0" lvl="0" indent="0">
              <a:buNone/>
            </a:pPr>
            <a:r>
              <a:rPr dirty="0"/>
              <a:t>A simple example is the one seeking the probability of choosing a certain </a:t>
            </a:r>
            <a:r>
              <a:rPr dirty="0" err="1"/>
              <a:t>colour</a:t>
            </a:r>
            <a:r>
              <a:rPr dirty="0"/>
              <a:t> of ball when blindly selecting from a bag of </a:t>
            </a:r>
            <a:r>
              <a:rPr dirty="0" err="1"/>
              <a:t>coloured</a:t>
            </a:r>
            <a:r>
              <a:rPr dirty="0"/>
              <a:t> balls with the property of replacing the ball every time one is drawn.</a:t>
            </a:r>
          </a:p>
          <a:p>
            <a:pPr marL="0" lvl="0" indent="0">
              <a:buNone/>
            </a:pPr>
            <a:r>
              <a:rPr dirty="0"/>
              <a:t>Depending on this model, we can extract information on how words are used in the corpus and perform tasks as text simulation.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B8147-7153-460D-8F8D-B5DC7133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400" y="4829106"/>
            <a:ext cx="935062" cy="1409656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C5198A88-1E48-4E4D-93B8-EC7C21B1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64" y="569167"/>
            <a:ext cx="10113309" cy="5314873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155F18EE-2E3E-4DCF-B4FC-0D96559A633B}"/>
              </a:ext>
            </a:extLst>
          </p:cNvPr>
          <p:cNvSpPr/>
          <p:nvPr/>
        </p:nvSpPr>
        <p:spPr>
          <a:xfrm>
            <a:off x="4756558" y="1669409"/>
            <a:ext cx="343948" cy="34394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639350-1A0A-4D52-962E-411B1ED1624A}"/>
              </a:ext>
            </a:extLst>
          </p:cNvPr>
          <p:cNvSpPr/>
          <p:nvPr/>
        </p:nvSpPr>
        <p:spPr>
          <a:xfrm>
            <a:off x="5771626" y="1744910"/>
            <a:ext cx="52011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985E11-BD4E-4DB6-8D7C-C1CF31F67F50}"/>
              </a:ext>
            </a:extLst>
          </p:cNvPr>
          <p:cNvSpPr/>
          <p:nvPr/>
        </p:nvSpPr>
        <p:spPr>
          <a:xfrm>
            <a:off x="8039137" y="1893395"/>
            <a:ext cx="52011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AB390-3863-4BA4-AFFE-84E072918C2B}"/>
              </a:ext>
            </a:extLst>
          </p:cNvPr>
          <p:cNvSpPr/>
          <p:nvPr/>
        </p:nvSpPr>
        <p:spPr>
          <a:xfrm>
            <a:off x="2811817" y="2129615"/>
            <a:ext cx="259043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574AE0-3EB2-42C1-8D6C-E2E5FB05C261}"/>
              </a:ext>
            </a:extLst>
          </p:cNvPr>
          <p:cNvSpPr/>
          <p:nvPr/>
        </p:nvSpPr>
        <p:spPr>
          <a:xfrm>
            <a:off x="3070860" y="2129614"/>
            <a:ext cx="400209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E862E3-98B9-40AC-A21D-71D1CC720635}"/>
              </a:ext>
            </a:extLst>
          </p:cNvPr>
          <p:cNvSpPr/>
          <p:nvPr/>
        </p:nvSpPr>
        <p:spPr>
          <a:xfrm>
            <a:off x="4275277" y="2071730"/>
            <a:ext cx="1013003" cy="34394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CE5AB7-CEBD-4B8E-AC3B-23B59550638E}"/>
              </a:ext>
            </a:extLst>
          </p:cNvPr>
          <p:cNvSpPr/>
          <p:nvPr/>
        </p:nvSpPr>
        <p:spPr>
          <a:xfrm>
            <a:off x="3589477" y="2826110"/>
            <a:ext cx="1013003" cy="34394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AF237A-112C-4D6E-88F0-5B86F6CA252C}"/>
              </a:ext>
            </a:extLst>
          </p:cNvPr>
          <p:cNvSpPr/>
          <p:nvPr/>
        </p:nvSpPr>
        <p:spPr>
          <a:xfrm>
            <a:off x="2381496" y="2497401"/>
            <a:ext cx="1013003" cy="34394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83426F-065C-4A76-9443-FDF6E82E6CE6}"/>
              </a:ext>
            </a:extLst>
          </p:cNvPr>
          <p:cNvSpPr/>
          <p:nvPr/>
        </p:nvSpPr>
        <p:spPr>
          <a:xfrm>
            <a:off x="7460017" y="2546825"/>
            <a:ext cx="731483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6E5BDC-D77D-4731-A00F-433DD0BF9200}"/>
              </a:ext>
            </a:extLst>
          </p:cNvPr>
          <p:cNvSpPr/>
          <p:nvPr/>
        </p:nvSpPr>
        <p:spPr>
          <a:xfrm>
            <a:off x="7351309" y="2932988"/>
            <a:ext cx="954491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AEE2CD-B5A8-4570-831B-8750852B9D76}"/>
              </a:ext>
            </a:extLst>
          </p:cNvPr>
          <p:cNvSpPr/>
          <p:nvPr/>
        </p:nvSpPr>
        <p:spPr>
          <a:xfrm>
            <a:off x="3092220" y="3665082"/>
            <a:ext cx="52011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0C460B-63C9-4F5B-9AC0-767994E3976D}"/>
              </a:ext>
            </a:extLst>
          </p:cNvPr>
          <p:cNvSpPr/>
          <p:nvPr/>
        </p:nvSpPr>
        <p:spPr>
          <a:xfrm>
            <a:off x="6096000" y="3264842"/>
            <a:ext cx="400209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CEF8E33-FB43-47A4-8BC8-4C1F3E549068}"/>
              </a:ext>
            </a:extLst>
          </p:cNvPr>
          <p:cNvSpPr/>
          <p:nvPr/>
        </p:nvSpPr>
        <p:spPr>
          <a:xfrm>
            <a:off x="6588210" y="3294412"/>
            <a:ext cx="620310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A90EB-700F-44AB-BA8F-9F07831CA674}"/>
              </a:ext>
            </a:extLst>
          </p:cNvPr>
          <p:cNvSpPr/>
          <p:nvPr/>
        </p:nvSpPr>
        <p:spPr>
          <a:xfrm>
            <a:off x="4743678" y="3665082"/>
            <a:ext cx="36771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50E1C54-B56A-42CC-9B19-1F34B2EACAC3}"/>
              </a:ext>
            </a:extLst>
          </p:cNvPr>
          <p:cNvSpPr/>
          <p:nvPr/>
        </p:nvSpPr>
        <p:spPr>
          <a:xfrm>
            <a:off x="6175190" y="3665081"/>
            <a:ext cx="91789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1FF797-202D-4D05-BB35-9489971FB9EE}"/>
              </a:ext>
            </a:extLst>
          </p:cNvPr>
          <p:cNvSpPr/>
          <p:nvPr/>
        </p:nvSpPr>
        <p:spPr>
          <a:xfrm>
            <a:off x="3640490" y="4033532"/>
            <a:ext cx="91789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0ADA054-5D01-4C09-9CFB-2A0B160B9AF3}"/>
              </a:ext>
            </a:extLst>
          </p:cNvPr>
          <p:cNvSpPr/>
          <p:nvPr/>
        </p:nvSpPr>
        <p:spPr>
          <a:xfrm>
            <a:off x="8424630" y="4094512"/>
            <a:ext cx="520117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3F2405-7236-4396-A981-5DB1A3256B27}"/>
              </a:ext>
            </a:extLst>
          </p:cNvPr>
          <p:cNvSpPr/>
          <p:nvPr/>
        </p:nvSpPr>
        <p:spPr>
          <a:xfrm>
            <a:off x="2253600" y="4459736"/>
            <a:ext cx="1013003" cy="3693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813F07-EA5F-4DA3-B7D3-0C132A131742}"/>
              </a:ext>
            </a:extLst>
          </p:cNvPr>
          <p:cNvSpPr/>
          <p:nvPr/>
        </p:nvSpPr>
        <p:spPr>
          <a:xfrm>
            <a:off x="6045668" y="4459736"/>
            <a:ext cx="259043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CD6595-0FC0-4F3E-82E4-0E1481944C4B}"/>
              </a:ext>
            </a:extLst>
          </p:cNvPr>
          <p:cNvSpPr/>
          <p:nvPr/>
        </p:nvSpPr>
        <p:spPr>
          <a:xfrm>
            <a:off x="6208914" y="4459653"/>
            <a:ext cx="620310" cy="2936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089D39-CAF0-4BFC-BD82-CAAAABC942D7}"/>
              </a:ext>
            </a:extLst>
          </p:cNvPr>
          <p:cNvSpPr/>
          <p:nvPr/>
        </p:nvSpPr>
        <p:spPr>
          <a:xfrm>
            <a:off x="8684688" y="4421775"/>
            <a:ext cx="1013003" cy="3693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4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Correlating n-grams provides the basis to explore words that tend to co-occur in text even when they do not occur next to each other.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Counting the occurrence of </a:t>
            </a:r>
            <a:r>
              <a:rPr dirty="0"/>
              <a:t>the entire matrix of word combinations found in the corpus</a:t>
            </a:r>
            <a:r>
              <a:rPr lang="en-GB" dirty="0"/>
              <a:t> </a:t>
            </a:r>
            <a:r>
              <a:rPr dirty="0"/>
              <a:t>allow</a:t>
            </a:r>
            <a:r>
              <a:rPr lang="en-GB" dirty="0"/>
              <a:t>s</a:t>
            </a:r>
            <a:r>
              <a:rPr dirty="0"/>
              <a:t> </a:t>
            </a:r>
            <a:r>
              <a:rPr dirty="0" err="1"/>
              <a:t>calculat</a:t>
            </a:r>
            <a:r>
              <a:rPr lang="en-GB" dirty="0"/>
              <a:t>ion </a:t>
            </a:r>
            <a:r>
              <a:rPr lang="en-GB" dirty="0" err="1"/>
              <a:t>fo</a:t>
            </a:r>
            <a:r>
              <a:rPr dirty="0"/>
              <a:t> the correlations of terms</a:t>
            </a:r>
            <a:r>
              <a:rPr lang="en-GB" dirty="0"/>
              <a:t> – </a:t>
            </a:r>
            <a:r>
              <a:rPr dirty="0"/>
              <a:t>how</a:t>
            </a:r>
            <a:r>
              <a:rPr lang="en-GB" dirty="0"/>
              <a:t> </a:t>
            </a:r>
            <a:r>
              <a:rPr dirty="0"/>
              <a:t>often words appear together relatively to how often they appear separately. This metric is called a </a:t>
            </a:r>
            <a:r>
              <a:rPr b="1" dirty="0"/>
              <a:t>phi coefficient</a:t>
            </a:r>
            <a:r>
              <a:rPr dirty="0"/>
              <a:t> (binary correlation).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The correlations may help us investigate words with special interest and their most common associates.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Text mining aims in gathering information from a different type of input data: free text data without any structure of tabular fashion.</a:t>
            </a:r>
            <a:endParaRPr lang="en-GB" dirty="0"/>
          </a:p>
          <a:p>
            <a:pPr lvl="1"/>
            <a:r>
              <a:rPr dirty="0"/>
              <a:t>Vectorize the input</a:t>
            </a:r>
          </a:p>
          <a:p>
            <a:pPr lvl="1"/>
            <a:r>
              <a:rPr dirty="0"/>
              <a:t>Investigate common patterns among the new input data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Information extraction</a:t>
            </a:r>
          </a:p>
          <a:p>
            <a:pPr marL="0" indent="0">
              <a:buNone/>
            </a:pPr>
            <a:r>
              <a:rPr lang="en-GB" dirty="0"/>
              <a:t>Information retrieval</a:t>
            </a:r>
          </a:p>
          <a:p>
            <a:pPr marL="0" indent="0">
              <a:buNone/>
            </a:pPr>
            <a:r>
              <a:rPr lang="en-GB" dirty="0"/>
              <a:t>Natural Language Processing (NLP)</a:t>
            </a:r>
          </a:p>
          <a:p>
            <a:pPr marL="0" indent="0">
              <a:buNone/>
            </a:pPr>
            <a:r>
              <a:rPr lang="en-GB" dirty="0"/>
              <a:t>Clustering</a:t>
            </a:r>
          </a:p>
          <a:p>
            <a:pPr marL="0" indent="0">
              <a:buNone/>
            </a:pPr>
            <a:r>
              <a:rPr lang="en-GB" dirty="0"/>
              <a:t>Document classification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Applications</a:t>
            </a:r>
          </a:p>
          <a:p>
            <a:pPr lvl="1"/>
            <a:r>
              <a:rPr dirty="0"/>
              <a:t>speech-to-text conversion</a:t>
            </a:r>
          </a:p>
          <a:p>
            <a:pPr lvl="1"/>
            <a:r>
              <a:rPr dirty="0"/>
              <a:t>optical character recognition</a:t>
            </a:r>
          </a:p>
          <a:p>
            <a:pPr lvl="1"/>
            <a:r>
              <a:rPr dirty="0"/>
              <a:t>word segmentation or </a:t>
            </a:r>
            <a:r>
              <a:rPr b="1" dirty="0"/>
              <a:t>tokenization</a:t>
            </a:r>
            <a:r>
              <a:rPr dirty="0"/>
              <a:t>, lemmatization and stemming</a:t>
            </a:r>
          </a:p>
          <a:p>
            <a:pPr lvl="1"/>
            <a:r>
              <a:rPr dirty="0"/>
              <a:t>sentence breaking</a:t>
            </a:r>
          </a:p>
          <a:p>
            <a:pPr lvl="1"/>
            <a:r>
              <a:rPr dirty="0"/>
              <a:t>terminology extraction</a:t>
            </a:r>
          </a:p>
          <a:p>
            <a:pPr lvl="1"/>
            <a:r>
              <a:rPr dirty="0"/>
              <a:t>relationship semantics</a:t>
            </a:r>
          </a:p>
          <a:p>
            <a:pPr lvl="1"/>
            <a:r>
              <a:rPr dirty="0"/>
              <a:t>topic recognition</a:t>
            </a:r>
          </a:p>
          <a:p>
            <a:pPr lvl="1"/>
            <a:r>
              <a:rPr dirty="0"/>
              <a:t>argument recognition</a:t>
            </a:r>
          </a:p>
          <a:p>
            <a:pPr lvl="1"/>
            <a:r>
              <a:rPr dirty="0"/>
              <a:t>text summarization</a:t>
            </a:r>
          </a:p>
          <a:p>
            <a:pPr lvl="1"/>
            <a:r>
              <a:rPr dirty="0"/>
              <a:t>natural language generation and question answering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Our goals here will be limited to text tokenization and distributional semantics with semantic parsing:</a:t>
            </a:r>
          </a:p>
          <a:p>
            <a:pPr lvl="1"/>
            <a:r>
              <a:t>Break up the text into tabular data we can analyze</a:t>
            </a:r>
          </a:p>
          <a:p>
            <a:pPr lvl="1"/>
            <a:r>
              <a:t>Find and graphically represent word relationships in the </a:t>
            </a:r>
            <a:r>
              <a:rPr b="1"/>
              <a:t>corpus</a:t>
            </a:r>
          </a:p>
          <a:p>
            <a:pPr marL="1270000" lvl="0" indent="0">
              <a:buNone/>
            </a:pPr>
            <a:r>
              <a:rPr sz="2000"/>
              <a:t>Corpus: an unstructured collection of texts, irrespective of language.</a:t>
            </a:r>
          </a:p>
          <a:p>
            <a:pPr marL="1270000" lvl="0" indent="0">
              <a:buNone/>
            </a:pPr>
            <a:r>
              <a:rPr sz="2000"/>
              <a:t>Token: a building block of a natural language; a word or a phrase or a whole sentence.</a:t>
            </a:r>
          </a:p>
          <a:p>
            <a:pPr marL="1270000" lvl="0" indent="0">
              <a:buNone/>
            </a:pPr>
            <a:r>
              <a:rPr sz="2000"/>
              <a:t>Tabulation: counting the occurrences of an instance systematically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794B-1773-4D81-B4CE-0F6749B4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76C5-0228-497D-BEAD-11E35CAB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l-GR" dirty="0"/>
              <a:t>Δεν προσκομίσθηκε προηγούμενη μαστογραφία –και γενικά προηγούμενες εξετάσεις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Ιστορικό </a:t>
            </a:r>
            <a:r>
              <a:rPr lang="el-GR" dirty="0" err="1"/>
              <a:t>όγκεκτομής</a:t>
            </a:r>
            <a:r>
              <a:rPr lang="el-GR" dirty="0"/>
              <a:t>   στο άνω τεταρτημόριο του  δεξιού  μαστού με εικόνα διαταραχής της αρχιτεκτονικής μετεγχειρητικής- </a:t>
            </a:r>
            <a:r>
              <a:rPr lang="el-GR" dirty="0" err="1"/>
              <a:t>μετακτινικής</a:t>
            </a:r>
            <a:r>
              <a:rPr lang="el-GR" dirty="0"/>
              <a:t>  πρωτίστως  αιτιολογίας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Γενικευμένη πάχυνση του δέρματος σύστοιχα και οιδηματώδη απεικόνιση του </a:t>
            </a:r>
            <a:r>
              <a:rPr lang="el-GR" dirty="0" err="1"/>
              <a:t>υποδορίου</a:t>
            </a:r>
            <a:r>
              <a:rPr lang="el-GR" dirty="0"/>
              <a:t> λίπους.</a:t>
            </a:r>
          </a:p>
          <a:p>
            <a:pPr marL="0" indent="0">
              <a:buNone/>
            </a:pPr>
            <a:r>
              <a:rPr lang="el-GR" dirty="0"/>
              <a:t>Η διαταραχή της αρχιτεκτονικής που απεικονίζεται στην προαναφερθείσα θέση  αναδεικνύει  στο εμβαδόν της   ανομοιογενούς υφής   σχηματισμούς  με κυστικά εσωτερικά στοιχεία. Το ως άνω πιθανά αποδίδεται σε μετεγχειρητικής αιτιολογίας αλλοίωση. </a:t>
            </a:r>
          </a:p>
          <a:p>
            <a:pPr marL="0" indent="0">
              <a:buNone/>
            </a:pPr>
            <a:r>
              <a:rPr lang="el-GR" dirty="0"/>
              <a:t>Δεν παρατηρείται   </a:t>
            </a:r>
            <a:r>
              <a:rPr lang="el-GR" dirty="0" err="1"/>
              <a:t>υγρική</a:t>
            </a:r>
            <a:r>
              <a:rPr lang="el-GR" dirty="0"/>
              <a:t> συλλογή στην περιοχή της επέμβασης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Σύμπλεγμα </a:t>
            </a:r>
            <a:r>
              <a:rPr lang="el-GR" dirty="0" err="1"/>
              <a:t>διατεταμένων</a:t>
            </a:r>
            <a:r>
              <a:rPr lang="el-GR" dirty="0"/>
              <a:t> πόρων του τύπου της ΤΠΛΜ  διαστάσεων  9χ10χ11mm απεικονίζεται στον άξονα της 9η ώρας δεξιά.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Λιπώδεις κατά βάσει  </a:t>
            </a:r>
            <a:r>
              <a:rPr lang="el-GR" dirty="0" err="1"/>
              <a:t>αρ</a:t>
            </a:r>
            <a:r>
              <a:rPr lang="el-GR" dirty="0"/>
              <a:t> μαστός  με τα ελάχιστα εναπομείναντα </a:t>
            </a:r>
            <a:r>
              <a:rPr lang="el-GR" dirty="0" err="1"/>
              <a:t>ινοαδενικά</a:t>
            </a:r>
            <a:r>
              <a:rPr lang="el-GR" dirty="0"/>
              <a:t> στοιχεία να κατανέμονται ομοιογενώς.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ACR- Α (όσον αφορά την σύσταση και την πυκνότητα του μαστού).</a:t>
            </a:r>
          </a:p>
          <a:p>
            <a:pPr marL="0" indent="0">
              <a:buNone/>
            </a:pPr>
            <a:r>
              <a:rPr lang="el-GR" dirty="0"/>
              <a:t>BIRADS- 0 Συνιστάται συγκριτικός έλεγχος με βάσει το ιστορικό της εξεταζόμενης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4FC7-3E57-44B5-8EAD-99415CA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5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183-A9F5-4C54-B19B-0241EA0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Tabulated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A76-FFA6-49BB-9854-C151E8F4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l-GR" dirty="0"/>
              <a:t>[1] "Δεν προσκομίσθηκε προηγούμενη μαστογραφία –και γενικά προηγούμενες εξετάσεις "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[2] ""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[3] "Ιστορικό </a:t>
            </a:r>
            <a:r>
              <a:rPr lang="el-GR" dirty="0" err="1"/>
              <a:t>όγκεκτομής</a:t>
            </a:r>
            <a:r>
              <a:rPr lang="el-GR" dirty="0"/>
              <a:t>   στο άνω τεταρτημόριο του  δεξιού  μαστού με εικόνα διαταραχής της αρχιτεκτονικής μετεγχειρητικής- </a:t>
            </a:r>
            <a:r>
              <a:rPr lang="el-GR" dirty="0" err="1"/>
              <a:t>μετακτινικής</a:t>
            </a:r>
            <a:r>
              <a:rPr lang="el-GR" dirty="0"/>
              <a:t>  πρωτίστως  αιτιολογίας "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[4] ""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[5] "Γενικευμένη πάχυνση του δέρματος σύστοιχα και οιδηματώδη απεικόνιση του </a:t>
            </a:r>
            <a:r>
              <a:rPr lang="el-GR" dirty="0" err="1"/>
              <a:t>υποδορίου</a:t>
            </a:r>
            <a:r>
              <a:rPr lang="el-GR" dirty="0"/>
              <a:t> λίπους."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[6] "Η διαταραχή της αρχιτεκτονικής που απεικονίζεται στην προαναφερθείσα θέση  αναδεικνύει  στο εμβαδόν της   ανομοιογενούς υφής   σχηματισμούς  με κυστικά εσωτερικά στοιχεία. Το ως άνω πιθανά αποδίδεται σε μετεγχειρητικής αιτιολογίας αλλοίωση. "</a:t>
            </a:r>
          </a:p>
          <a:p>
            <a:pPr marL="0" indent="0">
              <a:buNone/>
            </a:pPr>
            <a:r>
              <a:rPr lang="el-GR" dirty="0"/>
              <a:t> [7] "Δεν παρατηρείται   </a:t>
            </a:r>
            <a:r>
              <a:rPr lang="el-GR" dirty="0" err="1"/>
              <a:t>υγρική</a:t>
            </a:r>
            <a:r>
              <a:rPr lang="el-GR" dirty="0"/>
              <a:t> συλλογή στην περιοχή της επέμβασης"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[8] ""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 [9] "Σύμπλεγμα </a:t>
            </a:r>
            <a:r>
              <a:rPr lang="el-GR" dirty="0" err="1"/>
              <a:t>διατεταμένων</a:t>
            </a:r>
            <a:r>
              <a:rPr lang="el-GR" dirty="0"/>
              <a:t> πόρων του τύπου της ΤΠΛΜ  διαστάσεων  9χ10χ11mm απεικονίζεται στον άξονα της 9η ώρας δεξιά."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[10] ""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[11] "Λιπώδεις κατά βάσει  </a:t>
            </a:r>
            <a:r>
              <a:rPr lang="el-GR" dirty="0" err="1"/>
              <a:t>αρ</a:t>
            </a:r>
            <a:r>
              <a:rPr lang="el-GR" dirty="0"/>
              <a:t> μαστός  με τα ελάχιστα εναπομείναντα </a:t>
            </a:r>
            <a:r>
              <a:rPr lang="el-GR" dirty="0" err="1"/>
              <a:t>ινοαδενικά</a:t>
            </a:r>
            <a:r>
              <a:rPr lang="el-GR" dirty="0"/>
              <a:t> στοιχεία να κατανέμονται ομοιογενώς."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[12] ""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[13] "ACR- Α (όσον αφορά την σύσταση και την πυκνότητα του μαστού)."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[14] "BIRADS- 0 Συνιστάται συγκριτικός έλεγχος με βάσει το ιστορικό της εξεταζόμενης "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l-GR" dirty="0"/>
              <a:t>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38036-5CF1-4252-B2B0-034F0B8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894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673E-B0DE-4F18-BC48-7058E1FE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Tokenized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F165D-0720-4A11-B372-59099232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7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D87A7-4990-47F7-A4B8-38484DD5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7" y="970383"/>
            <a:ext cx="6382494" cy="394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BF2A9-711A-48CB-8078-0A4CDBF5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" r="3602" b="86259"/>
          <a:stretch/>
        </p:blipFill>
        <p:spPr>
          <a:xfrm>
            <a:off x="1413202" y="2001323"/>
            <a:ext cx="10360476" cy="9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236E-7EC7-4AC0-A8EA-3CBFF878596C}"/>
              </a:ext>
            </a:extLst>
          </p:cNvPr>
          <p:cNvSpPr/>
          <p:nvPr/>
        </p:nvSpPr>
        <p:spPr>
          <a:xfrm>
            <a:off x="1082180" y="243280"/>
            <a:ext cx="875252" cy="11940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F39CD0-CD1D-4A9D-B70B-24AF8FB24DD4}"/>
              </a:ext>
            </a:extLst>
          </p:cNvPr>
          <p:cNvSpPr/>
          <p:nvPr/>
        </p:nvSpPr>
        <p:spPr>
          <a:xfrm>
            <a:off x="1234580" y="395680"/>
            <a:ext cx="875252" cy="11940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6D2BC-15D1-4D7F-9FE3-B04D1224CFFB}"/>
              </a:ext>
            </a:extLst>
          </p:cNvPr>
          <p:cNvSpPr/>
          <p:nvPr/>
        </p:nvSpPr>
        <p:spPr>
          <a:xfrm>
            <a:off x="1386980" y="548080"/>
            <a:ext cx="875252" cy="11940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7C3DA-7A1B-45BA-A58C-0E1D63A1F8E5}"/>
              </a:ext>
            </a:extLst>
          </p:cNvPr>
          <p:cNvSpPr/>
          <p:nvPr/>
        </p:nvSpPr>
        <p:spPr>
          <a:xfrm>
            <a:off x="1539380" y="700480"/>
            <a:ext cx="875252" cy="11940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0E8F5-E514-42C0-B068-978BA407AEFC}"/>
              </a:ext>
            </a:extLst>
          </p:cNvPr>
          <p:cNvSpPr/>
          <p:nvPr/>
        </p:nvSpPr>
        <p:spPr>
          <a:xfrm>
            <a:off x="1691780" y="852880"/>
            <a:ext cx="875252" cy="119403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 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143DA-5454-4AD8-A274-F32810791D39}"/>
              </a:ext>
            </a:extLst>
          </p:cNvPr>
          <p:cNvCxnSpPr>
            <a:cxnSpLocks/>
          </p:cNvCxnSpPr>
          <p:nvPr/>
        </p:nvCxnSpPr>
        <p:spPr>
          <a:xfrm>
            <a:off x="2567032" y="1487648"/>
            <a:ext cx="915467" cy="930899"/>
          </a:xfrm>
          <a:prstGeom prst="straightConnector1">
            <a:avLst/>
          </a:prstGeom>
          <a:ln w="44450" cmpd="tri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bevel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07D039F-52BB-4F50-8CA7-43BCAC49C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5078"/>
              </p:ext>
            </p:extLst>
          </p:nvPr>
        </p:nvGraphicFramePr>
        <p:xfrm>
          <a:off x="2414632" y="2529282"/>
          <a:ext cx="2170885" cy="13929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34177">
                  <a:extLst>
                    <a:ext uri="{9D8B030D-6E8A-4147-A177-3AD203B41FA5}">
                      <a16:colId xmlns:a16="http://schemas.microsoft.com/office/drawing/2014/main" val="2964852398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874255404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962175009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325683890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2742397381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6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34624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87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62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42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250B60-721B-4806-B82A-1C338F78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9804"/>
              </p:ext>
            </p:extLst>
          </p:nvPr>
        </p:nvGraphicFramePr>
        <p:xfrm>
          <a:off x="2567032" y="2681682"/>
          <a:ext cx="2170885" cy="13929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4177">
                  <a:extLst>
                    <a:ext uri="{9D8B030D-6E8A-4147-A177-3AD203B41FA5}">
                      <a16:colId xmlns:a16="http://schemas.microsoft.com/office/drawing/2014/main" val="2964852398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874255404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962175009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325683890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2742397381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6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34624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87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62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42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024E07-D6CF-4859-9AF4-488C02279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42410"/>
              </p:ext>
            </p:extLst>
          </p:nvPr>
        </p:nvGraphicFramePr>
        <p:xfrm>
          <a:off x="2719432" y="2834082"/>
          <a:ext cx="2170885" cy="13929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4177">
                  <a:extLst>
                    <a:ext uri="{9D8B030D-6E8A-4147-A177-3AD203B41FA5}">
                      <a16:colId xmlns:a16="http://schemas.microsoft.com/office/drawing/2014/main" val="2964852398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874255404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962175009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325683890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2742397381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6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34624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87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62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42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008FB8-13DE-4030-886D-C65E41E30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64495"/>
              </p:ext>
            </p:extLst>
          </p:nvPr>
        </p:nvGraphicFramePr>
        <p:xfrm>
          <a:off x="2871832" y="2986482"/>
          <a:ext cx="2170885" cy="1392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4177">
                  <a:extLst>
                    <a:ext uri="{9D8B030D-6E8A-4147-A177-3AD203B41FA5}">
                      <a16:colId xmlns:a16="http://schemas.microsoft.com/office/drawing/2014/main" val="2964852398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874255404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962175009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3325683890"/>
                    </a:ext>
                  </a:extLst>
                </a:gridCol>
                <a:gridCol w="434177">
                  <a:extLst>
                    <a:ext uri="{9D8B030D-6E8A-4147-A177-3AD203B41FA5}">
                      <a16:colId xmlns:a16="http://schemas.microsoft.com/office/drawing/2014/main" val="2742397381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6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34624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87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62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42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B37C35-51C6-4B86-8D10-A72568D5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12018"/>
              </p:ext>
            </p:extLst>
          </p:nvPr>
        </p:nvGraphicFramePr>
        <p:xfrm>
          <a:off x="3024232" y="3138882"/>
          <a:ext cx="2170886" cy="139296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1303">
                  <a:extLst>
                    <a:ext uri="{9D8B030D-6E8A-4147-A177-3AD203B41FA5}">
                      <a16:colId xmlns:a16="http://schemas.microsoft.com/office/drawing/2014/main" val="2964852398"/>
                    </a:ext>
                  </a:extLst>
                </a:gridCol>
                <a:gridCol w="436228">
                  <a:extLst>
                    <a:ext uri="{9D8B030D-6E8A-4147-A177-3AD203B41FA5}">
                      <a16:colId xmlns:a16="http://schemas.microsoft.com/office/drawing/2014/main" val="3874255404"/>
                    </a:ext>
                  </a:extLst>
                </a:gridCol>
                <a:gridCol w="436228">
                  <a:extLst>
                    <a:ext uri="{9D8B030D-6E8A-4147-A177-3AD203B41FA5}">
                      <a16:colId xmlns:a16="http://schemas.microsoft.com/office/drawing/2014/main" val="962175009"/>
                    </a:ext>
                  </a:extLst>
                </a:gridCol>
                <a:gridCol w="436228">
                  <a:extLst>
                    <a:ext uri="{9D8B030D-6E8A-4147-A177-3AD203B41FA5}">
                      <a16:colId xmlns:a16="http://schemas.microsoft.com/office/drawing/2014/main" val="3325683890"/>
                    </a:ext>
                  </a:extLst>
                </a:gridCol>
                <a:gridCol w="330899">
                  <a:extLst>
                    <a:ext uri="{9D8B030D-6E8A-4147-A177-3AD203B41FA5}">
                      <a16:colId xmlns:a16="http://schemas.microsoft.com/office/drawing/2014/main" val="2742397381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attr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attr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attr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6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r>
                        <a:rPr lang="en-GB" sz="9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34624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r>
                        <a:rPr lang="en-GB" sz="9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4687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r>
                        <a:rPr lang="en-GB" sz="9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62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r>
                        <a:rPr lang="en-GB" sz="9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4292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30B84-8C95-44F0-83D7-4C6F47D2A3B3}"/>
              </a:ext>
            </a:extLst>
          </p:cNvPr>
          <p:cNvCxnSpPr>
            <a:cxnSpLocks/>
          </p:cNvCxnSpPr>
          <p:nvPr/>
        </p:nvCxnSpPr>
        <p:spPr>
          <a:xfrm>
            <a:off x="5347518" y="3785030"/>
            <a:ext cx="1160942" cy="289617"/>
          </a:xfrm>
          <a:prstGeom prst="straightConnector1">
            <a:avLst/>
          </a:prstGeom>
          <a:ln w="44450" cmpd="tri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bevel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9F1575-37DA-49D8-951A-6F47B9034034}"/>
              </a:ext>
            </a:extLst>
          </p:cNvPr>
          <p:cNvSpPr txBox="1"/>
          <p:nvPr/>
        </p:nvSpPr>
        <p:spPr>
          <a:xfrm flipH="1">
            <a:off x="6660859" y="3889981"/>
            <a:ext cx="149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COUNTS</a:t>
            </a:r>
            <a:endParaRPr lang="en-GB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4548B-659B-476F-90F5-C386F4FA34CD}"/>
              </a:ext>
            </a:extLst>
          </p:cNvPr>
          <p:cNvSpPr txBox="1"/>
          <p:nvPr/>
        </p:nvSpPr>
        <p:spPr>
          <a:xfrm>
            <a:off x="8709637" y="3335983"/>
            <a:ext cx="2170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idf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tf_idf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Zipf’s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law</a:t>
            </a: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phi-coefficient</a:t>
            </a:r>
          </a:p>
        </p:txBody>
      </p:sp>
    </p:spTree>
    <p:extLst>
      <p:ext uri="{BB962C8B-B14F-4D97-AF65-F5344CB8AC3E}">
        <p14:creationId xmlns:p14="http://schemas.microsoft.com/office/powerpoint/2010/main" val="14505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Clearing text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use of regular expressions to clear up a document is based on the use of characters and rules. Indexing and conditionals are heavily used and the main functions are </a:t>
            </a:r>
            <a:r>
              <a:rPr dirty="0">
                <a:latin typeface="Courier"/>
              </a:rPr>
              <a:t>grep*()</a:t>
            </a:r>
            <a:r>
              <a:rPr dirty="0"/>
              <a:t> and </a:t>
            </a:r>
            <a:r>
              <a:rPr dirty="0">
                <a:latin typeface="Courier"/>
              </a:rPr>
              <a:t>str_*()</a:t>
            </a:r>
            <a:r>
              <a:rPr dirty="0"/>
              <a:t>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Pattern detection and location is the process during which a document is scanned for a predefined set of characters (a pattern) and its metadata (</a:t>
            </a:r>
            <a:r>
              <a:rPr lang="en-GB" dirty="0" err="1"/>
              <a:t>ie</a:t>
            </a:r>
            <a:r>
              <a:rPr lang="en-GB" dirty="0"/>
              <a:t> first encounter, number of repetitions, position, length).</a:t>
            </a:r>
          </a:p>
          <a:p>
            <a:endParaRPr lang="en-GB" dirty="0"/>
          </a:p>
          <a:p>
            <a:r>
              <a:rPr lang="en-GB" sz="1600" dirty="0"/>
              <a:t>Trailing space: a redundant white space between words or at the end of sentences.</a:t>
            </a:r>
            <a:endParaRPr lang="en-GB" dirty="0"/>
          </a:p>
          <a:p>
            <a:pPr marL="0" lvl="0" indent="0">
              <a:buNone/>
            </a:pP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46701F-F5E2-4E33-A9B0-D9819F2C18B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409147696"/>
              </p:ext>
            </p:extLst>
          </p:nvPr>
        </p:nvGraphicFramePr>
        <p:xfrm>
          <a:off x="5453776" y="1257300"/>
          <a:ext cx="515992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/>
                        <a:t>Indices for character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dirty="0"/>
                        <a:t>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>
                          <a:latin typeface="Courier"/>
                        </a:rPr>
                        <a:t>[[:digit:]]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/>
                        <a:t>to isolate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>
                          <a:latin typeface="Courier"/>
                        </a:rPr>
                        <a:t>[[:lower:]]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/>
                        <a:t>to choose lower-case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>
                          <a:latin typeface="Courier"/>
                        </a:rPr>
                        <a:t>[[:alnum:]]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/>
                        <a:t>to choose alphanumeric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>
                          <a:latin typeface="Courier"/>
                        </a:rPr>
                        <a:t>[[:space:]]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/>
                        <a:t>to choose spaces (also tabs, newlines, returns)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>
                          <a:latin typeface="Courier"/>
                        </a:rPr>
                        <a:t>[[:punct:]]</a:t>
                      </a:r>
                      <a:endParaRPr lang="en-GB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dirty="0"/>
                        <a:t>to choose punctuation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1494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Text mining</vt:lpstr>
      <vt:lpstr>Text mining</vt:lpstr>
      <vt:lpstr>Text mining</vt:lpstr>
      <vt:lpstr>Text mining</vt:lpstr>
      <vt:lpstr>Raw</vt:lpstr>
      <vt:lpstr>Tabulated</vt:lpstr>
      <vt:lpstr>Tokenized</vt:lpstr>
      <vt:lpstr>PowerPoint Presentation</vt:lpstr>
      <vt:lpstr>Clearing text up</vt:lpstr>
      <vt:lpstr>All words are not equal</vt:lpstr>
      <vt:lpstr>Quantifying counts</vt:lpstr>
      <vt:lpstr>Quantifying counts</vt:lpstr>
      <vt:lpstr>Clustering terms</vt:lpstr>
      <vt:lpstr>Contextual analysis – analysing more than one word</vt:lpstr>
      <vt:lpstr>Contextual analysis</vt:lpstr>
      <vt:lpstr>PowerPoint Presentation</vt:lpstr>
      <vt:lpstr>Markov chains</vt:lpstr>
      <vt:lpstr>PowerPoint Presentation</vt:lpstr>
      <vt:lpstr>Correlations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1740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Fani Apostolidou Kiouti</dc:creator>
  <cp:keywords/>
  <cp:lastModifiedBy>Fani Apostolidou</cp:lastModifiedBy>
  <cp:revision>2</cp:revision>
  <dcterms:created xsi:type="dcterms:W3CDTF">2021-10-23T16:43:19Z</dcterms:created>
  <dcterms:modified xsi:type="dcterms:W3CDTF">2021-10-24T04:37:07Z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October, 2021</vt:lpwstr>
  </property>
  <property fmtid="{D5CDD505-2E9C-101B-9397-08002B2CF9AE}" pid="3" name="output">
    <vt:lpwstr/>
  </property>
</Properties>
</file>