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12"/>
  </p:notesMasterIdLst>
  <p:handoutMasterIdLst>
    <p:handoutMasterId r:id="rId13"/>
  </p:handoutMasterIdLst>
  <p:sldIdLst>
    <p:sldId id="532" r:id="rId4"/>
    <p:sldId id="589" r:id="rId5"/>
    <p:sldId id="590" r:id="rId6"/>
    <p:sldId id="591" r:id="rId7"/>
    <p:sldId id="595" r:id="rId8"/>
    <p:sldId id="592" r:id="rId9"/>
    <p:sldId id="593" r:id="rId10"/>
    <p:sldId id="594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AFF"/>
    <a:srgbClr val="F59A22"/>
    <a:srgbClr val="D20000"/>
    <a:srgbClr val="921329"/>
    <a:srgbClr val="133947"/>
    <a:srgbClr val="2400D0"/>
    <a:srgbClr val="9E0068"/>
    <a:srgbClr val="006640"/>
    <a:srgbClr val="004B5A"/>
    <a:srgbClr val="336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74253" autoAdjust="0"/>
  </p:normalViewPr>
  <p:slideViewPr>
    <p:cSldViewPr snapToGrid="0">
      <p:cViewPr varScale="1">
        <p:scale>
          <a:sx n="224" d="100"/>
          <a:sy n="224" d="100"/>
        </p:scale>
        <p:origin x="3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4220737" y="334963"/>
            <a:ext cx="4544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AUTOMATIC DETECTION AND SEGMENTATION OF BRAIN TUMOR USING RANDOM FOREST APPROACH</a:t>
            </a: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 dirty="0">
              <a:latin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05.11.20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4" name="Picture 2" descr="C:\Users\werner\Documents\My Dropbox\Vorlagen\IMI eng invers12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29167" cy="788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3079" y="1412487"/>
            <a:ext cx="7855302" cy="1193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4000"/>
              </a:lnSpc>
            </a:pPr>
            <a:r>
              <a:rPr lang="de-DE" sz="3200" dirty="0" err="1"/>
              <a:t>Automatic</a:t>
            </a:r>
            <a:r>
              <a:rPr lang="de-DE" sz="3200" dirty="0"/>
              <a:t> </a:t>
            </a:r>
            <a:r>
              <a:rPr lang="de-DE" sz="3200" dirty="0" err="1"/>
              <a:t>Detection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Segmentation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dirty="0"/>
              <a:t>B</a:t>
            </a:r>
            <a:r>
              <a:rPr lang="de-DE" sz="3200" dirty="0"/>
              <a:t>rain Tumor </a:t>
            </a:r>
            <a:r>
              <a:rPr lang="de-DE" sz="3200" dirty="0" err="1"/>
              <a:t>Using</a:t>
            </a:r>
            <a:r>
              <a:rPr lang="de-DE" sz="3200" dirty="0"/>
              <a:t> Random </a:t>
            </a:r>
            <a:r>
              <a:rPr lang="de-DE" sz="3200" dirty="0" err="1"/>
              <a:t>Forest</a:t>
            </a:r>
            <a:r>
              <a:rPr lang="de-DE" sz="3200" dirty="0"/>
              <a:t> Approach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77538" y="3363643"/>
            <a:ext cx="6206400" cy="215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Bachelor Seminar WS 2020/21</a:t>
            </a:r>
          </a:p>
          <a:p>
            <a:pPr algn="ctr"/>
            <a:r>
              <a:rPr lang="en-US" sz="1800" dirty="0">
                <a:latin typeface="+mn-lt"/>
              </a:rPr>
              <a:t>“Medical Image Computing and e-Health”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08.01.2020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Prof. Dr. Heinz </a:t>
            </a:r>
            <a:r>
              <a:rPr lang="en-US" sz="1800" dirty="0" err="1">
                <a:latin typeface="+mn-lt"/>
              </a:rPr>
              <a:t>Handels</a:t>
            </a:r>
            <a:r>
              <a:rPr lang="en-US" sz="1800" dirty="0">
                <a:latin typeface="+mn-lt"/>
              </a:rPr>
              <a:t>, Prof. Dr. Josef </a:t>
            </a:r>
            <a:r>
              <a:rPr lang="en-US" sz="1800" dirty="0" err="1">
                <a:latin typeface="+mn-lt"/>
              </a:rPr>
              <a:t>Ingenerf</a:t>
            </a:r>
            <a:r>
              <a:rPr lang="en-US" sz="1800" dirty="0">
                <a:latin typeface="+mn-lt"/>
              </a:rPr>
              <a:t>, Prof. Dr.-Ing. Marcin </a:t>
            </a:r>
            <a:r>
              <a:rPr lang="en-US" sz="1800" dirty="0" err="1">
                <a:latin typeface="+mn-lt"/>
              </a:rPr>
              <a:t>Grzegorzek</a:t>
            </a:r>
            <a:r>
              <a:rPr lang="en-US" sz="1800" dirty="0">
                <a:latin typeface="+mn-lt"/>
              </a:rPr>
              <a:t> and coworkers</a:t>
            </a:r>
            <a:endParaRPr lang="en-US" sz="16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Institute of Medical Informatics</a:t>
            </a:r>
          </a:p>
          <a:p>
            <a:pPr algn="ctr"/>
            <a:r>
              <a:rPr lang="en-US" sz="1800" dirty="0" err="1">
                <a:latin typeface="+mn-lt"/>
              </a:rPr>
              <a:t>Universität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zu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Lübeck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Binary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(BDT)</a:t>
            </a:r>
          </a:p>
          <a:p>
            <a:pPr lvl="1"/>
            <a:r>
              <a:rPr lang="de-DE" dirty="0"/>
              <a:t>Random </a:t>
            </a:r>
            <a:r>
              <a:rPr lang="de-DE" dirty="0" err="1"/>
              <a:t>Forest</a:t>
            </a:r>
            <a:r>
              <a:rPr lang="de-DE" dirty="0"/>
              <a:t> (RDF)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Application</a:t>
            </a:r>
            <a:r>
              <a:rPr lang="de-DE" dirty="0"/>
              <a:t> in Paper 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Experiment</a:t>
            </a:r>
          </a:p>
          <a:p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0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55613" y="1693334"/>
            <a:ext cx="8232775" cy="449164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Author: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Zoltán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Kapás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Release: 2016</a:t>
            </a:r>
          </a:p>
          <a:p>
            <a:r>
              <a:rPr lang="en-US" dirty="0"/>
              <a:t>Building reliable procedure for tumor detection</a:t>
            </a:r>
          </a:p>
          <a:p>
            <a:r>
              <a:rPr lang="en-US" dirty="0"/>
              <a:t>Based on supervised machine learning </a:t>
            </a:r>
          </a:p>
          <a:p>
            <a:r>
              <a:rPr lang="en-US" dirty="0"/>
              <a:t>Primary Goal: Early Detection  </a:t>
            </a:r>
          </a:p>
          <a:p>
            <a:r>
              <a:rPr lang="en-US" dirty="0"/>
              <a:t>Secondary Goal: Segmentation</a:t>
            </a:r>
          </a:p>
          <a:p>
            <a:r>
              <a:rPr lang="en-US" dirty="0"/>
              <a:t>Currently challenging due to variety of anatomical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sz="1400" b="0" dirty="0"/>
              <a:t>- BINARY DECISION TREE</a:t>
            </a:r>
            <a:endParaRPr lang="en-US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Hierarchy of two-way decisions</a:t>
            </a:r>
          </a:p>
          <a:p>
            <a:r>
              <a:rPr lang="en-US" dirty="0"/>
              <a:t>Learn Classification of training set</a:t>
            </a:r>
          </a:p>
          <a:p>
            <a:r>
              <a:rPr lang="en-US" dirty="0"/>
              <a:t>Decision at leaf node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C32EC1-9CEA-9D44-9525-D70A14C4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31" y="3651701"/>
            <a:ext cx="4367538" cy="3025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A4D665-8F0F-BD47-952C-E78B163F30B4}"/>
              </a:ext>
            </a:extLst>
          </p:cNvPr>
          <p:cNvSpPr txBox="1"/>
          <p:nvPr/>
        </p:nvSpPr>
        <p:spPr>
          <a:xfrm>
            <a:off x="499795" y="3850703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77078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16835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10233" y="831"/>
                  <a:pt x="344410" y="2717"/>
                  <a:pt x="477078" y="0"/>
                </a:cubicBezTo>
                <a:cubicBezTo>
                  <a:pt x="609746" y="-2717"/>
                  <a:pt x="789582" y="24191"/>
                  <a:pt x="993913" y="0"/>
                </a:cubicBezTo>
                <a:cubicBezTo>
                  <a:pt x="994357" y="77020"/>
                  <a:pt x="988615" y="186667"/>
                  <a:pt x="993913" y="369332"/>
                </a:cubicBezTo>
                <a:cubicBezTo>
                  <a:pt x="870856" y="389130"/>
                  <a:pt x="739829" y="359700"/>
                  <a:pt x="516835" y="369332"/>
                </a:cubicBezTo>
                <a:cubicBezTo>
                  <a:pt x="293841" y="378964"/>
                  <a:pt x="243585" y="355706"/>
                  <a:pt x="0" y="369332"/>
                </a:cubicBezTo>
                <a:cubicBezTo>
                  <a:pt x="8697" y="292210"/>
                  <a:pt x="-13597" y="126911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71478" y="-19076"/>
                  <a:pt x="241129" y="12254"/>
                  <a:pt x="467139" y="0"/>
                </a:cubicBezTo>
                <a:cubicBezTo>
                  <a:pt x="693149" y="-12254"/>
                  <a:pt x="799691" y="23262"/>
                  <a:pt x="993913" y="0"/>
                </a:cubicBezTo>
                <a:cubicBezTo>
                  <a:pt x="987596" y="82414"/>
                  <a:pt x="998246" y="246435"/>
                  <a:pt x="993913" y="369332"/>
                </a:cubicBezTo>
                <a:cubicBezTo>
                  <a:pt x="823872" y="380449"/>
                  <a:pt x="737999" y="363639"/>
                  <a:pt x="487017" y="369332"/>
                </a:cubicBezTo>
                <a:cubicBezTo>
                  <a:pt x="236035" y="375025"/>
                  <a:pt x="227458" y="363800"/>
                  <a:pt x="0" y="369332"/>
                </a:cubicBezTo>
                <a:cubicBezTo>
                  <a:pt x="-4533" y="200994"/>
                  <a:pt x="1439" y="168643"/>
                  <a:pt x="0" y="0"/>
                </a:cubicBezTo>
                <a:close/>
              </a:path>
            </a:pathLst>
          </a:custGeom>
          <a:solidFill>
            <a:srgbClr val="007AFF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21688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ROOT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3360B7-CA3E-9F4D-982A-ACF88F172124}"/>
              </a:ext>
            </a:extLst>
          </p:cNvPr>
          <p:cNvSpPr txBox="1"/>
          <p:nvPr/>
        </p:nvSpPr>
        <p:spPr>
          <a:xfrm>
            <a:off x="499795" y="4923205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67139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16835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85030" y="-13876"/>
                  <a:pt x="350884" y="-19118"/>
                  <a:pt x="467139" y="0"/>
                </a:cubicBezTo>
                <a:cubicBezTo>
                  <a:pt x="583394" y="19118"/>
                  <a:pt x="758265" y="-17987"/>
                  <a:pt x="993913" y="0"/>
                </a:cubicBezTo>
                <a:cubicBezTo>
                  <a:pt x="1006713" y="107504"/>
                  <a:pt x="1012118" y="217297"/>
                  <a:pt x="993913" y="369332"/>
                </a:cubicBezTo>
                <a:cubicBezTo>
                  <a:pt x="782324" y="388679"/>
                  <a:pt x="625688" y="354736"/>
                  <a:pt x="516835" y="369332"/>
                </a:cubicBezTo>
                <a:cubicBezTo>
                  <a:pt x="407982" y="383928"/>
                  <a:pt x="113225" y="385284"/>
                  <a:pt x="0" y="369332"/>
                </a:cubicBezTo>
                <a:cubicBezTo>
                  <a:pt x="4389" y="233748"/>
                  <a:pt x="4403" y="97432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76553" y="-10293"/>
                  <a:pt x="345639" y="11788"/>
                  <a:pt x="477078" y="0"/>
                </a:cubicBezTo>
                <a:cubicBezTo>
                  <a:pt x="608517" y="-11788"/>
                  <a:pt x="824857" y="25832"/>
                  <a:pt x="993913" y="0"/>
                </a:cubicBezTo>
                <a:cubicBezTo>
                  <a:pt x="981435" y="155510"/>
                  <a:pt x="1008574" y="212860"/>
                  <a:pt x="993913" y="369332"/>
                </a:cubicBezTo>
                <a:cubicBezTo>
                  <a:pt x="884423" y="379665"/>
                  <a:pt x="651836" y="388849"/>
                  <a:pt x="526774" y="369332"/>
                </a:cubicBezTo>
                <a:cubicBezTo>
                  <a:pt x="401712" y="349815"/>
                  <a:pt x="180316" y="344906"/>
                  <a:pt x="0" y="369332"/>
                </a:cubicBezTo>
                <a:cubicBezTo>
                  <a:pt x="-3266" y="231908"/>
                  <a:pt x="6819" y="112602"/>
                  <a:pt x="0" y="0"/>
                </a:cubicBezTo>
                <a:close/>
              </a:path>
            </a:pathLst>
          </a:custGeom>
          <a:solidFill>
            <a:srgbClr val="F59A2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521724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SPLIT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AD6CFD-A63C-7D4D-AD9C-A9607B55E8A8}"/>
              </a:ext>
            </a:extLst>
          </p:cNvPr>
          <p:cNvSpPr txBox="1"/>
          <p:nvPr/>
        </p:nvSpPr>
        <p:spPr>
          <a:xfrm>
            <a:off x="499795" y="5995707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87017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26774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28989" y="3003"/>
                  <a:pt x="282018" y="2233"/>
                  <a:pt x="487017" y="0"/>
                </a:cubicBezTo>
                <a:cubicBezTo>
                  <a:pt x="692016" y="-2233"/>
                  <a:pt x="761567" y="24926"/>
                  <a:pt x="993913" y="0"/>
                </a:cubicBezTo>
                <a:cubicBezTo>
                  <a:pt x="999223" y="105860"/>
                  <a:pt x="1012339" y="263616"/>
                  <a:pt x="993913" y="369332"/>
                </a:cubicBezTo>
                <a:cubicBezTo>
                  <a:pt x="861041" y="357109"/>
                  <a:pt x="674686" y="373019"/>
                  <a:pt x="526774" y="369332"/>
                </a:cubicBezTo>
                <a:cubicBezTo>
                  <a:pt x="378862" y="365645"/>
                  <a:pt x="106999" y="384232"/>
                  <a:pt x="0" y="369332"/>
                </a:cubicBezTo>
                <a:cubicBezTo>
                  <a:pt x="-15145" y="243742"/>
                  <a:pt x="10944" y="107533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62889" y="-2594"/>
                  <a:pt x="376288" y="12093"/>
                  <a:pt x="477078" y="0"/>
                </a:cubicBezTo>
                <a:cubicBezTo>
                  <a:pt x="577868" y="-12093"/>
                  <a:pt x="828234" y="-12416"/>
                  <a:pt x="993913" y="0"/>
                </a:cubicBezTo>
                <a:cubicBezTo>
                  <a:pt x="987386" y="96397"/>
                  <a:pt x="980318" y="223384"/>
                  <a:pt x="993913" y="369332"/>
                </a:cubicBezTo>
                <a:cubicBezTo>
                  <a:pt x="867439" y="347393"/>
                  <a:pt x="741036" y="379758"/>
                  <a:pt x="506896" y="369332"/>
                </a:cubicBezTo>
                <a:cubicBezTo>
                  <a:pt x="272756" y="358906"/>
                  <a:pt x="119245" y="370534"/>
                  <a:pt x="0" y="369332"/>
                </a:cubicBezTo>
                <a:cubicBezTo>
                  <a:pt x="2953" y="238803"/>
                  <a:pt x="184" y="144496"/>
                  <a:pt x="0" y="0"/>
                </a:cubicBezTo>
                <a:close/>
              </a:path>
            </a:pathLst>
          </a:custGeom>
          <a:solidFill>
            <a:srgbClr val="D2000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540195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LEAF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6394F09-4BCC-FA43-9395-9F4D77979437}"/>
              </a:ext>
            </a:extLst>
          </p:cNvPr>
          <p:cNvCxnSpPr>
            <a:cxnSpLocks/>
          </p:cNvCxnSpPr>
          <p:nvPr/>
        </p:nvCxnSpPr>
        <p:spPr>
          <a:xfrm>
            <a:off x="1537890" y="4029690"/>
            <a:ext cx="2693340" cy="0"/>
          </a:xfrm>
          <a:prstGeom prst="line">
            <a:avLst/>
          </a:prstGeom>
          <a:ln w="28575">
            <a:solidFill>
              <a:srgbClr val="007AFF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D411D29-1CED-2343-B185-480699B73221}"/>
              </a:ext>
            </a:extLst>
          </p:cNvPr>
          <p:cNvCxnSpPr>
            <a:cxnSpLocks/>
          </p:cNvCxnSpPr>
          <p:nvPr/>
        </p:nvCxnSpPr>
        <p:spPr>
          <a:xfrm>
            <a:off x="1537890" y="5107871"/>
            <a:ext cx="1648311" cy="0"/>
          </a:xfrm>
          <a:prstGeom prst="line">
            <a:avLst/>
          </a:prstGeom>
          <a:ln w="28575">
            <a:solidFill>
              <a:srgbClr val="F59A2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916137A-E3DB-D34B-BF50-5725D41919F8}"/>
              </a:ext>
            </a:extLst>
          </p:cNvPr>
          <p:cNvCxnSpPr>
            <a:cxnSpLocks/>
          </p:cNvCxnSpPr>
          <p:nvPr/>
        </p:nvCxnSpPr>
        <p:spPr>
          <a:xfrm flipV="1">
            <a:off x="1537890" y="6180373"/>
            <a:ext cx="1086040" cy="6731"/>
          </a:xfrm>
          <a:prstGeom prst="line">
            <a:avLst/>
          </a:prstGeom>
          <a:ln w="28575">
            <a:solidFill>
              <a:srgbClr val="D200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sz="1400" b="0" dirty="0"/>
              <a:t>- BINARY DECISION TREE</a:t>
            </a:r>
            <a:endParaRPr lang="en-US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C32EC1-9CEA-9D44-9525-D70A14C4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48" y="973667"/>
            <a:ext cx="1871396" cy="1296546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D549646-3C2A-F84E-8898-B1A13BFB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8" y="2780782"/>
            <a:ext cx="3722975" cy="268312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78836B6-2687-B445-90C2-C737DB174FED}"/>
              </a:ext>
            </a:extLst>
          </p:cNvPr>
          <p:cNvSpPr/>
          <p:nvPr/>
        </p:nvSpPr>
        <p:spPr>
          <a:xfrm>
            <a:off x="3620622" y="2705600"/>
            <a:ext cx="880323" cy="28334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FA98F9C-EC0A-E34E-9061-9CB47F28E5A0}"/>
              </a:ext>
            </a:extLst>
          </p:cNvPr>
          <p:cNvCxnSpPr>
            <a:cxnSpLocks/>
          </p:cNvCxnSpPr>
          <p:nvPr/>
        </p:nvCxnSpPr>
        <p:spPr>
          <a:xfrm flipV="1">
            <a:off x="4500945" y="2044622"/>
            <a:ext cx="2791537" cy="6609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E4BB6D13-06E8-7441-B534-2EC7ECC85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0782"/>
            <a:ext cx="4278561" cy="283348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AA63D6D-3E44-F340-B9DA-4677F46C5801}"/>
              </a:ext>
            </a:extLst>
          </p:cNvPr>
          <p:cNvSpPr/>
          <p:nvPr/>
        </p:nvSpPr>
        <p:spPr>
          <a:xfrm>
            <a:off x="4907090" y="4367538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FC3525-898D-5B49-AF29-F24369F3D502}"/>
              </a:ext>
            </a:extLst>
          </p:cNvPr>
          <p:cNvSpPr/>
          <p:nvPr/>
        </p:nvSpPr>
        <p:spPr>
          <a:xfrm>
            <a:off x="5365739" y="4367538"/>
            <a:ext cx="306695" cy="2823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B20DD9-5263-374F-AEF1-B0F31C908F9D}"/>
              </a:ext>
            </a:extLst>
          </p:cNvPr>
          <p:cNvSpPr/>
          <p:nvPr/>
        </p:nvSpPr>
        <p:spPr>
          <a:xfrm>
            <a:off x="5530751" y="5048894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F6C818-4AA4-9841-AA93-9EF099FB7CB8}"/>
              </a:ext>
            </a:extLst>
          </p:cNvPr>
          <p:cNvSpPr/>
          <p:nvPr/>
        </p:nvSpPr>
        <p:spPr>
          <a:xfrm>
            <a:off x="6129707" y="5089900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87D69A-B223-CC4B-87C1-840D50437A52}"/>
              </a:ext>
            </a:extLst>
          </p:cNvPr>
          <p:cNvSpPr/>
          <p:nvPr/>
        </p:nvSpPr>
        <p:spPr>
          <a:xfrm>
            <a:off x="7450052" y="5125561"/>
            <a:ext cx="275194" cy="27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627596-8CEB-C84D-9F2E-F09045A39EB1}"/>
              </a:ext>
            </a:extLst>
          </p:cNvPr>
          <p:cNvSpPr/>
          <p:nvPr/>
        </p:nvSpPr>
        <p:spPr>
          <a:xfrm>
            <a:off x="6890488" y="4375180"/>
            <a:ext cx="260694" cy="2508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62F82-812A-7E4E-B0D8-FB25CA1043AC}"/>
              </a:ext>
            </a:extLst>
          </p:cNvPr>
          <p:cNvSpPr/>
          <p:nvPr/>
        </p:nvSpPr>
        <p:spPr>
          <a:xfrm>
            <a:off x="7883252" y="5113261"/>
            <a:ext cx="275194" cy="2855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4D88F7-4A14-0345-A3E3-4F091B70C90E}"/>
              </a:ext>
            </a:extLst>
          </p:cNvPr>
          <p:cNvSpPr/>
          <p:nvPr/>
        </p:nvSpPr>
        <p:spPr>
          <a:xfrm>
            <a:off x="8267214" y="5109846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902CBD5A-22EF-A74E-BB5C-C6AC830E5CDA}"/>
              </a:ext>
            </a:extLst>
          </p:cNvPr>
          <p:cNvCxnSpPr>
            <a:cxnSpLocks/>
          </p:cNvCxnSpPr>
          <p:nvPr/>
        </p:nvCxnSpPr>
        <p:spPr>
          <a:xfrm flipH="1">
            <a:off x="5672434" y="2993097"/>
            <a:ext cx="763968" cy="607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9566FF9-51EE-2B4B-B935-897B40E58A5D}"/>
              </a:ext>
            </a:extLst>
          </p:cNvPr>
          <p:cNvSpPr/>
          <p:nvPr/>
        </p:nvSpPr>
        <p:spPr>
          <a:xfrm>
            <a:off x="636104" y="3470166"/>
            <a:ext cx="3935896" cy="2385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119C08A-A066-4B43-AE94-0C76EF99EDBA}"/>
              </a:ext>
            </a:extLst>
          </p:cNvPr>
          <p:cNvCxnSpPr>
            <a:cxnSpLocks/>
          </p:cNvCxnSpPr>
          <p:nvPr/>
        </p:nvCxnSpPr>
        <p:spPr>
          <a:xfrm>
            <a:off x="5620052" y="3788230"/>
            <a:ext cx="338315" cy="6039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BF2EBFB-0D9F-3740-9D7C-C63D80938A3D}"/>
              </a:ext>
            </a:extLst>
          </p:cNvPr>
          <p:cNvCxnSpPr>
            <a:cxnSpLocks/>
          </p:cNvCxnSpPr>
          <p:nvPr/>
        </p:nvCxnSpPr>
        <p:spPr>
          <a:xfrm>
            <a:off x="6037378" y="4591914"/>
            <a:ext cx="191158" cy="4561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53338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22990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276775774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162</Words>
  <Application>Microsoft Macintosh PowerPoint</Application>
  <PresentationFormat>Bildschirmpräsentation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Myriad Pro</vt:lpstr>
      <vt:lpstr>Times New Roman</vt:lpstr>
      <vt:lpstr>Wingdings</vt:lpstr>
      <vt:lpstr>IMI-Slidemaster_eng</vt:lpstr>
      <vt:lpstr>Automatic Detection and Segmentation of Brain Tumor Using Random Forest Approach</vt:lpstr>
      <vt:lpstr>Outline</vt:lpstr>
      <vt:lpstr>Motivation </vt:lpstr>
      <vt:lpstr>Basics - BINARY DECISION TREE</vt:lpstr>
      <vt:lpstr>Basics - BINARY DECISION TREE</vt:lpstr>
      <vt:lpstr>Methods</vt:lpstr>
      <vt:lpstr>Results</vt:lpstr>
      <vt:lpstr>Conclusion</vt:lpstr>
    </vt:vector>
  </TitlesOfParts>
  <Company>Institute of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IMI-PPT-Layout</dc:title>
  <dc:creator>Alexander Schmidt-Richberg</dc:creator>
  <cp:lastModifiedBy>Leonard Brenk</cp:lastModifiedBy>
  <cp:revision>1173</cp:revision>
  <cp:lastPrinted>2011-01-28T09:40:46Z</cp:lastPrinted>
  <dcterms:created xsi:type="dcterms:W3CDTF">2003-04-11T03:28:50Z</dcterms:created>
  <dcterms:modified xsi:type="dcterms:W3CDTF">2020-11-05T22:55:26Z</dcterms:modified>
</cp:coreProperties>
</file>