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3" r:id="rId5"/>
    <p:sldId id="264" r:id="rId6"/>
    <p:sldId id="271" r:id="rId7"/>
    <p:sldId id="265" r:id="rId8"/>
    <p:sldId id="266" r:id="rId9"/>
    <p:sldId id="267" r:id="rId10"/>
    <p:sldId id="268" r:id="rId11"/>
    <p:sldId id="269" r:id="rId12"/>
    <p:sldId id="270" r:id="rId13"/>
    <p:sldId id="272" r:id="rId14"/>
    <p:sldId id="273" r:id="rId15"/>
    <p:sldId id="275" r:id="rId16"/>
    <p:sldId id="274"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2" autoAdjust="0"/>
    <p:restoredTop sz="94660"/>
  </p:normalViewPr>
  <p:slideViewPr>
    <p:cSldViewPr snapToGrid="0">
      <p:cViewPr varScale="1">
        <p:scale>
          <a:sx n="55" d="100"/>
          <a:sy n="55" d="100"/>
        </p:scale>
        <p:origin x="-312"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00D4A-39CD-4070-8AD9-24544E6B6716}" type="datetimeFigureOut">
              <a:rPr lang="id-ID" smtClean="0"/>
              <a:pPr/>
              <a:t>03/12/2017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A087A-C1C6-43D2-A16E-22713D0ADA9A}" type="slidenum">
              <a:rPr lang="id-ID" smtClean="0"/>
              <a:pPr/>
              <a:t>‹#›</a:t>
            </a:fld>
            <a:endParaRPr lang="id-ID"/>
          </a:p>
        </p:txBody>
      </p:sp>
    </p:spTree>
    <p:extLst>
      <p:ext uri="{BB962C8B-B14F-4D97-AF65-F5344CB8AC3E}">
        <p14:creationId xmlns:p14="http://schemas.microsoft.com/office/powerpoint/2010/main" xmlns="" val="266529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00410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d-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171943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18744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1507415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397730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3640121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299663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8" name="Footer Placeholder 7"/>
          <p:cNvSpPr>
            <a:spLocks noGrp="1"/>
          </p:cNvSpPr>
          <p:nvPr>
            <p:ph type="ftr" sz="quarter" idx="11"/>
          </p:nvPr>
        </p:nvSpPr>
        <p:spPr>
          <a:xfrm>
            <a:off x="561111" y="6391838"/>
            <a:ext cx="3644282" cy="304801"/>
          </a:xfrm>
        </p:spPr>
        <p:txBody>
          <a:bodyPr/>
          <a:lstStyle/>
          <a:p>
            <a:endParaRPr lang="id-ID"/>
          </a:p>
        </p:txBody>
      </p:sp>
      <p:sp>
        <p:nvSpPr>
          <p:cNvPr id="9" name="Slide Number Placeholder 8"/>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14871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4225911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181361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16223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5" name="Footer Placeholder 4"/>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293186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274447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390686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778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3" name="Footer Placeholder 2"/>
          <p:cNvSpPr>
            <a:spLocks noGrp="1"/>
          </p:cNvSpPr>
          <p:nvPr>
            <p:ph type="ftr" sz="quarter" idx="11"/>
          </p:nvPr>
        </p:nvSpPr>
        <p:spPr/>
        <p:txBody>
          <a:bodyPr/>
          <a:lstStyle/>
          <a:p>
            <a:endParaRPr lang="id-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283562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344143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5B6CD7-15A7-4938-81D8-2683FA3B424A}" type="datetimeFigureOut">
              <a:rPr lang="id-ID" smtClean="0"/>
              <a:pPr/>
              <a:t>03/12/2017</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39491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5B6CD7-15A7-4938-81D8-2683FA3B424A}" type="datetimeFigureOut">
              <a:rPr lang="id-ID" smtClean="0"/>
              <a:pPr/>
              <a:t>03/12/2017</a:t>
            </a:fld>
            <a:endParaRPr lang="id-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d-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127D8A-0010-4CF7-BCF0-5B4745734378}" type="slidenum">
              <a:rPr lang="id-ID" smtClean="0"/>
              <a:pPr/>
              <a:t>‹#›</a:t>
            </a:fld>
            <a:endParaRPr lang="id-ID"/>
          </a:p>
        </p:txBody>
      </p:sp>
    </p:spTree>
    <p:extLst>
      <p:ext uri="{BB962C8B-B14F-4D97-AF65-F5344CB8AC3E}">
        <p14:creationId xmlns:p14="http://schemas.microsoft.com/office/powerpoint/2010/main" xmlns="" val="863703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slide=id.g28a148eaab_0_145"/><Relationship Id="rId3" Type="http://schemas.openxmlformats.org/officeDocument/2006/relationships/hyperlink" Target="#slide=id.g28a1fc02b0_2_86"/><Relationship Id="rId7" Type="http://schemas.openxmlformats.org/officeDocument/2006/relationships/hyperlink" Target="#slide=id.g28a148eaab_0_145"/><Relationship Id="rId2" Type="http://schemas.openxmlformats.org/officeDocument/2006/relationships/hyperlink" Target="#slide=id.g28a1fc02b0_2_104"/><Relationship Id="rId1" Type="http://schemas.openxmlformats.org/officeDocument/2006/relationships/slideLayout" Target="../slideLayouts/slideLayout2.xml"/><Relationship Id="rId6" Type="http://schemas.openxmlformats.org/officeDocument/2006/relationships/hyperlink" Target="#slide=id.g28a148eaab_0_145"/><Relationship Id="rId11" Type="http://schemas.openxmlformats.org/officeDocument/2006/relationships/hyperlink" Target="#slide=id.g28a148eaab_0_145"/><Relationship Id="rId5" Type="http://schemas.openxmlformats.org/officeDocument/2006/relationships/hyperlink" Target="#slide=id.g28a1fc02b0_2_98"/><Relationship Id="rId10" Type="http://schemas.openxmlformats.org/officeDocument/2006/relationships/hyperlink" Target="#slide=id.g28a148eaab_0_145"/><Relationship Id="rId4" Type="http://schemas.openxmlformats.org/officeDocument/2006/relationships/hyperlink" Target="#slide=id.g28a1fc02b0_2_104"/><Relationship Id="rId9" Type="http://schemas.openxmlformats.org/officeDocument/2006/relationships/hyperlink" Target="#slide=id.g28a148eaab_0_145"/></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presentation/d/1mrLRyO5NjbvO2sn-O3GPvVcxg_0zNZVoFd7lKOvpqbQ/edit#slide=id.g28a1fc02b0_2_86" TargetMode="External"/><Relationship Id="rId2" Type="http://schemas.openxmlformats.org/officeDocument/2006/relationships/hyperlink" Target="https://docs.google.com/presentation/d/1mrLRyO5NjbvO2sn-O3GPvVcxg_0zNZVoFd7lKOvpqbQ/edit#slide=id.g28a1fc02b0_2_104" TargetMode="External"/><Relationship Id="rId1" Type="http://schemas.openxmlformats.org/officeDocument/2006/relationships/slideLayout" Target="../slideLayouts/slideLayout2.xml"/><Relationship Id="rId4" Type="http://schemas.openxmlformats.org/officeDocument/2006/relationships/hyperlink" Target="https://docs.google.com/presentation/d/1mrLRyO5NjbvO2sn-O3GPvVcxg_0zNZVoFd7lKOvpqbQ/edit#slide=id.g28a1fc02b0_2_9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material.io/guidelines/style/color.html" TargetMode="External"/><Relationship Id="rId4" Type="http://schemas.openxmlformats.org/officeDocument/2006/relationships/hyperlink" Target="https://developer.android.com/guide/topics/ui/layout/linear.html?hl=i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Shape 71"/>
          <p:cNvSpPr txBox="1">
            <a:spLocks noGrp="1"/>
          </p:cNvSpPr>
          <p:nvPr>
            <p:ph type="ctrTitle"/>
          </p:nvPr>
        </p:nvSpPr>
        <p:spPr>
          <a:xfrm>
            <a:off x="4128901" y="2275625"/>
            <a:ext cx="3934200" cy="1214700"/>
          </a:xfrm>
          <a:prstGeom prst="rect">
            <a:avLst/>
          </a:prstGeom>
          <a:noFill/>
          <a:ln>
            <a:noFill/>
          </a:ln>
        </p:spPr>
        <p:txBody>
          <a:bodyPr vert="horz" wrap="square" lIns="91425" tIns="45700" rIns="91425" bIns="45700" rtlCol="0" anchor="b" anchorCtr="0">
            <a:noAutofit/>
          </a:bodyPr>
          <a:lstStyle/>
          <a:p>
            <a:pPr>
              <a:lnSpc>
                <a:spcPct val="80000"/>
              </a:lnSpc>
              <a:spcBef>
                <a:spcPts val="0"/>
              </a:spcBef>
              <a:buClr>
                <a:schemeClr val="dk1"/>
              </a:buClr>
              <a:buSzPct val="25000"/>
            </a:pPr>
            <a:r>
              <a:rPr lang="id-ID" sz="5500" dirty="0">
                <a:latin typeface="Cambria"/>
                <a:ea typeface="Cambria"/>
                <a:cs typeface="Cambria"/>
                <a:sym typeface="Cambria"/>
              </a:rPr>
              <a:t>BUDGETING</a:t>
            </a:r>
          </a:p>
        </p:txBody>
      </p:sp>
      <p:sp>
        <p:nvSpPr>
          <p:cNvPr id="70" name="Shape 70"/>
          <p:cNvSpPr txBox="1">
            <a:spLocks noGrp="1"/>
          </p:cNvSpPr>
          <p:nvPr>
            <p:ph type="subTitle" idx="1"/>
          </p:nvPr>
        </p:nvSpPr>
        <p:spPr>
          <a:xfrm>
            <a:off x="3827060" y="3650124"/>
            <a:ext cx="4775402" cy="1779900"/>
          </a:xfrm>
          <a:prstGeom prst="rect">
            <a:avLst/>
          </a:prstGeom>
          <a:noFill/>
          <a:ln>
            <a:noFill/>
          </a:ln>
        </p:spPr>
        <p:txBody>
          <a:bodyPr vert="horz" wrap="square" lIns="91425" tIns="45700" rIns="91425" bIns="45700" rtlCol="0" anchor="t" anchorCtr="0">
            <a:noAutofit/>
          </a:bodyPr>
          <a:lstStyle/>
          <a:p>
            <a:pPr algn="ctr">
              <a:spcBef>
                <a:spcPts val="0"/>
              </a:spcBef>
              <a:buClr>
                <a:srgbClr val="444444"/>
              </a:buClr>
              <a:buSzPct val="25000"/>
            </a:pPr>
            <a:r>
              <a:rPr lang="id-ID" sz="1600" dirty="0">
                <a:latin typeface="Times New Roman"/>
                <a:ea typeface="Times New Roman"/>
                <a:cs typeface="Times New Roman"/>
                <a:sym typeface="Times New Roman"/>
              </a:rPr>
              <a:t>Group 6:</a:t>
            </a:r>
          </a:p>
          <a:p>
            <a:pPr algn="ctr">
              <a:spcBef>
                <a:spcPts val="0"/>
              </a:spcBef>
              <a:buClr>
                <a:srgbClr val="444444"/>
              </a:buClr>
              <a:buSzPct val="25000"/>
            </a:pPr>
            <a:endParaRPr lang="en-US" sz="1600" dirty="0">
              <a:latin typeface="Times New Roman"/>
              <a:ea typeface="Times New Roman"/>
              <a:cs typeface="Times New Roman"/>
              <a:sym typeface="Times New Roman"/>
            </a:endParaRPr>
          </a:p>
          <a:p>
            <a:pPr algn="ctr">
              <a:spcBef>
                <a:spcPts val="0"/>
              </a:spcBef>
              <a:buClr>
                <a:srgbClr val="444444"/>
              </a:buClr>
              <a:buSzPct val="25000"/>
            </a:pPr>
            <a:r>
              <a:rPr lang="id-ID" sz="1600" dirty="0">
                <a:latin typeface="Times New Roman"/>
                <a:ea typeface="Times New Roman"/>
                <a:cs typeface="Times New Roman"/>
                <a:sym typeface="Times New Roman"/>
              </a:rPr>
              <a:t>Leonardo Bunjamin - 00000014225 (Koor)</a:t>
            </a:r>
          </a:p>
          <a:p>
            <a:pPr algn="ctr">
              <a:spcBef>
                <a:spcPts val="0"/>
              </a:spcBef>
              <a:buClr>
                <a:srgbClr val="444444"/>
              </a:buClr>
              <a:buSzPct val="25000"/>
            </a:pPr>
            <a:r>
              <a:rPr lang="id-ID" sz="1600" dirty="0">
                <a:latin typeface="Times New Roman"/>
                <a:ea typeface="Times New Roman"/>
                <a:cs typeface="Times New Roman"/>
                <a:sym typeface="Times New Roman"/>
              </a:rPr>
              <a:t>Octa Wahana Widiwijaya - 00000019399</a:t>
            </a:r>
          </a:p>
          <a:p>
            <a:pPr algn="ctr">
              <a:spcBef>
                <a:spcPts val="0"/>
              </a:spcBef>
              <a:buClr>
                <a:srgbClr val="444444"/>
              </a:buClr>
              <a:buSzPct val="25000"/>
            </a:pPr>
            <a:r>
              <a:rPr lang="id-ID" sz="1600" dirty="0">
                <a:latin typeface="Times New Roman"/>
                <a:ea typeface="Times New Roman"/>
                <a:cs typeface="Times New Roman"/>
                <a:sym typeface="Times New Roman"/>
              </a:rPr>
              <a:t>Rickhen Hermawan - 00000012311</a:t>
            </a:r>
          </a:p>
          <a:p>
            <a:pPr algn="ctr">
              <a:spcBef>
                <a:spcPts val="0"/>
              </a:spcBef>
              <a:buClr>
                <a:srgbClr val="444444"/>
              </a:buClr>
              <a:buSzPct val="25000"/>
            </a:pPr>
            <a:r>
              <a:rPr lang="id-ID" sz="1600" dirty="0">
                <a:latin typeface="Times New Roman"/>
                <a:ea typeface="Times New Roman"/>
                <a:cs typeface="Times New Roman"/>
                <a:sym typeface="Times New Roman"/>
              </a:rPr>
              <a:t>William Citralin - 00000014292</a:t>
            </a:r>
            <a:r>
              <a:rPr lang="id-ID" sz="2800" dirty="0">
                <a:solidFill>
                  <a:srgbClr val="986E06"/>
                </a:solidFill>
                <a:latin typeface="Times New Roman"/>
                <a:ea typeface="Times New Roman"/>
                <a:cs typeface="Times New Roman"/>
                <a:sym typeface="Times New Roman"/>
              </a:rPr>
              <a:t/>
            </a:r>
            <a:br>
              <a:rPr lang="id-ID" sz="2800" dirty="0">
                <a:solidFill>
                  <a:srgbClr val="986E06"/>
                </a:solidFill>
                <a:latin typeface="Times New Roman"/>
                <a:ea typeface="Times New Roman"/>
                <a:cs typeface="Times New Roman"/>
                <a:sym typeface="Times New Roman"/>
              </a:rPr>
            </a:br>
            <a:endParaRPr lang="id-ID" sz="2800" dirty="0">
              <a:solidFill>
                <a:srgbClr val="986E06"/>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56473929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D57AE-2BDD-4FDC-B83A-81A230EB8EB8}"/>
              </a:ext>
            </a:extLst>
          </p:cNvPr>
          <p:cNvSpPr>
            <a:spLocks noGrp="1"/>
          </p:cNvSpPr>
          <p:nvPr>
            <p:ph type="title"/>
          </p:nvPr>
        </p:nvSpPr>
        <p:spPr/>
        <p:txBody>
          <a:bodyPr/>
          <a:lstStyle/>
          <a:p>
            <a:r>
              <a:rPr lang="en-US" dirty="0"/>
              <a:t>Functionalities 3: Transaction Report</a:t>
            </a:r>
          </a:p>
        </p:txBody>
      </p:sp>
      <p:pic>
        <p:nvPicPr>
          <p:cNvPr id="4" name="Content Placeholder 3">
            <a:extLst>
              <a:ext uri="{FF2B5EF4-FFF2-40B4-BE49-F238E27FC236}">
                <a16:creationId xmlns:a16="http://schemas.microsoft.com/office/drawing/2014/main" xmlns="" id="{0E1F00CB-6782-49BC-81F0-8BFB6D9EF00B}"/>
              </a:ext>
            </a:extLst>
          </p:cNvPr>
          <p:cNvPicPr>
            <a:picLocks noGrp="1" noChangeAspect="1"/>
          </p:cNvPicPr>
          <p:nvPr>
            <p:ph idx="1"/>
          </p:nvPr>
        </p:nvPicPr>
        <p:blipFill>
          <a:blip r:embed="rId2" cstate="print"/>
          <a:stretch>
            <a:fillRect/>
          </a:stretch>
        </p:blipFill>
        <p:spPr>
          <a:xfrm>
            <a:off x="833467" y="2468032"/>
            <a:ext cx="2206295" cy="3952384"/>
          </a:xfrm>
          <a:prstGeom prst="rect">
            <a:avLst/>
          </a:prstGeom>
        </p:spPr>
      </p:pic>
      <p:pic>
        <p:nvPicPr>
          <p:cNvPr id="5" name="Picture 4">
            <a:extLst>
              <a:ext uri="{FF2B5EF4-FFF2-40B4-BE49-F238E27FC236}">
                <a16:creationId xmlns:a16="http://schemas.microsoft.com/office/drawing/2014/main" xmlns="" id="{54EDE9FA-10A0-4405-B40E-D0F6444E964F}"/>
              </a:ext>
            </a:extLst>
          </p:cNvPr>
          <p:cNvPicPr>
            <a:picLocks noChangeAspect="1"/>
          </p:cNvPicPr>
          <p:nvPr/>
        </p:nvPicPr>
        <p:blipFill>
          <a:blip r:embed="rId3" cstate="print"/>
          <a:stretch>
            <a:fillRect/>
          </a:stretch>
        </p:blipFill>
        <p:spPr>
          <a:xfrm>
            <a:off x="3576451" y="2468033"/>
            <a:ext cx="2254623" cy="3952383"/>
          </a:xfrm>
          <a:prstGeom prst="rect">
            <a:avLst/>
          </a:prstGeom>
        </p:spPr>
      </p:pic>
      <p:sp>
        <p:nvSpPr>
          <p:cNvPr id="6" name="Rectangle 5">
            <a:extLst>
              <a:ext uri="{FF2B5EF4-FFF2-40B4-BE49-F238E27FC236}">
                <a16:creationId xmlns:a16="http://schemas.microsoft.com/office/drawing/2014/main" xmlns="" id="{71DEA424-8C36-4931-AA3E-5025B3DB43D8}"/>
              </a:ext>
            </a:extLst>
          </p:cNvPr>
          <p:cNvSpPr/>
          <p:nvPr/>
        </p:nvSpPr>
        <p:spPr>
          <a:xfrm>
            <a:off x="6096000" y="3429000"/>
            <a:ext cx="6096000" cy="923330"/>
          </a:xfrm>
          <a:prstGeom prst="rect">
            <a:avLst/>
          </a:prstGeom>
        </p:spPr>
        <p:txBody>
          <a:bodyPr>
            <a:spAutoFit/>
          </a:bodyPr>
          <a:lstStyle/>
          <a:p>
            <a:r>
              <a:rPr lang="en-GB" dirty="0"/>
              <a:t>The return results will show transaction by date on search query. All transaction that contain search query will be shown in the screen. </a:t>
            </a:r>
            <a:endParaRPr lang="en-US" dirty="0"/>
          </a:p>
        </p:txBody>
      </p:sp>
    </p:spTree>
    <p:extLst>
      <p:ext uri="{BB962C8B-B14F-4D97-AF65-F5344CB8AC3E}">
        <p14:creationId xmlns:p14="http://schemas.microsoft.com/office/powerpoint/2010/main" xmlns="" val="213365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BE094-2E49-49A9-8993-05DF06194D88}"/>
              </a:ext>
            </a:extLst>
          </p:cNvPr>
          <p:cNvSpPr>
            <a:spLocks noGrp="1"/>
          </p:cNvSpPr>
          <p:nvPr>
            <p:ph type="title"/>
          </p:nvPr>
        </p:nvSpPr>
        <p:spPr/>
        <p:txBody>
          <a:bodyPr/>
          <a:lstStyle/>
          <a:p>
            <a:r>
              <a:rPr lang="en-US" dirty="0"/>
              <a:t>Functionalities 4: Transaction History</a:t>
            </a:r>
          </a:p>
        </p:txBody>
      </p:sp>
      <p:pic>
        <p:nvPicPr>
          <p:cNvPr id="4" name="Picture 3">
            <a:extLst>
              <a:ext uri="{FF2B5EF4-FFF2-40B4-BE49-F238E27FC236}">
                <a16:creationId xmlns:a16="http://schemas.microsoft.com/office/drawing/2014/main" xmlns="" id="{E93F5FF2-D70C-4744-81CE-D2266B027D36}"/>
              </a:ext>
            </a:extLst>
          </p:cNvPr>
          <p:cNvPicPr>
            <a:picLocks noChangeAspect="1"/>
          </p:cNvPicPr>
          <p:nvPr/>
        </p:nvPicPr>
        <p:blipFill>
          <a:blip r:embed="rId2" cstate="print"/>
          <a:stretch>
            <a:fillRect/>
          </a:stretch>
        </p:blipFill>
        <p:spPr>
          <a:xfrm>
            <a:off x="1691800" y="2546255"/>
            <a:ext cx="2262361" cy="4025059"/>
          </a:xfrm>
          <a:prstGeom prst="rect">
            <a:avLst/>
          </a:prstGeom>
        </p:spPr>
      </p:pic>
      <p:sp>
        <p:nvSpPr>
          <p:cNvPr id="5" name="Rectangle 4">
            <a:extLst>
              <a:ext uri="{FF2B5EF4-FFF2-40B4-BE49-F238E27FC236}">
                <a16:creationId xmlns:a16="http://schemas.microsoft.com/office/drawing/2014/main" xmlns="" id="{9AA889C4-DF56-43B3-9697-68AF623311B1}"/>
              </a:ext>
            </a:extLst>
          </p:cNvPr>
          <p:cNvSpPr/>
          <p:nvPr/>
        </p:nvSpPr>
        <p:spPr>
          <a:xfrm>
            <a:off x="4802660" y="3429000"/>
            <a:ext cx="6096000" cy="1477328"/>
          </a:xfrm>
          <a:prstGeom prst="rect">
            <a:avLst/>
          </a:prstGeom>
        </p:spPr>
        <p:txBody>
          <a:bodyPr>
            <a:spAutoFit/>
          </a:bodyPr>
          <a:lstStyle/>
          <a:p>
            <a:r>
              <a:rPr lang="en-GB" dirty="0"/>
              <a:t>Transaction History are list of transaction after submit at add new. This feature allows the user to view the last transaction that has been made and can be known various information such as amount, type, note, date and title.</a:t>
            </a:r>
            <a:endParaRPr lang="en-US" dirty="0"/>
          </a:p>
        </p:txBody>
      </p:sp>
    </p:spTree>
    <p:extLst>
      <p:ext uri="{BB962C8B-B14F-4D97-AF65-F5344CB8AC3E}">
        <p14:creationId xmlns:p14="http://schemas.microsoft.com/office/powerpoint/2010/main" xmlns="" val="227424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C9CB0-3739-4F32-8E4B-6FDFAE834FB4}"/>
              </a:ext>
            </a:extLst>
          </p:cNvPr>
          <p:cNvSpPr>
            <a:spLocks noGrp="1"/>
          </p:cNvSpPr>
          <p:nvPr>
            <p:ph type="title"/>
          </p:nvPr>
        </p:nvSpPr>
        <p:spPr/>
        <p:txBody>
          <a:bodyPr/>
          <a:lstStyle/>
          <a:p>
            <a:r>
              <a:rPr lang="en-US" dirty="0"/>
              <a:t>Functionalities 5: Edit</a:t>
            </a:r>
          </a:p>
        </p:txBody>
      </p:sp>
      <p:pic>
        <p:nvPicPr>
          <p:cNvPr id="4" name="Picture 3">
            <a:extLst>
              <a:ext uri="{FF2B5EF4-FFF2-40B4-BE49-F238E27FC236}">
                <a16:creationId xmlns:a16="http://schemas.microsoft.com/office/drawing/2014/main" xmlns="" id="{9CDB6E6D-3CD4-441A-9907-8EE19E50901C}"/>
              </a:ext>
            </a:extLst>
          </p:cNvPr>
          <p:cNvPicPr>
            <a:picLocks noChangeAspect="1"/>
          </p:cNvPicPr>
          <p:nvPr/>
        </p:nvPicPr>
        <p:blipFill>
          <a:blip r:embed="rId2" cstate="print"/>
          <a:stretch>
            <a:fillRect/>
          </a:stretch>
        </p:blipFill>
        <p:spPr>
          <a:xfrm>
            <a:off x="731349" y="2273643"/>
            <a:ext cx="2341380" cy="4169483"/>
          </a:xfrm>
          <a:prstGeom prst="rect">
            <a:avLst/>
          </a:prstGeom>
        </p:spPr>
      </p:pic>
      <p:sp>
        <p:nvSpPr>
          <p:cNvPr id="6" name="Rectangle 5">
            <a:extLst>
              <a:ext uri="{FF2B5EF4-FFF2-40B4-BE49-F238E27FC236}">
                <a16:creationId xmlns:a16="http://schemas.microsoft.com/office/drawing/2014/main" xmlns="" id="{2AA72980-774E-4B97-BEF8-1A1BFE6608BA}"/>
              </a:ext>
            </a:extLst>
          </p:cNvPr>
          <p:cNvSpPr/>
          <p:nvPr/>
        </p:nvSpPr>
        <p:spPr>
          <a:xfrm>
            <a:off x="4188542" y="3576935"/>
            <a:ext cx="6096000" cy="923330"/>
          </a:xfrm>
          <a:prstGeom prst="rect">
            <a:avLst/>
          </a:prstGeom>
        </p:spPr>
        <p:txBody>
          <a:bodyPr>
            <a:spAutoFit/>
          </a:bodyPr>
          <a:lstStyle/>
          <a:p>
            <a:r>
              <a:rPr lang="en-GB" dirty="0"/>
              <a:t>Screenshot shows all the functionalities of edit. Different from add new, edit only change if user want to change transaction information. </a:t>
            </a:r>
            <a:endParaRPr lang="en-US" dirty="0"/>
          </a:p>
        </p:txBody>
      </p:sp>
    </p:spTree>
    <p:extLst>
      <p:ext uri="{BB962C8B-B14F-4D97-AF65-F5344CB8AC3E}">
        <p14:creationId xmlns:p14="http://schemas.microsoft.com/office/powerpoint/2010/main" xmlns="" val="479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682" y="1195341"/>
            <a:ext cx="8761413" cy="706964"/>
          </a:xfrm>
        </p:spPr>
        <p:txBody>
          <a:bodyPr/>
          <a:lstStyle/>
          <a:p>
            <a:r>
              <a:rPr lang="id-ID" b="1" dirty="0" smtClean="0"/>
              <a:t>Survey Before The Program has been Created</a:t>
            </a:r>
            <a:r>
              <a:rPr lang="id-ID" dirty="0" smtClean="0"/>
              <a:t/>
            </a:r>
            <a:br>
              <a:rPr lang="id-ID" dirty="0" smtClean="0"/>
            </a:br>
            <a:endParaRPr lang="id-ID" dirty="0"/>
          </a:p>
        </p:txBody>
      </p:sp>
      <p:sp>
        <p:nvSpPr>
          <p:cNvPr id="3" name="Content Placeholder 2"/>
          <p:cNvSpPr>
            <a:spLocks noGrp="1"/>
          </p:cNvSpPr>
          <p:nvPr>
            <p:ph idx="1"/>
          </p:nvPr>
        </p:nvSpPr>
        <p:spPr/>
        <p:txBody>
          <a:bodyPr>
            <a:normAutofit fontScale="47500" lnSpcReduction="20000"/>
          </a:bodyPr>
          <a:lstStyle/>
          <a:p>
            <a:pPr>
              <a:buNone/>
            </a:pPr>
            <a:r>
              <a:rPr lang="id-ID" dirty="0" smtClean="0"/>
              <a:t>Question:</a:t>
            </a:r>
          </a:p>
          <a:p>
            <a:r>
              <a:rPr lang="id-ID" dirty="0" smtClean="0"/>
              <a:t>"</a:t>
            </a:r>
            <a:r>
              <a:rPr lang="id-ID" dirty="0" smtClean="0"/>
              <a:t>Sebutkan nama anda</a:t>
            </a:r>
            <a:r>
              <a:rPr lang="id-ID" dirty="0" smtClean="0"/>
              <a:t>:",</a:t>
            </a:r>
          </a:p>
          <a:p>
            <a:r>
              <a:rPr lang="id-ID" dirty="0" smtClean="0"/>
              <a:t>"</a:t>
            </a:r>
            <a:r>
              <a:rPr lang="id-ID" dirty="0" smtClean="0"/>
              <a:t>Apakah anda pengguna Android atau Ios</a:t>
            </a:r>
            <a:r>
              <a:rPr lang="id-ID" dirty="0" smtClean="0"/>
              <a:t>?",</a:t>
            </a:r>
          </a:p>
          <a:p>
            <a:r>
              <a:rPr lang="id-ID" dirty="0" smtClean="0"/>
              <a:t>"</a:t>
            </a:r>
            <a:r>
              <a:rPr lang="id-ID" dirty="0" smtClean="0"/>
              <a:t>Apakah sebelumnya anda pernah menggunakan aplikasi budgeting? </a:t>
            </a:r>
            <a:r>
              <a:rPr lang="id-ID" dirty="0" smtClean="0"/>
              <a:t>",</a:t>
            </a:r>
          </a:p>
          <a:p>
            <a:r>
              <a:rPr lang="id-ID" dirty="0" smtClean="0"/>
              <a:t>"</a:t>
            </a:r>
            <a:r>
              <a:rPr lang="id-ID" dirty="0" smtClean="0"/>
              <a:t>Apakah sebelumnya anda pernah menggunakan aplikasi budgeting dalam smartphone anda? </a:t>
            </a:r>
            <a:r>
              <a:rPr lang="id-ID" dirty="0" smtClean="0"/>
              <a:t>",</a:t>
            </a:r>
          </a:p>
          <a:p>
            <a:r>
              <a:rPr lang="id-ID" dirty="0" smtClean="0"/>
              <a:t>"</a:t>
            </a:r>
            <a:r>
              <a:rPr lang="id-ID" dirty="0" smtClean="0"/>
              <a:t>Menurut anda, seberapa pentingkah menggunakan aplikasi budgeting dalam smartphone anda dalam kehidupan sehari-hari</a:t>
            </a:r>
            <a:r>
              <a:rPr lang="id-ID" dirty="0" smtClean="0"/>
              <a:t>?",</a:t>
            </a:r>
          </a:p>
          <a:p>
            <a:r>
              <a:rPr lang="id-ID" dirty="0" smtClean="0"/>
              <a:t>"</a:t>
            </a:r>
            <a:r>
              <a:rPr lang="id-ID" dirty="0" smtClean="0"/>
              <a:t>Apakah sebelumnya anda pernah mengetahui  tentang fitur-fitur yang ada dalam aplikasi budgeting</a:t>
            </a:r>
            <a:r>
              <a:rPr lang="id-ID" dirty="0" smtClean="0"/>
              <a:t>?",</a:t>
            </a:r>
          </a:p>
          <a:p>
            <a:r>
              <a:rPr lang="id-ID" dirty="0" smtClean="0"/>
              <a:t>"</a:t>
            </a:r>
            <a:r>
              <a:rPr lang="id-ID" dirty="0" smtClean="0"/>
              <a:t>Dari 4 fitur dibawah ini, fitur manakah yang sebelumnya pernah anda ketahui</a:t>
            </a:r>
            <a:r>
              <a:rPr lang="id-ID" dirty="0" smtClean="0"/>
              <a:t>?",</a:t>
            </a:r>
          </a:p>
          <a:p>
            <a:r>
              <a:rPr lang="id-ID" dirty="0" smtClean="0"/>
              <a:t>"Menurut </a:t>
            </a:r>
            <a:r>
              <a:rPr lang="id-ID" dirty="0" smtClean="0"/>
              <a:t>anda dari skala 1 sampai 10, berapa nilai untuk fitur Income Money untuk ada dalam aplikasi kami</a:t>
            </a:r>
            <a:r>
              <a:rPr lang="id-ID" dirty="0" smtClean="0"/>
              <a:t>:",</a:t>
            </a:r>
          </a:p>
          <a:p>
            <a:r>
              <a:rPr lang="id-ID" dirty="0" smtClean="0"/>
              <a:t>"</a:t>
            </a:r>
            <a:r>
              <a:rPr lang="id-ID" dirty="0" smtClean="0"/>
              <a:t>Menurut anda dari skala 1 sampai 10, berapa nilai untuk fitur Expense Money untuk ada dalam aplikasi kami</a:t>
            </a:r>
            <a:r>
              <a:rPr lang="id-ID" dirty="0" smtClean="0"/>
              <a:t>:",</a:t>
            </a:r>
          </a:p>
          <a:p>
            <a:r>
              <a:rPr lang="id-ID" dirty="0" smtClean="0"/>
              <a:t>"</a:t>
            </a:r>
            <a:r>
              <a:rPr lang="id-ID" dirty="0" smtClean="0"/>
              <a:t>Menurut anda dari skala 1 sampai 10, berapa nilai untuk fitur Graph untuk ada dalam aplikasi kami</a:t>
            </a:r>
            <a:r>
              <a:rPr lang="id-ID" dirty="0" smtClean="0"/>
              <a:t>:",</a:t>
            </a:r>
          </a:p>
          <a:p>
            <a:r>
              <a:rPr lang="id-ID" dirty="0" smtClean="0"/>
              <a:t>"</a:t>
            </a:r>
            <a:r>
              <a:rPr lang="id-ID" dirty="0" smtClean="0"/>
              <a:t>Menurut anda dari skala 1 sampai 10, berapa nilai untuk fitur Schedule &amp; Resource untuk ada dalam aplikasi kami</a:t>
            </a:r>
            <a:r>
              <a:rPr lang="id-ID" dirty="0" smtClean="0"/>
              <a:t>:",</a:t>
            </a:r>
          </a:p>
          <a:p>
            <a:r>
              <a:rPr lang="id-ID" dirty="0" smtClean="0"/>
              <a:t>"</a:t>
            </a:r>
            <a:r>
              <a:rPr lang="id-ID" dirty="0" smtClean="0"/>
              <a:t>Dari 4 fitur yang ingin kelompok kami buat untuk aplikasi budgeting, menurut anda fitur mana yang paling anda minati untuk aplikasi budgeting</a:t>
            </a:r>
            <a:r>
              <a:rPr lang="id-ID" dirty="0" smtClean="0"/>
              <a:t>?",</a:t>
            </a:r>
          </a:p>
          <a:p>
            <a:r>
              <a:rPr lang="id-ID" dirty="0" smtClean="0"/>
              <a:t>"</a:t>
            </a:r>
            <a:r>
              <a:rPr lang="id-ID" dirty="0" smtClean="0"/>
              <a:t>Kritik dan saran mengenai fitur dalam aplikasi budgeting:"</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Survey Before The Program has been Created</a:t>
            </a:r>
            <a:endParaRPr lang="id-ID" dirty="0"/>
          </a:p>
        </p:txBody>
      </p:sp>
      <p:sp>
        <p:nvSpPr>
          <p:cNvPr id="3" name="Content Placeholder 2"/>
          <p:cNvSpPr>
            <a:spLocks noGrp="1"/>
          </p:cNvSpPr>
          <p:nvPr>
            <p:ph idx="1"/>
          </p:nvPr>
        </p:nvSpPr>
        <p:spPr/>
        <p:txBody>
          <a:bodyPr>
            <a:normAutofit fontScale="85000" lnSpcReduction="20000"/>
          </a:bodyPr>
          <a:lstStyle/>
          <a:p>
            <a:pPr>
              <a:buNone/>
            </a:pPr>
            <a:r>
              <a:rPr lang="id-ID" dirty="0" smtClean="0"/>
              <a:t>Answer:</a:t>
            </a:r>
          </a:p>
          <a:p>
            <a:r>
              <a:rPr lang="id-ID" dirty="0" smtClean="0"/>
              <a:t>- "Yan Kristian","Android","Ya","Ya","4","Ya","Fitur Income Money","8","9","7","8","Fitur Schedule &amp; Resource","Buatlah fitur yang lebih simple agar dapat lebih mudah digunakan" </a:t>
            </a:r>
          </a:p>
          <a:p>
            <a:r>
              <a:rPr lang="id-ID" dirty="0" smtClean="0"/>
              <a:t>- "Jordy Christopher","Android","Tidak","Tidak","3","Tidak","Tidak Ada","6","7","5","7","Fitur Expense Money","Bagus untuk ditingkatkan lebih lanjut lagi. Tambahkan banyak fitur yang belum ada sebelumnya."</a:t>
            </a:r>
          </a:p>
          <a:p>
            <a:r>
              <a:rPr lang="id-ID" dirty="0" smtClean="0"/>
              <a:t>- "Stevan","Android","Ya","Ya","5","Ya","Fitur Expense Money","9","9","10","8","Fitur Graph","Graph menurut saya dapat lebih mudah dipahami"</a:t>
            </a:r>
          </a:p>
          <a:p>
            <a:r>
              <a:rPr lang="id-ID" dirty="0" smtClean="0"/>
              <a:t>- "Michael Suryajaya","Android","Tidak","Tidak","2","Tidak","Tidak tau","6","6","9","8","Fitur Graph","Sudah bagus.Dapat dikembangkan lebih baik lagi"</a:t>
            </a:r>
          </a:p>
          <a:p>
            <a:r>
              <a:rPr lang="id-ID" dirty="0" smtClean="0"/>
              <a:t>- "Nico Timothy","Android","Ya","Ya","5","Ya","Fitur Expense Money","9","8","9","9","Fitur Expense Money","Dalam aplikasi budgeting, akan lebih baik apabila ditambahkan fitur </a:t>
            </a:r>
            <a:r>
              <a:rPr lang="id-ID" dirty="0" smtClean="0"/>
              <a:t>printout“</a:t>
            </a:r>
          </a:p>
          <a:p>
            <a:pPr>
              <a:buNone/>
            </a:pPr>
            <a:r>
              <a:rPr lang="id-ID" b="1" dirty="0" smtClean="0"/>
              <a:t>Link: </a:t>
            </a:r>
            <a:r>
              <a:rPr lang="id-ID" dirty="0" smtClean="0"/>
              <a:t>https://goo.gl/forms/WG8W0iyBPim7w7if2</a:t>
            </a:r>
          </a:p>
          <a:p>
            <a:pPr>
              <a:buNone/>
            </a:pP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Survey After The Program has been Created </a:t>
            </a:r>
            <a:endParaRPr lang="id-ID" dirty="0"/>
          </a:p>
        </p:txBody>
      </p:sp>
      <p:sp>
        <p:nvSpPr>
          <p:cNvPr id="3" name="Content Placeholder 2"/>
          <p:cNvSpPr>
            <a:spLocks noGrp="1"/>
          </p:cNvSpPr>
          <p:nvPr>
            <p:ph idx="1"/>
          </p:nvPr>
        </p:nvSpPr>
        <p:spPr/>
        <p:txBody>
          <a:bodyPr>
            <a:normAutofit fontScale="85000" lnSpcReduction="10000"/>
          </a:bodyPr>
          <a:lstStyle/>
          <a:p>
            <a:pPr>
              <a:buNone/>
            </a:pPr>
            <a:r>
              <a:rPr lang="id-ID" dirty="0" smtClean="0"/>
              <a:t>Question:</a:t>
            </a:r>
          </a:p>
          <a:p>
            <a:r>
              <a:rPr lang="id-ID" dirty="0" smtClean="0"/>
              <a:t>"</a:t>
            </a:r>
            <a:r>
              <a:rPr lang="id-ID" dirty="0" smtClean="0"/>
              <a:t>Siapakah nama anda</a:t>
            </a:r>
            <a:r>
              <a:rPr lang="id-ID" dirty="0" smtClean="0"/>
              <a:t>?",</a:t>
            </a:r>
          </a:p>
          <a:p>
            <a:r>
              <a:rPr lang="id-ID" dirty="0" smtClean="0"/>
              <a:t>"</a:t>
            </a:r>
            <a:r>
              <a:rPr lang="id-ID" dirty="0" smtClean="0"/>
              <a:t>Bagaimana tanggapan anda mengenai aplikasi budgeting yang telah kami buat</a:t>
            </a:r>
            <a:r>
              <a:rPr lang="id-ID" dirty="0" smtClean="0"/>
              <a:t>?",</a:t>
            </a:r>
          </a:p>
          <a:p>
            <a:r>
              <a:rPr lang="id-ID" dirty="0" smtClean="0"/>
              <a:t>"</a:t>
            </a:r>
            <a:r>
              <a:rPr lang="id-ID" dirty="0" smtClean="0"/>
              <a:t>Berikan nilai anda mengenai manfaat fitur Income Money yang ada dalam aplikasi kami</a:t>
            </a:r>
            <a:r>
              <a:rPr lang="id-ID" dirty="0" smtClean="0"/>
              <a:t>:",</a:t>
            </a:r>
          </a:p>
          <a:p>
            <a:r>
              <a:rPr lang="id-ID" dirty="0" smtClean="0"/>
              <a:t>"</a:t>
            </a:r>
            <a:r>
              <a:rPr lang="id-ID" dirty="0" smtClean="0"/>
              <a:t>Berikan nilai anda mengenai manfaat fitur Expense Money yang ada dalam aplikasi kami</a:t>
            </a:r>
            <a:r>
              <a:rPr lang="id-ID" dirty="0" smtClean="0"/>
              <a:t>:",</a:t>
            </a:r>
          </a:p>
          <a:p>
            <a:r>
              <a:rPr lang="id-ID" dirty="0" smtClean="0"/>
              <a:t>"</a:t>
            </a:r>
            <a:r>
              <a:rPr lang="id-ID" dirty="0" smtClean="0"/>
              <a:t>Berikan nilai anda mengenai manfaat fitur Graph yang ada dalam aplikasi kami</a:t>
            </a:r>
            <a:r>
              <a:rPr lang="id-ID" dirty="0" smtClean="0"/>
              <a:t>:",</a:t>
            </a:r>
          </a:p>
          <a:p>
            <a:r>
              <a:rPr lang="id-ID" dirty="0" smtClean="0"/>
              <a:t>"</a:t>
            </a:r>
            <a:r>
              <a:rPr lang="id-ID" dirty="0" smtClean="0"/>
              <a:t>Berikan nilai anda mengenai manfaat fitur Schedule &amp; Resource yang ada dalam aplikasi kami</a:t>
            </a:r>
            <a:r>
              <a:rPr lang="id-ID" dirty="0" smtClean="0"/>
              <a:t>:",</a:t>
            </a:r>
          </a:p>
          <a:p>
            <a:r>
              <a:rPr lang="id-ID" dirty="0" smtClean="0"/>
              <a:t>"</a:t>
            </a:r>
            <a:r>
              <a:rPr lang="id-ID" dirty="0" smtClean="0"/>
              <a:t>Menurut anda dengan adanya fitur-fitur ini banyak membantu atau tidak</a:t>
            </a:r>
            <a:r>
              <a:rPr lang="id-ID" dirty="0" smtClean="0"/>
              <a:t>?",</a:t>
            </a:r>
          </a:p>
          <a:p>
            <a:r>
              <a:rPr lang="id-ID" dirty="0" smtClean="0"/>
              <a:t>"</a:t>
            </a:r>
            <a:r>
              <a:rPr lang="id-ID" dirty="0" smtClean="0"/>
              <a:t>Kritik dan saran mengenai program budgeting yang telah dibuat:" </a:t>
            </a:r>
          </a:p>
          <a:p>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id-ID" dirty="0" smtClean="0"/>
              <a:t>Answer:</a:t>
            </a:r>
          </a:p>
          <a:p>
            <a:r>
              <a:rPr lang="id-ID" dirty="0" smtClean="0"/>
              <a:t>-"</a:t>
            </a:r>
            <a:r>
              <a:rPr lang="id-ID" dirty="0" smtClean="0"/>
              <a:t>Yan Kristian","Baik","8","9","7","9","5","Sudah baik. tingkatkan lagi."</a:t>
            </a:r>
          </a:p>
          <a:p>
            <a:r>
              <a:rPr lang="id-ID" dirty="0" smtClean="0"/>
              <a:t>- "Jordy Christopher","Biasa Saja","6","7","8","9","4","Perbanyak fitur yang dapat lebih mudah digunakan"</a:t>
            </a:r>
          </a:p>
          <a:p>
            <a:r>
              <a:rPr lang="id-ID" dirty="0" smtClean="0"/>
              <a:t>- "Stevan","Sangat Baik","9","10","10","9","5","Good Enough"</a:t>
            </a:r>
          </a:p>
          <a:p>
            <a:r>
              <a:rPr lang="id-ID" dirty="0" smtClean="0"/>
              <a:t>- "Michael Suryajaya","Baik","8","9","8","8","4","Tambahkan fitur-fitur lagi"</a:t>
            </a:r>
          </a:p>
          <a:p>
            <a:r>
              <a:rPr lang="id-ID" dirty="0" smtClean="0"/>
              <a:t>- "Nico Timothy","Baik","8","8","9","10","5","Perbanyak fitur simple"</a:t>
            </a:r>
          </a:p>
          <a:p>
            <a:pPr>
              <a:buNone/>
            </a:pPr>
            <a:r>
              <a:rPr lang="id-ID" b="1" dirty="0" smtClean="0"/>
              <a:t>Link: </a:t>
            </a:r>
            <a:r>
              <a:rPr lang="id-ID" dirty="0" smtClean="0"/>
              <a:t>https://goo.gl/forms/AAhTB7Y4I4Hlxh543</a:t>
            </a:r>
          </a:p>
          <a:p>
            <a:pPr>
              <a:buNone/>
            </a:pPr>
            <a:endParaRPr lang="id-ID" dirty="0"/>
          </a:p>
        </p:txBody>
      </p:sp>
      <p:sp>
        <p:nvSpPr>
          <p:cNvPr id="4" name="Title 1"/>
          <p:cNvSpPr txBox="1">
            <a:spLocks/>
          </p:cNvSpPr>
          <p:nvPr/>
        </p:nvSpPr>
        <p:spPr bwMode="gray">
          <a:xfrm>
            <a:off x="1307354" y="1126068"/>
            <a:ext cx="8761413" cy="70696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smtClean="0">
                <a:ln>
                  <a:noFill/>
                </a:ln>
                <a:solidFill>
                  <a:schemeClr val="bg2"/>
                </a:solidFill>
                <a:effectLst/>
                <a:uLnTx/>
                <a:uFillTx/>
                <a:latin typeface="+mj-lt"/>
                <a:ea typeface="+mj-ea"/>
                <a:cs typeface="+mj-cs"/>
              </a:rPr>
              <a:t>Survey After The Program has been Created </a:t>
            </a:r>
            <a:endParaRPr kumimoji="0" lang="id-ID" sz="3600" b="0" i="0" u="none" strike="noStrike" kern="1200" cap="none" spc="0" normalizeH="0" baseline="0" noProof="0" dirty="0">
              <a:ln>
                <a:noFill/>
              </a:ln>
              <a:solidFill>
                <a:schemeClr val="bg2"/>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09" y="765850"/>
            <a:ext cx="8761413" cy="706964"/>
          </a:xfrm>
        </p:spPr>
        <p:txBody>
          <a:bodyPr/>
          <a:lstStyle/>
          <a:p>
            <a:r>
              <a:rPr lang="id-ID" dirty="0" smtClean="0"/>
              <a:t>Ttest</a:t>
            </a:r>
            <a:endParaRPr lang="id-ID"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629892" y="2299855"/>
            <a:ext cx="4461164" cy="455814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Anova &amp;Tukey </a:t>
            </a:r>
            <a:r>
              <a:rPr lang="id-ID" dirty="0" smtClean="0"/>
              <a:t>Before The Program has been Created</a:t>
            </a:r>
            <a:r>
              <a:rPr lang="id-ID" dirty="0" smtClean="0"/>
              <a:t> </a:t>
            </a:r>
            <a:endParaRPr lang="id-ID" dirty="0"/>
          </a:p>
        </p:txBody>
      </p:sp>
      <p:pic>
        <p:nvPicPr>
          <p:cNvPr id="4" name="Picture 3"/>
          <p:cNvPicPr/>
          <p:nvPr/>
        </p:nvPicPr>
        <p:blipFill>
          <a:blip r:embed="rId2" cstate="print"/>
          <a:srcRect/>
          <a:stretch>
            <a:fillRect/>
          </a:stretch>
        </p:blipFill>
        <p:spPr bwMode="auto">
          <a:xfrm>
            <a:off x="1096644" y="2110934"/>
            <a:ext cx="10042410" cy="422059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id-ID" dirty="0" smtClean="0"/>
              <a:t>Anova &amp;Tukey </a:t>
            </a:r>
            <a:r>
              <a:rPr lang="id-ID" dirty="0" smtClean="0"/>
              <a:t>Before The Program has been Created</a:t>
            </a:r>
            <a:r>
              <a:rPr lang="id-ID" dirty="0" smtClean="0"/>
              <a:t> </a:t>
            </a:r>
            <a:endParaRPr lang="id-ID" dirty="0"/>
          </a:p>
        </p:txBody>
      </p:sp>
      <p:pic>
        <p:nvPicPr>
          <p:cNvPr id="5" name="Picture 4"/>
          <p:cNvPicPr/>
          <p:nvPr/>
        </p:nvPicPr>
        <p:blipFill>
          <a:blip r:embed="rId2" cstate="print"/>
          <a:srcRect/>
          <a:stretch>
            <a:fillRect/>
          </a:stretch>
        </p:blipFill>
        <p:spPr bwMode="auto">
          <a:xfrm>
            <a:off x="2177300" y="3130611"/>
            <a:ext cx="8379864" cy="299309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D6532-4700-4D5A-ADC6-5B3F1F6A7A4C}"/>
              </a:ext>
            </a:extLst>
          </p:cNvPr>
          <p:cNvSpPr>
            <a:spLocks noGrp="1"/>
          </p:cNvSpPr>
          <p:nvPr>
            <p:ph type="title"/>
          </p:nvPr>
        </p:nvSpPr>
        <p:spPr/>
        <p:txBody>
          <a:bodyPr/>
          <a:lstStyle/>
          <a:p>
            <a:r>
              <a:rPr lang="id-ID" dirty="0"/>
              <a:t>WORK PLAN</a:t>
            </a:r>
          </a:p>
        </p:txBody>
      </p:sp>
      <p:graphicFrame>
        <p:nvGraphicFramePr>
          <p:cNvPr id="4" name="Shape 85">
            <a:extLst>
              <a:ext uri="{FF2B5EF4-FFF2-40B4-BE49-F238E27FC236}">
                <a16:creationId xmlns:a16="http://schemas.microsoft.com/office/drawing/2014/main" xmlns="" id="{4DFC7BA3-814A-4F14-92F0-C33E6A09ADCF}"/>
              </a:ext>
            </a:extLst>
          </p:cNvPr>
          <p:cNvGraphicFramePr/>
          <p:nvPr>
            <p:extLst>
              <p:ext uri="{D42A27DB-BD31-4B8C-83A1-F6EECF244321}">
                <p14:modId xmlns:p14="http://schemas.microsoft.com/office/powerpoint/2010/main" xmlns="" val="3214828816"/>
              </p:ext>
            </p:extLst>
          </p:nvPr>
        </p:nvGraphicFramePr>
        <p:xfrm>
          <a:off x="257850" y="2598204"/>
          <a:ext cx="11676300" cy="4597430"/>
        </p:xfrm>
        <a:graphic>
          <a:graphicData uri="http://schemas.openxmlformats.org/drawingml/2006/table">
            <a:tbl>
              <a:tblPr>
                <a:noFill/>
              </a:tblPr>
              <a:tblGrid>
                <a:gridCol w="3034150">
                  <a:extLst>
                    <a:ext uri="{9D8B030D-6E8A-4147-A177-3AD203B41FA5}">
                      <a16:colId xmlns:a16="http://schemas.microsoft.com/office/drawing/2014/main" xmlns="" val="20000"/>
                    </a:ext>
                  </a:extLst>
                </a:gridCol>
                <a:gridCol w="1057875">
                  <a:extLst>
                    <a:ext uri="{9D8B030D-6E8A-4147-A177-3AD203B41FA5}">
                      <a16:colId xmlns:a16="http://schemas.microsoft.com/office/drawing/2014/main" xmlns="" val="20001"/>
                    </a:ext>
                  </a:extLst>
                </a:gridCol>
                <a:gridCol w="911200">
                  <a:extLst>
                    <a:ext uri="{9D8B030D-6E8A-4147-A177-3AD203B41FA5}">
                      <a16:colId xmlns:a16="http://schemas.microsoft.com/office/drawing/2014/main" xmlns="" val="20002"/>
                    </a:ext>
                  </a:extLst>
                </a:gridCol>
                <a:gridCol w="945675">
                  <a:extLst>
                    <a:ext uri="{9D8B030D-6E8A-4147-A177-3AD203B41FA5}">
                      <a16:colId xmlns:a16="http://schemas.microsoft.com/office/drawing/2014/main" xmlns="" val="20003"/>
                    </a:ext>
                  </a:extLst>
                </a:gridCol>
                <a:gridCol w="852475">
                  <a:extLst>
                    <a:ext uri="{9D8B030D-6E8A-4147-A177-3AD203B41FA5}">
                      <a16:colId xmlns:a16="http://schemas.microsoft.com/office/drawing/2014/main" xmlns="" val="20004"/>
                    </a:ext>
                  </a:extLst>
                </a:gridCol>
                <a:gridCol w="1012250">
                  <a:extLst>
                    <a:ext uri="{9D8B030D-6E8A-4147-A177-3AD203B41FA5}">
                      <a16:colId xmlns:a16="http://schemas.microsoft.com/office/drawing/2014/main" xmlns="" val="20005"/>
                    </a:ext>
                  </a:extLst>
                </a:gridCol>
                <a:gridCol w="745950">
                  <a:extLst>
                    <a:ext uri="{9D8B030D-6E8A-4147-A177-3AD203B41FA5}">
                      <a16:colId xmlns:a16="http://schemas.microsoft.com/office/drawing/2014/main" xmlns="" val="20006"/>
                    </a:ext>
                  </a:extLst>
                </a:gridCol>
                <a:gridCol w="1038900">
                  <a:extLst>
                    <a:ext uri="{9D8B030D-6E8A-4147-A177-3AD203B41FA5}">
                      <a16:colId xmlns:a16="http://schemas.microsoft.com/office/drawing/2014/main" xmlns="" val="20007"/>
                    </a:ext>
                  </a:extLst>
                </a:gridCol>
                <a:gridCol w="740800">
                  <a:extLst>
                    <a:ext uri="{9D8B030D-6E8A-4147-A177-3AD203B41FA5}">
                      <a16:colId xmlns:a16="http://schemas.microsoft.com/office/drawing/2014/main" xmlns="" val="20008"/>
                    </a:ext>
                  </a:extLst>
                </a:gridCol>
                <a:gridCol w="1337025">
                  <a:extLst>
                    <a:ext uri="{9D8B030D-6E8A-4147-A177-3AD203B41FA5}">
                      <a16:colId xmlns:a16="http://schemas.microsoft.com/office/drawing/2014/main" xmlns="" val="20009"/>
                    </a:ext>
                  </a:extLst>
                </a:gridCol>
              </a:tblGrid>
              <a:tr h="400575">
                <a:tc>
                  <a:txBody>
                    <a:bodyPr/>
                    <a:lstStyle/>
                    <a:p>
                      <a:pPr lvl="0" rtl="0">
                        <a:spcBef>
                          <a:spcPts val="0"/>
                        </a:spcBef>
                        <a:buNone/>
                      </a:pPr>
                      <a:endParaRPr/>
                    </a:p>
                  </a:txBody>
                  <a:tcPr marL="91425" marR="91425" marT="91425" marB="91425"/>
                </a:tc>
                <a:tc>
                  <a:txBody>
                    <a:bodyPr/>
                    <a:lstStyle/>
                    <a:p>
                      <a:pPr lvl="0" algn="ctr" rtl="0">
                        <a:spcBef>
                          <a:spcPts val="0"/>
                        </a:spcBef>
                        <a:buNone/>
                      </a:pPr>
                      <a:r>
                        <a:rPr lang="id-ID"/>
                        <a:t>September</a:t>
                      </a:r>
                    </a:p>
                  </a:txBody>
                  <a:tcPr marL="91425" marR="91425" marT="91425" marB="91425"/>
                </a:tc>
                <a:tc gridSpan="4">
                  <a:txBody>
                    <a:bodyPr/>
                    <a:lstStyle/>
                    <a:p>
                      <a:pPr lvl="0" algn="ctr" rtl="0">
                        <a:spcBef>
                          <a:spcPts val="0"/>
                        </a:spcBef>
                        <a:buNone/>
                      </a:pPr>
                      <a:r>
                        <a:rPr lang="id-ID"/>
                        <a:t>October</a:t>
                      </a:r>
                    </a:p>
                  </a:txBody>
                  <a:tcPr marL="91425" marR="91425" marT="91425" marB="91425"/>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lvl="0" algn="ctr" rtl="0">
                        <a:spcBef>
                          <a:spcPts val="0"/>
                        </a:spcBef>
                        <a:buNone/>
                      </a:pPr>
                      <a:r>
                        <a:rPr lang="id-ID" dirty="0"/>
                        <a:t>November</a:t>
                      </a:r>
                    </a:p>
                  </a:txBody>
                  <a:tcPr marL="91425" marR="91425" marT="91425" marB="91425"/>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313700">
                <a:tc>
                  <a:txBody>
                    <a:bodyPr/>
                    <a:lstStyle/>
                    <a:p>
                      <a:pPr lvl="0">
                        <a:spcBef>
                          <a:spcPts val="0"/>
                        </a:spcBef>
                        <a:buNone/>
                      </a:pPr>
                      <a:endParaRPr/>
                    </a:p>
                  </a:txBody>
                  <a:tcPr marL="91425" marR="91425" marT="91425" marB="91425"/>
                </a:tc>
                <a:tc>
                  <a:txBody>
                    <a:bodyPr/>
                    <a:lstStyle/>
                    <a:p>
                      <a:pPr lvl="0" algn="ctr" rtl="0">
                        <a:spcBef>
                          <a:spcPts val="0"/>
                        </a:spcBef>
                        <a:buNone/>
                      </a:pPr>
                      <a:r>
                        <a:rPr lang="id-ID"/>
                        <a:t>IV</a:t>
                      </a:r>
                    </a:p>
                  </a:txBody>
                  <a:tcPr marL="91425" marR="91425" marT="91425" marB="91425"/>
                </a:tc>
                <a:tc>
                  <a:txBody>
                    <a:bodyPr/>
                    <a:lstStyle/>
                    <a:p>
                      <a:pPr lvl="0" algn="ctr" rtl="0">
                        <a:spcBef>
                          <a:spcPts val="0"/>
                        </a:spcBef>
                        <a:buNone/>
                      </a:pPr>
                      <a:r>
                        <a:rPr lang="id-ID"/>
                        <a:t>I</a:t>
                      </a:r>
                    </a:p>
                  </a:txBody>
                  <a:tcPr marL="91425" marR="91425" marT="91425" marB="91425"/>
                </a:tc>
                <a:tc>
                  <a:txBody>
                    <a:bodyPr/>
                    <a:lstStyle/>
                    <a:p>
                      <a:pPr lvl="0" algn="ctr" rtl="0">
                        <a:spcBef>
                          <a:spcPts val="0"/>
                        </a:spcBef>
                        <a:buNone/>
                      </a:pPr>
                      <a:r>
                        <a:rPr lang="id-ID"/>
                        <a:t>II</a:t>
                      </a:r>
                    </a:p>
                  </a:txBody>
                  <a:tcPr marL="91425" marR="91425" marT="91425" marB="91425"/>
                </a:tc>
                <a:tc>
                  <a:txBody>
                    <a:bodyPr/>
                    <a:lstStyle/>
                    <a:p>
                      <a:pPr lvl="0" algn="ctr" rtl="0">
                        <a:spcBef>
                          <a:spcPts val="0"/>
                        </a:spcBef>
                        <a:buNone/>
                      </a:pPr>
                      <a:r>
                        <a:rPr lang="id-ID"/>
                        <a:t>III</a:t>
                      </a:r>
                    </a:p>
                  </a:txBody>
                  <a:tcPr marL="91425" marR="91425" marT="91425" marB="91425"/>
                </a:tc>
                <a:tc>
                  <a:txBody>
                    <a:bodyPr/>
                    <a:lstStyle/>
                    <a:p>
                      <a:pPr lvl="0" algn="ctr" rtl="0">
                        <a:spcBef>
                          <a:spcPts val="0"/>
                        </a:spcBef>
                        <a:buNone/>
                      </a:pPr>
                      <a:r>
                        <a:rPr lang="id-ID"/>
                        <a:t>IV</a:t>
                      </a:r>
                    </a:p>
                  </a:txBody>
                  <a:tcPr marL="91425" marR="91425" marT="91425" marB="91425"/>
                </a:tc>
                <a:tc>
                  <a:txBody>
                    <a:bodyPr/>
                    <a:lstStyle/>
                    <a:p>
                      <a:pPr lvl="0" algn="ctr" rtl="0">
                        <a:spcBef>
                          <a:spcPts val="0"/>
                        </a:spcBef>
                        <a:buNone/>
                      </a:pPr>
                      <a:r>
                        <a:rPr lang="id-ID"/>
                        <a:t>I</a:t>
                      </a:r>
                    </a:p>
                  </a:txBody>
                  <a:tcPr marL="91425" marR="91425" marT="91425" marB="91425"/>
                </a:tc>
                <a:tc>
                  <a:txBody>
                    <a:bodyPr/>
                    <a:lstStyle/>
                    <a:p>
                      <a:pPr lvl="0" algn="ctr" rtl="0">
                        <a:spcBef>
                          <a:spcPts val="0"/>
                        </a:spcBef>
                        <a:buNone/>
                      </a:pPr>
                      <a:r>
                        <a:rPr lang="id-ID"/>
                        <a:t>II</a:t>
                      </a:r>
                    </a:p>
                  </a:txBody>
                  <a:tcPr marL="91425" marR="91425" marT="91425" marB="91425"/>
                </a:tc>
                <a:tc>
                  <a:txBody>
                    <a:bodyPr/>
                    <a:lstStyle/>
                    <a:p>
                      <a:pPr lvl="0" algn="ctr" rtl="0">
                        <a:spcBef>
                          <a:spcPts val="0"/>
                        </a:spcBef>
                        <a:buNone/>
                      </a:pPr>
                      <a:r>
                        <a:rPr lang="id-ID"/>
                        <a:t>III</a:t>
                      </a:r>
                    </a:p>
                  </a:txBody>
                  <a:tcPr marL="91425" marR="91425" marT="91425" marB="91425"/>
                </a:tc>
                <a:tc>
                  <a:txBody>
                    <a:bodyPr/>
                    <a:lstStyle/>
                    <a:p>
                      <a:pPr lvl="0" algn="ctr" rtl="0">
                        <a:spcBef>
                          <a:spcPts val="0"/>
                        </a:spcBef>
                        <a:buNone/>
                      </a:pPr>
                      <a:r>
                        <a:rPr lang="id-ID"/>
                        <a:t>IV</a:t>
                      </a:r>
                    </a:p>
                  </a:txBody>
                  <a:tcPr marL="91425" marR="91425" marT="91425" marB="91425"/>
                </a:tc>
                <a:extLst>
                  <a:ext uri="{0D108BD9-81ED-4DB2-BD59-A6C34878D82A}">
                    <a16:rowId xmlns:a16="http://schemas.microsoft.com/office/drawing/2014/main" xmlns="" val="10001"/>
                  </a:ext>
                </a:extLst>
              </a:tr>
              <a:tr h="459700">
                <a:tc>
                  <a:txBody>
                    <a:bodyPr/>
                    <a:lstStyle/>
                    <a:p>
                      <a:pPr lvl="0">
                        <a:spcBef>
                          <a:spcPts val="0"/>
                        </a:spcBef>
                        <a:buNone/>
                      </a:pPr>
                      <a:r>
                        <a:rPr lang="id-ID" u="sng" dirty="0">
                          <a:solidFill>
                            <a:schemeClr val="hlink"/>
                          </a:solidFill>
                          <a:hlinkClick r:id="" action="ppaction://noaction"/>
                        </a:rPr>
                        <a:t>Main Feature</a:t>
                      </a:r>
                      <a:endParaRPr lang="id-ID" u="sng" dirty="0">
                        <a:solidFill>
                          <a:schemeClr val="hlink"/>
                        </a:solidFill>
                        <a:hlinkClick r:id="rId2"/>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solidFill>
                      <a:srgbClr val="FF0000"/>
                    </a:solidFill>
                  </a:tcPr>
                </a:tc>
                <a:tc>
                  <a:txBody>
                    <a:bodyPr/>
                    <a:lstStyle/>
                    <a:p>
                      <a:pPr lvl="0">
                        <a:spcBef>
                          <a:spcPts val="0"/>
                        </a:spcBef>
                        <a:buNone/>
                      </a:pPr>
                      <a:endParaRPr dirty="0"/>
                    </a:p>
                  </a:txBody>
                  <a:tcPr marL="91425" marR="91425" marT="91425" marB="91425">
                    <a:solidFill>
                      <a:srgbClr val="FF0000"/>
                    </a:solidFill>
                  </a:tcPr>
                </a:tc>
                <a:tc>
                  <a:txBody>
                    <a:bodyPr/>
                    <a:lstStyle/>
                    <a:p>
                      <a:pPr lvl="0">
                        <a:spcBef>
                          <a:spcPts val="0"/>
                        </a:spcBef>
                        <a:buNone/>
                      </a:pPr>
                      <a:endParaRPr dirty="0"/>
                    </a:p>
                  </a:txBody>
                  <a:tcPr marL="91425" marR="91425" marT="91425" marB="91425">
                    <a:solidFill>
                      <a:srgbClr val="FF0000"/>
                    </a:solidFill>
                  </a:tcPr>
                </a:tc>
                <a:tc>
                  <a:txBody>
                    <a:bodyPr/>
                    <a:lstStyle/>
                    <a:p>
                      <a:pPr lvl="0">
                        <a:spcBef>
                          <a:spcPts val="0"/>
                        </a:spcBef>
                        <a:buNone/>
                      </a:pPr>
                      <a:endParaRPr dirty="0"/>
                    </a:p>
                  </a:txBody>
                  <a:tcPr marL="91425" marR="91425" marT="91425" marB="91425">
                    <a:solidFill>
                      <a:schemeClr val="lt1"/>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tc>
                <a:tc>
                  <a:txBody>
                    <a:bodyPr/>
                    <a:lstStyle/>
                    <a:p>
                      <a:pPr lvl="0" rtl="0">
                        <a:spcBef>
                          <a:spcPts val="0"/>
                        </a:spcBef>
                        <a:buNone/>
                      </a:pPr>
                      <a:endParaRPr dirty="0"/>
                    </a:p>
                  </a:txBody>
                  <a:tcPr marL="91425" marR="91425" marT="91425" marB="91425"/>
                </a:tc>
                <a:extLst>
                  <a:ext uri="{0D108BD9-81ED-4DB2-BD59-A6C34878D82A}">
                    <a16:rowId xmlns:a16="http://schemas.microsoft.com/office/drawing/2014/main" xmlns="" val="10003"/>
                  </a:ext>
                </a:extLst>
              </a:tr>
              <a:tr h="476350">
                <a:tc>
                  <a:txBody>
                    <a:bodyPr/>
                    <a:lstStyle/>
                    <a:p>
                      <a:pPr lvl="0">
                        <a:spcBef>
                          <a:spcPts val="0"/>
                        </a:spcBef>
                        <a:buNone/>
                      </a:pPr>
                      <a:r>
                        <a:rPr lang="id-ID" u="sng" dirty="0">
                          <a:solidFill>
                            <a:schemeClr val="hlink"/>
                          </a:solidFill>
                          <a:hlinkClick r:id="" action="ppaction://noaction"/>
                        </a:rPr>
                        <a:t>Database Update</a:t>
                      </a:r>
                      <a:endParaRPr lang="id-ID" u="sng" dirty="0">
                        <a:solidFill>
                          <a:schemeClr val="hlink"/>
                        </a:solidFill>
                        <a:hlinkClick r:id="rId3"/>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chemeClr val="lt1"/>
                    </a:solidFill>
                  </a:tcPr>
                </a:tc>
                <a:tc>
                  <a:txBody>
                    <a:bodyPr/>
                    <a:lstStyle/>
                    <a:p>
                      <a:pPr lvl="0">
                        <a:spcBef>
                          <a:spcPts val="0"/>
                        </a:spcBef>
                        <a:buNone/>
                      </a:pPr>
                      <a:endParaRPr/>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xmlns="" val="10004"/>
                  </a:ext>
                </a:extLst>
              </a:tr>
              <a:tr h="416575">
                <a:tc>
                  <a:txBody>
                    <a:bodyPr/>
                    <a:lstStyle/>
                    <a:p>
                      <a:pPr lvl="0" rtl="0">
                        <a:spcBef>
                          <a:spcPts val="0"/>
                        </a:spcBef>
                        <a:buNone/>
                      </a:pPr>
                      <a:r>
                        <a:rPr lang="id-ID" u="sng" dirty="0">
                          <a:solidFill>
                            <a:schemeClr val="hlink"/>
                          </a:solidFill>
                          <a:hlinkClick r:id="" action="ppaction://noaction"/>
                        </a:rPr>
                        <a:t>Balance</a:t>
                      </a:r>
                      <a:endParaRPr lang="id-ID" u="sng" dirty="0">
                        <a:solidFill>
                          <a:schemeClr val="hlink"/>
                        </a:solidFill>
                        <a:hlinkClick r:id="rId4"/>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chemeClr val="lt1"/>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dirty="0"/>
                    </a:p>
                  </a:txBody>
                  <a:tcPr marL="91425" marR="91425" marT="91425" marB="91425"/>
                </a:tc>
                <a:tc>
                  <a:txBody>
                    <a:bodyPr/>
                    <a:lstStyle/>
                    <a:p>
                      <a:pPr lvl="0">
                        <a:spcBef>
                          <a:spcPts val="0"/>
                        </a:spcBef>
                        <a:buNone/>
                      </a:pPr>
                      <a:endParaRPr/>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extLst>
                  <a:ext uri="{0D108BD9-81ED-4DB2-BD59-A6C34878D82A}">
                    <a16:rowId xmlns:a16="http://schemas.microsoft.com/office/drawing/2014/main" xmlns="" val="10005"/>
                  </a:ext>
                </a:extLst>
              </a:tr>
              <a:tr h="499550">
                <a:tc>
                  <a:txBody>
                    <a:bodyPr/>
                    <a:lstStyle/>
                    <a:p>
                      <a:pPr lvl="0" rtl="0">
                        <a:spcBef>
                          <a:spcPts val="0"/>
                        </a:spcBef>
                        <a:buNone/>
                      </a:pPr>
                      <a:r>
                        <a:rPr lang="id-ID" u="sng" dirty="0">
                          <a:solidFill>
                            <a:schemeClr val="hlink"/>
                          </a:solidFill>
                          <a:hlinkClick r:id="" action="ppaction://noaction"/>
                        </a:rPr>
                        <a:t>Material Design</a:t>
                      </a:r>
                      <a:endParaRPr lang="id-ID" u="sng" dirty="0">
                        <a:solidFill>
                          <a:schemeClr val="hlink"/>
                        </a:solidFill>
                        <a:hlinkClick r:id="rId5"/>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dirty="0"/>
                    </a:p>
                  </a:txBody>
                  <a:tcPr marL="91425" marR="91425" marT="91425" marB="91425">
                    <a:solidFill>
                      <a:srgbClr val="FF0000"/>
                    </a:solidFill>
                  </a:tcPr>
                </a:tc>
                <a:tc>
                  <a:txBody>
                    <a:bodyPr/>
                    <a:lstStyle/>
                    <a:p>
                      <a:pPr lvl="0">
                        <a:spcBef>
                          <a:spcPts val="0"/>
                        </a:spcBef>
                        <a:buNone/>
                      </a:pPr>
                      <a:endParaRPr/>
                    </a:p>
                  </a:txBody>
                  <a:tcPr marL="91425" marR="91425" marT="91425" marB="91425">
                    <a:solidFill>
                      <a:schemeClr val="lt1"/>
                    </a:solidFill>
                  </a:tcPr>
                </a:tc>
                <a:tc>
                  <a:txBody>
                    <a:bodyPr/>
                    <a:lstStyle/>
                    <a:p>
                      <a:pPr lvl="0">
                        <a:spcBef>
                          <a:spcPts val="0"/>
                        </a:spcBef>
                        <a:buNone/>
                      </a:pPr>
                      <a:endParaRPr dirty="0"/>
                    </a:p>
                  </a:txBody>
                  <a:tcPr marL="91425" marR="91425" marT="91425" marB="91425">
                    <a:solidFill>
                      <a:schemeClr val="lt1"/>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dirty="0"/>
                    </a:p>
                  </a:txBody>
                  <a:tcPr marL="91425" marR="91425" marT="91425" marB="91425"/>
                </a:tc>
                <a:extLst>
                  <a:ext uri="{0D108BD9-81ED-4DB2-BD59-A6C34878D82A}">
                    <a16:rowId xmlns:a16="http://schemas.microsoft.com/office/drawing/2014/main" xmlns="" val="10006"/>
                  </a:ext>
                </a:extLst>
              </a:tr>
              <a:tr h="758000">
                <a:tc>
                  <a:txBody>
                    <a:bodyPr/>
                    <a:lstStyle/>
                    <a:p>
                      <a:pPr lvl="0" rtl="0">
                        <a:spcBef>
                          <a:spcPts val="0"/>
                        </a:spcBef>
                        <a:spcAft>
                          <a:spcPts val="2100"/>
                        </a:spcAft>
                        <a:buNone/>
                      </a:pPr>
                      <a:r>
                        <a:rPr lang="en-US" u="sng" dirty="0" err="1">
                          <a:solidFill>
                            <a:schemeClr val="hlink"/>
                          </a:solidFill>
                          <a:latin typeface="Lato"/>
                          <a:ea typeface="Lato"/>
                          <a:cs typeface="Lato"/>
                          <a:sym typeface="Lato"/>
                          <a:hlinkClick r:id="rId6"/>
                        </a:rPr>
                        <a:t>Anova</a:t>
                      </a:r>
                      <a:r>
                        <a:rPr lang="en-US" u="sng" dirty="0">
                          <a:solidFill>
                            <a:schemeClr val="hlink"/>
                          </a:solidFill>
                          <a:latin typeface="Lato"/>
                          <a:ea typeface="Lato"/>
                          <a:cs typeface="Lato"/>
                          <a:sym typeface="Lato"/>
                          <a:hlinkClick r:id="rId7"/>
                        </a:rPr>
                        <a:t>, </a:t>
                      </a:r>
                      <a:r>
                        <a:rPr lang="en-US" u="sng" dirty="0" err="1">
                          <a:solidFill>
                            <a:schemeClr val="hlink"/>
                          </a:solidFill>
                          <a:latin typeface="Lato"/>
                          <a:ea typeface="Lato"/>
                          <a:cs typeface="Lato"/>
                          <a:sym typeface="Lato"/>
                          <a:hlinkClick r:id="rId8"/>
                        </a:rPr>
                        <a:t>Ttest</a:t>
                      </a:r>
                      <a:r>
                        <a:rPr lang="en-US" u="sng" dirty="0">
                          <a:solidFill>
                            <a:schemeClr val="hlink"/>
                          </a:solidFill>
                          <a:latin typeface="Lato"/>
                          <a:ea typeface="Lato"/>
                          <a:cs typeface="Lato"/>
                          <a:sym typeface="Lato"/>
                          <a:hlinkClick r:id="rId9"/>
                        </a:rPr>
                        <a:t>, Tukey Survey</a:t>
                      </a:r>
                      <a:endParaRPr lang="id-ID" u="sng" dirty="0">
                        <a:solidFill>
                          <a:schemeClr val="hlink"/>
                        </a:solidFill>
                        <a:latin typeface="Lato"/>
                        <a:ea typeface="Lato"/>
                        <a:cs typeface="Lato"/>
                        <a:sym typeface="Lato"/>
                        <a:hlinkClick r:id="rId10"/>
                      </a:endParaRPr>
                    </a:p>
                  </a:txBody>
                  <a:tcPr marL="91425" marR="91425" marT="91425" marB="91425"/>
                </a:tc>
                <a:tc>
                  <a:txBody>
                    <a:bodyPr/>
                    <a:lstStyle/>
                    <a:p>
                      <a:pPr lvl="0" rt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c>
                  <a:txBody>
                    <a:bodyPr/>
                    <a:lstStyle/>
                    <a:p>
                      <a:pPr lvl="0">
                        <a:spcBef>
                          <a:spcPts val="0"/>
                        </a:spcBef>
                        <a:buNone/>
                      </a:pPr>
                      <a:endParaRPr dirty="0"/>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dirty="0"/>
                    </a:p>
                  </a:txBody>
                  <a:tcPr marL="91425" marR="91425" marT="91425" marB="91425">
                    <a:solidFill>
                      <a:schemeClr val="lt1"/>
                    </a:solidFill>
                  </a:tcPr>
                </a:tc>
                <a:tc>
                  <a:txBody>
                    <a:bodyPr/>
                    <a:lstStyle/>
                    <a:p>
                      <a:pPr lvl="0" rtl="0">
                        <a:spcBef>
                          <a:spcPts val="0"/>
                        </a:spcBef>
                        <a:buNone/>
                      </a:pPr>
                      <a:endParaRPr dirty="0"/>
                    </a:p>
                  </a:txBody>
                  <a:tcPr marL="91425" marR="91425" marT="91425" marB="91425">
                    <a:solidFill>
                      <a:srgbClr val="FF0000"/>
                    </a:solidFill>
                  </a:tcPr>
                </a:tc>
                <a:extLst>
                  <a:ext uri="{0D108BD9-81ED-4DB2-BD59-A6C34878D82A}">
                    <a16:rowId xmlns:a16="http://schemas.microsoft.com/office/drawing/2014/main" xmlns="" val="10009"/>
                  </a:ext>
                </a:extLst>
              </a:tr>
              <a:tr h="758000">
                <a:tc>
                  <a:txBody>
                    <a:bodyPr/>
                    <a:lstStyle/>
                    <a:p>
                      <a:pPr lvl="0" rtl="0">
                        <a:spcBef>
                          <a:spcPts val="0"/>
                        </a:spcBef>
                        <a:spcAft>
                          <a:spcPts val="2100"/>
                        </a:spcAft>
                        <a:buNone/>
                      </a:pPr>
                      <a:r>
                        <a:rPr lang="id-ID" u="sng" dirty="0">
                          <a:solidFill>
                            <a:schemeClr val="hlink"/>
                          </a:solidFill>
                          <a:latin typeface="Lato"/>
                          <a:ea typeface="Lato"/>
                          <a:cs typeface="Lato"/>
                          <a:sym typeface="Lato"/>
                          <a:hlinkClick r:id="rId11"/>
                        </a:rPr>
                        <a:t>Documentation</a:t>
                      </a:r>
                    </a:p>
                  </a:txBody>
                  <a:tcPr marL="91425" marR="91425" marT="91425" marB="91425"/>
                </a:tc>
                <a:tc>
                  <a:txBody>
                    <a:bodyPr/>
                    <a:lstStyle/>
                    <a:p>
                      <a:pPr lvl="0" rt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c>
                  <a:txBody>
                    <a:bodyPr/>
                    <a:lstStyle/>
                    <a:p>
                      <a:pPr lvl="0">
                        <a:spcBef>
                          <a:spcPts val="0"/>
                        </a:spcBef>
                        <a:buNone/>
                      </a:pPr>
                      <a:endParaRPr dirty="0"/>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dirty="0"/>
                    </a:p>
                  </a:txBody>
                  <a:tcPr marL="91425" marR="91425" marT="91425" marB="91425">
                    <a:solidFill>
                      <a:schemeClr val="lt1"/>
                    </a:solidFill>
                  </a:tcPr>
                </a:tc>
                <a:tc>
                  <a:txBody>
                    <a:bodyPr/>
                    <a:lstStyle/>
                    <a:p>
                      <a:pPr lvl="0" rtl="0">
                        <a:spcBef>
                          <a:spcPts val="0"/>
                        </a:spcBef>
                        <a:buNone/>
                      </a:pPr>
                      <a:endParaRPr dirty="0"/>
                    </a:p>
                  </a:txBody>
                  <a:tcPr marL="91425" marR="91425" marT="91425" marB="91425">
                    <a:solidFill>
                      <a:srgbClr val="FF0000"/>
                    </a:solidFill>
                  </a:tcPr>
                </a:tc>
                <a:extLst>
                  <a:ext uri="{0D108BD9-81ED-4DB2-BD59-A6C34878D82A}">
                    <a16:rowId xmlns:a16="http://schemas.microsoft.com/office/drawing/2014/main" xmlns="" val="496273546"/>
                  </a:ext>
                </a:extLst>
              </a:tr>
            </a:tbl>
          </a:graphicData>
        </a:graphic>
      </p:graphicFrame>
    </p:spTree>
    <p:extLst>
      <p:ext uri="{BB962C8B-B14F-4D97-AF65-F5344CB8AC3E}">
        <p14:creationId xmlns:p14="http://schemas.microsoft.com/office/powerpoint/2010/main" xmlns="" val="136142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54954" y="973668"/>
            <a:ext cx="8761413" cy="706964"/>
          </a:xfrm>
        </p:spPr>
        <p:txBody>
          <a:bodyPr/>
          <a:lstStyle/>
          <a:p>
            <a:r>
              <a:rPr lang="id-ID" dirty="0" smtClean="0"/>
              <a:t>Anova &amp;Tukey After </a:t>
            </a:r>
            <a:r>
              <a:rPr lang="id-ID" dirty="0" smtClean="0"/>
              <a:t>The Program has been Created</a:t>
            </a:r>
            <a:r>
              <a:rPr lang="id-ID" dirty="0" smtClean="0"/>
              <a:t> </a:t>
            </a:r>
            <a:endParaRPr lang="id-ID" dirty="0"/>
          </a:p>
        </p:txBody>
      </p:sp>
      <p:pic>
        <p:nvPicPr>
          <p:cNvPr id="6" name="Picture 5"/>
          <p:cNvPicPr/>
          <p:nvPr/>
        </p:nvPicPr>
        <p:blipFill>
          <a:blip r:embed="rId2" cstate="print"/>
          <a:srcRect/>
          <a:stretch>
            <a:fillRect/>
          </a:stretch>
        </p:blipFill>
        <p:spPr bwMode="auto">
          <a:xfrm>
            <a:off x="1165917" y="2326116"/>
            <a:ext cx="9931573" cy="42409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id-ID" dirty="0" smtClean="0"/>
              <a:t>Anova &amp;Tukey After </a:t>
            </a:r>
            <a:r>
              <a:rPr lang="id-ID" dirty="0" smtClean="0"/>
              <a:t>The Program has been Created</a:t>
            </a:r>
            <a:r>
              <a:rPr lang="id-ID" dirty="0" smtClean="0"/>
              <a:t> </a:t>
            </a:r>
            <a:endParaRPr lang="id-ID" dirty="0"/>
          </a:p>
        </p:txBody>
      </p:sp>
      <p:pic>
        <p:nvPicPr>
          <p:cNvPr id="5" name="Picture 4"/>
          <p:cNvPicPr/>
          <p:nvPr/>
        </p:nvPicPr>
        <p:blipFill>
          <a:blip r:embed="rId2" cstate="print"/>
          <a:srcRect/>
          <a:stretch>
            <a:fillRect/>
          </a:stretch>
        </p:blipFill>
        <p:spPr bwMode="auto">
          <a:xfrm>
            <a:off x="2135735" y="2768627"/>
            <a:ext cx="7991937" cy="34243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227" y="3425922"/>
            <a:ext cx="8761413" cy="706964"/>
          </a:xfrm>
        </p:spPr>
        <p:txBody>
          <a:bodyPr/>
          <a:lstStyle/>
          <a:p>
            <a:pPr algn="ctr"/>
            <a:r>
              <a:rPr lang="id-ID" dirty="0" smtClean="0">
                <a:solidFill>
                  <a:schemeClr val="tx1"/>
                </a:solidFill>
              </a:rPr>
              <a:t>Thank You!</a:t>
            </a:r>
            <a:endParaRPr lang="id-ID"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D6532-4700-4D5A-ADC6-5B3F1F6A7A4C}"/>
              </a:ext>
            </a:extLst>
          </p:cNvPr>
          <p:cNvSpPr>
            <a:spLocks noGrp="1"/>
          </p:cNvSpPr>
          <p:nvPr>
            <p:ph type="title"/>
          </p:nvPr>
        </p:nvSpPr>
        <p:spPr/>
        <p:txBody>
          <a:bodyPr/>
          <a:lstStyle/>
          <a:p>
            <a:r>
              <a:rPr lang="id-ID" dirty="0"/>
              <a:t>WORK DIVISION</a:t>
            </a:r>
          </a:p>
        </p:txBody>
      </p:sp>
      <p:graphicFrame>
        <p:nvGraphicFramePr>
          <p:cNvPr id="3" name="Table 2">
            <a:extLst>
              <a:ext uri="{FF2B5EF4-FFF2-40B4-BE49-F238E27FC236}">
                <a16:creationId xmlns:a16="http://schemas.microsoft.com/office/drawing/2014/main" xmlns="" id="{FF4A2F87-3948-4094-8395-B0E79B52F789}"/>
              </a:ext>
            </a:extLst>
          </p:cNvPr>
          <p:cNvGraphicFramePr>
            <a:graphicFrameLocks noGrp="1"/>
          </p:cNvGraphicFramePr>
          <p:nvPr>
            <p:extLst>
              <p:ext uri="{D42A27DB-BD31-4B8C-83A1-F6EECF244321}">
                <p14:modId xmlns:p14="http://schemas.microsoft.com/office/powerpoint/2010/main" xmlns="" val="2595851448"/>
              </p:ext>
            </p:extLst>
          </p:nvPr>
        </p:nvGraphicFramePr>
        <p:xfrm>
          <a:off x="2354075" y="2416687"/>
          <a:ext cx="7116249" cy="4254500"/>
        </p:xfrm>
        <a:graphic>
          <a:graphicData uri="http://schemas.openxmlformats.org/drawingml/2006/table">
            <a:tbl>
              <a:tblPr firstRow="1" firstCol="1" bandRow="1">
                <a:tableStyleId>{5C22544A-7EE6-4342-B048-85BDC9FD1C3A}</a:tableStyleId>
              </a:tblPr>
              <a:tblGrid>
                <a:gridCol w="1126545">
                  <a:extLst>
                    <a:ext uri="{9D8B030D-6E8A-4147-A177-3AD203B41FA5}">
                      <a16:colId xmlns:a16="http://schemas.microsoft.com/office/drawing/2014/main" xmlns="" val="2364502279"/>
                    </a:ext>
                  </a:extLst>
                </a:gridCol>
                <a:gridCol w="3617621">
                  <a:extLst>
                    <a:ext uri="{9D8B030D-6E8A-4147-A177-3AD203B41FA5}">
                      <a16:colId xmlns:a16="http://schemas.microsoft.com/office/drawing/2014/main" xmlns="" val="3572054828"/>
                    </a:ext>
                  </a:extLst>
                </a:gridCol>
                <a:gridCol w="2372083">
                  <a:extLst>
                    <a:ext uri="{9D8B030D-6E8A-4147-A177-3AD203B41FA5}">
                      <a16:colId xmlns:a16="http://schemas.microsoft.com/office/drawing/2014/main" xmlns="" val="2453353115"/>
                    </a:ext>
                  </a:extLst>
                </a:gridCol>
              </a:tblGrid>
              <a:tr h="397361">
                <a:tc>
                  <a:txBody>
                    <a:bodyPr/>
                    <a:lstStyle/>
                    <a:p>
                      <a:pPr marL="0" marR="0" algn="ctr">
                        <a:lnSpc>
                          <a:spcPct val="115000"/>
                        </a:lnSpc>
                        <a:spcBef>
                          <a:spcPts val="0"/>
                        </a:spcBef>
                        <a:spcAft>
                          <a:spcPts val="0"/>
                        </a:spcAft>
                      </a:pPr>
                      <a:r>
                        <a:rPr lang="id-ID" sz="900">
                          <a:effectLst/>
                        </a:rPr>
                        <a:t> </a:t>
                      </a:r>
                      <a:r>
                        <a:rPr lang="id-ID" sz="1000">
                          <a:effectLst/>
                        </a:rPr>
                        <a:t>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gn="ctr">
                        <a:lnSpc>
                          <a:spcPct val="115000"/>
                        </a:lnSpc>
                        <a:spcBef>
                          <a:spcPts val="0"/>
                        </a:spcBef>
                        <a:spcAft>
                          <a:spcPts val="0"/>
                        </a:spcAft>
                      </a:pPr>
                      <a:r>
                        <a:rPr lang="id-ID" sz="1000">
                          <a:effectLst/>
                        </a:rPr>
                        <a:t>NAME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gn="ctr">
                        <a:lnSpc>
                          <a:spcPct val="115000"/>
                        </a:lnSpc>
                        <a:spcBef>
                          <a:spcPts val="0"/>
                        </a:spcBef>
                        <a:spcAft>
                          <a:spcPts val="0"/>
                        </a:spcAft>
                      </a:pPr>
                      <a:r>
                        <a:rPr lang="id-ID" sz="1000">
                          <a:effectLst/>
                        </a:rPr>
                        <a:t>JOB 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xmlns="" val="726232372"/>
                  </a:ext>
                </a:extLst>
              </a:tr>
              <a:tr h="1240039">
                <a:tc>
                  <a:txBody>
                    <a:bodyPr/>
                    <a:lstStyle/>
                    <a:p>
                      <a:pPr marL="0" marR="0">
                        <a:lnSpc>
                          <a:spcPct val="115000"/>
                        </a:lnSpc>
                        <a:spcBef>
                          <a:spcPts val="0"/>
                        </a:spcBef>
                        <a:spcAft>
                          <a:spcPts val="0"/>
                        </a:spcAft>
                      </a:pPr>
                      <a:r>
                        <a:rPr lang="id-ID" sz="1000" dirty="0">
                          <a:effectLst/>
                        </a:rPr>
                        <a:t>1</a:t>
                      </a:r>
                      <a:r>
                        <a:rPr lang="en-US" sz="10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Leonardo Bunjamin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u="none" strike="noStrike" dirty="0">
                          <a:effectLst/>
                          <a:hlinkClick r:id="rId2"/>
                        </a:rPr>
                        <a:t>Main Feature</a:t>
                      </a:r>
                      <a:r>
                        <a:rPr lang="id-ID" sz="1000" dirty="0">
                          <a:effectLst/>
                        </a:rPr>
                        <a:t>, Slide, Documentation, User Manual, Program Manual, Limitation</a:t>
                      </a:r>
                      <a:r>
                        <a:rPr lang="en-US" sz="1000" dirty="0">
                          <a:effectLst/>
                        </a:rPr>
                        <a:t> </a:t>
                      </a:r>
                      <a:r>
                        <a:rPr lang="id-ID" sz="1000" dirty="0">
                          <a:effectLst/>
                        </a:rPr>
                        <a:t>&amp;</a:t>
                      </a:r>
                      <a:r>
                        <a:rPr lang="en-US" sz="1000" dirty="0">
                          <a:effectLst/>
                        </a:rPr>
                        <a:t> </a:t>
                      </a:r>
                      <a:r>
                        <a:rPr lang="id-ID" sz="1000" dirty="0">
                          <a:effectLst/>
                        </a:rPr>
                        <a:t>Prototype Consideration, Coordinator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xmlns="" val="2012280215"/>
                  </a:ext>
                </a:extLst>
              </a:tr>
              <a:tr h="798832">
                <a:tc>
                  <a:txBody>
                    <a:bodyPr/>
                    <a:lstStyle/>
                    <a:p>
                      <a:pPr marL="0" marR="0">
                        <a:lnSpc>
                          <a:spcPct val="115000"/>
                        </a:lnSpc>
                        <a:spcBef>
                          <a:spcPts val="0"/>
                        </a:spcBef>
                        <a:spcAft>
                          <a:spcPts val="0"/>
                        </a:spcAft>
                      </a:pPr>
                      <a:r>
                        <a:rPr lang="id-ID" sz="1000">
                          <a:effectLst/>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Rickhen Hermawan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Slide, Documentation, Design, Main Feature, Questionnaire &amp; Evaluation,T-test, Anova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xmlns="" val="3847525903"/>
                  </a:ext>
                </a:extLst>
              </a:tr>
              <a:tr h="1019436">
                <a:tc>
                  <a:txBody>
                    <a:bodyPr/>
                    <a:lstStyle/>
                    <a:p>
                      <a:pPr marL="0" marR="0">
                        <a:lnSpc>
                          <a:spcPct val="115000"/>
                        </a:lnSpc>
                        <a:spcBef>
                          <a:spcPts val="0"/>
                        </a:spcBef>
                        <a:spcAft>
                          <a:spcPts val="0"/>
                        </a:spcAft>
                      </a:pPr>
                      <a:r>
                        <a:rPr lang="id-ID" sz="10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Williem Citralin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u="none" strike="noStrike">
                          <a:effectLst/>
                          <a:hlinkClick r:id="rId3"/>
                        </a:rPr>
                        <a:t>Database Management</a:t>
                      </a:r>
                      <a:r>
                        <a:rPr lang="id-ID" sz="1000">
                          <a:effectLst/>
                        </a:rPr>
                        <a:t>, Documentation, </a:t>
                      </a:r>
                      <a:r>
                        <a:rPr lang="id-ID" sz="1000" u="none" strike="noStrike">
                          <a:effectLst/>
                          <a:hlinkClick r:id="rId4"/>
                        </a:rPr>
                        <a:t>Schedule and Resource</a:t>
                      </a:r>
                      <a:r>
                        <a:rPr lang="id-ID" sz="1000">
                          <a:effectLst/>
                        </a:rPr>
                        <a:t>, Main Feature, Design, Slide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xmlns="" val="1761881527"/>
                  </a:ext>
                </a:extLst>
              </a:tr>
              <a:tr h="798832">
                <a:tc>
                  <a:txBody>
                    <a:bodyPr/>
                    <a:lstStyle/>
                    <a:p>
                      <a:pPr marL="0" marR="0">
                        <a:lnSpc>
                          <a:spcPct val="115000"/>
                        </a:lnSpc>
                        <a:spcBef>
                          <a:spcPts val="0"/>
                        </a:spcBef>
                        <a:spcAft>
                          <a:spcPts val="0"/>
                        </a:spcAft>
                      </a:pPr>
                      <a:r>
                        <a:rPr lang="id-ID" sz="1000">
                          <a:effectLst/>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dirty="0">
                          <a:effectLst/>
                        </a:rPr>
                        <a:t>Octa Wahana</a:t>
                      </a:r>
                      <a:r>
                        <a:rPr lang="en-US" sz="1000" dirty="0">
                          <a:effectLst/>
                        </a:rPr>
                        <a:t> </a:t>
                      </a:r>
                      <a:r>
                        <a:rPr lang="en-US" sz="1000" dirty="0" err="1">
                          <a:effectLst/>
                        </a:rPr>
                        <a:t>Widiwijaya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u="none" strike="noStrike" dirty="0">
                          <a:effectLst/>
                          <a:hlinkClick r:id="rId2"/>
                        </a:rPr>
                        <a:t>Main Feature</a:t>
                      </a:r>
                      <a:r>
                        <a:rPr lang="id-ID" sz="1000" dirty="0">
                          <a:effectLst/>
                        </a:rPr>
                        <a:t>, Documentation, Slide, User Manual, Program Manual</a:t>
                      </a:r>
                      <a:r>
                        <a:rPr lang="en-US" sz="1000" dirty="0">
                          <a:effectLst/>
                        </a:rPr>
                        <a:t>, Design Manual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xmlns="" val="3646129101"/>
                  </a:ext>
                </a:extLst>
              </a:tr>
            </a:tbl>
          </a:graphicData>
        </a:graphic>
      </p:graphicFrame>
    </p:spTree>
    <p:extLst>
      <p:ext uri="{BB962C8B-B14F-4D97-AF65-F5344CB8AC3E}">
        <p14:creationId xmlns:p14="http://schemas.microsoft.com/office/powerpoint/2010/main" xmlns="" val="378270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050C2A6-AB5C-4D57-B384-B7A78274F019}"/>
              </a:ext>
            </a:extLst>
          </p:cNvPr>
          <p:cNvSpPr/>
          <p:nvPr/>
        </p:nvSpPr>
        <p:spPr>
          <a:xfrm>
            <a:off x="4905194" y="3143865"/>
            <a:ext cx="6096000" cy="2862322"/>
          </a:xfrm>
          <a:prstGeom prst="rect">
            <a:avLst/>
          </a:prstGeom>
        </p:spPr>
        <p:txBody>
          <a:bodyPr>
            <a:spAutoFit/>
          </a:bodyPr>
          <a:lstStyle/>
          <a:p>
            <a:r>
              <a:rPr lang="en-GB" dirty="0"/>
              <a:t>In a Brief, Budgeting Created to manage finance or budgeting that allows users to access and have a simple design that has new innovations such as having some features Today’s Transaction, Transaction Report, Transaction History.</a:t>
            </a:r>
          </a:p>
          <a:p>
            <a:endParaRPr lang="en-GB" dirty="0"/>
          </a:p>
          <a:p>
            <a:r>
              <a:rPr lang="en-GB" dirty="0"/>
              <a:t>Minimum System Requirement for Budget to run:</a:t>
            </a:r>
          </a:p>
          <a:p>
            <a:endParaRPr lang="en-GB" dirty="0"/>
          </a:p>
          <a:p>
            <a:r>
              <a:rPr lang="en-GB" dirty="0"/>
              <a:t>Android OS: LOLLIPOP(API 21)</a:t>
            </a:r>
          </a:p>
          <a:p>
            <a:endParaRPr lang="en-US" dirty="0"/>
          </a:p>
        </p:txBody>
      </p:sp>
      <p:sp>
        <p:nvSpPr>
          <p:cNvPr id="6" name="Rectangle 5">
            <a:extLst>
              <a:ext uri="{FF2B5EF4-FFF2-40B4-BE49-F238E27FC236}">
                <a16:creationId xmlns:a16="http://schemas.microsoft.com/office/drawing/2014/main" xmlns="" id="{6CC1B9D9-003B-41D7-A0D4-14D6C74AF12F}"/>
              </a:ext>
            </a:extLst>
          </p:cNvPr>
          <p:cNvSpPr/>
          <p:nvPr/>
        </p:nvSpPr>
        <p:spPr>
          <a:xfrm>
            <a:off x="733461" y="972276"/>
            <a:ext cx="3871573" cy="584775"/>
          </a:xfrm>
          <a:prstGeom prst="rect">
            <a:avLst/>
          </a:prstGeom>
        </p:spPr>
        <p:txBody>
          <a:bodyPr wrap="none">
            <a:spAutoFit/>
          </a:bodyPr>
          <a:lstStyle/>
          <a:p>
            <a:r>
              <a:rPr lang="en-US" sz="3200" dirty="0">
                <a:solidFill>
                  <a:schemeClr val="bg1"/>
                </a:solidFill>
              </a:rPr>
              <a:t>BRIEF DESCRIPTION</a:t>
            </a:r>
          </a:p>
        </p:txBody>
      </p:sp>
      <p:pic>
        <p:nvPicPr>
          <p:cNvPr id="8" name="Picture 7">
            <a:extLst>
              <a:ext uri="{FF2B5EF4-FFF2-40B4-BE49-F238E27FC236}">
                <a16:creationId xmlns:a16="http://schemas.microsoft.com/office/drawing/2014/main" xmlns="" id="{C9DEDB05-D969-4ABD-8E3C-F60A1E48143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90806" y="2909230"/>
            <a:ext cx="2956885" cy="2391719"/>
          </a:xfrm>
          <a:prstGeom prst="rect">
            <a:avLst/>
          </a:prstGeom>
        </p:spPr>
      </p:pic>
    </p:spTree>
    <p:extLst>
      <p:ext uri="{BB962C8B-B14F-4D97-AF65-F5344CB8AC3E}">
        <p14:creationId xmlns:p14="http://schemas.microsoft.com/office/powerpoint/2010/main" xmlns="" val="178896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2CE3A-FCA7-431D-959A-A70E2213C0DD}"/>
              </a:ext>
            </a:extLst>
          </p:cNvPr>
          <p:cNvSpPr>
            <a:spLocks noGrp="1"/>
          </p:cNvSpPr>
          <p:nvPr>
            <p:ph type="title"/>
          </p:nvPr>
        </p:nvSpPr>
        <p:spPr/>
        <p:txBody>
          <a:bodyPr/>
          <a:lstStyle/>
          <a:p>
            <a:r>
              <a:rPr lang="en-US" dirty="0"/>
              <a:t>Layout</a:t>
            </a:r>
          </a:p>
        </p:txBody>
      </p:sp>
      <p:sp>
        <p:nvSpPr>
          <p:cNvPr id="3" name="Content Placeholder 2">
            <a:extLst>
              <a:ext uri="{FF2B5EF4-FFF2-40B4-BE49-F238E27FC236}">
                <a16:creationId xmlns:a16="http://schemas.microsoft.com/office/drawing/2014/main" xmlns="" id="{AFC0B55B-9DFF-486A-8E0F-13933D89C651}"/>
              </a:ext>
            </a:extLst>
          </p:cNvPr>
          <p:cNvSpPr>
            <a:spLocks noGrp="1"/>
          </p:cNvSpPr>
          <p:nvPr>
            <p:ph idx="1"/>
          </p:nvPr>
        </p:nvSpPr>
        <p:spPr>
          <a:xfrm>
            <a:off x="4409430" y="2318365"/>
            <a:ext cx="6042259" cy="3416300"/>
          </a:xfrm>
        </p:spPr>
        <p:txBody>
          <a:bodyPr>
            <a:normAutofit/>
          </a:bodyPr>
          <a:lstStyle/>
          <a:p>
            <a:pPr marL="0" indent="0">
              <a:buNone/>
            </a:pPr>
            <a:r>
              <a:rPr lang="id-ID" dirty="0"/>
              <a:t>In general, the layout for main activity Budgeting is given below:</a:t>
            </a:r>
            <a:endParaRPr lang="en-US" dirty="0"/>
          </a:p>
          <a:p>
            <a:pPr marL="0" indent="0">
              <a:buNone/>
            </a:pPr>
            <a:r>
              <a:rPr lang="id-ID" dirty="0"/>
              <a:t>-Navigation drawer: when clicked, it will show Today’s Transaction</a:t>
            </a:r>
            <a:r>
              <a:rPr lang="en-US" dirty="0"/>
              <a:t>, </a:t>
            </a:r>
            <a:r>
              <a:rPr lang="id-ID" dirty="0"/>
              <a:t>Transaction Report</a:t>
            </a:r>
            <a:r>
              <a:rPr lang="en-US" dirty="0"/>
              <a:t>, </a:t>
            </a:r>
            <a:r>
              <a:rPr lang="id-ID" dirty="0"/>
              <a:t>Transaction History</a:t>
            </a:r>
            <a:r>
              <a:rPr lang="en-US" dirty="0"/>
              <a:t>.</a:t>
            </a:r>
          </a:p>
          <a:p>
            <a:pPr marL="0" indent="0">
              <a:buNone/>
            </a:pPr>
            <a:r>
              <a:rPr lang="id-ID" dirty="0"/>
              <a:t>-Top Bar: shows the title of apps, contains navigation drawer and options menu.</a:t>
            </a:r>
            <a:endParaRPr lang="en-US" dirty="0"/>
          </a:p>
          <a:p>
            <a:pPr marL="0" indent="0">
              <a:buNone/>
            </a:pPr>
            <a:r>
              <a:rPr lang="id-ID" dirty="0"/>
              <a:t>-Options menu: when clicked, options will pop out help file,settings.</a:t>
            </a:r>
            <a:endParaRPr lang="en-US" dirty="0"/>
          </a:p>
          <a:p>
            <a:pPr marL="0" indent="0">
              <a:buNone/>
            </a:pPr>
            <a:r>
              <a:rPr lang="id-ID" dirty="0"/>
              <a:t>-Main Content: all the content for apps will be shown here.</a:t>
            </a:r>
            <a:endParaRPr lang="en-US" dirty="0"/>
          </a:p>
          <a:p>
            <a:endParaRPr lang="en-US" dirty="0"/>
          </a:p>
        </p:txBody>
      </p:sp>
      <p:pic>
        <p:nvPicPr>
          <p:cNvPr id="5" name="Picture 4">
            <a:extLst>
              <a:ext uri="{FF2B5EF4-FFF2-40B4-BE49-F238E27FC236}">
                <a16:creationId xmlns:a16="http://schemas.microsoft.com/office/drawing/2014/main" xmlns="" id="{9FEB0B07-6E48-46D4-9932-74919CA5F8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0632" y="2440975"/>
            <a:ext cx="2881509" cy="4254500"/>
          </a:xfrm>
          <a:prstGeom prst="rect">
            <a:avLst/>
          </a:prstGeom>
        </p:spPr>
      </p:pic>
      <p:sp>
        <p:nvSpPr>
          <p:cNvPr id="6" name="Rectangle 5">
            <a:extLst>
              <a:ext uri="{FF2B5EF4-FFF2-40B4-BE49-F238E27FC236}">
                <a16:creationId xmlns:a16="http://schemas.microsoft.com/office/drawing/2014/main" xmlns="" id="{610AA42D-D1C5-4CFE-91BC-553CF741DD1C}"/>
              </a:ext>
            </a:extLst>
          </p:cNvPr>
          <p:cNvSpPr/>
          <p:nvPr/>
        </p:nvSpPr>
        <p:spPr>
          <a:xfrm>
            <a:off x="4267200" y="5934670"/>
            <a:ext cx="7620000" cy="923330"/>
          </a:xfrm>
          <a:prstGeom prst="rect">
            <a:avLst/>
          </a:prstGeom>
        </p:spPr>
        <p:txBody>
          <a:bodyPr wrap="square">
            <a:spAutoFit/>
          </a:bodyPr>
          <a:lstStyle/>
          <a:p>
            <a:r>
              <a:rPr lang="en-US" dirty="0"/>
              <a:t>References : </a:t>
            </a:r>
          </a:p>
          <a:p>
            <a:r>
              <a:rPr lang="en-US" dirty="0"/>
              <a:t>https://material.io/guidelines/material-design/introduction.html</a:t>
            </a:r>
          </a:p>
          <a:p>
            <a:r>
              <a:rPr lang="en-US" dirty="0"/>
              <a:t>https://material.io/guidelines/layout/structure.html#</a:t>
            </a:r>
          </a:p>
        </p:txBody>
      </p:sp>
    </p:spTree>
    <p:extLst>
      <p:ext uri="{BB962C8B-B14F-4D97-AF65-F5344CB8AC3E}">
        <p14:creationId xmlns:p14="http://schemas.microsoft.com/office/powerpoint/2010/main" xmlns="" val="425653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64F75-7722-45CB-AC0F-CD80E860DB2E}"/>
              </a:ext>
            </a:extLst>
          </p:cNvPr>
          <p:cNvSpPr>
            <a:spLocks noGrp="1"/>
          </p:cNvSpPr>
          <p:nvPr>
            <p:ph type="title"/>
          </p:nvPr>
        </p:nvSpPr>
        <p:spPr/>
        <p:txBody>
          <a:bodyPr/>
          <a:lstStyle/>
          <a:p>
            <a:r>
              <a:rPr lang="en-US" dirty="0"/>
              <a:t>Colors and Fonts</a:t>
            </a:r>
          </a:p>
        </p:txBody>
      </p:sp>
      <p:pic>
        <p:nvPicPr>
          <p:cNvPr id="4" name="Picture 3">
            <a:extLst>
              <a:ext uri="{FF2B5EF4-FFF2-40B4-BE49-F238E27FC236}">
                <a16:creationId xmlns:a16="http://schemas.microsoft.com/office/drawing/2014/main" xmlns="" id="{D7233DF0-B43C-4B19-B9E1-70EA236E1257}"/>
              </a:ext>
            </a:extLst>
          </p:cNvPr>
          <p:cNvPicPr>
            <a:picLocks noChangeAspect="1"/>
          </p:cNvPicPr>
          <p:nvPr/>
        </p:nvPicPr>
        <p:blipFill>
          <a:blip r:embed="rId2" cstate="print"/>
          <a:stretch>
            <a:fillRect/>
          </a:stretch>
        </p:blipFill>
        <p:spPr>
          <a:xfrm>
            <a:off x="489023" y="1932005"/>
            <a:ext cx="3206774" cy="4925995"/>
          </a:xfrm>
          <a:prstGeom prst="rect">
            <a:avLst/>
          </a:prstGeom>
        </p:spPr>
      </p:pic>
      <p:pic>
        <p:nvPicPr>
          <p:cNvPr id="5" name="Picture 4">
            <a:extLst>
              <a:ext uri="{FF2B5EF4-FFF2-40B4-BE49-F238E27FC236}">
                <a16:creationId xmlns:a16="http://schemas.microsoft.com/office/drawing/2014/main" xmlns="" id="{8D4A626F-55D3-40CB-AAB0-5EF63909AC30}"/>
              </a:ext>
            </a:extLst>
          </p:cNvPr>
          <p:cNvPicPr>
            <a:picLocks noChangeAspect="1"/>
          </p:cNvPicPr>
          <p:nvPr/>
        </p:nvPicPr>
        <p:blipFill>
          <a:blip r:embed="rId3" cstate="print"/>
          <a:stretch>
            <a:fillRect/>
          </a:stretch>
        </p:blipFill>
        <p:spPr>
          <a:xfrm>
            <a:off x="4276969" y="1932005"/>
            <a:ext cx="5083749" cy="3577093"/>
          </a:xfrm>
          <a:prstGeom prst="rect">
            <a:avLst/>
          </a:prstGeom>
        </p:spPr>
      </p:pic>
      <p:sp>
        <p:nvSpPr>
          <p:cNvPr id="6" name="Rectangle 5">
            <a:extLst>
              <a:ext uri="{FF2B5EF4-FFF2-40B4-BE49-F238E27FC236}">
                <a16:creationId xmlns:a16="http://schemas.microsoft.com/office/drawing/2014/main" xmlns="" id="{55EC7A87-9FAA-4D5E-BF21-E3A3A73637CC}"/>
              </a:ext>
            </a:extLst>
          </p:cNvPr>
          <p:cNvSpPr/>
          <p:nvPr/>
        </p:nvSpPr>
        <p:spPr>
          <a:xfrm>
            <a:off x="3695797" y="5509098"/>
            <a:ext cx="9144000" cy="1338828"/>
          </a:xfrm>
          <a:prstGeom prst="rect">
            <a:avLst/>
          </a:prstGeom>
        </p:spPr>
        <p:txBody>
          <a:bodyPr wrap="square">
            <a:spAutoFit/>
          </a:bodyPr>
          <a:lstStyle/>
          <a:p>
            <a:pPr algn="just">
              <a:lnSpc>
                <a:spcPct val="150000"/>
              </a:lnSpc>
            </a:pPr>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References :</a:t>
            </a:r>
          </a:p>
          <a:p>
            <a:pPr algn="just">
              <a:lnSpc>
                <a:spcPct val="150000"/>
              </a:lnSpc>
            </a:pPr>
            <a:r>
              <a:rPr lang="id-ID"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https://developer.android.com/guide/topics/ui/layout/linear.html?hl=id</a:t>
            </a:r>
            <a:endParaRPr lang="en-US" dirty="0">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50000"/>
              </a:lnSpc>
            </a:pPr>
            <a:r>
              <a:rPr lang="id-ID"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https://material.io/guidelines/style/color.html</a:t>
            </a:r>
            <a:endParaRPr lang="en-US" dirty="0">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2846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A669A25-B100-4647-85EA-2BFC41280CF7}"/>
              </a:ext>
            </a:extLst>
          </p:cNvPr>
          <p:cNvPicPr>
            <a:picLocks noChangeAspect="1"/>
          </p:cNvPicPr>
          <p:nvPr/>
        </p:nvPicPr>
        <p:blipFill>
          <a:blip r:embed="rId2" cstate="print"/>
          <a:stretch>
            <a:fillRect/>
          </a:stretch>
        </p:blipFill>
        <p:spPr>
          <a:xfrm>
            <a:off x="3492794" y="2471351"/>
            <a:ext cx="4143682" cy="4386649"/>
          </a:xfrm>
          <a:prstGeom prst="rect">
            <a:avLst/>
          </a:prstGeom>
        </p:spPr>
      </p:pic>
      <p:sp>
        <p:nvSpPr>
          <p:cNvPr id="5" name="TextBox 4">
            <a:extLst>
              <a:ext uri="{FF2B5EF4-FFF2-40B4-BE49-F238E27FC236}">
                <a16:creationId xmlns:a16="http://schemas.microsoft.com/office/drawing/2014/main" xmlns="" id="{8E7F5B92-DCBE-4878-882F-BD1E5976ACDB}"/>
              </a:ext>
            </a:extLst>
          </p:cNvPr>
          <p:cNvSpPr txBox="1"/>
          <p:nvPr/>
        </p:nvSpPr>
        <p:spPr>
          <a:xfrm>
            <a:off x="954260" y="951603"/>
            <a:ext cx="1221809" cy="584775"/>
          </a:xfrm>
          <a:prstGeom prst="rect">
            <a:avLst/>
          </a:prstGeom>
          <a:noFill/>
        </p:spPr>
        <p:txBody>
          <a:bodyPr wrap="none" rtlCol="0">
            <a:spAutoFit/>
          </a:bodyPr>
          <a:lstStyle/>
          <a:p>
            <a:r>
              <a:rPr lang="en-US" sz="3200" dirty="0">
                <a:solidFill>
                  <a:schemeClr val="bg1"/>
                </a:solidFill>
              </a:rPr>
              <a:t>Icons</a:t>
            </a:r>
          </a:p>
        </p:txBody>
      </p:sp>
    </p:spTree>
    <p:extLst>
      <p:ext uri="{BB962C8B-B14F-4D97-AF65-F5344CB8AC3E}">
        <p14:creationId xmlns:p14="http://schemas.microsoft.com/office/powerpoint/2010/main" xmlns="" val="111863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0E70B-2134-4218-8EC5-6CF28864800D}"/>
              </a:ext>
            </a:extLst>
          </p:cNvPr>
          <p:cNvSpPr>
            <a:spLocks noGrp="1"/>
          </p:cNvSpPr>
          <p:nvPr>
            <p:ph type="title"/>
          </p:nvPr>
        </p:nvSpPr>
        <p:spPr/>
        <p:txBody>
          <a:bodyPr/>
          <a:lstStyle/>
          <a:p>
            <a:r>
              <a:rPr lang="en-US" dirty="0"/>
              <a:t>Functionalities 1: ADD NEW</a:t>
            </a:r>
          </a:p>
        </p:txBody>
      </p:sp>
      <p:sp>
        <p:nvSpPr>
          <p:cNvPr id="3" name="Content Placeholder 2">
            <a:extLst>
              <a:ext uri="{FF2B5EF4-FFF2-40B4-BE49-F238E27FC236}">
                <a16:creationId xmlns:a16="http://schemas.microsoft.com/office/drawing/2014/main" xmlns="" id="{AE42198F-7F31-4764-AFCD-E6E7A3296716}"/>
              </a:ext>
            </a:extLst>
          </p:cNvPr>
          <p:cNvSpPr>
            <a:spLocks noGrp="1"/>
          </p:cNvSpPr>
          <p:nvPr>
            <p:ph idx="1"/>
          </p:nvPr>
        </p:nvSpPr>
        <p:spPr>
          <a:xfrm>
            <a:off x="6460122" y="3147198"/>
            <a:ext cx="3456245" cy="3416300"/>
          </a:xfrm>
        </p:spPr>
        <p:txBody>
          <a:bodyPr/>
          <a:lstStyle/>
          <a:p>
            <a:pPr marL="0" indent="0">
              <a:buNone/>
            </a:pPr>
            <a:r>
              <a:rPr lang="en-GB" dirty="0"/>
              <a:t>will contain :</a:t>
            </a:r>
            <a:endParaRPr lang="en-US" dirty="0"/>
          </a:p>
          <a:p>
            <a:pPr lvl="0"/>
            <a:r>
              <a:rPr lang="en-GB" dirty="0"/>
              <a:t>Tittle</a:t>
            </a:r>
            <a:endParaRPr lang="en-US" dirty="0"/>
          </a:p>
          <a:p>
            <a:pPr lvl="0"/>
            <a:r>
              <a:rPr lang="en-GB" dirty="0"/>
              <a:t>Amount</a:t>
            </a:r>
            <a:endParaRPr lang="en-US" dirty="0"/>
          </a:p>
          <a:p>
            <a:pPr lvl="0"/>
            <a:r>
              <a:rPr lang="en-GB" dirty="0"/>
              <a:t>Type</a:t>
            </a:r>
            <a:endParaRPr lang="en-US" dirty="0"/>
          </a:p>
          <a:p>
            <a:pPr lvl="0"/>
            <a:r>
              <a:rPr lang="en-GB" dirty="0"/>
              <a:t>Date</a:t>
            </a:r>
            <a:endParaRPr lang="en-US" dirty="0"/>
          </a:p>
          <a:p>
            <a:pPr lvl="0"/>
            <a:r>
              <a:rPr lang="en-GB" dirty="0"/>
              <a:t>Notes</a:t>
            </a:r>
            <a:endParaRPr lang="en-US" dirty="0"/>
          </a:p>
          <a:p>
            <a:pPr marL="0" indent="0">
              <a:buNone/>
            </a:pPr>
            <a:endParaRPr lang="en-US" dirty="0"/>
          </a:p>
        </p:txBody>
      </p:sp>
      <p:pic>
        <p:nvPicPr>
          <p:cNvPr id="4" name="Picture 3">
            <a:extLst>
              <a:ext uri="{FF2B5EF4-FFF2-40B4-BE49-F238E27FC236}">
                <a16:creationId xmlns:a16="http://schemas.microsoft.com/office/drawing/2014/main" xmlns="" id="{2F42C3BC-DC4E-4B0B-AA96-E72624DC7128}"/>
              </a:ext>
            </a:extLst>
          </p:cNvPr>
          <p:cNvPicPr>
            <a:picLocks noChangeAspect="1"/>
          </p:cNvPicPr>
          <p:nvPr/>
        </p:nvPicPr>
        <p:blipFill>
          <a:blip r:embed="rId2" cstate="print"/>
          <a:stretch>
            <a:fillRect/>
          </a:stretch>
        </p:blipFill>
        <p:spPr>
          <a:xfrm>
            <a:off x="2211387" y="2552926"/>
            <a:ext cx="2722774" cy="4214877"/>
          </a:xfrm>
          <a:prstGeom prst="rect">
            <a:avLst/>
          </a:prstGeom>
        </p:spPr>
      </p:pic>
    </p:spTree>
    <p:extLst>
      <p:ext uri="{BB962C8B-B14F-4D97-AF65-F5344CB8AC3E}">
        <p14:creationId xmlns:p14="http://schemas.microsoft.com/office/powerpoint/2010/main" xmlns="" val="333489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B62D8-5FF2-4BA1-BF3A-C77602A4DDDD}"/>
              </a:ext>
            </a:extLst>
          </p:cNvPr>
          <p:cNvSpPr>
            <a:spLocks noGrp="1"/>
          </p:cNvSpPr>
          <p:nvPr>
            <p:ph type="title"/>
          </p:nvPr>
        </p:nvSpPr>
        <p:spPr/>
        <p:txBody>
          <a:bodyPr/>
          <a:lstStyle/>
          <a:p>
            <a:r>
              <a:rPr lang="en-US" dirty="0"/>
              <a:t>Functionalities 2: Today’s Transaction</a:t>
            </a:r>
          </a:p>
        </p:txBody>
      </p:sp>
      <p:pic>
        <p:nvPicPr>
          <p:cNvPr id="4" name="Picture 3">
            <a:extLst>
              <a:ext uri="{FF2B5EF4-FFF2-40B4-BE49-F238E27FC236}">
                <a16:creationId xmlns:a16="http://schemas.microsoft.com/office/drawing/2014/main" xmlns="" id="{A5DDDA2C-9661-4583-90CE-C0328AD18611}"/>
              </a:ext>
            </a:extLst>
          </p:cNvPr>
          <p:cNvPicPr>
            <a:picLocks noChangeAspect="1"/>
          </p:cNvPicPr>
          <p:nvPr/>
        </p:nvPicPr>
        <p:blipFill>
          <a:blip r:embed="rId2" cstate="print"/>
          <a:stretch>
            <a:fillRect/>
          </a:stretch>
        </p:blipFill>
        <p:spPr>
          <a:xfrm>
            <a:off x="650261" y="2400921"/>
            <a:ext cx="2274005" cy="3706689"/>
          </a:xfrm>
          <a:prstGeom prst="rect">
            <a:avLst/>
          </a:prstGeom>
        </p:spPr>
      </p:pic>
      <p:pic>
        <p:nvPicPr>
          <p:cNvPr id="5" name="Picture 4">
            <a:extLst>
              <a:ext uri="{FF2B5EF4-FFF2-40B4-BE49-F238E27FC236}">
                <a16:creationId xmlns:a16="http://schemas.microsoft.com/office/drawing/2014/main" xmlns="" id="{49707FF8-FFC7-42F5-81F1-5753F7EA4CF4}"/>
              </a:ext>
            </a:extLst>
          </p:cNvPr>
          <p:cNvPicPr>
            <a:picLocks noChangeAspect="1"/>
          </p:cNvPicPr>
          <p:nvPr/>
        </p:nvPicPr>
        <p:blipFill>
          <a:blip r:embed="rId3" cstate="print"/>
          <a:stretch>
            <a:fillRect/>
          </a:stretch>
        </p:blipFill>
        <p:spPr>
          <a:xfrm>
            <a:off x="9316506" y="2400921"/>
            <a:ext cx="2225233" cy="3694496"/>
          </a:xfrm>
          <a:prstGeom prst="rect">
            <a:avLst/>
          </a:prstGeom>
        </p:spPr>
      </p:pic>
      <p:sp>
        <p:nvSpPr>
          <p:cNvPr id="6" name="Rectangle 5">
            <a:extLst>
              <a:ext uri="{FF2B5EF4-FFF2-40B4-BE49-F238E27FC236}">
                <a16:creationId xmlns:a16="http://schemas.microsoft.com/office/drawing/2014/main" xmlns="" id="{8FA5F986-A408-4FF4-8B6B-577D6E51CF9A}"/>
              </a:ext>
            </a:extLst>
          </p:cNvPr>
          <p:cNvSpPr/>
          <p:nvPr/>
        </p:nvSpPr>
        <p:spPr>
          <a:xfrm>
            <a:off x="3072386" y="2867962"/>
            <a:ext cx="6096000" cy="2308324"/>
          </a:xfrm>
          <a:prstGeom prst="rect">
            <a:avLst/>
          </a:prstGeom>
        </p:spPr>
        <p:txBody>
          <a:bodyPr>
            <a:spAutoFit/>
          </a:bodyPr>
          <a:lstStyle/>
          <a:p>
            <a:r>
              <a:rPr lang="en-GB" dirty="0"/>
              <a:t>This function enables user to view Today’s Transaction and add transaction. The information will contain :</a:t>
            </a:r>
          </a:p>
          <a:p>
            <a:r>
              <a:rPr lang="en-GB" dirty="0"/>
              <a:t>1.	Type </a:t>
            </a:r>
          </a:p>
          <a:p>
            <a:r>
              <a:rPr lang="en-GB" dirty="0"/>
              <a:t>2.	Amount </a:t>
            </a:r>
          </a:p>
          <a:p>
            <a:r>
              <a:rPr lang="en-GB" dirty="0"/>
              <a:t>3.	Note</a:t>
            </a:r>
          </a:p>
          <a:p>
            <a:r>
              <a:rPr lang="en-GB" dirty="0"/>
              <a:t>4.	Date</a:t>
            </a:r>
          </a:p>
          <a:p>
            <a:r>
              <a:rPr lang="en-GB" dirty="0"/>
              <a:t>5.	Income/expenditure</a:t>
            </a:r>
          </a:p>
        </p:txBody>
      </p:sp>
    </p:spTree>
    <p:extLst>
      <p:ext uri="{BB962C8B-B14F-4D97-AF65-F5344CB8AC3E}">
        <p14:creationId xmlns:p14="http://schemas.microsoft.com/office/powerpoint/2010/main" xmlns="" val="3206378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TotalTime>
  <Words>1132</Words>
  <Application>Microsoft Office PowerPoint</Application>
  <PresentationFormat>Custom</PresentationFormat>
  <Paragraphs>129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 Boardroom</vt:lpstr>
      <vt:lpstr>BUDGETING</vt:lpstr>
      <vt:lpstr>WORK PLAN</vt:lpstr>
      <vt:lpstr>WORK DIVISION</vt:lpstr>
      <vt:lpstr>Slide 4</vt:lpstr>
      <vt:lpstr>Layout</vt:lpstr>
      <vt:lpstr>Colors and Fonts</vt:lpstr>
      <vt:lpstr>Slide 7</vt:lpstr>
      <vt:lpstr>Functionalities 1: ADD NEW</vt:lpstr>
      <vt:lpstr>Functionalities 2: Today’s Transaction</vt:lpstr>
      <vt:lpstr>Functionalities 3: Transaction Report</vt:lpstr>
      <vt:lpstr>Functionalities 4: Transaction History</vt:lpstr>
      <vt:lpstr>Functionalities 5: Edit</vt:lpstr>
      <vt:lpstr>Survey Before The Program has been Created </vt:lpstr>
      <vt:lpstr>Survey Before The Program has been Created</vt:lpstr>
      <vt:lpstr>Survey After The Program has been Created </vt:lpstr>
      <vt:lpstr>Slide 16</vt:lpstr>
      <vt:lpstr>Ttest</vt:lpstr>
      <vt:lpstr>Anova &amp;Tukey Before The Program has been Created </vt:lpstr>
      <vt:lpstr>Anova &amp;Tukey Before The Program has been Created </vt:lpstr>
      <vt:lpstr>Anova &amp;Tukey After The Program has been Created </vt:lpstr>
      <vt:lpstr>Anova &amp;Tukey After The Program has been Created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BUDGETING</dc:title>
  <dc:creator>LEONARDO Bunjamin</dc:creator>
  <cp:lastModifiedBy>Rickhen Hermawan</cp:lastModifiedBy>
  <cp:revision>10</cp:revision>
  <dcterms:created xsi:type="dcterms:W3CDTF">2017-12-03T09:02:09Z</dcterms:created>
  <dcterms:modified xsi:type="dcterms:W3CDTF">2017-12-03T10:19:59Z</dcterms:modified>
</cp:coreProperties>
</file>