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100"/>
    <a:srgbClr val="EA0000"/>
    <a:srgbClr val="002060"/>
    <a:srgbClr val="163A5A"/>
    <a:srgbClr val="7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23" autoAdjust="0"/>
    <p:restoredTop sz="86565" autoAdjust="0"/>
  </p:normalViewPr>
  <p:slideViewPr>
    <p:cSldViewPr>
      <p:cViewPr varScale="1">
        <p:scale>
          <a:sx n="115" d="100"/>
          <a:sy n="115" d="100"/>
        </p:scale>
        <p:origin x="752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6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091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6A364-F56D-418B-92EA-B8A9C286C719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F41D1-EB0D-4857-8E93-8C1C831E6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50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348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747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760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940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958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446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477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125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539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78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336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576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AF190-E6C3-4F71-9AD4-820770AEF1A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130" y="1892130"/>
            <a:ext cx="8229600" cy="739860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dirty="0" smtClean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智能关联（鹰眼）</a:t>
            </a:r>
            <a:endParaRPr kumimoji="1" lang="zh-CN" altLang="en-US" sz="4000" dirty="0">
              <a:solidFill>
                <a:srgbClr val="0070C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95736" y="2859782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注：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ZJGOA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项目配合性工作，后期可能再优化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654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130" y="1892130"/>
            <a:ext cx="8229600" cy="739860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dirty="0" smtClean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热点推送高级配置（鹰击）</a:t>
            </a:r>
            <a:endParaRPr kumimoji="1" lang="zh-CN" altLang="en-US" sz="4000" dirty="0">
              <a:solidFill>
                <a:srgbClr val="0070C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95736" y="2859782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注：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ZJGOA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项目配合性工作，后期可能再优化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875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51" y="187696"/>
            <a:ext cx="8551302" cy="563722"/>
          </a:xfrm>
          <a:noFill/>
          <a:ln>
            <a:noFill/>
          </a:ln>
        </p:spPr>
        <p:txBody>
          <a:bodyPr>
            <a:normAutofit/>
          </a:bodyPr>
          <a:lstStyle/>
          <a:p>
            <a:pPr lvl="0" algn="l"/>
            <a:r>
              <a:rPr kumimoji="1" lang="zh-CN" altLang="en-US" sz="2400" dirty="0" smtClean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热点推送高级配置</a:t>
            </a:r>
            <a:r>
              <a:rPr kumimoji="1" lang="en-US" altLang="zh-CN" sz="2400" dirty="0" smtClean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</a:t>
            </a:r>
            <a:r>
              <a:rPr kumimoji="1" lang="zh-CN" altLang="en-US" sz="2400" dirty="0" smtClean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场景</a:t>
            </a:r>
            <a:endParaRPr kumimoji="1" lang="zh-CN" altLang="en-US" sz="2400" dirty="0">
              <a:solidFill>
                <a:srgbClr val="0070C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01651" y="780821"/>
            <a:ext cx="8551302" cy="436267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charset="2"/>
              <a:buChar char="p"/>
            </a:pPr>
            <a:r>
              <a:rPr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“</a:t>
            </a:r>
            <a:r>
              <a:rPr lang="zh-CN" altLang="zh-CN" sz="1800" dirty="0" smtClean="0">
                <a:latin typeface="SimHei" charset="-122"/>
                <a:ea typeface="SimHei" charset="-122"/>
                <a:cs typeface="SimHei" charset="-122"/>
              </a:rPr>
              <a:t>实践</a:t>
            </a:r>
            <a:r>
              <a:rPr lang="zh-CN" altLang="zh-CN" sz="1800" dirty="0">
                <a:latin typeface="SimHei" charset="-122"/>
                <a:ea typeface="SimHei" charset="-122"/>
                <a:cs typeface="SimHei" charset="-122"/>
              </a:rPr>
              <a:t>中，舆情可分成正面与负面，其中负面亦可再分成丑闻主体型及参与处置型。基于此，热点推送应予区别对待，开发思路三层次：一是对丑闻主体型舆情及涉领导人舆情，系最敏感级，平台将无条件第一时间推送；二是参与处置型舆情，系敏感级，平台将结合全网聚类数量及扩散速度等敏感指标，确定推送与否</a:t>
            </a:r>
            <a:r>
              <a:rPr lang="en-US" altLang="zh-CN" sz="1800" dirty="0">
                <a:latin typeface="SimHei" charset="-122"/>
                <a:ea typeface="SimHei" charset="-122"/>
                <a:cs typeface="SimHei" charset="-122"/>
              </a:rPr>
              <a:t>;</a:t>
            </a:r>
            <a:r>
              <a:rPr lang="zh-CN" altLang="zh-CN" sz="1800" dirty="0">
                <a:latin typeface="SimHei" charset="-122"/>
                <a:ea typeface="SimHei" charset="-122"/>
                <a:cs typeface="SimHei" charset="-122"/>
              </a:rPr>
              <a:t>三是非领导人类正面信息，系常规级，应设置更高的准入门槛，确保推送舆情有价值</a:t>
            </a:r>
            <a:r>
              <a:rPr lang="zh-CN" altLang="zh-CN" sz="1800" dirty="0" smtClean="0">
                <a:latin typeface="SimHei" charset="-122"/>
                <a:ea typeface="SimHei" charset="-122"/>
                <a:cs typeface="SimHei" charset="-122"/>
              </a:rPr>
              <a:t>。</a:t>
            </a:r>
            <a:r>
              <a:rPr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”</a:t>
            </a:r>
            <a:r>
              <a:rPr lang="en-US" altLang="zh-CN" sz="1800" dirty="0" smtClean="0">
                <a:latin typeface="SimHei" charset="-122"/>
                <a:ea typeface="SimHei" charset="-122"/>
                <a:cs typeface="SimHei" charset="-122"/>
              </a:rPr>
              <a:t>(</a:t>
            </a:r>
            <a:r>
              <a:rPr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摘自客户的项目需求</a:t>
            </a:r>
            <a:r>
              <a:rPr lang="en-US" altLang="zh-CN" sz="1800" dirty="0" smtClean="0">
                <a:latin typeface="SimHei" charset="-122"/>
                <a:ea typeface="SimHei" charset="-122"/>
                <a:cs typeface="SimHei" charset="-122"/>
              </a:rPr>
              <a:t>)</a:t>
            </a:r>
          </a:p>
        </p:txBody>
      </p:sp>
      <p:cxnSp>
        <p:nvCxnSpPr>
          <p:cNvPr id="5" name="直线连接符 4"/>
          <p:cNvCxnSpPr/>
          <p:nvPr/>
        </p:nvCxnSpPr>
        <p:spPr>
          <a:xfrm>
            <a:off x="201651" y="766119"/>
            <a:ext cx="85513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51" y="187696"/>
            <a:ext cx="8551302" cy="563722"/>
          </a:xfrm>
          <a:noFill/>
          <a:ln>
            <a:noFill/>
          </a:ln>
        </p:spPr>
        <p:txBody>
          <a:bodyPr>
            <a:normAutofit/>
          </a:bodyPr>
          <a:lstStyle/>
          <a:p>
            <a:pPr lvl="0" algn="l"/>
            <a:r>
              <a:rPr kumimoji="1" lang="zh-CN" altLang="en-US" sz="2400" dirty="0" smtClean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热点推送高级配置</a:t>
            </a:r>
            <a:r>
              <a:rPr kumimoji="1" lang="en-US" altLang="zh-CN" sz="2400" dirty="0" smtClean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</a:t>
            </a:r>
            <a:r>
              <a:rPr kumimoji="1" lang="zh-CN" altLang="en-US" sz="2400" dirty="0" smtClean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</a:t>
            </a:r>
            <a:endParaRPr kumimoji="1" lang="zh-CN" altLang="en-US" sz="2400" dirty="0">
              <a:solidFill>
                <a:srgbClr val="0070C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01651" y="780821"/>
            <a:ext cx="8551302" cy="37351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charset="2"/>
              <a:buChar char="p"/>
            </a:pPr>
            <a:r>
              <a:rPr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在热点推送模块中进行热点推送设置和告警设置</a:t>
            </a:r>
            <a:endParaRPr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201651" y="766119"/>
            <a:ext cx="85513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2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51" y="187696"/>
            <a:ext cx="8551302" cy="563722"/>
          </a:xfrm>
          <a:noFill/>
          <a:ln>
            <a:noFill/>
          </a:ln>
        </p:spPr>
        <p:txBody>
          <a:bodyPr>
            <a:normAutofit/>
          </a:bodyPr>
          <a:lstStyle/>
          <a:p>
            <a:pPr lvl="0" algn="l"/>
            <a:r>
              <a:rPr kumimoji="1" lang="zh-CN" altLang="en-US" sz="2400" dirty="0" smtClean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热点推送高级配置</a:t>
            </a:r>
            <a:r>
              <a:rPr kumimoji="1" lang="en-US" altLang="zh-CN" sz="2400" dirty="0" smtClean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</a:t>
            </a:r>
            <a:r>
              <a:rPr kumimoji="1" lang="zh-CN" altLang="en-US" sz="2400" dirty="0" smtClean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操作流程</a:t>
            </a:r>
            <a:endParaRPr kumimoji="1" lang="zh-CN" altLang="en-US" sz="2400" dirty="0">
              <a:solidFill>
                <a:srgbClr val="0070C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01651" y="780821"/>
            <a:ext cx="8551302" cy="395116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charset="2"/>
              <a:buChar char="p"/>
            </a:pPr>
            <a:r>
              <a:rPr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进入热点界面，打开配置界面。</a:t>
            </a:r>
            <a:endParaRPr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50000"/>
              </a:lnSpc>
              <a:buFont typeface="Wingdings" charset="2"/>
              <a:buChar char="p"/>
            </a:pPr>
            <a:r>
              <a:rPr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在添加订阅下面展开高级配置项。高级配置项包括两部分：推送配置和告警配置。推送配置包括三个选项：最敏感级、敏感级和常规级，这三个选项可以全部选中，也可以部分选中，缺省全部选中；敏感级和常规级可以设定具体的热度阈值，敏感级的缺省阈值为</a:t>
            </a:r>
            <a:r>
              <a:rPr lang="en-US" altLang="zh-CN" sz="2000" dirty="0" smtClean="0">
                <a:latin typeface="SimHei" charset="-122"/>
                <a:ea typeface="SimHei" charset="-122"/>
                <a:cs typeface="SimHei" charset="-122"/>
              </a:rPr>
              <a:t>100</a:t>
            </a:r>
            <a:r>
              <a:rPr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，常规级的默认阈值为</a:t>
            </a:r>
            <a:r>
              <a:rPr lang="en-US" altLang="zh-CN" sz="2000" dirty="0" smtClean="0">
                <a:latin typeface="SimHei" charset="-122"/>
                <a:ea typeface="SimHei" charset="-122"/>
                <a:cs typeface="SimHei" charset="-122"/>
              </a:rPr>
              <a:t>500</a:t>
            </a:r>
            <a:r>
              <a:rPr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。告警配置包括一个选项：是否开启告警</a:t>
            </a:r>
            <a:r>
              <a:rPr lang="zh-CN" altLang="en-US" sz="2000" dirty="0">
                <a:latin typeface="SimHei" charset="-122"/>
                <a:ea typeface="SimHei" charset="-122"/>
                <a:cs typeface="SimHei" charset="-122"/>
              </a:rPr>
              <a:t>，</a:t>
            </a:r>
            <a:r>
              <a:rPr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缺省不开启。</a:t>
            </a:r>
            <a:endParaRPr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50000"/>
              </a:lnSpc>
              <a:buFont typeface="Wingdings" charset="2"/>
              <a:buChar char="p"/>
            </a:pPr>
            <a:r>
              <a:rPr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对选项进行配置或设置。</a:t>
            </a:r>
            <a:endParaRPr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50000"/>
              </a:lnSpc>
              <a:buFont typeface="Wingdings" charset="2"/>
              <a:buChar char="p"/>
            </a:pPr>
            <a:r>
              <a:rPr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保存配置，返回热点界面。</a:t>
            </a:r>
            <a:endParaRPr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50000"/>
              </a:lnSpc>
              <a:buFont typeface="Wingdings" charset="2"/>
              <a:buChar char="p"/>
            </a:pPr>
            <a:endParaRPr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201651" y="766119"/>
            <a:ext cx="85513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35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51" y="187696"/>
            <a:ext cx="8551302" cy="563722"/>
          </a:xfrm>
          <a:noFill/>
          <a:ln>
            <a:noFill/>
          </a:ln>
        </p:spPr>
        <p:txBody>
          <a:bodyPr>
            <a:normAutofit/>
          </a:bodyPr>
          <a:lstStyle/>
          <a:p>
            <a:pPr lvl="0" algn="l"/>
            <a:r>
              <a:rPr kumimoji="1" lang="zh-CN" altLang="en-US" sz="2400" dirty="0" smtClean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热点推送高级配置</a:t>
            </a:r>
            <a:r>
              <a:rPr kumimoji="1" lang="en-US" altLang="zh-CN" sz="2400" dirty="0" smtClean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</a:t>
            </a:r>
            <a:r>
              <a:rPr kumimoji="1" lang="zh-CN" altLang="en-US" sz="2400" dirty="0" smtClean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规则</a:t>
            </a:r>
            <a:endParaRPr kumimoji="1" lang="zh-CN" altLang="en-US" sz="2400" dirty="0">
              <a:solidFill>
                <a:srgbClr val="0070C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01651" y="780821"/>
            <a:ext cx="8551302" cy="41671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charset="2"/>
              <a:buChar char="p"/>
            </a:pPr>
            <a:r>
              <a:rPr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高级选项默认处于收缩状态，如果用户改变了默认值，则处于展开状态。</a:t>
            </a:r>
            <a:endParaRPr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50000"/>
              </a:lnSpc>
              <a:buFont typeface="Wingdings" charset="2"/>
              <a:buChar char="p"/>
            </a:pPr>
            <a:r>
              <a:rPr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针对高级配置的处理：在系统计算出来的热点事件的基础上，根据正负面、丑闻主体、涉领导人、参与处置主体对热点进行分级，根据</a:t>
            </a:r>
            <a:r>
              <a:rPr lang="zh-CN" altLang="en-US" sz="2000" dirty="0">
                <a:latin typeface="SimHei" charset="-122"/>
                <a:ea typeface="SimHei" charset="-122"/>
                <a:cs typeface="SimHei" charset="-122"/>
              </a:rPr>
              <a:t>信息数量和扩散</a:t>
            </a:r>
            <a:r>
              <a:rPr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速度计算热度值。</a:t>
            </a:r>
            <a:endParaRPr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201651" y="766119"/>
            <a:ext cx="85513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86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51" y="187696"/>
            <a:ext cx="8551302" cy="563722"/>
          </a:xfrm>
          <a:noFill/>
          <a:ln>
            <a:noFill/>
          </a:ln>
        </p:spPr>
        <p:txBody>
          <a:bodyPr>
            <a:normAutofit/>
          </a:bodyPr>
          <a:lstStyle/>
          <a:p>
            <a:pPr lvl="0" algn="l"/>
            <a:r>
              <a:rPr kumimoji="1" lang="zh-CN" altLang="en-US" sz="2400" dirty="0" smtClean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智能关联</a:t>
            </a:r>
            <a:r>
              <a:rPr kumimoji="1" lang="en-US" altLang="zh-CN" sz="2400" dirty="0" smtClean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</a:t>
            </a:r>
            <a:r>
              <a:rPr kumimoji="1" lang="zh-CN" altLang="en-US" sz="2400" dirty="0" smtClean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场景</a:t>
            </a:r>
            <a:endParaRPr kumimoji="1" lang="zh-CN" altLang="en-US" sz="2400" dirty="0">
              <a:solidFill>
                <a:srgbClr val="0070C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01650" y="780821"/>
            <a:ext cx="8762837" cy="315908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charset="2"/>
              <a:buChar char="p"/>
            </a:pPr>
            <a:r>
              <a:rPr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“该</a:t>
            </a:r>
            <a:r>
              <a:rPr lang="zh-CN" altLang="en-US" sz="1800" dirty="0">
                <a:latin typeface="SimHei" charset="-122"/>
                <a:ea typeface="SimHei" charset="-122"/>
                <a:cs typeface="SimHei" charset="-122"/>
              </a:rPr>
              <a:t>模块可以理解为舆情分析模块某独立功能深度扩展，开发思路是“人工智能”，即通过植入近年来所有历史涉警、涉稳热点舆情样本数据（浙江</a:t>
            </a:r>
            <a:r>
              <a:rPr lang="en-US" altLang="zh-CN" sz="1800" dirty="0">
                <a:latin typeface="SimHei" charset="-122"/>
                <a:ea typeface="SimHei" charset="-122"/>
                <a:cs typeface="SimHei" charset="-122"/>
              </a:rPr>
              <a:t>2007-2018</a:t>
            </a:r>
            <a:r>
              <a:rPr lang="zh-CN" altLang="en-US" sz="1800" dirty="0">
                <a:latin typeface="SimHei" charset="-122"/>
                <a:ea typeface="SimHei" charset="-122"/>
                <a:cs typeface="SimHei" charset="-122"/>
              </a:rPr>
              <a:t>年，全国</a:t>
            </a:r>
            <a:r>
              <a:rPr lang="en-US" altLang="zh-CN" sz="1800" dirty="0">
                <a:latin typeface="SimHei" charset="-122"/>
                <a:ea typeface="SimHei" charset="-122"/>
                <a:cs typeface="SimHei" charset="-122"/>
              </a:rPr>
              <a:t>2010-2018</a:t>
            </a:r>
            <a:r>
              <a:rPr lang="zh-CN" altLang="en-US" sz="1800" dirty="0">
                <a:latin typeface="SimHei" charset="-122"/>
                <a:ea typeface="SimHei" charset="-122"/>
                <a:cs typeface="SimHei" charset="-122"/>
              </a:rPr>
              <a:t>年），自动为某起案事件舆情进行匹配，借鉴成功做法，规避同类问题，提供处置意见。目前，数据样本大致考虑含事件概括、舆情脉络、官方通稿、经验借鉴等字段内容。同时，平台还会进行历史数据库检索，梳理出同质类舆情信息，为全面把控案事件舆情，提前预判风险点提供有力</a:t>
            </a:r>
            <a:r>
              <a:rPr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参考</a:t>
            </a:r>
            <a:r>
              <a:rPr lang="zh-CN" altLang="zh-CN" sz="1800" dirty="0" smtClean="0">
                <a:latin typeface="SimHei" charset="-122"/>
                <a:ea typeface="SimHei" charset="-122"/>
                <a:cs typeface="SimHei" charset="-122"/>
              </a:rPr>
              <a:t>。</a:t>
            </a:r>
            <a:r>
              <a:rPr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”</a:t>
            </a:r>
            <a:r>
              <a:rPr lang="en-US" altLang="zh-CN" sz="1800" dirty="0" smtClean="0">
                <a:latin typeface="SimHei" charset="-122"/>
                <a:ea typeface="SimHei" charset="-122"/>
                <a:cs typeface="SimHei" charset="-122"/>
              </a:rPr>
              <a:t>(</a:t>
            </a:r>
            <a:r>
              <a:rPr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摘自客户的项目需求</a:t>
            </a:r>
            <a:r>
              <a:rPr lang="en-US" altLang="zh-CN" sz="1800" dirty="0" smtClean="0">
                <a:latin typeface="SimHei" charset="-122"/>
                <a:ea typeface="SimHei" charset="-122"/>
                <a:cs typeface="SimHei" charset="-122"/>
              </a:rPr>
              <a:t>)</a:t>
            </a:r>
          </a:p>
        </p:txBody>
      </p:sp>
      <p:cxnSp>
        <p:nvCxnSpPr>
          <p:cNvPr id="5" name="直线连接符 4"/>
          <p:cNvCxnSpPr/>
          <p:nvPr/>
        </p:nvCxnSpPr>
        <p:spPr>
          <a:xfrm>
            <a:off x="201651" y="766119"/>
            <a:ext cx="85513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56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51" y="187696"/>
            <a:ext cx="8551302" cy="563722"/>
          </a:xfrm>
          <a:noFill/>
          <a:ln>
            <a:noFill/>
          </a:ln>
        </p:spPr>
        <p:txBody>
          <a:bodyPr>
            <a:normAutofit/>
          </a:bodyPr>
          <a:lstStyle/>
          <a:p>
            <a:pPr lvl="0" algn="l"/>
            <a:r>
              <a:rPr kumimoji="1" lang="zh-CN" altLang="en-US" sz="2400" dirty="0" smtClean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智能关联</a:t>
            </a:r>
            <a:r>
              <a:rPr kumimoji="1" lang="en-US" altLang="zh-CN" sz="2400" dirty="0" smtClean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</a:t>
            </a:r>
            <a:r>
              <a:rPr kumimoji="1" lang="zh-CN" altLang="en-US" sz="2400" dirty="0" smtClean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</a:t>
            </a:r>
            <a:endParaRPr kumimoji="1" lang="zh-CN" altLang="en-US" sz="2400" dirty="0">
              <a:solidFill>
                <a:srgbClr val="0070C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01651" y="780821"/>
            <a:ext cx="8551302" cy="37351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charset="2"/>
              <a:buChar char="p"/>
            </a:pPr>
            <a:r>
              <a:rPr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借鉴历史同类事件的处置经验</a:t>
            </a:r>
            <a:endParaRPr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201651" y="766119"/>
            <a:ext cx="85513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03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51" y="187696"/>
            <a:ext cx="8551302" cy="563722"/>
          </a:xfrm>
          <a:noFill/>
          <a:ln>
            <a:noFill/>
          </a:ln>
        </p:spPr>
        <p:txBody>
          <a:bodyPr>
            <a:normAutofit/>
          </a:bodyPr>
          <a:lstStyle/>
          <a:p>
            <a:pPr lvl="0" algn="l"/>
            <a:r>
              <a:rPr kumimoji="1" lang="zh-CN" altLang="en-US" sz="2400" dirty="0" smtClean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智能关联</a:t>
            </a:r>
            <a:r>
              <a:rPr kumimoji="1" lang="en-US" altLang="zh-CN" sz="2400" dirty="0" smtClean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</a:t>
            </a:r>
            <a:r>
              <a:rPr kumimoji="1" lang="zh-CN" altLang="en-US" sz="2400" dirty="0" smtClean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操作流程</a:t>
            </a:r>
            <a:endParaRPr kumimoji="1" lang="zh-CN" altLang="en-US" sz="2400" dirty="0">
              <a:solidFill>
                <a:srgbClr val="0070C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01650" y="780821"/>
            <a:ext cx="8690829" cy="395116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charset="2"/>
              <a:buChar char="p"/>
            </a:pPr>
            <a:r>
              <a:rPr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进入事件分析界面，打开智能关联分析，系统自动根据事件关键词去查找相关的历史舆情事件，展示事件列表，每个事件显示名称和起止时间。</a:t>
            </a:r>
            <a:endParaRPr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50000"/>
              </a:lnSpc>
              <a:buFont typeface="Wingdings" charset="2"/>
              <a:buChar char="p"/>
            </a:pPr>
            <a:r>
              <a:rPr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没有找到合适的事件，则修改关键词，按照修改后的关键词去查找相关的历史舆情事件。</a:t>
            </a:r>
            <a:endParaRPr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50000"/>
              </a:lnSpc>
              <a:buFont typeface="Wingdings" charset="2"/>
              <a:buChar char="p"/>
            </a:pPr>
            <a:r>
              <a:rPr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打开某个事件的详情界面，阅读和了解该事件，吸取经验。详情页面分为舆情始末、舆情走势、舆情观点和官方回应四个部分。（具体内容和格式参见附注部分）</a:t>
            </a:r>
            <a:endParaRPr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50000"/>
              </a:lnSpc>
              <a:buFont typeface="Wingdings" charset="2"/>
              <a:buChar char="p"/>
            </a:pPr>
            <a:r>
              <a:rPr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关闭详情界面，返回事件列表界面。</a:t>
            </a:r>
            <a:endParaRPr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201651" y="766119"/>
            <a:ext cx="85513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96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51" y="187696"/>
            <a:ext cx="8551302" cy="563722"/>
          </a:xfrm>
          <a:noFill/>
          <a:ln>
            <a:noFill/>
          </a:ln>
        </p:spPr>
        <p:txBody>
          <a:bodyPr>
            <a:normAutofit/>
          </a:bodyPr>
          <a:lstStyle/>
          <a:p>
            <a:pPr lvl="0" algn="l"/>
            <a:r>
              <a:rPr kumimoji="1" lang="zh-CN" altLang="en-US" sz="2400" dirty="0" smtClean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智能关联</a:t>
            </a:r>
            <a:r>
              <a:rPr kumimoji="1" lang="en-US" altLang="zh-CN" sz="2400" dirty="0" smtClean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</a:t>
            </a:r>
            <a:r>
              <a:rPr kumimoji="1" lang="zh-CN" altLang="en-US" sz="2400" dirty="0" smtClean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规则</a:t>
            </a:r>
            <a:endParaRPr kumimoji="1" lang="zh-CN" altLang="en-US" sz="2400" dirty="0">
              <a:solidFill>
                <a:srgbClr val="0070C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01651" y="780821"/>
            <a:ext cx="8551302" cy="41671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charset="2"/>
              <a:buChar char="p"/>
            </a:pPr>
            <a:r>
              <a:rPr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智能关联需要进行权限控制，权限组为</a:t>
            </a:r>
            <a:r>
              <a:rPr lang="en-US" altLang="zh-CN" sz="2000" dirty="0" smtClean="0">
                <a:latin typeface="SimHei" charset="-122"/>
                <a:ea typeface="SimHei" charset="-122"/>
                <a:cs typeface="SimHei" charset="-122"/>
              </a:rPr>
              <a:t>ZJGOAXCC</a:t>
            </a:r>
          </a:p>
          <a:p>
            <a:pPr>
              <a:lnSpc>
                <a:spcPct val="150000"/>
              </a:lnSpc>
              <a:buFont typeface="Wingdings" charset="2"/>
              <a:buChar char="p"/>
            </a:pPr>
            <a:r>
              <a:rPr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历史事件的数据来源于和客户合作的第三方，需要进行数据对接或导入。</a:t>
            </a:r>
            <a:endParaRPr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50000"/>
              </a:lnSpc>
              <a:buFont typeface="Wingdings" charset="2"/>
              <a:buChar char="p"/>
            </a:pPr>
            <a:endParaRPr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201651" y="766119"/>
            <a:ext cx="85513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8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51" y="187696"/>
            <a:ext cx="8551302" cy="563722"/>
          </a:xfrm>
          <a:noFill/>
          <a:ln>
            <a:noFill/>
          </a:ln>
        </p:spPr>
        <p:txBody>
          <a:bodyPr>
            <a:normAutofit/>
          </a:bodyPr>
          <a:lstStyle/>
          <a:p>
            <a:pPr lvl="0" algn="l"/>
            <a:r>
              <a:rPr kumimoji="1" lang="zh-CN" altLang="en-US" sz="2400" dirty="0" smtClean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智能关联</a:t>
            </a:r>
            <a:r>
              <a:rPr kumimoji="1" lang="en-US" altLang="zh-CN" sz="2400" dirty="0" smtClean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</a:t>
            </a:r>
            <a:r>
              <a:rPr kumimoji="1" lang="zh-CN" altLang="en-US" sz="2400" dirty="0" smtClean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附注</a:t>
            </a:r>
            <a:endParaRPr kumimoji="1" lang="zh-CN" altLang="en-US" sz="2400" dirty="0">
              <a:solidFill>
                <a:srgbClr val="0070C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201651" y="766119"/>
            <a:ext cx="85513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830214"/>
            <a:ext cx="4392488" cy="39345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846050"/>
            <a:ext cx="4083644" cy="391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3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51" y="187696"/>
            <a:ext cx="8551302" cy="563722"/>
          </a:xfrm>
          <a:noFill/>
          <a:ln>
            <a:noFill/>
          </a:ln>
        </p:spPr>
        <p:txBody>
          <a:bodyPr>
            <a:normAutofit/>
          </a:bodyPr>
          <a:lstStyle/>
          <a:p>
            <a:pPr lvl="0" algn="l"/>
            <a:r>
              <a:rPr kumimoji="1" lang="zh-CN" altLang="en-US" sz="2400" dirty="0" smtClean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智能关联</a:t>
            </a:r>
            <a:r>
              <a:rPr kumimoji="1" lang="en-US" altLang="zh-CN" sz="2400" dirty="0" smtClean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</a:t>
            </a:r>
            <a:r>
              <a:rPr kumimoji="1" lang="zh-CN" altLang="en-US" sz="2400" dirty="0" smtClean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附注</a:t>
            </a:r>
            <a:endParaRPr kumimoji="1" lang="zh-CN" altLang="en-US" sz="2400" dirty="0">
              <a:solidFill>
                <a:srgbClr val="0070C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201651" y="766119"/>
            <a:ext cx="85513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843558"/>
            <a:ext cx="3988532" cy="414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9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51" y="187696"/>
            <a:ext cx="8551302" cy="563722"/>
          </a:xfrm>
          <a:noFill/>
          <a:ln>
            <a:noFill/>
          </a:ln>
        </p:spPr>
        <p:txBody>
          <a:bodyPr>
            <a:normAutofit/>
          </a:bodyPr>
          <a:lstStyle/>
          <a:p>
            <a:pPr lvl="0" algn="l"/>
            <a:r>
              <a:rPr kumimoji="1" lang="zh-CN" altLang="en-US" sz="2400" dirty="0" smtClean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智能关联</a:t>
            </a:r>
            <a:r>
              <a:rPr kumimoji="1" lang="en-US" altLang="zh-CN" sz="2400" dirty="0" smtClean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</a:t>
            </a:r>
            <a:r>
              <a:rPr kumimoji="1" lang="zh-CN" altLang="en-US" sz="2400" dirty="0" smtClean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附注</a:t>
            </a:r>
            <a:endParaRPr kumimoji="1" lang="zh-CN" altLang="en-US" sz="2400" dirty="0">
              <a:solidFill>
                <a:srgbClr val="0070C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201651" y="766119"/>
            <a:ext cx="85513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788989"/>
            <a:ext cx="6348297" cy="415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9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51" y="187696"/>
            <a:ext cx="8551302" cy="563722"/>
          </a:xfrm>
          <a:noFill/>
          <a:ln>
            <a:noFill/>
          </a:ln>
        </p:spPr>
        <p:txBody>
          <a:bodyPr>
            <a:normAutofit/>
          </a:bodyPr>
          <a:lstStyle/>
          <a:p>
            <a:pPr lvl="0" algn="l"/>
            <a:r>
              <a:rPr kumimoji="1" lang="zh-CN" altLang="en-US" sz="2400" dirty="0" smtClean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智能关联</a:t>
            </a:r>
            <a:r>
              <a:rPr kumimoji="1" lang="en-US" altLang="zh-CN" sz="2400" dirty="0" smtClean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</a:t>
            </a:r>
            <a:r>
              <a:rPr kumimoji="1" lang="zh-CN" altLang="en-US" sz="2400" dirty="0" smtClean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附注</a:t>
            </a:r>
            <a:endParaRPr kumimoji="1" lang="zh-CN" altLang="en-US" sz="2400" dirty="0">
              <a:solidFill>
                <a:srgbClr val="0070C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201651" y="766119"/>
            <a:ext cx="85513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809598"/>
            <a:ext cx="5608806" cy="418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4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-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73789</TotalTime>
  <Words>707</Words>
  <Application>Microsoft Macintosh PowerPoint</Application>
  <PresentationFormat>全屏显示(16:9)</PresentationFormat>
  <Paragraphs>44</Paragraphs>
  <Slides>14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Calibri</vt:lpstr>
      <vt:lpstr>SimHei</vt:lpstr>
      <vt:lpstr>Wingdings</vt:lpstr>
      <vt:lpstr>黑体</vt:lpstr>
      <vt:lpstr>宋体</vt:lpstr>
      <vt:lpstr>Arial</vt:lpstr>
      <vt:lpstr>第一PPT模板网-WWW.1PPT.COM</vt:lpstr>
      <vt:lpstr>PowerPoint 演示文稿</vt:lpstr>
      <vt:lpstr>智能关联-场景</vt:lpstr>
      <vt:lpstr>智能关联-任务</vt:lpstr>
      <vt:lpstr>智能关联-操作流程</vt:lpstr>
      <vt:lpstr>智能关联-规则</vt:lpstr>
      <vt:lpstr>智能关联-附注</vt:lpstr>
      <vt:lpstr>智能关联-附注</vt:lpstr>
      <vt:lpstr>智能关联-附注</vt:lpstr>
      <vt:lpstr>智能关联-附注</vt:lpstr>
      <vt:lpstr>PowerPoint 演示文稿</vt:lpstr>
      <vt:lpstr>热点推送高级配置-场景</vt:lpstr>
      <vt:lpstr>热点推送高级配置-任务</vt:lpstr>
      <vt:lpstr>热点推送高级配置-操作流程</vt:lpstr>
      <vt:lpstr>热点推送高级配置-规则</vt:lpstr>
    </vt:vector>
  </TitlesOfParts>
  <Company>www.microsoft.com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</dc:title>
  <dc:creator>www.1ppt.com</dc:creator>
  <dc:description>www.1ppt.com;</dc:description>
  <cp:lastModifiedBy>Zhang bing</cp:lastModifiedBy>
  <cp:revision>9438</cp:revision>
  <dcterms:created xsi:type="dcterms:W3CDTF">2015-01-22T11:01:00Z</dcterms:created>
  <dcterms:modified xsi:type="dcterms:W3CDTF">2019-05-05T09:52:03Z</dcterms:modified>
  <cp:category>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