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80" r:id="rId4"/>
    <p:sldId id="281" r:id="rId5"/>
    <p:sldId id="282" r:id="rId6"/>
    <p:sldId id="283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1pPr>
    <a:lvl2pPr marL="0" marR="0" indent="4572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2pPr>
    <a:lvl3pPr marL="0" marR="0" indent="9144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3pPr>
    <a:lvl4pPr marL="0" marR="0" indent="13716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4pPr>
    <a:lvl5pPr marL="0" marR="0" indent="18288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5pPr>
    <a:lvl6pPr marL="0" marR="0" indent="22860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6pPr>
    <a:lvl7pPr marL="0" marR="0" indent="27432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7pPr>
    <a:lvl8pPr marL="0" marR="0" indent="32004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8pPr>
    <a:lvl9pPr marL="0" marR="0" indent="36576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及格人数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及格</c:v>
                </c:pt>
                <c:pt idx="1">
                  <c:v>不及格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5-466C-B199-2263B3EFB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Sheet1!$A$2:$A$51</cx:f>
        <cx:lvl ptCount="50">
          <cx:pt idx="0">100~90分</cx:pt>
          <cx:pt idx="1">90 ~80分</cx:pt>
          <cx:pt idx="2">80~70分</cx:pt>
          <cx:pt idx="3">70~60分</cx:pt>
          <cx:pt idx="4">60~50分</cx:pt>
          <cx:pt idx="5">50~40分</cx:pt>
          <cx:pt idx="6">40~30分</cx:pt>
          <cx:pt idx="7">30~20分</cx:pt>
          <cx:pt idx="8">20~10分</cx:pt>
          <cx:pt idx="9">10~0分</cx:pt>
          <cx:pt idx="10"/>
          <cx:pt idx="11"/>
          <cx:pt idx="12"/>
          <cx:pt idx="13"/>
          <cx:pt idx="14"/>
          <cx:pt idx="15"/>
          <cx:pt idx="16"/>
          <cx:pt idx="17"/>
          <cx:pt idx="18"/>
          <cx:pt idx="19"/>
          <cx:pt idx="20"/>
          <cx:pt idx="21"/>
          <cx:pt idx="22"/>
          <cx:pt idx="23"/>
          <cx:pt idx="24"/>
          <cx:pt idx="25"/>
          <cx:pt idx="26"/>
          <cx:pt idx="27"/>
          <cx:pt idx="28"/>
          <cx:pt idx="29"/>
          <cx:pt idx="30"/>
          <cx:pt idx="31"/>
          <cx:pt idx="32"/>
          <cx:pt idx="33"/>
          <cx:pt idx="34"/>
          <cx:pt idx="35"/>
          <cx:pt idx="36"/>
          <cx:pt idx="37"/>
          <cx:pt idx="38"/>
          <cx:pt idx="39"/>
          <cx:pt idx="40"/>
          <cx:pt idx="41"/>
          <cx:pt idx="42"/>
          <cx:pt idx="43"/>
          <cx:pt idx="44"/>
          <cx:pt idx="45"/>
          <cx:pt idx="46"/>
          <cx:pt idx="47"/>
          <cx:pt idx="48"/>
          <cx:pt idx="49"/>
        </cx:lvl>
      </cx:strDim>
      <cx:numDim type="val">
        <cx:f>Sheet1!$B$2:$B$51</cx:f>
        <cx:lvl ptCount="50" formatCode="G/通用格式">
          <cx:pt idx="0">1</cx:pt>
          <cx:pt idx="1">1</cx:pt>
          <cx:pt idx="2">3</cx:pt>
          <cx:pt idx="3">5</cx:pt>
          <cx:pt idx="4">5</cx:pt>
          <cx:pt idx="5">1</cx:pt>
          <cx:pt idx="6">3</cx:pt>
          <cx:pt idx="7">4</cx:pt>
          <cx:pt idx="8">3</cx:pt>
          <cx:pt idx="9">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zh-CN" altLang="en-US" sz="1862" b="0" i="0" u="none" strike="noStrike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Helvetica"/>
                <a:cs typeface="Helvetica"/>
              </a:rPr>
              <a:t>班级成绩分布</a:t>
            </a:r>
          </a:p>
        </cx:rich>
      </cx:tx>
    </cx:title>
    <cx:plotArea>
      <cx:plotAreaRegion>
        <cx:series layoutId="clusteredColumn" uniqueId="{8A9AA30A-7818-4DBC-8ACC-B3B7BBBF42A5}" formatIdx="0">
          <cx:tx>
            <cx:txData>
              <cx:f>Sheet1!$B$1</cx:f>
              <cx:v>人数</cx:v>
            </cx:txData>
          </cx:tx>
          <cx:dataId val="0"/>
          <cx:layoutPr>
            <cx:aggregation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l="61488" t="25058" r="12143" b="25082"/>
          <a:stretch>
            <a:fillRect/>
          </a:stretch>
        </p:blipFill>
        <p:spPr>
          <a:xfrm>
            <a:off x="3882314" y="1181451"/>
            <a:ext cx="4495007" cy="4495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3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18457" indent="-261257"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4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0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9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t="22049" r="54675" b="21935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anchor="ctr">
            <a:normAutofit/>
          </a:bodyPr>
          <a:lstStyle>
            <a:lvl1pPr marL="0" indent="0">
              <a:buSzTx/>
              <a:buFontTx/>
              <a:buNone/>
              <a:defRPr sz="2400"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685800" indent="-228600">
              <a:buFontTx/>
              <a:defRPr sz="2400"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1188719" indent="-274319">
              <a:buFontTx/>
              <a:defRPr sz="2400"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1676400" indent="-304800">
              <a:buFontTx/>
              <a:defRPr sz="2400"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2133600" indent="-304800">
              <a:buFontTx/>
              <a:defRPr sz="2400"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1386591" y="171546"/>
            <a:ext cx="805409" cy="616257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/>
          <a:p>
            <a:pPr marL="0" indent="0" algn="ctr">
              <a:buSzTx/>
              <a:buFontTx/>
              <a:buNone/>
              <a:defRPr sz="2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60" name="图片占位符 8"/>
          <p:cNvSpPr>
            <a:spLocks noGrp="1"/>
          </p:cNvSpPr>
          <p:nvPr>
            <p:ph type="pic" sz="quarter" idx="14"/>
          </p:nvPr>
        </p:nvSpPr>
        <p:spPr>
          <a:xfrm>
            <a:off x="376767" y="5989475"/>
            <a:ext cx="1960035" cy="5334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6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6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0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0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4" r:id="rId11"/>
    <p:sldLayoutId id="2147483665" r:id="rId12"/>
    <p:sldLayoutId id="2147483666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9pPr>
    </p:bodyStyle>
    <p:otherStyle>
      <a:lvl1pPr marL="0" marR="0" indent="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572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144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716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288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2860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432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004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6576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 4"/>
          <p:cNvSpPr txBox="1"/>
          <p:nvPr/>
        </p:nvSpPr>
        <p:spPr>
          <a:xfrm>
            <a:off x="2691128" y="2360409"/>
            <a:ext cx="680974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48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 lang="zh-CN" altLang="en-US" dirty="0"/>
              <a:t>计类</a:t>
            </a:r>
            <a:r>
              <a:rPr lang="en-US" altLang="zh-CN" dirty="0"/>
              <a:t>1805</a:t>
            </a:r>
            <a:r>
              <a:rPr lang="zh-CN" altLang="en-US" dirty="0"/>
              <a:t>期中高数总结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70" name="矩形 11"/>
          <p:cNvSpPr txBox="1"/>
          <p:nvPr/>
        </p:nvSpPr>
        <p:spPr>
          <a:xfrm>
            <a:off x="4896503" y="4128160"/>
            <a:ext cx="22342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图表 7">
                <a:extLst>
                  <a:ext uri="{FF2B5EF4-FFF2-40B4-BE49-F238E27FC236}">
                    <a16:creationId xmlns:a16="http://schemas.microsoft.com/office/drawing/2014/main" id="{75586027-212B-48C9-BF2C-33264279FC7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48562800"/>
                  </p:ext>
                </p:extLst>
              </p:nvPr>
            </p:nvGraphicFramePr>
            <p:xfrm>
              <a:off x="2032000" y="719666"/>
              <a:ext cx="8478982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图表 7">
                <a:extLst>
                  <a:ext uri="{FF2B5EF4-FFF2-40B4-BE49-F238E27FC236}">
                    <a16:creationId xmlns:a16="http://schemas.microsoft.com/office/drawing/2014/main" id="{75586027-212B-48C9-BF2C-33264279FC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719666"/>
                <a:ext cx="8478982" cy="541866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2F91836C-D1F8-4E27-8098-8305343CE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790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A25D501-B8E1-4CC6-8E2B-A9B91A8CDAFE}"/>
              </a:ext>
            </a:extLst>
          </p:cNvPr>
          <p:cNvSpPr txBox="1"/>
          <p:nvPr/>
        </p:nvSpPr>
        <p:spPr>
          <a:xfrm>
            <a:off x="4479636" y="3075057"/>
            <a:ext cx="1159931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20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12E32B-A6EF-4FED-882F-4F6D86AC0EC6}"/>
              </a:ext>
            </a:extLst>
          </p:cNvPr>
          <p:cNvSpPr txBox="1"/>
          <p:nvPr/>
        </p:nvSpPr>
        <p:spPr>
          <a:xfrm>
            <a:off x="6733309" y="2551839"/>
            <a:ext cx="83933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10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B12255-646C-438F-B740-A946122F13F6}"/>
              </a:ext>
            </a:extLst>
          </p:cNvPr>
          <p:cNvSpPr txBox="1"/>
          <p:nvPr/>
        </p:nvSpPr>
        <p:spPr>
          <a:xfrm>
            <a:off x="293063" y="1034473"/>
            <a:ext cx="347787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未及格人数达到全班的：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90C4E8-B635-4632-AC82-97426041D8E3}"/>
              </a:ext>
            </a:extLst>
          </p:cNvPr>
          <p:cNvSpPr txBox="1"/>
          <p:nvPr/>
        </p:nvSpPr>
        <p:spPr>
          <a:xfrm>
            <a:off x="993880" y="1621927"/>
            <a:ext cx="1587933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9600" dirty="0">
                <a:latin typeface="Candara" panose="020E0502030303020204" pitchFamily="34" charset="0"/>
              </a:rPr>
              <a:t>2/3</a:t>
            </a:r>
            <a:endParaRPr kumimoji="0" lang="zh-CN" altLang="en-US" sz="9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dara" panose="020E0502030303020204" pitchFamily="34" charset="0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55B8EBE-790C-416F-9C86-9C240B3D95C3}"/>
              </a:ext>
            </a:extLst>
          </p:cNvPr>
          <p:cNvSpPr txBox="1"/>
          <p:nvPr/>
        </p:nvSpPr>
        <p:spPr>
          <a:xfrm>
            <a:off x="4110201" y="766617"/>
            <a:ext cx="330795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女生平均分：</a:t>
            </a:r>
            <a:r>
              <a:rPr lang="en-US" altLang="zh-CN" sz="3200" dirty="0"/>
              <a:t>70.5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B6A8EA-351B-4518-9905-DC7245A35DAE}"/>
              </a:ext>
            </a:extLst>
          </p:cNvPr>
          <p:cNvSpPr txBox="1"/>
          <p:nvPr/>
        </p:nvSpPr>
        <p:spPr>
          <a:xfrm>
            <a:off x="4054096" y="2385864"/>
            <a:ext cx="408380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男生平均分：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36. </a:t>
            </a:r>
            <a:r>
              <a:rPr lang="en-US" altLang="zh-CN" sz="3200" dirty="0"/>
              <a:t>6667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ED20DE-EF8B-4EFB-8FD6-1D1C0F8F728F}"/>
              </a:ext>
            </a:extLst>
          </p:cNvPr>
          <p:cNvSpPr txBox="1"/>
          <p:nvPr/>
        </p:nvSpPr>
        <p:spPr>
          <a:xfrm>
            <a:off x="4110201" y="4005111"/>
            <a:ext cx="397159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全班平均分：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43.4333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2282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F30DC5-2408-4C52-B6E0-CF6E75D7E454}"/>
              </a:ext>
            </a:extLst>
          </p:cNvPr>
          <p:cNvSpPr txBox="1"/>
          <p:nvPr/>
        </p:nvSpPr>
        <p:spPr>
          <a:xfrm>
            <a:off x="314036" y="387928"/>
            <a:ext cx="332398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班级学习存在问题：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BC73DA-BDB4-4764-B612-A3F630DF772B}"/>
              </a:ext>
            </a:extLst>
          </p:cNvPr>
          <p:cNvSpPr txBox="1"/>
          <p:nvPr/>
        </p:nvSpPr>
        <p:spPr>
          <a:xfrm>
            <a:off x="314036" y="1191491"/>
            <a:ext cx="8636337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1.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上课对于手机的依赖心过大</a:t>
            </a:r>
            <a:r>
              <a:rPr lang="zh-CN" altLang="en-US" sz="2400" dirty="0"/>
              <a:t>，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很容易分心玩手机。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2.</a:t>
            </a:r>
            <a:r>
              <a:rPr lang="zh-CN" altLang="en-US" sz="2400" dirty="0"/>
              <a:t>对课堂不重视，盲目认为之后可以很轻松补起来。</a:t>
            </a:r>
            <a:endParaRPr lang="en-US" altLang="zh-CN" sz="2400" dirty="0"/>
          </a:p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400" dirty="0"/>
          </a:p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3.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对课后的练习不重视，作业完全是乱作或是抄袭。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4.</a:t>
            </a:r>
            <a:r>
              <a:rPr lang="zh-CN" altLang="en-US" sz="2400" dirty="0"/>
              <a:t>对于遇到的学习问题不敢或是懒得解决，使得问题越来越多。</a:t>
            </a:r>
            <a:endParaRPr lang="en-US" altLang="zh-CN" sz="2400" dirty="0"/>
          </a:p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一部分同学对学习时间的管理和分配不够合理。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941201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58508-0434-46ED-9AA6-6B4C814FAAFF}"/>
              </a:ext>
            </a:extLst>
          </p:cNvPr>
          <p:cNvSpPr txBox="1"/>
          <p:nvPr/>
        </p:nvSpPr>
        <p:spPr>
          <a:xfrm>
            <a:off x="4921320" y="3044280"/>
            <a:ext cx="2349359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采取措施</a:t>
            </a:r>
          </a:p>
        </p:txBody>
      </p:sp>
    </p:spTree>
    <p:extLst>
      <p:ext uri="{BB962C8B-B14F-4D97-AF65-F5344CB8AC3E}">
        <p14:creationId xmlns:p14="http://schemas.microsoft.com/office/powerpoint/2010/main" val="39865024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376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376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376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376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130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微软雅黑</vt:lpstr>
      <vt:lpstr>Arial</vt:lpstr>
      <vt:lpstr>Calibri</vt:lpstr>
      <vt:lpstr>Calibri Light</vt:lpstr>
      <vt:lpstr>Candara</vt:lpstr>
      <vt:lpstr>Helvetica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</dc:creator>
  <cp:lastModifiedBy>kehong liu</cp:lastModifiedBy>
  <cp:revision>14</cp:revision>
  <dcterms:modified xsi:type="dcterms:W3CDTF">2019-05-05T09:44:29Z</dcterms:modified>
</cp:coreProperties>
</file>