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7" r:id="rId4"/>
    <p:sldId id="264" r:id="rId5"/>
    <p:sldId id="276" r:id="rId6"/>
    <p:sldId id="268" r:id="rId7"/>
    <p:sldId id="270" r:id="rId8"/>
    <p:sldId id="273" r:id="rId9"/>
    <p:sldId id="274" r:id="rId10"/>
    <p:sldId id="275" r:id="rId11"/>
    <p:sldId id="271" r:id="rId12"/>
    <p:sldId id="269" r:id="rId13"/>
    <p:sldId id="277" r:id="rId14"/>
    <p:sldId id="278" r:id="rId15"/>
    <p:sldId id="279" r:id="rId16"/>
    <p:sldId id="272" r:id="rId17"/>
    <p:sldId id="280" r:id="rId18"/>
    <p:sldId id="281" r:id="rId19"/>
    <p:sldId id="282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79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276" y="72"/>
      </p:cViewPr>
      <p:guideLst/>
    </p:cSldViewPr>
  </p:slideViewPr>
  <p:outlineViewPr>
    <p:cViewPr>
      <p:scale>
        <a:sx n="33" d="100"/>
        <a:sy n="33" d="100"/>
      </p:scale>
      <p:origin x="0" y="-7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cassiosilva/locacaoVeiculos" TargetMode="External"/><Relationship Id="rId2" Type="http://schemas.openxmlformats.org/officeDocument/2006/relationships/hyperlink" Target="https://github.com/leocassiosilva/documentaca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4" y="1231506"/>
            <a:ext cx="6145284" cy="4394988"/>
          </a:xfrm>
        </p:spPr>
        <p:txBody>
          <a:bodyPr>
            <a:normAutofit/>
          </a:bodyPr>
          <a:lstStyle/>
          <a:p>
            <a:pPr algn="r"/>
            <a:r>
              <a:rPr lang="pt-BR" sz="6000" dirty="0"/>
              <a:t>Projeto </a:t>
            </a:r>
            <a:r>
              <a:rPr lang="pt-BR" sz="6000" dirty="0" smtClean="0"/>
              <a:t>Integrador</a:t>
            </a:r>
            <a:br>
              <a:rPr lang="pt-BR" sz="6000" dirty="0" smtClean="0"/>
            </a:br>
            <a:r>
              <a:rPr lang="pt-BR" sz="6000" dirty="0" smtClean="0"/>
              <a:t>(PRIMEIRA ETAPA)</a:t>
            </a:r>
            <a:endParaRPr lang="pt-B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AD79E-C5DD-4C70-A432-B2D41DCB8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7276" y="1300843"/>
            <a:ext cx="2996668" cy="4256314"/>
          </a:xfrm>
        </p:spPr>
        <p:txBody>
          <a:bodyPr anchor="ctr">
            <a:normAutofit/>
          </a:bodyPr>
          <a:lstStyle/>
          <a:p>
            <a:pPr algn="l"/>
            <a:r>
              <a:rPr lang="pt-BR" dirty="0"/>
              <a:t>Sistema de Locação de Veículos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45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78140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Diagrama </a:t>
            </a:r>
            <a:r>
              <a:rPr lang="pt-BR" dirty="0">
                <a:solidFill>
                  <a:schemeClr val="tx1"/>
                </a:solidFill>
              </a:rPr>
              <a:t>de </a:t>
            </a:r>
            <a:r>
              <a:rPr lang="pt-BR" dirty="0" err="1">
                <a:solidFill>
                  <a:schemeClr val="tx1"/>
                </a:solidFill>
              </a:rPr>
              <a:t>Components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6" y="1096886"/>
            <a:ext cx="8018584" cy="54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78140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ARQUITETURA DE SOFTWARE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36617" y="1270571"/>
            <a:ext cx="7439891" cy="52625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167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VISÕES ARQUITETURAIS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9047F-9475-49B8-AF3B-593D33DB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5" y="2025748"/>
            <a:ext cx="10668003" cy="3853845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Visão Lógica;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Visão </a:t>
            </a:r>
            <a:r>
              <a:rPr lang="pt-BR" sz="2400" dirty="0">
                <a:solidFill>
                  <a:schemeClr val="tx1"/>
                </a:solidFill>
              </a:rPr>
              <a:t>de </a:t>
            </a:r>
            <a:r>
              <a:rPr lang="pt-BR" sz="2400" dirty="0" smtClean="0">
                <a:solidFill>
                  <a:schemeClr val="tx1"/>
                </a:solidFill>
              </a:rPr>
              <a:t>Implantação;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Visão </a:t>
            </a:r>
            <a:r>
              <a:rPr lang="pt-BR" sz="2400" dirty="0">
                <a:solidFill>
                  <a:schemeClr val="tx1"/>
                </a:solidFill>
              </a:rPr>
              <a:t>de </a:t>
            </a:r>
            <a:r>
              <a:rPr lang="pt-BR" sz="2400" dirty="0" smtClean="0">
                <a:solidFill>
                  <a:schemeClr val="tx1"/>
                </a:solidFill>
              </a:rPr>
              <a:t>Funcional;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Visão </a:t>
            </a:r>
            <a:r>
              <a:rPr lang="pt-BR" sz="2400" dirty="0">
                <a:solidFill>
                  <a:schemeClr val="tx1"/>
                </a:solidFill>
              </a:rPr>
              <a:t>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444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64286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Visão </a:t>
            </a:r>
            <a:r>
              <a:rPr lang="pt-BR" dirty="0" smtClean="0">
                <a:solidFill>
                  <a:schemeClr val="tx1"/>
                </a:solidFill>
              </a:rPr>
              <a:t>Lógica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4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44436" y="1094510"/>
            <a:ext cx="8049491" cy="56665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7296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64286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Visão </a:t>
            </a:r>
            <a:r>
              <a:rPr lang="pt-BR" dirty="0" smtClean="0">
                <a:solidFill>
                  <a:schemeClr val="tx1"/>
                </a:solidFill>
              </a:rPr>
              <a:t>de implementação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2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53989" y="2189018"/>
            <a:ext cx="10155385" cy="2895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499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64286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Visão </a:t>
            </a:r>
            <a:r>
              <a:rPr lang="pt-BR" dirty="0">
                <a:solidFill>
                  <a:schemeClr val="tx1"/>
                </a:solidFill>
              </a:rPr>
              <a:t>de Funcional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3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7128" y="1648690"/>
            <a:ext cx="8188035" cy="450272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544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Modelos de dados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9047F-9475-49B8-AF3B-593D33DB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5" y="2025748"/>
            <a:ext cx="10668003" cy="3853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Diagrama Entidade Relacionamento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Modelo </a:t>
            </a:r>
            <a:r>
              <a:rPr lang="pt-BR" sz="2400" dirty="0" smtClean="0">
                <a:solidFill>
                  <a:schemeClr val="tx1"/>
                </a:solidFill>
              </a:rPr>
              <a:t>Lógico.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7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7B633-2B1C-4848-9765-24649FFB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183182"/>
            <a:ext cx="10668004" cy="1207892"/>
          </a:xfrm>
        </p:spPr>
        <p:txBody>
          <a:bodyPr anchor="ctr"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Diagrama Entidade </a:t>
            </a:r>
            <a:r>
              <a:rPr lang="pt-BR" dirty="0" smtClean="0">
                <a:solidFill>
                  <a:schemeClr val="tx1"/>
                </a:solidFill>
              </a:rPr>
              <a:t>Relacionamento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82" y="1574255"/>
            <a:ext cx="10058400" cy="44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7B633-2B1C-4848-9765-24649FFB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183182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Modelo </a:t>
            </a:r>
            <a:r>
              <a:rPr lang="pt-BR" dirty="0" smtClean="0">
                <a:solidFill>
                  <a:schemeClr val="tx1"/>
                </a:solidFill>
              </a:rPr>
              <a:t>Lógico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52" y="1574256"/>
            <a:ext cx="10058400" cy="48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7B633-2B1C-4848-9765-24649FFB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183181"/>
            <a:ext cx="10668004" cy="1691335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Processo de software a ser utilizado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4" y="280304"/>
            <a:ext cx="10668004" cy="857377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ROTEIRO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9047F-9475-49B8-AF3B-593D33DB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5" y="1137681"/>
            <a:ext cx="10668003" cy="55402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Introdução</a:t>
            </a: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Documentação do Sistema </a:t>
            </a:r>
            <a:endParaRPr lang="pt-BR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Diagramas </a:t>
            </a: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Arquitetura </a:t>
            </a:r>
            <a:r>
              <a:rPr lang="pt-BR" sz="2600" dirty="0">
                <a:solidFill>
                  <a:schemeClr val="tx1"/>
                </a:solidFill>
              </a:rPr>
              <a:t>de </a:t>
            </a:r>
            <a:r>
              <a:rPr lang="pt-BR" sz="2600" dirty="0" smtClean="0">
                <a:solidFill>
                  <a:schemeClr val="tx1"/>
                </a:solidFill>
              </a:rPr>
              <a:t>software</a:t>
            </a: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Visões </a:t>
            </a:r>
            <a:r>
              <a:rPr lang="pt-BR" sz="2600" dirty="0">
                <a:solidFill>
                  <a:schemeClr val="tx1"/>
                </a:solidFill>
              </a:rPr>
              <a:t>arquiteturais </a:t>
            </a:r>
            <a:endParaRPr lang="pt-BR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Modelos de dados </a:t>
            </a: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Processo de </a:t>
            </a:r>
            <a:r>
              <a:rPr lang="pt-BR" sz="2600" dirty="0">
                <a:solidFill>
                  <a:schemeClr val="tx1"/>
                </a:solidFill>
              </a:rPr>
              <a:t>software a ser </a:t>
            </a:r>
            <a:r>
              <a:rPr lang="pt-BR" sz="2600" dirty="0" smtClean="0">
                <a:solidFill>
                  <a:schemeClr val="tx1"/>
                </a:solidFill>
              </a:rPr>
              <a:t>utilizado</a:t>
            </a:r>
          </a:p>
          <a:p>
            <a:pPr marL="0" indent="0">
              <a:buNone/>
            </a:pPr>
            <a:r>
              <a:rPr lang="pt-BR" sz="2600" dirty="0" err="1" smtClean="0">
                <a:solidFill>
                  <a:schemeClr val="tx1"/>
                </a:solidFill>
              </a:rPr>
              <a:t>Backlog</a:t>
            </a:r>
            <a:r>
              <a:rPr lang="pt-BR" sz="2600" dirty="0" smtClean="0">
                <a:solidFill>
                  <a:schemeClr val="tx1"/>
                </a:solidFill>
              </a:rPr>
              <a:t> </a:t>
            </a:r>
            <a:r>
              <a:rPr lang="pt-BR" sz="2600" dirty="0">
                <a:solidFill>
                  <a:schemeClr val="tx1"/>
                </a:solidFill>
              </a:rPr>
              <a:t>do produto (caso ágil</a:t>
            </a:r>
            <a:r>
              <a:rPr lang="pt-BR" sz="2600" dirty="0" smtClean="0">
                <a:solidFill>
                  <a:schemeClr val="tx1"/>
                </a:solidFill>
              </a:rPr>
              <a:t>)</a:t>
            </a:r>
            <a:endParaRPr lang="pt-BR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Protótipo </a:t>
            </a:r>
            <a:r>
              <a:rPr lang="pt-BR" sz="2600" dirty="0">
                <a:solidFill>
                  <a:schemeClr val="tx1"/>
                </a:solidFill>
              </a:rPr>
              <a:t>funcional da </a:t>
            </a:r>
            <a:r>
              <a:rPr lang="pt-BR" sz="2600" dirty="0" smtClean="0">
                <a:solidFill>
                  <a:schemeClr val="tx1"/>
                </a:solidFill>
              </a:rPr>
              <a:t>aplicação.</a:t>
            </a:r>
            <a:endParaRPr lang="pt-BR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385694-0A91-4621-933E-45B9EB95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err="1" smtClean="0">
                <a:solidFill>
                  <a:schemeClr val="tx1"/>
                </a:solidFill>
              </a:rPr>
              <a:t>Backlog</a:t>
            </a:r>
            <a:r>
              <a:rPr lang="pt-BR" dirty="0" smtClean="0">
                <a:solidFill>
                  <a:schemeClr val="tx1"/>
                </a:solidFill>
              </a:rPr>
              <a:t> do produto (caso ágil)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95842"/>
              </p:ext>
            </p:extLst>
          </p:nvPr>
        </p:nvGraphicFramePr>
        <p:xfrm>
          <a:off x="973916" y="1745930"/>
          <a:ext cx="9915531" cy="474559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195032">
                  <a:extLst>
                    <a:ext uri="{9D8B030D-6E8A-4147-A177-3AD203B41FA5}">
                      <a16:colId xmlns:a16="http://schemas.microsoft.com/office/drawing/2014/main" val="3135430339"/>
                    </a:ext>
                  </a:extLst>
                </a:gridCol>
                <a:gridCol w="5434368">
                  <a:extLst>
                    <a:ext uri="{9D8B030D-6E8A-4147-A177-3AD203B41FA5}">
                      <a16:colId xmlns:a16="http://schemas.microsoft.com/office/drawing/2014/main" val="798675236"/>
                    </a:ext>
                  </a:extLst>
                </a:gridCol>
                <a:gridCol w="1071564">
                  <a:extLst>
                    <a:ext uri="{9D8B030D-6E8A-4147-A177-3AD203B41FA5}">
                      <a16:colId xmlns:a16="http://schemas.microsoft.com/office/drawing/2014/main" val="1757500431"/>
                    </a:ext>
                  </a:extLst>
                </a:gridCol>
                <a:gridCol w="871539">
                  <a:extLst>
                    <a:ext uri="{9D8B030D-6E8A-4147-A177-3AD203B41FA5}">
                      <a16:colId xmlns:a16="http://schemas.microsoft.com/office/drawing/2014/main" val="1743584518"/>
                    </a:ext>
                  </a:extLst>
                </a:gridCol>
                <a:gridCol w="1343028">
                  <a:extLst>
                    <a:ext uri="{9D8B030D-6E8A-4147-A177-3AD203B41FA5}">
                      <a16:colId xmlns:a16="http://schemas.microsoft.com/office/drawing/2014/main" val="3761662360"/>
                    </a:ext>
                  </a:extLst>
                </a:gridCol>
              </a:tblGrid>
              <a:tr h="21217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Produto Backlog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82769"/>
                  </a:ext>
                </a:extLst>
              </a:tr>
              <a:tr h="2230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ID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 err="1">
                          <a:effectLst/>
                        </a:rPr>
                        <a:t>User</a:t>
                      </a:r>
                      <a:r>
                        <a:rPr lang="pt-BR" sz="1400" b="1" dirty="0">
                          <a:effectLst/>
                        </a:rPr>
                        <a:t> </a:t>
                      </a:r>
                      <a:r>
                        <a:rPr lang="pt-BR" sz="1400" b="1" dirty="0" err="1">
                          <a:effectLst/>
                        </a:rPr>
                        <a:t>Story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Prioridade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Sprint</a:t>
                      </a:r>
                      <a:endParaRPr lang="pt-BR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Esforço(</a:t>
                      </a:r>
                      <a:r>
                        <a:rPr lang="pt-BR" sz="1400" b="1" dirty="0" err="1">
                          <a:effectLst/>
                        </a:rPr>
                        <a:t>hrs</a:t>
                      </a:r>
                      <a:r>
                        <a:rPr lang="pt-BR" sz="1400" b="1" dirty="0">
                          <a:effectLst/>
                        </a:rPr>
                        <a:t>)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extLst>
                  <a:ext uri="{0D108BD9-81ED-4DB2-BD59-A6C34878D82A}">
                    <a16:rowId xmlns:a16="http://schemas.microsoft.com/office/drawing/2014/main" val="1812179573"/>
                  </a:ext>
                </a:extLst>
              </a:tr>
              <a:tr h="1115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Realizar Front-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r>
                        <a:rPr lang="pt-BR" sz="1400" dirty="0">
                          <a:effectLst/>
                        </a:rPr>
                        <a:t> (Home). </a:t>
                      </a:r>
                      <a:r>
                        <a:rPr lang="pt-BR" sz="1400" dirty="0" smtClean="0">
                          <a:effectLst/>
                        </a:rPr>
                        <a:t> Cadastro </a:t>
                      </a:r>
                      <a:r>
                        <a:rPr lang="pt-BR" sz="1400" dirty="0">
                          <a:effectLst/>
                        </a:rPr>
                        <a:t>de </a:t>
                      </a:r>
                      <a:r>
                        <a:rPr lang="pt-BR" sz="1400" dirty="0" smtClean="0">
                          <a:effectLst/>
                        </a:rPr>
                        <a:t>Veículos </a:t>
                      </a:r>
                      <a:r>
                        <a:rPr lang="pt-BR" sz="1400" dirty="0">
                          <a:effectLst/>
                        </a:rPr>
                        <a:t>(Back-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smtClean="0">
                          <a:effectLst/>
                        </a:rPr>
                        <a:t>– codificação), Documento </a:t>
                      </a:r>
                      <a:r>
                        <a:rPr lang="pt-BR" sz="1400" dirty="0">
                          <a:effectLst/>
                        </a:rPr>
                        <a:t>de </a:t>
                      </a:r>
                      <a:r>
                        <a:rPr lang="pt-BR" sz="1400" dirty="0" smtClean="0">
                          <a:effectLst/>
                        </a:rPr>
                        <a:t>requisitos</a:t>
                      </a:r>
                      <a:r>
                        <a:rPr lang="pt-BR" sz="1400" baseline="0" dirty="0" smtClean="0">
                          <a:effectLst/>
                        </a:rPr>
                        <a:t> </a:t>
                      </a:r>
                      <a:r>
                        <a:rPr lang="pt-BR" sz="1400" dirty="0" smtClean="0">
                          <a:effectLst/>
                        </a:rPr>
                        <a:t>e de visão 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15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extLst>
                  <a:ext uri="{0D108BD9-81ED-4DB2-BD59-A6C34878D82A}">
                    <a16:rowId xmlns:a16="http://schemas.microsoft.com/office/drawing/2014/main" val="3504565407"/>
                  </a:ext>
                </a:extLst>
              </a:tr>
              <a:tr h="892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Realizar Front-</a:t>
                      </a:r>
                      <a:r>
                        <a:rPr lang="pt-BR" sz="1400" dirty="0" err="1">
                          <a:effectLst/>
                        </a:rPr>
                        <a:t>end</a:t>
                      </a:r>
                      <a:r>
                        <a:rPr lang="pt-BR" sz="1400" dirty="0">
                          <a:effectLst/>
                        </a:rPr>
                        <a:t> do Veículo </a:t>
                      </a:r>
                      <a:r>
                        <a:rPr lang="pt-BR" sz="1400" dirty="0" err="1">
                          <a:effectLst/>
                        </a:rPr>
                        <a:t>Vip</a:t>
                      </a:r>
                      <a:r>
                        <a:rPr lang="pt-BR" sz="1400" dirty="0">
                          <a:effectLst/>
                        </a:rPr>
                        <a:t> e Normal</a:t>
                      </a:r>
                      <a:r>
                        <a:rPr lang="pt-BR" sz="1400" dirty="0" smtClean="0">
                          <a:effectLst/>
                        </a:rPr>
                        <a:t>), Diagrama </a:t>
                      </a:r>
                      <a:r>
                        <a:rPr lang="pt-BR" sz="1400" dirty="0">
                          <a:effectLst/>
                        </a:rPr>
                        <a:t>de caso de uso e de classe. 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extLst>
                  <a:ext uri="{0D108BD9-81ED-4DB2-BD59-A6C34878D82A}">
                    <a16:rowId xmlns:a16="http://schemas.microsoft.com/office/drawing/2014/main" val="1223984554"/>
                  </a:ext>
                </a:extLst>
              </a:tr>
              <a:tr h="8921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smtClean="0">
                          <a:effectLst/>
                        </a:rPr>
                        <a:t>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Cadastro de Usuário e </a:t>
                      </a:r>
                      <a:r>
                        <a:rPr lang="pt-BR" sz="1400" dirty="0" err="1" smtClean="0">
                          <a:effectLst/>
                        </a:rPr>
                        <a:t>Login</a:t>
                      </a:r>
                      <a:r>
                        <a:rPr lang="pt-BR" sz="1400" dirty="0" smtClean="0">
                          <a:effectLst/>
                        </a:rPr>
                        <a:t> (Front-</a:t>
                      </a:r>
                      <a:r>
                        <a:rPr lang="pt-BR" sz="1400" dirty="0" err="1" smtClean="0">
                          <a:effectLst/>
                        </a:rPr>
                        <a:t>end</a:t>
                      </a:r>
                      <a:r>
                        <a:rPr lang="pt-BR" sz="1400" dirty="0" smtClean="0">
                          <a:effectLst/>
                        </a:rPr>
                        <a:t> e Back-</a:t>
                      </a:r>
                      <a:r>
                        <a:rPr lang="pt-BR" sz="1400" dirty="0" err="1" smtClean="0">
                          <a:effectLst/>
                        </a:rPr>
                        <a:t>end</a:t>
                      </a:r>
                      <a:r>
                        <a:rPr lang="pt-BR" sz="1400" dirty="0" smtClean="0">
                          <a:effectLst/>
                        </a:rPr>
                        <a:t>), Modelo</a:t>
                      </a:r>
                      <a:r>
                        <a:rPr lang="pt-BR" sz="1400" baseline="0" dirty="0" smtClean="0">
                          <a:effectLst/>
                        </a:rPr>
                        <a:t> </a:t>
                      </a:r>
                      <a:r>
                        <a:rPr lang="pt-BR" sz="1400" dirty="0" smtClean="0">
                          <a:effectLst/>
                        </a:rPr>
                        <a:t>de dados e documento de arquitetura. 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3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smtClean="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smtClean="0">
                          <a:effectLst/>
                        </a:rPr>
                        <a:t>15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extLst>
                  <a:ext uri="{0D108BD9-81ED-4DB2-BD59-A6C34878D82A}">
                    <a16:rowId xmlns:a16="http://schemas.microsoft.com/office/drawing/2014/main" val="771148974"/>
                  </a:ext>
                </a:extLst>
              </a:tr>
              <a:tr h="6691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smtClean="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smtClean="0">
                          <a:effectLst/>
                        </a:rPr>
                        <a:t>Locação de Veículos (back-end), Modelo de dados, codificação e testes.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smtClean="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smtClean="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smtClean="0">
                          <a:effectLst/>
                        </a:rPr>
                        <a:t>15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extLst>
                  <a:ext uri="{0D108BD9-81ED-4DB2-BD59-A6C34878D82A}">
                    <a16:rowId xmlns:a16="http://schemas.microsoft.com/office/drawing/2014/main" val="1084177707"/>
                  </a:ext>
                </a:extLst>
              </a:tr>
              <a:tr h="2230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smtClean="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smtClean="0">
                          <a:effectLst/>
                        </a:rPr>
                        <a:t>Consumir Api pagamento.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smtClean="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smtClean="0">
                          <a:effectLst/>
                        </a:rPr>
                        <a:t>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smtClean="0">
                          <a:effectLst/>
                        </a:rPr>
                        <a:t>15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extLst>
                  <a:ext uri="{0D108BD9-81ED-4DB2-BD59-A6C34878D82A}">
                    <a16:rowId xmlns:a16="http://schemas.microsoft.com/office/drawing/2014/main" val="1119219630"/>
                  </a:ext>
                </a:extLst>
              </a:tr>
              <a:tr h="5138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smtClean="0">
                          <a:effectLst/>
                        </a:rPr>
                        <a:t>6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smtClean="0">
                          <a:effectLst/>
                        </a:rPr>
                        <a:t>Api do sistema de locação de veículos, codificação e testes. 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6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smtClean="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31" marR="35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15</a:t>
                      </a:r>
                    </a:p>
                  </a:txBody>
                  <a:tcPr marL="35231" marR="35231" marT="0" marB="0" anchor="ctr"/>
                </a:tc>
                <a:extLst>
                  <a:ext uri="{0D108BD9-81ED-4DB2-BD59-A6C34878D82A}">
                    <a16:rowId xmlns:a16="http://schemas.microsoft.com/office/drawing/2014/main" val="1722243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8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INTRODUÇÃO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9047F-9475-49B8-AF3B-593D33DB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5" y="2025748"/>
            <a:ext cx="10668003" cy="3853845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Sistema de locação de veículos; 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098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9711F0-CE8C-42B9-B7B4-B6CED716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Documentação do sistema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407C5-F707-4A99-B905-E5D4CEFB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2286001"/>
            <a:ext cx="10791658" cy="3593592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chemeClr val="tx1"/>
                </a:solidFill>
              </a:rPr>
              <a:t>Link </a:t>
            </a:r>
            <a:r>
              <a:rPr lang="pt-BR" sz="2600" dirty="0" smtClean="0">
                <a:solidFill>
                  <a:schemeClr val="tx1"/>
                </a:solidFill>
              </a:rPr>
              <a:t>do </a:t>
            </a:r>
            <a:r>
              <a:rPr lang="pt-BR" sz="2600" dirty="0" err="1" smtClean="0">
                <a:solidFill>
                  <a:schemeClr val="tx1"/>
                </a:solidFill>
              </a:rPr>
              <a:t>git</a:t>
            </a:r>
            <a:r>
              <a:rPr lang="pt-BR" sz="2600" dirty="0" smtClean="0">
                <a:solidFill>
                  <a:schemeClr val="tx1"/>
                </a:solidFill>
              </a:rPr>
              <a:t> (documentação): 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pt-BR" sz="2600" dirty="0" smtClean="0">
                <a:solidFill>
                  <a:schemeClr val="tx1"/>
                </a:solidFill>
                <a:hlinkClick r:id="rId2"/>
              </a:rPr>
              <a:t>github.com/leocassiosilva/documentacao</a:t>
            </a:r>
            <a:endParaRPr lang="pt-BR" sz="2600" dirty="0" smtClean="0">
              <a:solidFill>
                <a:schemeClr val="tx1"/>
              </a:solidFill>
            </a:endParaRPr>
          </a:p>
          <a:p>
            <a:r>
              <a:rPr lang="pt-BR" sz="2600" dirty="0" smtClean="0">
                <a:solidFill>
                  <a:schemeClr val="tx1"/>
                </a:solidFill>
              </a:rPr>
              <a:t>Link do </a:t>
            </a:r>
            <a:r>
              <a:rPr lang="pt-BR" sz="2600" dirty="0" err="1" smtClean="0">
                <a:solidFill>
                  <a:schemeClr val="tx1"/>
                </a:solidFill>
              </a:rPr>
              <a:t>git</a:t>
            </a:r>
            <a:r>
              <a:rPr lang="pt-BR" sz="2600" dirty="0" smtClean="0">
                <a:solidFill>
                  <a:schemeClr val="tx1"/>
                </a:solidFill>
              </a:rPr>
              <a:t> (Projeto Spring): </a:t>
            </a: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pt-BR" sz="2600" dirty="0">
                <a:solidFill>
                  <a:schemeClr val="tx1"/>
                </a:solidFill>
                <a:hlinkClick r:id="rId3"/>
              </a:rPr>
              <a:t>://</a:t>
            </a:r>
            <a:r>
              <a:rPr lang="pt-BR" sz="2600" dirty="0" smtClean="0">
                <a:solidFill>
                  <a:schemeClr val="tx1"/>
                </a:solidFill>
                <a:hlinkClick r:id="rId3"/>
              </a:rPr>
              <a:t>github.com/leocassiosilva/locacaoVeiculos</a:t>
            </a:r>
            <a:endParaRPr lang="pt-BR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9711F0-CE8C-42B9-B7B4-B6CED716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DIAGRAMAS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407C5-F707-4A99-B905-E5D4CEFB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2286001"/>
            <a:ext cx="10791658" cy="3593592"/>
          </a:xfrm>
        </p:spPr>
        <p:txBody>
          <a:bodyPr>
            <a:normAutofit/>
          </a:bodyPr>
          <a:lstStyle/>
          <a:p>
            <a:r>
              <a:rPr lang="pt-BR" sz="2600" dirty="0" smtClean="0">
                <a:solidFill>
                  <a:schemeClr val="tx1"/>
                </a:solidFill>
              </a:rPr>
              <a:t>Diagrama de Casos de Uso; </a:t>
            </a:r>
          </a:p>
          <a:p>
            <a:r>
              <a:rPr lang="pt-BR" sz="2600" dirty="0" smtClean="0">
                <a:solidFill>
                  <a:schemeClr val="tx1"/>
                </a:solidFill>
              </a:rPr>
              <a:t>Diagrama de Classe;</a:t>
            </a:r>
          </a:p>
          <a:p>
            <a:r>
              <a:rPr lang="pt-BR" sz="2600" dirty="0" smtClean="0">
                <a:solidFill>
                  <a:schemeClr val="tx1"/>
                </a:solidFill>
              </a:rPr>
              <a:t>Diagrama de </a:t>
            </a:r>
            <a:r>
              <a:rPr lang="pt-BR" sz="2600" dirty="0" err="1" smtClean="0">
                <a:solidFill>
                  <a:schemeClr val="tx1"/>
                </a:solidFill>
              </a:rPr>
              <a:t>Context</a:t>
            </a:r>
            <a:r>
              <a:rPr lang="pt-BR" sz="2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sz="2600" dirty="0" smtClean="0">
                <a:solidFill>
                  <a:schemeClr val="tx1"/>
                </a:solidFill>
              </a:rPr>
              <a:t>Diagrama de Containers;</a:t>
            </a:r>
          </a:p>
          <a:p>
            <a:r>
              <a:rPr lang="pt-BR" sz="2600" dirty="0" smtClean="0">
                <a:solidFill>
                  <a:schemeClr val="tx1"/>
                </a:solidFill>
              </a:rPr>
              <a:t>Diagrama de </a:t>
            </a:r>
            <a:r>
              <a:rPr lang="pt-BR" sz="2600" dirty="0" err="1" smtClean="0">
                <a:solidFill>
                  <a:schemeClr val="tx1"/>
                </a:solidFill>
              </a:rPr>
              <a:t>Components</a:t>
            </a:r>
            <a:r>
              <a:rPr lang="pt-BR" sz="2600" dirty="0" smtClean="0">
                <a:solidFill>
                  <a:schemeClr val="tx1"/>
                </a:solidFill>
              </a:rPr>
              <a:t>. </a:t>
            </a:r>
          </a:p>
          <a:p>
            <a:endParaRPr lang="pt-BR" sz="2600" dirty="0" smtClean="0">
              <a:solidFill>
                <a:schemeClr val="tx1"/>
              </a:solidFill>
            </a:endParaRPr>
          </a:p>
          <a:p>
            <a:endParaRPr lang="pt-BR" sz="2600" dirty="0" smtClean="0">
              <a:solidFill>
                <a:schemeClr val="tx1"/>
              </a:solidFill>
            </a:endParaRPr>
          </a:p>
          <a:p>
            <a:endParaRPr lang="pt-BR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8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78140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DIAGRAMA DE CASOS DE USO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1094509"/>
            <a:ext cx="10144512" cy="564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78140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1" y="1092068"/>
            <a:ext cx="9571429" cy="54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78140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DIAGRAMA </a:t>
            </a:r>
            <a:r>
              <a:rPr lang="pt-BR" dirty="0">
                <a:solidFill>
                  <a:schemeClr val="tx1"/>
                </a:solidFill>
              </a:rPr>
              <a:t>DE  </a:t>
            </a:r>
            <a:r>
              <a:rPr lang="pt-BR" dirty="0" err="1">
                <a:solidFill>
                  <a:schemeClr val="tx1"/>
                </a:solidFill>
              </a:rPr>
              <a:t>Context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6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02898" y="1691637"/>
            <a:ext cx="9186202" cy="439967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204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78140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Diagrama </a:t>
            </a:r>
            <a:r>
              <a:rPr lang="pt-BR" dirty="0">
                <a:solidFill>
                  <a:schemeClr val="tx1"/>
                </a:solidFill>
              </a:rPr>
              <a:t>de Containers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5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13206" y="1511299"/>
            <a:ext cx="8159261" cy="47347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27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280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Impact</vt:lpstr>
      <vt:lpstr>Times New Roman</vt:lpstr>
      <vt:lpstr>Selo</vt:lpstr>
      <vt:lpstr>Projeto Integrador (PRIMEIRA ETAPA)</vt:lpstr>
      <vt:lpstr>ROTEIRO</vt:lpstr>
      <vt:lpstr>INTRODUÇÃO</vt:lpstr>
      <vt:lpstr>Documentação do sistema</vt:lpstr>
      <vt:lpstr>DIAGRAMAS</vt:lpstr>
      <vt:lpstr>DIAGRAMA DE CASOS DE USO</vt:lpstr>
      <vt:lpstr>DIAGRAMA DE CLASSE</vt:lpstr>
      <vt:lpstr>DIAGRAMA DE  Context</vt:lpstr>
      <vt:lpstr>Diagrama de Containers</vt:lpstr>
      <vt:lpstr>Diagrama de Components</vt:lpstr>
      <vt:lpstr>ARQUITETURA DE SOFTWARE</vt:lpstr>
      <vt:lpstr>VISÕES ARQUITETURAIS</vt:lpstr>
      <vt:lpstr>Visão Lógica</vt:lpstr>
      <vt:lpstr>Visão de implementação</vt:lpstr>
      <vt:lpstr>Visão de Funcional </vt:lpstr>
      <vt:lpstr>Modelos de dados </vt:lpstr>
      <vt:lpstr>Diagrama Entidade Relacionamento</vt:lpstr>
      <vt:lpstr>Modelo Lógico</vt:lpstr>
      <vt:lpstr>Processo de software a ser utilizado</vt:lpstr>
      <vt:lpstr>Backlog do produto (caso ágil)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Francisco Leocássio da Silva</dc:creator>
  <cp:lastModifiedBy>Leocassio</cp:lastModifiedBy>
  <cp:revision>30</cp:revision>
  <dcterms:created xsi:type="dcterms:W3CDTF">2020-05-24T13:09:15Z</dcterms:created>
  <dcterms:modified xsi:type="dcterms:W3CDTF">2020-11-16T17:02:57Z</dcterms:modified>
</cp:coreProperties>
</file>