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6" r:id="rId1"/>
    <p:sldMasterId id="2147485061" r:id="rId2"/>
  </p:sldMasterIdLst>
  <p:sldIdLst>
    <p:sldId id="256" r:id="rId3"/>
    <p:sldId id="257" r:id="rId4"/>
    <p:sldId id="281" r:id="rId5"/>
    <p:sldId id="259" r:id="rId6"/>
    <p:sldId id="268" r:id="rId7"/>
    <p:sldId id="267" r:id="rId8"/>
    <p:sldId id="272" r:id="rId9"/>
    <p:sldId id="274" r:id="rId10"/>
    <p:sldId id="275" r:id="rId11"/>
    <p:sldId id="273" r:id="rId12"/>
    <p:sldId id="276" r:id="rId13"/>
    <p:sldId id="260" r:id="rId14"/>
    <p:sldId id="263" r:id="rId15"/>
    <p:sldId id="262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14" d="100"/>
          <a:sy n="114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6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04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4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69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0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55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37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4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76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119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108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82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19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1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2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02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139192" y="1702965"/>
            <a:ext cx="5091607" cy="2600587"/>
          </a:xfrm>
        </p:spPr>
        <p:txBody>
          <a:bodyPr>
            <a:noAutofit/>
          </a:bodyPr>
          <a:lstStyle/>
          <a:p>
            <a:r>
              <a:rPr lang="pt-BR" sz="3200" dirty="0"/>
              <a:t>Composição automática de partituras utilizando </a:t>
            </a:r>
            <a:r>
              <a:rPr lang="pt-BR" sz="3200" dirty="0" smtClean="0"/>
              <a:t>Aprendizado de Maquina</a:t>
            </a:r>
            <a:endParaRPr lang="pt-BR" sz="32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617364" y="4428064"/>
            <a:ext cx="4110607" cy="1377651"/>
          </a:xfrm>
        </p:spPr>
        <p:txBody>
          <a:bodyPr/>
          <a:lstStyle/>
          <a:p>
            <a:r>
              <a:rPr lang="en-US" i="1" dirty="0"/>
              <a:t>Automated Music Sheet Composing with Machine Learning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9355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</a:t>
            </a:r>
            <a:r>
              <a:rPr lang="pt-BR" dirty="0" smtClean="0"/>
              <a:t>FUNCIONA</a:t>
            </a:r>
            <a:endParaRPr lang="pt-BR" dirty="0"/>
          </a:p>
        </p:txBody>
      </p:sp>
      <p:pic>
        <p:nvPicPr>
          <p:cNvPr id="4" name="Picture 2" descr="https://image.flaticon.com/icons/png/128/34/344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66" y="3793178"/>
            <a:ext cx="636548" cy="6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30y9cdsu7xlg0.cloudfront.net/png/4053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42" y="4119081"/>
            <a:ext cx="731310" cy="7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freeiconspng.com/uploads/audio-sound-waves-png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40" y="3591027"/>
            <a:ext cx="959097" cy="95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marcofolio.net/images/stories/programming/webdesign/websockets/websockets_ico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9" r="8536"/>
          <a:stretch/>
        </p:blipFill>
        <p:spPr bwMode="auto">
          <a:xfrm>
            <a:off x="6216321" y="2837798"/>
            <a:ext cx="650984" cy="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avatars0.githubusercontent.com/u/15658638?v=3&amp;s=400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83" y="4781760"/>
            <a:ext cx="689946" cy="6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image.flaticon.com/icons/png/512/38/3892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91" y="3749520"/>
            <a:ext cx="749097" cy="7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5206" y="2836748"/>
            <a:ext cx="651994" cy="469618"/>
          </a:xfrm>
          <a:prstGeom prst="rect">
            <a:avLst/>
          </a:prstGeom>
        </p:spPr>
      </p:pic>
      <p:pic>
        <p:nvPicPr>
          <p:cNvPr id="15" name="Picture 10" descr="https://www.planet-source-code.com/vb/2010Redesign/images/LangugeHomePages/HTML5_CSS_JavaScript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72" t="-20" b="6104"/>
          <a:stretch/>
        </p:blipFill>
        <p:spPr bwMode="auto">
          <a:xfrm>
            <a:off x="2126717" y="2599812"/>
            <a:ext cx="514308" cy="85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s://www.planet-source-code.com/vb/2010Redesign/images/LangugeHomePages/HTML5_CSS_JavaScript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72" t="-20" b="6104"/>
          <a:stretch/>
        </p:blipFill>
        <p:spPr bwMode="auto">
          <a:xfrm>
            <a:off x="7621087" y="2599812"/>
            <a:ext cx="514308" cy="85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99" y="2797112"/>
            <a:ext cx="621479" cy="6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>
            <a:off x="2847760" y="3107491"/>
            <a:ext cx="523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177026" y="3107491"/>
            <a:ext cx="523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6920227" y="3107491"/>
            <a:ext cx="523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692560" y="3107491"/>
            <a:ext cx="523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1664319" y="3411502"/>
            <a:ext cx="415112" cy="33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  <a:endCxn id="6" idx="1"/>
          </p:cNvCxnSpPr>
          <p:nvPr/>
        </p:nvCxnSpPr>
        <p:spPr>
          <a:xfrm>
            <a:off x="1596429" y="4142234"/>
            <a:ext cx="408813" cy="342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2665905" y="3418588"/>
            <a:ext cx="470444" cy="33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2765261" y="4301616"/>
            <a:ext cx="335324" cy="254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>
            <a:off x="5022300" y="3456722"/>
            <a:ext cx="0" cy="26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 flipV="1">
            <a:off x="5386367" y="3423247"/>
            <a:ext cx="0" cy="265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cxnSpLocks/>
          </p:cNvCxnSpPr>
          <p:nvPr/>
        </p:nvCxnSpPr>
        <p:spPr>
          <a:xfrm>
            <a:off x="7878241" y="3541323"/>
            <a:ext cx="0" cy="25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c/c9/Keras_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73" y="3799398"/>
            <a:ext cx="593166" cy="59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/>
          <p:cNvCxnSpPr>
            <a:cxnSpLocks/>
          </p:cNvCxnSpPr>
          <p:nvPr/>
        </p:nvCxnSpPr>
        <p:spPr>
          <a:xfrm>
            <a:off x="5022300" y="4512260"/>
            <a:ext cx="0" cy="26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</p:cNvCxnSpPr>
          <p:nvPr/>
        </p:nvCxnSpPr>
        <p:spPr>
          <a:xfrm flipV="1">
            <a:off x="5386367" y="4478785"/>
            <a:ext cx="0" cy="265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NEURAL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Treinando e processando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6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758" y="382384"/>
            <a:ext cx="7633742" cy="1077729"/>
          </a:xfrm>
        </p:spPr>
        <p:txBody>
          <a:bodyPr>
            <a:normAutofit/>
          </a:bodyPr>
          <a:lstStyle/>
          <a:p>
            <a:r>
              <a:rPr lang="en-US" dirty="0" smtClean="0"/>
              <a:t>CRIANDO A REDE Neural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 partir de um arquivo MIDI é gerado </a:t>
            </a:r>
            <a:r>
              <a:rPr lang="pt-BR" dirty="0" smtClean="0"/>
              <a:t>dois </a:t>
            </a:r>
            <a:r>
              <a:rPr lang="pt-BR" dirty="0"/>
              <a:t>arquivo </a:t>
            </a:r>
            <a:r>
              <a:rPr lang="pt-BR" dirty="0" smtClean="0"/>
              <a:t>com vetores </a:t>
            </a:r>
            <a:r>
              <a:rPr lang="pt-BR" dirty="0"/>
              <a:t>de </a:t>
            </a:r>
            <a:r>
              <a:rPr lang="pt-BR" dirty="0" smtClean="0"/>
              <a:t>88 dimensões </a:t>
            </a:r>
            <a:r>
              <a:rPr lang="pt-BR" dirty="0"/>
              <a:t>com valores booleanos</a:t>
            </a:r>
          </a:p>
          <a:p>
            <a:r>
              <a:rPr lang="pt-BR" dirty="0" smtClean="0"/>
              <a:t>Primeiro arquivo: Quais notas foram tocadas</a:t>
            </a:r>
            <a:endParaRPr lang="pt-BR" dirty="0"/>
          </a:p>
          <a:p>
            <a:r>
              <a:rPr lang="pt-BR" dirty="0" smtClean="0"/>
              <a:t>Segundo arquivo: Define se as Notas são sustentadas </a:t>
            </a:r>
            <a:r>
              <a:rPr lang="pt-BR" dirty="0"/>
              <a:t>ou </a:t>
            </a:r>
            <a:r>
              <a:rPr lang="pt-BR" dirty="0" smtClean="0"/>
              <a:t>novas</a:t>
            </a:r>
            <a:endParaRPr lang="pt-BR" dirty="0"/>
          </a:p>
          <a:p>
            <a:r>
              <a:rPr lang="pt-BR" dirty="0" smtClean="0"/>
              <a:t>Essa é a importância </a:t>
            </a:r>
            <a:r>
              <a:rPr lang="pt-BR" dirty="0"/>
              <a:t>de acumular o som por ¼ de uma batida, já que o MIDI analisado retorna vetores nesse mesmo </a:t>
            </a:r>
            <a:r>
              <a:rPr lang="pt-BR" dirty="0" smtClean="0"/>
              <a:t>intervalo</a:t>
            </a:r>
            <a:endParaRPr lang="pt-BR" dirty="0"/>
          </a:p>
          <a:p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9" y="2505291"/>
            <a:ext cx="3336925" cy="170814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9" y="4257689"/>
            <a:ext cx="3330575" cy="170296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942975" y="1044683"/>
            <a:ext cx="7633742" cy="1077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1º </a:t>
            </a:r>
            <a:r>
              <a:rPr lang="en-US" sz="2400" dirty="0" err="1" smtClean="0"/>
              <a:t>Passo</a:t>
            </a:r>
            <a:r>
              <a:rPr lang="en-US" sz="2400" dirty="0" smtClean="0"/>
              <a:t>: </a:t>
            </a:r>
            <a:r>
              <a:rPr lang="en-US" sz="2400" dirty="0" err="1" smtClean="0"/>
              <a:t>criar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dados de entrada e </a:t>
            </a:r>
            <a:r>
              <a:rPr lang="en-US" sz="2400" dirty="0" err="1" smtClean="0"/>
              <a:t>saída</a:t>
            </a:r>
            <a:endParaRPr lang="pt-BR" sz="2400" dirty="0"/>
          </a:p>
        </p:txBody>
      </p:sp>
      <p:pic>
        <p:nvPicPr>
          <p:cNvPr id="8194" name="Picture 2" descr="Image result for music logo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76190" l="34167" r="67667">
                        <a14:foregroundMark x1="39000" y1="40100" x2="39000" y2="40100"/>
                        <a14:foregroundMark x1="38500" y1="54386" x2="38500" y2="54386"/>
                        <a14:foregroundMark x1="46167" y1="66165" x2="46167" y2="66165"/>
                        <a14:foregroundMark x1="54167" y1="64160" x2="54167" y2="64160"/>
                        <a14:foregroundMark x1="60500" y1="54135" x2="60500" y2="54135"/>
                        <a14:foregroundMark x1="60833" y1="38346" x2="60833" y2="38346"/>
                        <a14:foregroundMark x1="56000" y1="29574" x2="56000" y2="29574"/>
                        <a14:foregroundMark x1="53333" y1="30075" x2="53333" y2="30075"/>
                        <a14:foregroundMark x1="51167" y1="30075" x2="51167" y2="30075"/>
                        <a14:foregroundMark x1="51000" y1="26566" x2="51000" y2="26566"/>
                        <a14:foregroundMark x1="51167" y1="22807" x2="51167" y2="22807"/>
                        <a14:foregroundMark x1="54000" y1="32581" x2="54000" y2="32581"/>
                        <a14:foregroundMark x1="55667" y1="33584" x2="55667" y2="33584"/>
                        <a14:foregroundMark x1="55833" y1="26817" x2="55833" y2="26817"/>
                        <a14:foregroundMark x1="55000" y1="23308" x2="55000" y2="23308"/>
                        <a14:foregroundMark x1="51167" y1="19799" x2="51167" y2="19799"/>
                        <a14:foregroundMark x1="50833" y1="16291" x2="50833" y2="16291"/>
                        <a14:foregroundMark x1="56000" y1="23559" x2="56000" y2="23559"/>
                        <a14:foregroundMark x1="49167" y1="30326" x2="49167" y2="30326"/>
                        <a14:foregroundMark x1="48333" y1="26566" x2="48333" y2="26566"/>
                        <a14:foregroundMark x1="46167" y1="23308" x2="46167" y2="23308"/>
                        <a14:foregroundMark x1="46333" y1="19298" x2="46333" y2="19298"/>
                        <a14:foregroundMark x1="46167" y1="26566" x2="46167" y2="26566"/>
                        <a14:foregroundMark x1="46167" y1="30326" x2="46167" y2="30326"/>
                        <a14:foregroundMark x1="43667" y1="33083" x2="43667" y2="33083"/>
                        <a14:foregroundMark x1="44000" y1="30326" x2="44000" y2="30326"/>
                        <a14:foregroundMark x1="44167" y1="27068" x2="44167" y2="27068"/>
                        <a14:foregroundMark x1="45667" y1="32080" x2="45667" y2="32080"/>
                        <a14:foregroundMark x1="54833" y1="63910" x2="54833" y2="63910"/>
                        <a14:foregroundMark x1="57333" y1="62155" x2="57333" y2="62155"/>
                        <a14:foregroundMark x1="51833" y1="66917" x2="51833" y2="66917"/>
                        <a14:foregroundMark x1="49833" y1="46115" x2="49833" y2="46115"/>
                        <a14:foregroundMark x1="51333" y1="45363" x2="51333" y2="45363"/>
                        <a14:foregroundMark x1="52333" y1="47870" x2="52333" y2="47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54" y="143828"/>
            <a:ext cx="2975314" cy="197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465" y="4697361"/>
            <a:ext cx="7780371" cy="8193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resultante</a:t>
            </a:r>
            <a:r>
              <a:rPr lang="en-US" dirty="0"/>
              <a:t> do </a:t>
            </a:r>
            <a:r>
              <a:rPr lang="en-US" dirty="0" smtClean="0"/>
              <a:t>FFT</a:t>
            </a:r>
            <a:br>
              <a:rPr lang="en-US" dirty="0" smtClean="0"/>
            </a:br>
            <a:r>
              <a:rPr lang="en-US" dirty="0" smtClean="0"/>
              <a:t>(DADOS DE ENTRADA da </a:t>
            </a:r>
            <a:r>
              <a:rPr lang="en-US" dirty="0" err="1" smtClean="0"/>
              <a:t>rede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3" b="11839"/>
          <a:stretch/>
        </p:blipFill>
        <p:spPr>
          <a:xfrm>
            <a:off x="837636" y="1132513"/>
            <a:ext cx="7950260" cy="2961294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>
          <a:xfrm>
            <a:off x="837636" y="5516716"/>
            <a:ext cx="7712004" cy="746924"/>
          </a:xfrm>
        </p:spPr>
        <p:txBody>
          <a:bodyPr>
            <a:normAutofit/>
          </a:bodyPr>
          <a:lstStyle/>
          <a:p>
            <a:r>
              <a:rPr lang="en-US" dirty="0" err="1"/>
              <a:t>Vetores</a:t>
            </a:r>
            <a:r>
              <a:rPr lang="en-US" dirty="0"/>
              <a:t> de </a:t>
            </a:r>
            <a:r>
              <a:rPr lang="en-US" dirty="0" err="1"/>
              <a:t>resultantes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analisado</a:t>
            </a:r>
            <a:r>
              <a:rPr lang="en-US" dirty="0"/>
              <a:t>,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vetores</a:t>
            </a:r>
            <a:r>
              <a:rPr lang="en-US" dirty="0"/>
              <a:t> de entrada </a:t>
            </a:r>
            <a:r>
              <a:rPr lang="en-US" dirty="0" err="1"/>
              <a:t>passados</a:t>
            </a:r>
            <a:r>
              <a:rPr lang="en-US" dirty="0"/>
              <a:t> para </a:t>
            </a:r>
            <a:r>
              <a:rPr lang="en-US" dirty="0" err="1" smtClean="0"/>
              <a:t>aprendizagem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rede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1181527" y="1862821"/>
            <a:ext cx="76538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1181527" y="2591658"/>
            <a:ext cx="76538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1181527" y="3320649"/>
            <a:ext cx="76538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499" y="4697361"/>
            <a:ext cx="7956482" cy="8193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resultante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do </a:t>
            </a:r>
            <a:r>
              <a:rPr lang="en-US" dirty="0" smtClean="0"/>
              <a:t>MIDI (</a:t>
            </a:r>
            <a:r>
              <a:rPr lang="en-US" dirty="0" err="1" smtClean="0"/>
              <a:t>dADOS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DA REDE)</a:t>
            </a:r>
            <a:endParaRPr lang="pt-BR" dirty="0"/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45" r="24265" b="3962"/>
          <a:stretch/>
        </p:blipFill>
        <p:spPr>
          <a:xfrm>
            <a:off x="875987" y="507686"/>
            <a:ext cx="7603914" cy="3617357"/>
          </a:xfrm>
          <a:prstGeom prst="rect">
            <a:avLst/>
          </a:prstGeo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56366" y="5497002"/>
            <a:ext cx="7955280" cy="746924"/>
          </a:xfrm>
        </p:spPr>
        <p:txBody>
          <a:bodyPr>
            <a:normAutofit/>
          </a:bodyPr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algoritimo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,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vetores</a:t>
            </a:r>
            <a:r>
              <a:rPr lang="en-US" dirty="0"/>
              <a:t> de que </a:t>
            </a:r>
            <a:r>
              <a:rPr lang="en-US" dirty="0" err="1"/>
              <a:t>passamos</a:t>
            </a:r>
            <a:r>
              <a:rPr lang="en-US" dirty="0"/>
              <a:t> para </a:t>
            </a:r>
            <a:r>
              <a:rPr lang="en-US" dirty="0" err="1"/>
              <a:t>aprendizagem</a:t>
            </a:r>
            <a:r>
              <a:rPr lang="en-US" dirty="0"/>
              <a:t> no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saida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111854" y="507686"/>
            <a:ext cx="118533" cy="2276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74740" y="507686"/>
            <a:ext cx="118533" cy="36034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018488" y="2783944"/>
            <a:ext cx="118533" cy="13271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621287" y="507686"/>
            <a:ext cx="118533" cy="11142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14683" y="3302509"/>
            <a:ext cx="118533" cy="5228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05404" y="1635853"/>
            <a:ext cx="118534" cy="5384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907038" y="2174345"/>
            <a:ext cx="118533" cy="11281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640860" y="3825381"/>
            <a:ext cx="98959" cy="2996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CRIANDO A REDE Neural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Muitos autores definem a modelagem de uma rede neural profunda como uma arte, ou seja, de acordo com seu conhecimento sobre os diferentes tipos de rede </a:t>
            </a:r>
            <a:r>
              <a:rPr lang="pt-BR" dirty="0" err="1" smtClean="0"/>
              <a:t>shallow</a:t>
            </a:r>
            <a:r>
              <a:rPr lang="pt-BR" dirty="0" smtClean="0"/>
              <a:t>, vamos juntando os tipos que mais achamos útil para a rede e testamos sua eficiência.</a:t>
            </a:r>
          </a:p>
          <a:p>
            <a:r>
              <a:rPr lang="pt-BR" dirty="0" smtClean="0"/>
              <a:t>Atualmente, criamos um modelo com 5 camadas densas:</a:t>
            </a:r>
          </a:p>
          <a:p>
            <a:pPr lvl="1"/>
            <a:r>
              <a:rPr lang="pt-BR" dirty="0" smtClean="0"/>
              <a:t>1ª camada: 1024 neurônios (Entrada)</a:t>
            </a:r>
          </a:p>
          <a:p>
            <a:pPr lvl="1"/>
            <a:r>
              <a:rPr lang="pt-BR" dirty="0" smtClean="0"/>
              <a:t>2ª a 4ª camada: 88 neurônios com ativação </a:t>
            </a:r>
            <a:r>
              <a:rPr lang="pt-BR" i="1" dirty="0" err="1" smtClean="0"/>
              <a:t>Relu</a:t>
            </a:r>
            <a:endParaRPr lang="pt-BR" i="1" dirty="0" smtClean="0"/>
          </a:p>
          <a:p>
            <a:pPr lvl="1"/>
            <a:r>
              <a:rPr lang="pt-BR" dirty="0" smtClean="0"/>
              <a:t>5ª camada: 88 neurônios com ativação </a:t>
            </a:r>
            <a:r>
              <a:rPr lang="pt-BR" i="1" dirty="0" err="1"/>
              <a:t>S</a:t>
            </a:r>
            <a:r>
              <a:rPr lang="pt-BR" i="1" dirty="0" err="1" smtClean="0"/>
              <a:t>igmoid</a:t>
            </a:r>
            <a:r>
              <a:rPr lang="pt-BR" dirty="0" smtClean="0"/>
              <a:t> (Saída)</a:t>
            </a:r>
          </a:p>
          <a:p>
            <a:r>
              <a:rPr lang="pt-BR" dirty="0" smtClean="0"/>
              <a:t>Calculamos a perda com o operador de Entropia Cruzada Binária</a:t>
            </a:r>
          </a:p>
          <a:p>
            <a:r>
              <a:rPr lang="pt-BR" dirty="0" smtClean="0"/>
              <a:t>Utilizamos o método </a:t>
            </a:r>
            <a:r>
              <a:rPr lang="pt-BR" i="1" dirty="0" smtClean="0"/>
              <a:t>ADAM</a:t>
            </a:r>
            <a:r>
              <a:rPr lang="pt-BR" dirty="0" smtClean="0"/>
              <a:t> para otimizar a rede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42975" y="1044683"/>
            <a:ext cx="7633742" cy="1077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</a:t>
            </a:r>
            <a:r>
              <a:rPr lang="en-US" sz="2400" dirty="0" smtClean="0"/>
              <a:t>º </a:t>
            </a:r>
            <a:r>
              <a:rPr lang="en-US" sz="2400" dirty="0" err="1" smtClean="0"/>
              <a:t>Passo</a:t>
            </a:r>
            <a:r>
              <a:rPr lang="en-US" sz="2400" dirty="0" smtClean="0"/>
              <a:t>: </a:t>
            </a:r>
            <a:r>
              <a:rPr lang="en-US" sz="2400" dirty="0" err="1" smtClean="0"/>
              <a:t>Modelagem</a:t>
            </a:r>
            <a:r>
              <a:rPr lang="en-US" sz="2400" dirty="0" smtClean="0"/>
              <a:t> da </a:t>
            </a:r>
            <a:r>
              <a:rPr lang="en-US" sz="2400" dirty="0" err="1" smtClean="0"/>
              <a:t>rede</a:t>
            </a:r>
            <a:endParaRPr lang="pt-BR" sz="2400" dirty="0"/>
          </a:p>
        </p:txBody>
      </p:sp>
      <p:pic>
        <p:nvPicPr>
          <p:cNvPr id="2050" name="Picture 2" descr="Image result for neural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2707">
            <a:off x="7557930" y="752121"/>
            <a:ext cx="1431684" cy="83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4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803463" y="4697361"/>
            <a:ext cx="7747374" cy="819355"/>
          </a:xfrm>
        </p:spPr>
        <p:txBody>
          <a:bodyPr/>
          <a:lstStyle/>
          <a:p>
            <a:r>
              <a:rPr lang="pt-BR" dirty="0" smtClean="0"/>
              <a:t>Modelo da rede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half" idx="2"/>
          </p:nvPr>
        </p:nvSpPr>
        <p:spPr>
          <a:xfrm>
            <a:off x="803462" y="5516716"/>
            <a:ext cx="7746177" cy="746924"/>
          </a:xfrm>
        </p:spPr>
        <p:txBody>
          <a:bodyPr/>
          <a:lstStyle/>
          <a:p>
            <a:r>
              <a:rPr lang="pt-BR" dirty="0" smtClean="0"/>
              <a:t>Esta imagem é o código em Python com os parâmetros que o </a:t>
            </a:r>
            <a:r>
              <a:rPr lang="pt-BR" i="1" dirty="0" err="1" smtClean="0"/>
              <a:t>Keras</a:t>
            </a:r>
            <a:r>
              <a:rPr lang="pt-BR" dirty="0" smtClean="0"/>
              <a:t> usa gerar o grafo que será processado no </a:t>
            </a:r>
            <a:r>
              <a:rPr lang="pt-BR" i="1" dirty="0" err="1" smtClean="0"/>
              <a:t>TensorFlow</a:t>
            </a:r>
            <a:endParaRPr lang="pt-BR" i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3" y="549959"/>
            <a:ext cx="7839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CRIANDO A REDE Neural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29935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Com os dados prontos e o modelo da rede criado, basta agora definir os parâmetros para o treinamento</a:t>
            </a:r>
          </a:p>
          <a:p>
            <a:r>
              <a:rPr lang="pt-BR" dirty="0" smtClean="0"/>
              <a:t>Embaralhamos os dados antes de passar pela rede</a:t>
            </a:r>
          </a:p>
          <a:p>
            <a:r>
              <a:rPr lang="pt-BR" dirty="0" smtClean="0"/>
              <a:t>Validação: separamos uma porcentagem dos dados de treino disponíveis para validar a rede, isso é necessário para identificar se houve </a:t>
            </a:r>
            <a:r>
              <a:rPr lang="pt-BR" dirty="0" err="1" smtClean="0"/>
              <a:t>overfitting</a:t>
            </a:r>
            <a:endParaRPr lang="pt-BR" dirty="0" smtClean="0"/>
          </a:p>
          <a:p>
            <a:r>
              <a:rPr lang="pt-BR" dirty="0" smtClean="0"/>
              <a:t>Lote: Quantidade de dados simultâneos que serão considerados para o reajuste dos pesos dos neurônios na rede</a:t>
            </a:r>
          </a:p>
          <a:p>
            <a:r>
              <a:rPr lang="pt-BR" dirty="0" smtClean="0"/>
              <a:t>Época: Uma </a:t>
            </a:r>
            <a:r>
              <a:rPr lang="pt-BR" dirty="0"/>
              <a:t>é</a:t>
            </a:r>
            <a:r>
              <a:rPr lang="pt-BR" dirty="0" smtClean="0"/>
              <a:t>poca significa passar por todos os dados disponíveis para treino uma vez</a:t>
            </a:r>
          </a:p>
          <a:p>
            <a:r>
              <a:rPr lang="pt-BR" dirty="0" err="1" smtClean="0"/>
              <a:t>Parametros</a:t>
            </a:r>
            <a:r>
              <a:rPr lang="pt-BR" dirty="0" smtClean="0"/>
              <a:t> Utilizados:</a:t>
            </a:r>
          </a:p>
          <a:p>
            <a:pPr lvl="1"/>
            <a:r>
              <a:rPr lang="pt-BR" dirty="0" smtClean="0"/>
              <a:t>Validação: 20%</a:t>
            </a:r>
          </a:p>
          <a:p>
            <a:pPr lvl="1"/>
            <a:r>
              <a:rPr lang="pt-BR" dirty="0" smtClean="0"/>
              <a:t>Lote: 128</a:t>
            </a:r>
          </a:p>
          <a:p>
            <a:pPr lvl="1"/>
            <a:r>
              <a:rPr lang="pt-BR" dirty="0" smtClean="0"/>
              <a:t>Épocas: 50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42975" y="1044683"/>
            <a:ext cx="7633742" cy="1077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3º </a:t>
            </a:r>
            <a:r>
              <a:rPr lang="en-US" sz="2400" dirty="0" err="1" smtClean="0"/>
              <a:t>Passo</a:t>
            </a:r>
            <a:r>
              <a:rPr lang="en-US" sz="2400" dirty="0" smtClean="0"/>
              <a:t>: TREINAMENTO da </a:t>
            </a:r>
            <a:r>
              <a:rPr lang="en-US" sz="2400" dirty="0" err="1" smtClean="0"/>
              <a:t>rede</a:t>
            </a:r>
            <a:endParaRPr lang="pt-BR" sz="2400" dirty="0"/>
          </a:p>
        </p:txBody>
      </p:sp>
      <p:pic>
        <p:nvPicPr>
          <p:cNvPr id="6148" name="Picture 4" descr="Image result for hand with dumbbel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4590" r="95996">
                        <a14:foregroundMark x1="51074" y1="68848" x2="51074" y2="68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00" y="312865"/>
            <a:ext cx="1300047" cy="13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803463" y="4697361"/>
            <a:ext cx="7747374" cy="819355"/>
          </a:xfrm>
        </p:spPr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half" idx="2"/>
          </p:nvPr>
        </p:nvSpPr>
        <p:spPr>
          <a:xfrm>
            <a:off x="803462" y="5516716"/>
            <a:ext cx="7746177" cy="746924"/>
          </a:xfrm>
        </p:spPr>
        <p:txBody>
          <a:bodyPr/>
          <a:lstStyle/>
          <a:p>
            <a:r>
              <a:rPr lang="pt-BR" dirty="0" smtClean="0"/>
              <a:t>Esta imagem é o código em Python com os parâmetros que o </a:t>
            </a:r>
            <a:r>
              <a:rPr lang="pt-BR" i="1" dirty="0" err="1" smtClean="0"/>
              <a:t>Keras</a:t>
            </a:r>
            <a:r>
              <a:rPr lang="pt-BR" dirty="0" smtClean="0"/>
              <a:t> usa para processar a rede com o </a:t>
            </a:r>
            <a:r>
              <a:rPr lang="pt-BR" dirty="0" err="1" smtClean="0"/>
              <a:t>TensorFlow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3" y="1321844"/>
            <a:ext cx="8094328" cy="28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SERVIDOR!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299356"/>
          </a:xfrm>
        </p:spPr>
        <p:txBody>
          <a:bodyPr>
            <a:normAutofit/>
          </a:bodyPr>
          <a:lstStyle/>
          <a:p>
            <a:r>
              <a:rPr lang="pt-BR" dirty="0" smtClean="0"/>
              <a:t>Utilizamos um servidor simples escrito em Python</a:t>
            </a:r>
          </a:p>
          <a:p>
            <a:r>
              <a:rPr lang="pt-BR" dirty="0" smtClean="0"/>
              <a:t>A Biblioteca </a:t>
            </a:r>
            <a:r>
              <a:rPr lang="pt-BR" i="1" dirty="0" smtClean="0"/>
              <a:t>Tornado </a:t>
            </a:r>
            <a:r>
              <a:rPr lang="pt-BR" dirty="0" smtClean="0"/>
              <a:t>é utilizada para implementar o protocolo do </a:t>
            </a:r>
            <a:r>
              <a:rPr lang="pt-BR" dirty="0" err="1" smtClean="0"/>
              <a:t>WebSocket</a:t>
            </a:r>
            <a:endParaRPr lang="pt-BR" dirty="0" smtClean="0"/>
          </a:p>
          <a:p>
            <a:r>
              <a:rPr lang="pt-BR" dirty="0" smtClean="0"/>
              <a:t>Carregamos o modelo da rede </a:t>
            </a:r>
            <a:r>
              <a:rPr lang="pt-BR" dirty="0" err="1" smtClean="0"/>
              <a:t>pré</a:t>
            </a:r>
            <a:r>
              <a:rPr lang="pt-BR" dirty="0" smtClean="0"/>
              <a:t> treinado no script do </a:t>
            </a:r>
            <a:r>
              <a:rPr lang="pt-BR" dirty="0" err="1" smtClean="0"/>
              <a:t>python</a:t>
            </a:r>
            <a:endParaRPr lang="pt-BR" dirty="0" smtClean="0"/>
          </a:p>
          <a:p>
            <a:r>
              <a:rPr lang="pt-BR" dirty="0" smtClean="0"/>
              <a:t>Abrimos a porta do servidor e esperamos uma conexão</a:t>
            </a:r>
          </a:p>
          <a:p>
            <a:r>
              <a:rPr lang="pt-BR" dirty="0" smtClean="0"/>
              <a:t>Ao conectar, ficamos então aguardando receber um pacote do FTT</a:t>
            </a:r>
          </a:p>
          <a:p>
            <a:r>
              <a:rPr lang="pt-BR" dirty="0" smtClean="0"/>
              <a:t>Ao receber o pacote, carregamos ele na rede neural e pedimos uma Predição da saída da rede de acordo com os dados</a:t>
            </a:r>
          </a:p>
          <a:p>
            <a:r>
              <a:rPr lang="pt-BR" dirty="0" smtClean="0"/>
              <a:t>Depois da rede calcular a probabilidade </a:t>
            </a:r>
            <a:r>
              <a:rPr lang="pt-BR" dirty="0" smtClean="0"/>
              <a:t>de ca</a:t>
            </a:r>
            <a:r>
              <a:rPr lang="pt-BR" dirty="0" smtClean="0"/>
              <a:t>da nota, enviamos o resultado de volta via </a:t>
            </a:r>
            <a:r>
              <a:rPr lang="pt-BR" dirty="0" err="1" smtClean="0"/>
              <a:t>WebSocket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42975" y="1044683"/>
            <a:ext cx="7633742" cy="1077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Rodando</a:t>
            </a:r>
            <a:r>
              <a:rPr lang="en-US" sz="2400" dirty="0" smtClean="0"/>
              <a:t> a </a:t>
            </a:r>
            <a:r>
              <a:rPr lang="en-US" sz="2400" dirty="0" err="1" smtClean="0"/>
              <a:t>rede</a:t>
            </a:r>
            <a:r>
              <a:rPr lang="en-US" sz="2400" dirty="0" smtClean="0"/>
              <a:t> com dados </a:t>
            </a:r>
            <a:r>
              <a:rPr lang="en-US" sz="2400" dirty="0" err="1" smtClean="0"/>
              <a:t>em</a:t>
            </a:r>
            <a:r>
              <a:rPr lang="en-US" sz="2400" dirty="0" smtClean="0"/>
              <a:t> tempo real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847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Utilizar aprendizado de maquina com redes neurais e </a:t>
            </a:r>
            <a:r>
              <a:rPr lang="pt-BR" i="1" dirty="0" err="1" smtClean="0"/>
              <a:t>deep</a:t>
            </a:r>
            <a:r>
              <a:rPr lang="pt-BR" i="1" dirty="0" smtClean="0"/>
              <a:t> </a:t>
            </a:r>
            <a:r>
              <a:rPr lang="pt-BR" i="1" dirty="0" err="1" smtClean="0"/>
              <a:t>learning</a:t>
            </a:r>
            <a:r>
              <a:rPr lang="pt-BR" i="1" dirty="0" smtClean="0"/>
              <a:t> </a:t>
            </a:r>
            <a:r>
              <a:rPr lang="pt-BR" dirty="0" smtClean="0"/>
              <a:t>para automatizar o processo de identificação de notas e posterior composição da partitura, removendo assim a barreira tecnológica do processo criativo da música, fazendo com que o músico se preocupe apenas com seu instrumento e sua criatividade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9103">
            <a:off x="6717137" y="266356"/>
            <a:ext cx="1788795" cy="17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803463" y="4697361"/>
            <a:ext cx="7747374" cy="819355"/>
          </a:xfrm>
        </p:spPr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half" idx="2"/>
          </p:nvPr>
        </p:nvSpPr>
        <p:spPr>
          <a:xfrm>
            <a:off x="803462" y="5516716"/>
            <a:ext cx="7746177" cy="88858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Esta imagem é o código em Python </a:t>
            </a:r>
            <a:r>
              <a:rPr lang="pt-BR" dirty="0" smtClean="0"/>
              <a:t>onde implementamos uma conexão via </a:t>
            </a:r>
            <a:r>
              <a:rPr lang="pt-BR" dirty="0" err="1" smtClean="0"/>
              <a:t>websocket</a:t>
            </a:r>
            <a:r>
              <a:rPr lang="pt-BR" dirty="0" smtClean="0"/>
              <a:t> e interpretamos os dados através da rede neural já treinada e então enviamos a resposta de volta ao cliente que solicitou a previsão.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85" y="209244"/>
            <a:ext cx="6532621" cy="46805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8438" t="69703" r="51239" b="26712"/>
          <a:stretch/>
        </p:blipFill>
        <p:spPr>
          <a:xfrm>
            <a:off x="1828800" y="3506598"/>
            <a:ext cx="4744268" cy="3021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9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Funciona? SIM!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Veja </a:t>
            </a:r>
            <a:r>
              <a:rPr lang="pt-BR" dirty="0" smtClean="0"/>
              <a:t>nossos resultados até o momento!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4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Melhorar o modelo da rede</a:t>
            </a:r>
          </a:p>
          <a:p>
            <a:r>
              <a:rPr lang="pt-BR" dirty="0" smtClean="0"/>
              <a:t>Coletar mais dados</a:t>
            </a:r>
            <a:endParaRPr lang="pt-BR" dirty="0" smtClean="0"/>
          </a:p>
          <a:p>
            <a:r>
              <a:rPr lang="pt-BR" dirty="0" smtClean="0"/>
              <a:t>Finalizar o front-</a:t>
            </a:r>
            <a:r>
              <a:rPr lang="pt-BR" dirty="0" err="1" smtClean="0"/>
              <a:t>end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3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898070" cy="951135"/>
          </a:xfrm>
        </p:spPr>
        <p:txBody>
          <a:bodyPr/>
          <a:lstStyle/>
          <a:p>
            <a:r>
              <a:rPr lang="pt-BR" dirty="0" smtClean="0"/>
              <a:t>UMA BREVE APRESENTÇÃO das FERRAMENTAS E TÉCNICAS UTILIZADAS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6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Ferramentas &amp; </a:t>
            </a:r>
            <a:r>
              <a:rPr lang="pt-BR" dirty="0"/>
              <a:t>Técnicas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7262" y="2490140"/>
            <a:ext cx="7249449" cy="3700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Ferramentas:</a:t>
            </a:r>
            <a:endParaRPr lang="pt-BR" u="sng" dirty="0"/>
          </a:p>
          <a:p>
            <a:r>
              <a:rPr lang="pt-BR" u="sng" dirty="0" err="1"/>
              <a:t>Javascript</a:t>
            </a:r>
            <a:r>
              <a:rPr lang="pt-BR" u="sng" dirty="0"/>
              <a:t> (Interface e Captação do som)</a:t>
            </a:r>
          </a:p>
          <a:p>
            <a:r>
              <a:rPr lang="pt-BR" u="sng" dirty="0" err="1"/>
              <a:t>TensorFlow</a:t>
            </a:r>
            <a:r>
              <a:rPr lang="pt-BR" u="sng" dirty="0"/>
              <a:t> </a:t>
            </a:r>
            <a:r>
              <a:rPr lang="pt-BR" u="sng" dirty="0" smtClean="0"/>
              <a:t>+ </a:t>
            </a:r>
            <a:r>
              <a:rPr lang="pt-BR" u="sng" dirty="0" err="1" smtClean="0"/>
              <a:t>Keras</a:t>
            </a:r>
            <a:r>
              <a:rPr lang="pt-BR" u="sng" dirty="0" smtClean="0"/>
              <a:t> (Biblioteca </a:t>
            </a:r>
            <a:r>
              <a:rPr lang="pt-BR" u="sng" dirty="0"/>
              <a:t>de </a:t>
            </a:r>
            <a:r>
              <a:rPr lang="pt-BR" u="sng" dirty="0" err="1"/>
              <a:t>Machine</a:t>
            </a:r>
            <a:r>
              <a:rPr lang="pt-BR" u="sng" dirty="0"/>
              <a:t> Learning</a:t>
            </a:r>
            <a:r>
              <a:rPr lang="pt-BR" u="sng" dirty="0" smtClean="0"/>
              <a:t>)</a:t>
            </a:r>
            <a:endParaRPr lang="pt-BR" u="sng" dirty="0"/>
          </a:p>
          <a:p>
            <a:r>
              <a:rPr lang="pt-BR" u="sng" dirty="0"/>
              <a:t>Python (Conexão e processamento dos dados)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 err="1"/>
              <a:t>Técnicas</a:t>
            </a:r>
            <a:r>
              <a:rPr lang="en-US" u="sng" dirty="0"/>
              <a:t>:</a:t>
            </a:r>
            <a:endParaRPr lang="pt-BR" u="sng" dirty="0"/>
          </a:p>
          <a:p>
            <a:r>
              <a:rPr lang="pt-BR" u="sng" dirty="0"/>
              <a:t>Aprendizado de máquina utilizando redes neurais com </a:t>
            </a:r>
            <a:r>
              <a:rPr lang="pt-BR" u="sng" dirty="0" err="1"/>
              <a:t>deep</a:t>
            </a:r>
            <a:r>
              <a:rPr lang="pt-BR" u="sng" dirty="0"/>
              <a:t> </a:t>
            </a:r>
            <a:r>
              <a:rPr lang="pt-BR" u="sng" dirty="0" err="1" smtClean="0"/>
              <a:t>learning</a:t>
            </a:r>
            <a:endParaRPr lang="pt-BR" u="sng" dirty="0" smtClean="0"/>
          </a:p>
          <a:p>
            <a:r>
              <a:rPr lang="pt-BR" u="sng" dirty="0" smtClean="0"/>
              <a:t>Transformada rápida de </a:t>
            </a:r>
            <a:r>
              <a:rPr lang="pt-BR" u="sng" dirty="0" err="1" smtClean="0"/>
              <a:t>fourier</a:t>
            </a:r>
            <a:endParaRPr lang="pt-BR" u="sng" dirty="0"/>
          </a:p>
          <a:p>
            <a:r>
              <a:rPr lang="en-US" u="sng" dirty="0" err="1" smtClean="0"/>
              <a:t>Protocolo</a:t>
            </a:r>
            <a:r>
              <a:rPr lang="en-US" u="sng" dirty="0" smtClean="0"/>
              <a:t> </a:t>
            </a:r>
            <a:r>
              <a:rPr lang="en-US" u="sng" dirty="0" err="1" smtClean="0"/>
              <a:t>Websocket</a:t>
            </a:r>
            <a:endParaRPr lang="pt-BR" u="sng" dirty="0"/>
          </a:p>
          <a:p>
            <a:endParaRPr lang="pt-BR" u="sng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9711">
            <a:off x="6857285" y="778084"/>
            <a:ext cx="1788795" cy="17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música e tempo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idx="1"/>
          </p:nvPr>
        </p:nvSpPr>
        <p:spPr>
          <a:xfrm>
            <a:off x="1176865" y="2490139"/>
            <a:ext cx="7086602" cy="3444997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Tempo </a:t>
            </a:r>
            <a:r>
              <a:rPr lang="pt-BR" dirty="0"/>
              <a:t>(ou velocidade) - 120 BPM máximo</a:t>
            </a:r>
          </a:p>
          <a:p>
            <a:pPr algn="just"/>
            <a:r>
              <a:rPr lang="pt-BR" dirty="0" smtClean="0"/>
              <a:t>1 </a:t>
            </a:r>
            <a:r>
              <a:rPr lang="pt-BR" dirty="0"/>
              <a:t>semínima = 1 tempo</a:t>
            </a:r>
          </a:p>
          <a:p>
            <a:pPr algn="just"/>
            <a:r>
              <a:rPr lang="pt-BR" dirty="0"/>
              <a:t>1 semicolcheia = ¼ do tempo</a:t>
            </a:r>
          </a:p>
          <a:p>
            <a:pPr algn="just"/>
            <a:r>
              <a:rPr lang="pt-BR" dirty="0"/>
              <a:t>120 BPM = </a:t>
            </a:r>
            <a:r>
              <a:rPr lang="pt-BR" dirty="0" smtClean="0"/>
              <a:t>2 BPS ou 500ms </a:t>
            </a:r>
            <a:r>
              <a:rPr lang="pt-BR" dirty="0"/>
              <a:t>por batida</a:t>
            </a:r>
          </a:p>
          <a:p>
            <a:pPr algn="just"/>
            <a:r>
              <a:rPr lang="pt-BR" dirty="0"/>
              <a:t>1 semicolcheia = 125 </a:t>
            </a:r>
            <a:r>
              <a:rPr lang="pt-BR" dirty="0" err="1"/>
              <a:t>ms</a:t>
            </a:r>
            <a:r>
              <a:rPr lang="pt-BR" dirty="0"/>
              <a:t> entre uma nota e outra no mínimo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050" name="Picture 2" descr="https://d30y9cdsu7xlg0.cloudfront.net/png/4053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71" y="399163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tutorial.com/wp-content/uploads/2009/01/musical-compasso-a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1" t="56211" b="4787"/>
          <a:stretch/>
        </p:blipFill>
        <p:spPr bwMode="auto">
          <a:xfrm>
            <a:off x="1968503" y="5010829"/>
            <a:ext cx="1680632" cy="7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prendapiano.com/wp-content/uploads/2017/02/Figuras-ritmicas-no-pia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42" y="5066904"/>
            <a:ext cx="2142067" cy="6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4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Captação do </a:t>
            </a:r>
            <a:r>
              <a:rPr lang="pt-BR" dirty="0" smtClean="0"/>
              <a:t>Som e FFT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idx="1"/>
          </p:nvPr>
        </p:nvSpPr>
        <p:spPr>
          <a:xfrm>
            <a:off x="1176865" y="1619075"/>
            <a:ext cx="7086602" cy="4790114"/>
          </a:xfrm>
        </p:spPr>
        <p:txBody>
          <a:bodyPr>
            <a:normAutofit/>
          </a:bodyPr>
          <a:lstStyle/>
          <a:p>
            <a:pPr algn="just"/>
            <a:r>
              <a:rPr lang="pt-BR" dirty="0" err="1"/>
              <a:t>Javascript</a:t>
            </a:r>
            <a:r>
              <a:rPr lang="pt-BR" dirty="0"/>
              <a:t> (com autorização do Navegador)</a:t>
            </a:r>
          </a:p>
          <a:p>
            <a:pPr algn="just"/>
            <a:r>
              <a:rPr lang="pt-BR" dirty="0"/>
              <a:t>P5.js e p5sound.js – Derivado do projeto “</a:t>
            </a:r>
            <a:r>
              <a:rPr lang="pt-BR" dirty="0" err="1"/>
              <a:t>Processing</a:t>
            </a:r>
            <a:r>
              <a:rPr lang="pt-BR" dirty="0"/>
              <a:t>”</a:t>
            </a:r>
          </a:p>
          <a:p>
            <a:pPr algn="just"/>
            <a:r>
              <a:rPr lang="pt-BR" dirty="0" smtClean="0"/>
              <a:t>Dependente do Tempo </a:t>
            </a:r>
            <a:r>
              <a:rPr lang="pt-BR" dirty="0"/>
              <a:t>da musica </a:t>
            </a:r>
            <a:r>
              <a:rPr lang="pt-BR" sz="2000" dirty="0" smtClean="0"/>
              <a:t>(BPM)</a:t>
            </a:r>
            <a:endParaRPr lang="pt-BR" dirty="0"/>
          </a:p>
          <a:p>
            <a:pPr algn="just"/>
            <a:r>
              <a:rPr lang="pt-BR" dirty="0" smtClean="0"/>
              <a:t>Fazemos a média do </a:t>
            </a:r>
            <a:r>
              <a:rPr lang="pt-BR" dirty="0"/>
              <a:t>som durante ¼ de </a:t>
            </a:r>
            <a:r>
              <a:rPr lang="pt-BR" dirty="0" smtClean="0"/>
              <a:t>um tempo</a:t>
            </a:r>
            <a:endParaRPr lang="pt-BR" dirty="0"/>
          </a:p>
          <a:p>
            <a:pPr algn="just"/>
            <a:r>
              <a:rPr lang="pt-BR" dirty="0" smtClean="0"/>
              <a:t>Passamos o </a:t>
            </a:r>
            <a:r>
              <a:rPr lang="pt-BR" dirty="0"/>
              <a:t>que foi coletado para o </a:t>
            </a:r>
            <a:r>
              <a:rPr lang="pt-BR" dirty="0" smtClean="0"/>
              <a:t>FFT</a:t>
            </a:r>
          </a:p>
          <a:p>
            <a:pPr algn="just"/>
            <a:r>
              <a:rPr lang="pt-BR" dirty="0"/>
              <a:t>O FFT transforma o som captado no domínio do tempo em domínio de frequência</a:t>
            </a:r>
          </a:p>
          <a:p>
            <a:pPr algn="just"/>
            <a:r>
              <a:rPr lang="pt-BR" dirty="0"/>
              <a:t>Saída do FFT é um vetor de 1024 dimensões com valores </a:t>
            </a:r>
            <a:r>
              <a:rPr lang="pt-BR" dirty="0" smtClean="0"/>
              <a:t>de </a:t>
            </a:r>
            <a:r>
              <a:rPr lang="pt-BR" dirty="0"/>
              <a:t>0 a 255 </a:t>
            </a:r>
            <a:r>
              <a:rPr lang="pt-BR" dirty="0" smtClean="0"/>
              <a:t>(Total de 1KB </a:t>
            </a:r>
            <a:r>
              <a:rPr lang="pt-BR" dirty="0"/>
              <a:t>de dados</a:t>
            </a:r>
            <a:r>
              <a:rPr lang="pt-BR" dirty="0" smtClean="0"/>
              <a:t>)</a:t>
            </a:r>
          </a:p>
          <a:p>
            <a:pPr algn="just"/>
            <a:r>
              <a:rPr lang="pt-BR" dirty="0" smtClean="0"/>
              <a:t>O vetor gerado é então enviado </a:t>
            </a:r>
            <a:r>
              <a:rPr lang="pt-BR" dirty="0"/>
              <a:t>para o servidor em </a:t>
            </a:r>
            <a:r>
              <a:rPr lang="pt-BR" dirty="0" smtClean="0"/>
              <a:t>Python</a:t>
            </a:r>
            <a:r>
              <a:rPr lang="pt-BR" dirty="0"/>
              <a:t>, que executa os dados no </a:t>
            </a:r>
            <a:r>
              <a:rPr lang="pt-BR" dirty="0" smtClean="0"/>
              <a:t>modelo já treinado </a:t>
            </a:r>
            <a:r>
              <a:rPr lang="pt-BR" dirty="0"/>
              <a:t>da rede </a:t>
            </a:r>
            <a:r>
              <a:rPr lang="pt-BR" dirty="0" smtClean="0"/>
              <a:t>neural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1026" name="Picture 2" descr="https://image.flaticon.com/icons/png/128/34/344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68" y="457886"/>
            <a:ext cx="601134" cy="6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freeiconspng.com/uploads/audio-sound-waves-png-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3808">
            <a:off x="7273335" y="957670"/>
            <a:ext cx="1187444" cy="11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Protocolo de comunicação</a:t>
            </a:r>
          </a:p>
          <a:p>
            <a:pPr algn="just"/>
            <a:r>
              <a:rPr lang="pt-BR" dirty="0"/>
              <a:t>Conexões persistentes após </a:t>
            </a:r>
            <a:r>
              <a:rPr lang="pt-BR" dirty="0" err="1"/>
              <a:t>hand</a:t>
            </a:r>
            <a:r>
              <a:rPr lang="pt-BR" dirty="0"/>
              <a:t>-shake inicial</a:t>
            </a:r>
          </a:p>
          <a:p>
            <a:pPr algn="just"/>
            <a:r>
              <a:rPr lang="pt-BR" dirty="0"/>
              <a:t>Tanto o servidor quanto o cliente podem enviar dados a qualquer momento</a:t>
            </a:r>
          </a:p>
          <a:p>
            <a:pPr algn="just"/>
            <a:r>
              <a:rPr lang="pt-BR" dirty="0" err="1" smtClean="0"/>
              <a:t>Delay</a:t>
            </a:r>
            <a:r>
              <a:rPr lang="pt-BR" dirty="0" smtClean="0"/>
              <a:t> </a:t>
            </a:r>
            <a:r>
              <a:rPr lang="pt-BR" dirty="0"/>
              <a:t>extremamente </a:t>
            </a:r>
            <a:r>
              <a:rPr lang="pt-BR" dirty="0" smtClean="0"/>
              <a:t>baixo</a:t>
            </a:r>
            <a:endParaRPr lang="pt-BR" dirty="0"/>
          </a:p>
          <a:p>
            <a:pPr algn="just"/>
            <a:r>
              <a:rPr lang="pt-BR" dirty="0"/>
              <a:t>TCP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3074" name="Picture 2" descr="http://www.marcofolio.net/images/stories/programming/webdesign/websockets/websockets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9" r="8536"/>
          <a:stretch/>
        </p:blipFill>
        <p:spPr bwMode="auto">
          <a:xfrm>
            <a:off x="7319711" y="382385"/>
            <a:ext cx="1053822" cy="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TENSORFLOW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API de redes neurais com o processamento em C++ e interface em </a:t>
            </a:r>
            <a:r>
              <a:rPr lang="pt-BR" dirty="0"/>
              <a:t>P</a:t>
            </a:r>
            <a:r>
              <a:rPr lang="pt-BR" dirty="0" smtClean="0"/>
              <a:t>ython</a:t>
            </a:r>
          </a:p>
          <a:p>
            <a:r>
              <a:rPr lang="pt-BR" dirty="0" smtClean="0"/>
              <a:t>Utiliza grafos para criar o modelo da rede neural</a:t>
            </a:r>
          </a:p>
          <a:p>
            <a:r>
              <a:rPr lang="pt-BR" dirty="0" smtClean="0"/>
              <a:t>Permite que o grafo criado possa ser executado em qualquer sistema operacional e qualquer arquitetura que o </a:t>
            </a:r>
            <a:r>
              <a:rPr lang="pt-BR" dirty="0" err="1" smtClean="0"/>
              <a:t>TensoFlow</a:t>
            </a:r>
            <a:r>
              <a:rPr lang="pt-BR" dirty="0" smtClean="0"/>
              <a:t> suporta</a:t>
            </a:r>
          </a:p>
          <a:p>
            <a:r>
              <a:rPr lang="pt-BR" dirty="0" smtClean="0"/>
              <a:t>Permite que a GPU e instruções avançadas do processador, como o AVX e SSE3 sejam utilizados para acelerar a etapa de treinamento</a:t>
            </a:r>
          </a:p>
          <a:p>
            <a:r>
              <a:rPr lang="pt-BR" dirty="0" smtClean="0"/>
              <a:t>Permite processamento em paralelo do modelo</a:t>
            </a:r>
            <a:endParaRPr lang="pt-BR" dirty="0"/>
          </a:p>
        </p:txBody>
      </p:sp>
      <p:pic>
        <p:nvPicPr>
          <p:cNvPr id="4" name="Picture 2" descr="https://avatars0.githubusercontent.com/u/15658638?v=3&amp;s=4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43" y="411878"/>
            <a:ext cx="871638" cy="8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8758" y="2286002"/>
            <a:ext cx="7727070" cy="3593591"/>
          </a:xfrm>
        </p:spPr>
        <p:txBody>
          <a:bodyPr/>
          <a:lstStyle/>
          <a:p>
            <a:r>
              <a:rPr lang="pt-BR" dirty="0" smtClean="0"/>
              <a:t>API de alto nível escrita em Python</a:t>
            </a:r>
          </a:p>
          <a:p>
            <a:r>
              <a:rPr lang="pt-BR" dirty="0"/>
              <a:t>Pode ser utilizado em conjunto com o </a:t>
            </a:r>
            <a:r>
              <a:rPr lang="pt-BR" dirty="0" err="1"/>
              <a:t>TensorFlow</a:t>
            </a:r>
            <a:r>
              <a:rPr lang="pt-BR" dirty="0"/>
              <a:t>,  </a:t>
            </a:r>
            <a:r>
              <a:rPr lang="pt-BR" dirty="0" err="1"/>
              <a:t>Theano</a:t>
            </a:r>
            <a:r>
              <a:rPr lang="pt-BR" dirty="0"/>
              <a:t> ou </a:t>
            </a:r>
            <a:r>
              <a:rPr lang="pt-BR" dirty="0" smtClean="0"/>
              <a:t>CNTK</a:t>
            </a:r>
          </a:p>
          <a:p>
            <a:r>
              <a:rPr lang="pt-BR" dirty="0" smtClean="0"/>
              <a:t>Auxilia </a:t>
            </a:r>
            <a:r>
              <a:rPr lang="pt-BR" dirty="0"/>
              <a:t>na criação, treinamento e </a:t>
            </a:r>
            <a:r>
              <a:rPr lang="pt-BR" dirty="0" smtClean="0"/>
              <a:t>execução do modelo da rede neural</a:t>
            </a:r>
          </a:p>
          <a:p>
            <a:r>
              <a:rPr lang="pt-BR" dirty="0" smtClean="0"/>
              <a:t>Remove a complexidade relacionado à matemática das redes</a:t>
            </a:r>
          </a:p>
          <a:p>
            <a:r>
              <a:rPr lang="pt-BR" dirty="0" smtClean="0"/>
              <a:t>Agiliza o processo de testes de performance</a:t>
            </a:r>
          </a:p>
          <a:p>
            <a:r>
              <a:rPr lang="pt-BR" dirty="0" smtClean="0"/>
              <a:t>Menos código, mais resultados em menos tempo</a:t>
            </a:r>
          </a:p>
          <a:p>
            <a:r>
              <a:rPr lang="pt-BR" b="1" dirty="0" smtClean="0"/>
              <a:t>NÃO</a:t>
            </a:r>
            <a:r>
              <a:rPr lang="pt-BR" dirty="0" smtClean="0"/>
              <a:t> substitui o conhecimento necessário para implementar as redes</a:t>
            </a:r>
          </a:p>
          <a:p>
            <a:endParaRPr lang="pt-BR" dirty="0" smtClean="0"/>
          </a:p>
        </p:txBody>
      </p:sp>
      <p:pic>
        <p:nvPicPr>
          <p:cNvPr id="4" name="Picture 2" descr="https://upload.wikimedia.org/wikipedia/commons/c/c9/Kera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71" y="382385"/>
            <a:ext cx="834019" cy="8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830</TotalTime>
  <Words>1004</Words>
  <Application>Microsoft Office PowerPoint</Application>
  <PresentationFormat>Apresentação na tela 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Impact</vt:lpstr>
      <vt:lpstr>Wingdings 2</vt:lpstr>
      <vt:lpstr>HDOfficeLightV0</vt:lpstr>
      <vt:lpstr>Badge</vt:lpstr>
      <vt:lpstr>Composição automática de partituras utilizando Aprendizado de Maquina</vt:lpstr>
      <vt:lpstr>OBJETIVO</vt:lpstr>
      <vt:lpstr>RESUMO</vt:lpstr>
      <vt:lpstr>Ferramentas &amp; Técnicas</vt:lpstr>
      <vt:lpstr>Sobre música e tempo</vt:lpstr>
      <vt:lpstr>Captação do Som e FFT</vt:lpstr>
      <vt:lpstr>Web Socket</vt:lpstr>
      <vt:lpstr>TENSORFLOW</vt:lpstr>
      <vt:lpstr>KERAS</vt:lpstr>
      <vt:lpstr>Como FUNCIONA</vt:lpstr>
      <vt:lpstr>REDE NEURAL</vt:lpstr>
      <vt:lpstr>CRIANDO A REDE Neural</vt:lpstr>
      <vt:lpstr>Arquivo resultante do FFT (DADOS DE ENTRADA da rede)</vt:lpstr>
      <vt:lpstr>Arquivo resultante da análise do MIDI (dADOS DE Saída DA REDE)</vt:lpstr>
      <vt:lpstr>CRIANDO A REDE Neural</vt:lpstr>
      <vt:lpstr>Modelo da rede</vt:lpstr>
      <vt:lpstr>CRIANDO A REDE Neural</vt:lpstr>
      <vt:lpstr>Treinamento</vt:lpstr>
      <vt:lpstr>SERVIDOR!</vt:lpstr>
      <vt:lpstr>SERVIDOR</vt:lpstr>
      <vt:lpstr>Funciona? SIM!</vt:lpstr>
      <vt:lpstr>Proximos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Composição de Partituras Automatizadas Através de Machine Learning Composing Automated Sheet Music with Machine Learning </dc:title>
  <dc:creator>João Augusto Silva Lêdo</dc:creator>
  <cp:lastModifiedBy>Leo</cp:lastModifiedBy>
  <cp:revision>89</cp:revision>
  <dcterms:created xsi:type="dcterms:W3CDTF">2017-05-25T22:44:39Z</dcterms:created>
  <dcterms:modified xsi:type="dcterms:W3CDTF">2017-10-05T22:13:37Z</dcterms:modified>
</cp:coreProperties>
</file>