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96" r:id="rId3"/>
    <p:sldId id="297" r:id="rId4"/>
    <p:sldId id="298" r:id="rId5"/>
    <p:sldId id="299" r:id="rId6"/>
    <p:sldId id="300" r:id="rId7"/>
    <p:sldId id="301" r:id="rId8"/>
    <p:sldId id="261" r:id="rId9"/>
    <p:sldId id="283" r:id="rId10"/>
    <p:sldId id="284" r:id="rId11"/>
    <p:sldId id="285" r:id="rId12"/>
    <p:sldId id="286" r:id="rId13"/>
    <p:sldId id="287" r:id="rId14"/>
    <p:sldId id="294" r:id="rId15"/>
    <p:sldId id="290" r:id="rId16"/>
    <p:sldId id="295" r:id="rId17"/>
    <p:sldId id="262" r:id="rId18"/>
    <p:sldId id="302" r:id="rId19"/>
    <p:sldId id="303" r:id="rId20"/>
    <p:sldId id="304" r:id="rId21"/>
    <p:sldId id="305" r:id="rId22"/>
    <p:sldId id="267" r:id="rId23"/>
    <p:sldId id="269" r:id="rId24"/>
    <p:sldId id="282" r:id="rId25"/>
    <p:sldId id="272" r:id="rId26"/>
    <p:sldId id="273" r:id="rId27"/>
    <p:sldId id="274" r:id="rId28"/>
    <p:sldId id="275" r:id="rId29"/>
    <p:sldId id="276" r:id="rId30"/>
    <p:sldId id="277" r:id="rId31"/>
    <p:sldId id="278" r:id="rId32"/>
    <p:sldId id="279" r:id="rId33"/>
    <p:sldId id="28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10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4AD1EF-AD7A-4365-8A64-37BB2D6C6777}" type="datetimeFigureOut">
              <a:rPr lang="en-US" smtClean="0"/>
              <a:t>4/20/2014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23023-1541-4CCE-B756-BB6B85DE2C1F}" type="slidenum">
              <a:rPr lang="en-US" smtClean="0"/>
              <a:t>‹#›</a:t>
            </a:fld>
            <a:endParaRPr lang="en-US"/>
          </a:p>
        </p:txBody>
      </p:sp>
    </p:spTree>
    <p:extLst>
      <p:ext uri="{BB962C8B-B14F-4D97-AF65-F5344CB8AC3E}">
        <p14:creationId xmlns:p14="http://schemas.microsoft.com/office/powerpoint/2010/main" val="1849842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4AD1EF-AD7A-4365-8A64-37BB2D6C6777}" type="datetimeFigureOut">
              <a:rPr lang="en-US" smtClean="0"/>
              <a:t>4/20/2014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23023-1541-4CCE-B756-BB6B85DE2C1F}" type="slidenum">
              <a:rPr lang="en-US" smtClean="0"/>
              <a:t>‹#›</a:t>
            </a:fld>
            <a:endParaRPr lang="en-US"/>
          </a:p>
        </p:txBody>
      </p:sp>
    </p:spTree>
    <p:extLst>
      <p:ext uri="{BB962C8B-B14F-4D97-AF65-F5344CB8AC3E}">
        <p14:creationId xmlns:p14="http://schemas.microsoft.com/office/powerpoint/2010/main" val="4008185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4AD1EF-AD7A-4365-8A64-37BB2D6C6777}" type="datetimeFigureOut">
              <a:rPr lang="en-US" smtClean="0"/>
              <a:t>4/20/2014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23023-1541-4CCE-B756-BB6B85DE2C1F}" type="slidenum">
              <a:rPr lang="en-US" smtClean="0"/>
              <a:t>‹#›</a:t>
            </a:fld>
            <a:endParaRPr lang="en-US"/>
          </a:p>
        </p:txBody>
      </p:sp>
    </p:spTree>
    <p:extLst>
      <p:ext uri="{BB962C8B-B14F-4D97-AF65-F5344CB8AC3E}">
        <p14:creationId xmlns:p14="http://schemas.microsoft.com/office/powerpoint/2010/main" val="362485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4AD1EF-AD7A-4365-8A64-37BB2D6C6777}" type="datetimeFigureOut">
              <a:rPr lang="en-US" smtClean="0"/>
              <a:t>4/20/2014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23023-1541-4CCE-B756-BB6B85DE2C1F}" type="slidenum">
              <a:rPr lang="en-US" smtClean="0"/>
              <a:t>‹#›</a:t>
            </a:fld>
            <a:endParaRPr lang="en-US"/>
          </a:p>
        </p:txBody>
      </p:sp>
    </p:spTree>
    <p:extLst>
      <p:ext uri="{BB962C8B-B14F-4D97-AF65-F5344CB8AC3E}">
        <p14:creationId xmlns:p14="http://schemas.microsoft.com/office/powerpoint/2010/main" val="1978743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4AD1EF-AD7A-4365-8A64-37BB2D6C6777}" type="datetimeFigureOut">
              <a:rPr lang="en-US" smtClean="0"/>
              <a:t>4/20/2014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23023-1541-4CCE-B756-BB6B85DE2C1F}" type="slidenum">
              <a:rPr lang="en-US" smtClean="0"/>
              <a:t>‹#›</a:t>
            </a:fld>
            <a:endParaRPr lang="en-US"/>
          </a:p>
        </p:txBody>
      </p:sp>
    </p:spTree>
    <p:extLst>
      <p:ext uri="{BB962C8B-B14F-4D97-AF65-F5344CB8AC3E}">
        <p14:creationId xmlns:p14="http://schemas.microsoft.com/office/powerpoint/2010/main" val="647956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4AD1EF-AD7A-4365-8A64-37BB2D6C6777}" type="datetimeFigureOut">
              <a:rPr lang="en-US" smtClean="0"/>
              <a:t>4/20/2014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23023-1541-4CCE-B756-BB6B85DE2C1F}" type="slidenum">
              <a:rPr lang="en-US" smtClean="0"/>
              <a:t>‹#›</a:t>
            </a:fld>
            <a:endParaRPr lang="en-US"/>
          </a:p>
        </p:txBody>
      </p:sp>
    </p:spTree>
    <p:extLst>
      <p:ext uri="{BB962C8B-B14F-4D97-AF65-F5344CB8AC3E}">
        <p14:creationId xmlns:p14="http://schemas.microsoft.com/office/powerpoint/2010/main" val="2419579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4AD1EF-AD7A-4365-8A64-37BB2D6C6777}" type="datetimeFigureOut">
              <a:rPr lang="en-US" smtClean="0"/>
              <a:t>4/20/2014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B23023-1541-4CCE-B756-BB6B85DE2C1F}" type="slidenum">
              <a:rPr lang="en-US" smtClean="0"/>
              <a:t>‹#›</a:t>
            </a:fld>
            <a:endParaRPr lang="en-US"/>
          </a:p>
        </p:txBody>
      </p:sp>
    </p:spTree>
    <p:extLst>
      <p:ext uri="{BB962C8B-B14F-4D97-AF65-F5344CB8AC3E}">
        <p14:creationId xmlns:p14="http://schemas.microsoft.com/office/powerpoint/2010/main" val="3338621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4AD1EF-AD7A-4365-8A64-37BB2D6C6777}" type="datetimeFigureOut">
              <a:rPr lang="en-US" smtClean="0"/>
              <a:t>4/20/2014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B23023-1541-4CCE-B756-BB6B85DE2C1F}" type="slidenum">
              <a:rPr lang="en-US" smtClean="0"/>
              <a:t>‹#›</a:t>
            </a:fld>
            <a:endParaRPr lang="en-US"/>
          </a:p>
        </p:txBody>
      </p:sp>
    </p:spTree>
    <p:extLst>
      <p:ext uri="{BB962C8B-B14F-4D97-AF65-F5344CB8AC3E}">
        <p14:creationId xmlns:p14="http://schemas.microsoft.com/office/powerpoint/2010/main" val="120421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4AD1EF-AD7A-4365-8A64-37BB2D6C6777}" type="datetimeFigureOut">
              <a:rPr lang="en-US" smtClean="0"/>
              <a:t>4/20/2014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B23023-1541-4CCE-B756-BB6B85DE2C1F}" type="slidenum">
              <a:rPr lang="en-US" smtClean="0"/>
              <a:t>‹#›</a:t>
            </a:fld>
            <a:endParaRPr lang="en-US"/>
          </a:p>
        </p:txBody>
      </p:sp>
    </p:spTree>
    <p:extLst>
      <p:ext uri="{BB962C8B-B14F-4D97-AF65-F5344CB8AC3E}">
        <p14:creationId xmlns:p14="http://schemas.microsoft.com/office/powerpoint/2010/main" val="3517777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4AD1EF-AD7A-4365-8A64-37BB2D6C6777}" type="datetimeFigureOut">
              <a:rPr lang="en-US" smtClean="0"/>
              <a:t>4/20/2014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23023-1541-4CCE-B756-BB6B85DE2C1F}" type="slidenum">
              <a:rPr lang="en-US" smtClean="0"/>
              <a:t>‹#›</a:t>
            </a:fld>
            <a:endParaRPr lang="en-US"/>
          </a:p>
        </p:txBody>
      </p:sp>
    </p:spTree>
    <p:extLst>
      <p:ext uri="{BB962C8B-B14F-4D97-AF65-F5344CB8AC3E}">
        <p14:creationId xmlns:p14="http://schemas.microsoft.com/office/powerpoint/2010/main" val="2252936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4AD1EF-AD7A-4365-8A64-37BB2D6C6777}" type="datetimeFigureOut">
              <a:rPr lang="en-US" smtClean="0"/>
              <a:t>4/20/2014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23023-1541-4CCE-B756-BB6B85DE2C1F}" type="slidenum">
              <a:rPr lang="en-US" smtClean="0"/>
              <a:t>‹#›</a:t>
            </a:fld>
            <a:endParaRPr lang="en-US"/>
          </a:p>
        </p:txBody>
      </p:sp>
    </p:spTree>
    <p:extLst>
      <p:ext uri="{BB962C8B-B14F-4D97-AF65-F5344CB8AC3E}">
        <p14:creationId xmlns:p14="http://schemas.microsoft.com/office/powerpoint/2010/main" val="3983960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4AD1EF-AD7A-4365-8A64-37BB2D6C6777}" type="datetimeFigureOut">
              <a:rPr lang="en-US" smtClean="0"/>
              <a:t>4/20/2014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B23023-1541-4CCE-B756-BB6B85DE2C1F}" type="slidenum">
              <a:rPr lang="en-US" smtClean="0"/>
              <a:t>‹#›</a:t>
            </a:fld>
            <a:endParaRPr lang="en-US"/>
          </a:p>
        </p:txBody>
      </p:sp>
    </p:spTree>
    <p:extLst>
      <p:ext uri="{BB962C8B-B14F-4D97-AF65-F5344CB8AC3E}">
        <p14:creationId xmlns:p14="http://schemas.microsoft.com/office/powerpoint/2010/main" val="2588218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6.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3.png"/><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
            </a:r>
            <a:r>
              <a:rPr lang="en-US" altLang="zh-CN" dirty="0" smtClean="0"/>
              <a:t>ation of p</a:t>
            </a:r>
            <a:r>
              <a:rPr lang="en-US" dirty="0" smtClean="0"/>
              <a:t>opulation, income, </a:t>
            </a:r>
            <a:r>
              <a:rPr lang="en-US" dirty="0"/>
              <a:t>c</a:t>
            </a:r>
            <a:r>
              <a:rPr lang="en-US" dirty="0" smtClean="0"/>
              <a:t>rime </a:t>
            </a:r>
            <a:r>
              <a:rPr lang="en-US" dirty="0"/>
              <a:t>a</a:t>
            </a:r>
            <a:r>
              <a:rPr lang="en-US" dirty="0" smtClean="0"/>
              <a:t>nd </a:t>
            </a:r>
            <a:r>
              <a:rPr lang="en-US" dirty="0"/>
              <a:t>b</a:t>
            </a:r>
            <a:r>
              <a:rPr lang="en-US" dirty="0" smtClean="0"/>
              <a:t>usiness </a:t>
            </a:r>
            <a:r>
              <a:rPr lang="en-US" dirty="0" smtClean="0"/>
              <a:t>d</a:t>
            </a:r>
            <a:r>
              <a:rPr lang="en-US" dirty="0" smtClean="0"/>
              <a:t>ata in Phoenix</a:t>
            </a:r>
            <a:endParaRPr lang="en-US" dirty="0"/>
          </a:p>
        </p:txBody>
      </p:sp>
      <p:sp>
        <p:nvSpPr>
          <p:cNvPr id="4" name="Content Placeholder 3"/>
          <p:cNvSpPr>
            <a:spLocks noGrp="1"/>
          </p:cNvSpPr>
          <p:nvPr>
            <p:ph idx="1"/>
          </p:nvPr>
        </p:nvSpPr>
        <p:spPr>
          <a:xfrm>
            <a:off x="8389762" y="4056040"/>
            <a:ext cx="1558636" cy="1679575"/>
          </a:xfrm>
        </p:spPr>
        <p:txBody>
          <a:bodyPr>
            <a:normAutofit fontScale="92500" lnSpcReduction="20000"/>
          </a:bodyPr>
          <a:lstStyle/>
          <a:p>
            <a:r>
              <a:rPr lang="en-US" dirty="0" smtClean="0"/>
              <a:t>Hong</a:t>
            </a:r>
          </a:p>
          <a:p>
            <a:r>
              <a:rPr lang="en-US" dirty="0" smtClean="0"/>
              <a:t>Lei</a:t>
            </a:r>
          </a:p>
          <a:p>
            <a:r>
              <a:rPr lang="en-US" dirty="0" err="1" smtClean="0"/>
              <a:t>Megha</a:t>
            </a:r>
            <a:endParaRPr lang="en-US" dirty="0" smtClean="0"/>
          </a:p>
          <a:p>
            <a:r>
              <a:rPr lang="en-US" dirty="0" err="1" smtClean="0"/>
              <a:t>Raghav</a:t>
            </a:r>
            <a:endParaRPr lang="en-US" dirty="0"/>
          </a:p>
        </p:txBody>
      </p:sp>
    </p:spTree>
    <p:extLst>
      <p:ext uri="{BB962C8B-B14F-4D97-AF65-F5344CB8AC3E}">
        <p14:creationId xmlns:p14="http://schemas.microsoft.com/office/powerpoint/2010/main" val="1653885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Menu Selection</a:t>
            </a:r>
            <a:endParaRPr lang="en-US" dirty="0"/>
          </a:p>
        </p:txBody>
      </p:sp>
      <p:pic>
        <p:nvPicPr>
          <p:cNvPr id="2051" name="Picture 3"/>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086337" y="2228145"/>
            <a:ext cx="222885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120459" y="1893193"/>
            <a:ext cx="4156621" cy="1508105"/>
          </a:xfrm>
          <a:prstGeom prst="rect">
            <a:avLst/>
          </a:prstGeom>
          <a:noFill/>
        </p:spPr>
        <p:txBody>
          <a:bodyPr wrap="square" rtlCol="0">
            <a:spAutoFit/>
          </a:bodyPr>
          <a:lstStyle/>
          <a:p>
            <a:r>
              <a:rPr lang="en-US" sz="2000" dirty="0" smtClean="0"/>
              <a:t>Use can select one of the 4 data sets:</a:t>
            </a:r>
            <a:endParaRPr lang="en-US" sz="2000" dirty="0" smtClean="0"/>
          </a:p>
          <a:p>
            <a:pPr marL="800100" lvl="1" indent="-342900">
              <a:buFont typeface="+mj-lt"/>
              <a:buAutoNum type="arabicPeriod"/>
            </a:pPr>
            <a:r>
              <a:rPr lang="en-US" dirty="0" smtClean="0"/>
              <a:t>Population</a:t>
            </a:r>
          </a:p>
          <a:p>
            <a:pPr marL="800100" lvl="1" indent="-342900">
              <a:buFont typeface="+mj-lt"/>
              <a:buAutoNum type="arabicPeriod"/>
            </a:pPr>
            <a:r>
              <a:rPr lang="en-US" dirty="0" smtClean="0"/>
              <a:t>Income</a:t>
            </a:r>
          </a:p>
          <a:p>
            <a:pPr marL="800100" lvl="1" indent="-342900">
              <a:buFont typeface="+mj-lt"/>
              <a:buAutoNum type="arabicPeriod"/>
            </a:pPr>
            <a:r>
              <a:rPr lang="en-US" dirty="0" smtClean="0"/>
              <a:t>Crime </a:t>
            </a:r>
            <a:endParaRPr lang="en-US" dirty="0" smtClean="0"/>
          </a:p>
          <a:p>
            <a:pPr marL="800100" lvl="1" indent="-342900">
              <a:buFont typeface="+mj-lt"/>
              <a:buAutoNum type="arabicPeriod"/>
            </a:pPr>
            <a:r>
              <a:rPr lang="en-US" dirty="0" smtClean="0"/>
              <a:t>Review </a:t>
            </a:r>
            <a:endParaRPr lang="en-US" dirty="0"/>
          </a:p>
        </p:txBody>
      </p:sp>
      <p:pic>
        <p:nvPicPr>
          <p:cNvPr id="2052"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086337" y="4062047"/>
            <a:ext cx="2209800"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120459" y="3865982"/>
            <a:ext cx="4965878" cy="954107"/>
          </a:xfrm>
          <a:prstGeom prst="rect">
            <a:avLst/>
          </a:prstGeom>
          <a:noFill/>
        </p:spPr>
        <p:txBody>
          <a:bodyPr wrap="square" rtlCol="0">
            <a:spAutoFit/>
          </a:bodyPr>
          <a:lstStyle/>
          <a:p>
            <a:r>
              <a:rPr lang="en-US" sz="2000" dirty="0" smtClean="0"/>
              <a:t>User </a:t>
            </a:r>
            <a:r>
              <a:rPr lang="en-US" sz="2000" dirty="0" smtClean="0"/>
              <a:t>can select one of the 2 classifications:</a:t>
            </a:r>
          </a:p>
          <a:p>
            <a:pPr marL="800100" lvl="1" indent="-342900">
              <a:buFont typeface="+mj-lt"/>
              <a:buAutoNum type="arabicPeriod"/>
            </a:pPr>
            <a:r>
              <a:rPr lang="en-US" dirty="0" smtClean="0"/>
              <a:t>Equal interval</a:t>
            </a:r>
          </a:p>
          <a:p>
            <a:pPr marL="800100" lvl="1" indent="-342900">
              <a:buFont typeface="+mj-lt"/>
              <a:buAutoNum type="arabicPeriod"/>
            </a:pPr>
            <a:r>
              <a:rPr lang="en-US" dirty="0" err="1" smtClean="0"/>
              <a:t>Quantile</a:t>
            </a:r>
            <a:r>
              <a:rPr lang="en-US" dirty="0" smtClean="0"/>
              <a:t> interval</a:t>
            </a:r>
            <a:endParaRPr lang="en-US" dirty="0"/>
          </a:p>
        </p:txBody>
      </p:sp>
    </p:spTree>
    <p:extLst>
      <p:ext uri="{BB962C8B-B14F-4D97-AF65-F5344CB8AC3E}">
        <p14:creationId xmlns:p14="http://schemas.microsoft.com/office/powerpoint/2010/main" val="12570171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Area Selection</a:t>
            </a:r>
            <a:endParaRPr lang="en-US" dirty="0"/>
          </a:p>
        </p:txBody>
      </p:sp>
      <p:sp>
        <p:nvSpPr>
          <p:cNvPr id="3" name="Content Placeholder 2"/>
          <p:cNvSpPr>
            <a:spLocks noGrp="1"/>
          </p:cNvSpPr>
          <p:nvPr>
            <p:ph sz="half" idx="1"/>
          </p:nvPr>
        </p:nvSpPr>
        <p:spPr>
          <a:xfrm>
            <a:off x="838199" y="1825625"/>
            <a:ext cx="4596685" cy="4072899"/>
          </a:xfrm>
        </p:spPr>
        <p:txBody>
          <a:bodyPr>
            <a:normAutofit/>
          </a:bodyPr>
          <a:lstStyle/>
          <a:p>
            <a:r>
              <a:rPr lang="en-US" sz="2000" dirty="0" smtClean="0"/>
              <a:t>Each tile in the map represents a Census </a:t>
            </a:r>
            <a:r>
              <a:rPr lang="en-US" sz="2000" dirty="0"/>
              <a:t>T</a:t>
            </a:r>
            <a:r>
              <a:rPr lang="en-US" sz="2000" dirty="0" smtClean="0"/>
              <a:t>ract.</a:t>
            </a:r>
          </a:p>
          <a:p>
            <a:r>
              <a:rPr lang="en-US" sz="2000" dirty="0" smtClean="0"/>
              <a:t>When a tile is selected, its information will be displayed in the info panel</a:t>
            </a:r>
          </a:p>
          <a:p>
            <a:r>
              <a:rPr lang="en-US" sz="2000" dirty="0" smtClean="0"/>
              <a:t>Also the Geoid will be sent to other modules.</a:t>
            </a:r>
            <a:endParaRPr lang="en-US" sz="2000" dirty="0" smtClean="0"/>
          </a:p>
          <a:p>
            <a:endParaRPr lang="en-US" sz="20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0874" y="1975097"/>
            <a:ext cx="2868433"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77549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Time Selection</a:t>
            </a:r>
            <a:endParaRPr lang="en-US" dirty="0"/>
          </a:p>
        </p:txBody>
      </p:sp>
      <p:sp>
        <p:nvSpPr>
          <p:cNvPr id="3" name="Content Placeholder 2"/>
          <p:cNvSpPr>
            <a:spLocks noGrp="1"/>
          </p:cNvSpPr>
          <p:nvPr>
            <p:ph sz="half" idx="1"/>
          </p:nvPr>
        </p:nvSpPr>
        <p:spPr>
          <a:xfrm>
            <a:off x="838200" y="2485623"/>
            <a:ext cx="5181600" cy="3691339"/>
          </a:xfrm>
        </p:spPr>
        <p:txBody>
          <a:bodyPr>
            <a:normAutofit/>
          </a:bodyPr>
          <a:lstStyle/>
          <a:p>
            <a:r>
              <a:rPr lang="en-US" sz="2000" dirty="0" smtClean="0"/>
              <a:t>The slide bar will allow user to select a time range between year 2012 and 2013.</a:t>
            </a:r>
          </a:p>
          <a:p>
            <a:r>
              <a:rPr lang="en-US" sz="2000" dirty="0" smtClean="0"/>
              <a:t>We will calculate the sum of crime number and review count in each Census Tract within that time range.</a:t>
            </a:r>
          </a:p>
          <a:p>
            <a:r>
              <a:rPr lang="en-US" sz="2000" dirty="0" smtClean="0"/>
              <a:t>The map then will visualize the data based on the selected classification scheme.</a:t>
            </a:r>
            <a:endParaRPr lang="en-US" sz="2000" dirty="0"/>
          </a:p>
        </p:txBody>
      </p:sp>
      <p:pic>
        <p:nvPicPr>
          <p:cNvPr id="4098"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40347" y="1742108"/>
            <a:ext cx="5181600" cy="52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5424" y="1723354"/>
            <a:ext cx="3609975" cy="377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59012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Time Selection</a:t>
            </a:r>
            <a:br>
              <a:rPr lang="en-US" dirty="0" smtClean="0"/>
            </a:br>
            <a:r>
              <a:rPr lang="en-US" sz="2400" dirty="0" smtClean="0"/>
              <a:t>Fixed and Dynamic Legend</a:t>
            </a:r>
            <a:endParaRPr lang="en-US" dirty="0"/>
          </a:p>
        </p:txBody>
      </p:sp>
      <p:sp>
        <p:nvSpPr>
          <p:cNvPr id="4" name="Content Placeholder 3"/>
          <p:cNvSpPr>
            <a:spLocks noGrp="1"/>
          </p:cNvSpPr>
          <p:nvPr>
            <p:ph sz="half" idx="2"/>
          </p:nvPr>
        </p:nvSpPr>
        <p:spPr/>
        <p:txBody>
          <a:bodyPr/>
          <a:lstStyle/>
          <a:p>
            <a:endParaRPr lang="en-US"/>
          </a:p>
        </p:txBody>
      </p:sp>
      <p:pic>
        <p:nvPicPr>
          <p:cNvPr id="5123" name="Picture 3"/>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164132" y="2828526"/>
            <a:ext cx="121920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8339" y="1790163"/>
            <a:ext cx="3077783" cy="3288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862885" y="1790163"/>
            <a:ext cx="4456090"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Initially, we calculated the intervals in the legend based on the full time range.</a:t>
            </a:r>
          </a:p>
          <a:p>
            <a:pPr marL="285750" indent="-285750">
              <a:buFont typeface="Arial" panose="020B0604020202020204" pitchFamily="34" charset="0"/>
              <a:buChar char="•"/>
            </a:pPr>
            <a:r>
              <a:rPr lang="en-US" dirty="0" smtClean="0"/>
              <a:t>One problem we encounter is when the selected time range is very small (e.g. 1 month),  the original intervals will not work very well anymore.</a:t>
            </a:r>
          </a:p>
          <a:p>
            <a:pPr marL="285750" indent="-285750">
              <a:buFont typeface="Arial" panose="020B0604020202020204" pitchFamily="34" charset="0"/>
              <a:buChar char="•"/>
            </a:pPr>
            <a:r>
              <a:rPr lang="en-US" dirty="0" smtClean="0"/>
              <a:t>As shown in the figure, most of the Census Tracts will fall into the lower range in the intervals.</a:t>
            </a:r>
            <a:endParaRPr lang="en-US" dirty="0"/>
          </a:p>
        </p:txBody>
      </p:sp>
    </p:spTree>
    <p:extLst>
      <p:ext uri="{BB962C8B-B14F-4D97-AF65-F5344CB8AC3E}">
        <p14:creationId xmlns:p14="http://schemas.microsoft.com/office/powerpoint/2010/main" val="16452619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872" y="2645603"/>
            <a:ext cx="4512963" cy="3866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885" y="2625745"/>
            <a:ext cx="4536143" cy="388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pPr algn="ctr"/>
            <a:r>
              <a:rPr lang="en-US" dirty="0" smtClean="0"/>
              <a:t>Time Selection</a:t>
            </a:r>
            <a:br>
              <a:rPr lang="en-US" dirty="0" smtClean="0"/>
            </a:br>
            <a:r>
              <a:rPr lang="en-US" sz="2400" dirty="0" smtClean="0"/>
              <a:t>Fixed and Dynamic Legend</a:t>
            </a:r>
            <a:endParaRPr lang="en-US" dirty="0"/>
          </a:p>
        </p:txBody>
      </p:sp>
      <p:pic>
        <p:nvPicPr>
          <p:cNvPr id="5123" name="Picture 3"/>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862885" y="2307626"/>
            <a:ext cx="121920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862885" y="1642245"/>
            <a:ext cx="445609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To fix the problem, we allow user to toggle between fixed and dynamic legend.</a:t>
            </a:r>
          </a:p>
        </p:txBody>
      </p:sp>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886" y="2615182"/>
            <a:ext cx="4536142" cy="3885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2886" y="2615182"/>
            <a:ext cx="4536143" cy="3885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7115" y="2625746"/>
            <a:ext cx="4536142" cy="3885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4"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61872" y="2288576"/>
            <a:ext cx="1123950"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7115" y="2625747"/>
            <a:ext cx="4536142" cy="3885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2885" y="2615182"/>
            <a:ext cx="4536142" cy="38859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4098"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76999" y="2645602"/>
            <a:ext cx="4512963" cy="3866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61873" y="2645603"/>
            <a:ext cx="4512962" cy="38725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61872" y="2645603"/>
            <a:ext cx="4528090" cy="3879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329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9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9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Time Chart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721" y="3664528"/>
            <a:ext cx="5743575"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270721" y="1551709"/>
            <a:ext cx="3578369"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Time chart will show the change crime number and review count for one particular Census Tract</a:t>
            </a:r>
          </a:p>
          <a:p>
            <a:pPr marL="285750" indent="-285750">
              <a:buFont typeface="Arial" panose="020B0604020202020204" pitchFamily="34" charset="0"/>
              <a:buChar char="•"/>
            </a:pPr>
            <a:r>
              <a:rPr lang="en-US" dirty="0" smtClean="0"/>
              <a:t>Red line represents crime number and green line represents review count</a:t>
            </a:r>
            <a:endParaRPr lang="en-US" dirty="0"/>
          </a:p>
        </p:txBody>
      </p:sp>
      <p:sp>
        <p:nvSpPr>
          <p:cNvPr id="7" name="TextBox 6"/>
          <p:cNvSpPr txBox="1"/>
          <p:nvPr/>
        </p:nvSpPr>
        <p:spPr>
          <a:xfrm>
            <a:off x="6908801" y="1551709"/>
            <a:ext cx="3121890"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User can also use the slide bar to select certain time range. So the time chart will visualize the change within that time range.</a:t>
            </a:r>
            <a:endParaRPr lang="en-US" dirty="0"/>
          </a:p>
        </p:txBody>
      </p:sp>
    </p:spTree>
    <p:extLst>
      <p:ext uri="{BB962C8B-B14F-4D97-AF65-F5344CB8AC3E}">
        <p14:creationId xmlns:p14="http://schemas.microsoft.com/office/powerpoint/2010/main" val="11845927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Scaling</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1619" y="4150887"/>
            <a:ext cx="5629275"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161619" y="1565564"/>
            <a:ext cx="4781981"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used linear scale for both x and y axis.</a:t>
            </a:r>
          </a:p>
          <a:p>
            <a:pPr marL="285750" indent="-285750">
              <a:buFont typeface="Arial" panose="020B0604020202020204" pitchFamily="34" charset="0"/>
              <a:buChar char="•"/>
            </a:pPr>
            <a:r>
              <a:rPr lang="en-US" dirty="0" smtClean="0"/>
              <a:t>In order to always show both lines in the graph, the scale of x and y axis will dynamically change based on user selection.</a:t>
            </a:r>
          </a:p>
          <a:p>
            <a:pPr marL="285750" indent="-285750">
              <a:buFont typeface="Arial" panose="020B0604020202020204" pitchFamily="34" charset="0"/>
              <a:buChar char="•"/>
            </a:pPr>
            <a:r>
              <a:rPr lang="en-US" dirty="0" smtClean="0"/>
              <a:t>x-axis will always have 20 sample points within the selected time range, but the interval between each sample point will change dynamically, the value in each sample point is the average of data over that interval.</a:t>
            </a:r>
            <a:endParaRPr lang="en-US" dirty="0"/>
          </a:p>
        </p:txBody>
      </p:sp>
      <p:sp>
        <p:nvSpPr>
          <p:cNvPr id="7" name="TextBox 6"/>
          <p:cNvSpPr txBox="1"/>
          <p:nvPr/>
        </p:nvSpPr>
        <p:spPr>
          <a:xfrm>
            <a:off x="6790895" y="1565564"/>
            <a:ext cx="4306596"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use separate y-axis for crime and review lines, the scaling of both y –axis will change based on the min and max value of selected sample points within the time range.</a:t>
            </a:r>
            <a:endParaRPr lang="en-US" dirty="0"/>
          </a:p>
        </p:txBody>
      </p:sp>
    </p:spTree>
    <p:extLst>
      <p:ext uri="{BB962C8B-B14F-4D97-AF65-F5344CB8AC3E}">
        <p14:creationId xmlns:p14="http://schemas.microsoft.com/office/powerpoint/2010/main" val="28727441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Lei Chen</a:t>
            </a:r>
            <a:endParaRPr lang="en-US" dirty="0"/>
          </a:p>
        </p:txBody>
      </p:sp>
      <p:sp>
        <p:nvSpPr>
          <p:cNvPr id="3" name="Content Placeholder 2"/>
          <p:cNvSpPr>
            <a:spLocks noGrp="1"/>
          </p:cNvSpPr>
          <p:nvPr>
            <p:ph idx="1"/>
          </p:nvPr>
        </p:nvSpPr>
        <p:spPr/>
        <p:txBody>
          <a:bodyPr/>
          <a:lstStyle/>
          <a:p>
            <a:r>
              <a:rPr lang="en-US" dirty="0" smtClean="0"/>
              <a:t>Chernoff Faces</a:t>
            </a:r>
          </a:p>
          <a:p>
            <a:r>
              <a:rPr lang="en-US" dirty="0" smtClean="0"/>
              <a:t>Proportional Symbol map</a:t>
            </a:r>
            <a:endParaRPr lang="en-US" dirty="0"/>
          </a:p>
          <a:p>
            <a:r>
              <a:rPr lang="en-US" dirty="0" smtClean="0"/>
              <a:t>Parallel Coordinates Graph</a:t>
            </a:r>
          </a:p>
          <a:p>
            <a:pPr marL="0" indent="0">
              <a:buNone/>
            </a:pPr>
            <a:endParaRPr lang="en-US" dirty="0" smtClean="0"/>
          </a:p>
        </p:txBody>
      </p:sp>
    </p:spTree>
    <p:extLst>
      <p:ext uri="{BB962C8B-B14F-4D97-AF65-F5344CB8AC3E}">
        <p14:creationId xmlns:p14="http://schemas.microsoft.com/office/powerpoint/2010/main" val="29932358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Chernoff Faces</a:t>
            </a:r>
            <a:endParaRPr lang="en-US" dirty="0"/>
          </a:p>
        </p:txBody>
      </p:sp>
      <p:sp>
        <p:nvSpPr>
          <p:cNvPr id="3" name="Content Placeholder 2"/>
          <p:cNvSpPr>
            <a:spLocks noGrp="1"/>
          </p:cNvSpPr>
          <p:nvPr>
            <p:ph idx="1"/>
          </p:nvPr>
        </p:nvSpPr>
        <p:spPr/>
        <p:txBody>
          <a:bodyPr/>
          <a:lstStyle/>
          <a:p>
            <a:pPr marL="0" indent="0">
              <a:buNone/>
            </a:pPr>
            <a:r>
              <a:rPr lang="en-US" dirty="0" smtClean="0"/>
              <a:t>Chernoff </a:t>
            </a:r>
            <a:r>
              <a:rPr lang="en-US" dirty="0"/>
              <a:t>Faces </a:t>
            </a:r>
            <a:r>
              <a:rPr lang="en-US" dirty="0" smtClean="0"/>
              <a:t>are used to </a:t>
            </a:r>
            <a:r>
              <a:rPr lang="en-US" dirty="0"/>
              <a:t>show the data of every census tracts</a:t>
            </a:r>
          </a:p>
          <a:p>
            <a:pPr marL="285750" indent="-285750"/>
            <a:endParaRPr lang="en-US" dirty="0"/>
          </a:p>
          <a:p>
            <a:pPr marL="285750" indent="-285750"/>
            <a:r>
              <a:rPr lang="en-US" dirty="0"/>
              <a:t>Encoding strategy</a:t>
            </a:r>
          </a:p>
          <a:p>
            <a:pPr marL="285750" indent="-285750"/>
            <a:r>
              <a:rPr lang="en-US" dirty="0"/>
              <a:t>Implementation</a:t>
            </a:r>
          </a:p>
          <a:p>
            <a:pPr marL="285750" indent="-285750"/>
            <a:r>
              <a:rPr lang="en-US" dirty="0"/>
              <a:t>Proportional symbol map</a:t>
            </a:r>
          </a:p>
          <a:p>
            <a:endParaRPr lang="en-US" dirty="0"/>
          </a:p>
        </p:txBody>
      </p:sp>
      <p:pic>
        <p:nvPicPr>
          <p:cNvPr id="4" name="Picture 3"/>
          <p:cNvPicPr>
            <a:picLocks noChangeAspect="1"/>
          </p:cNvPicPr>
          <p:nvPr/>
        </p:nvPicPr>
        <p:blipFill>
          <a:blip r:embed="rId2"/>
          <a:stretch>
            <a:fillRect/>
          </a:stretch>
        </p:blipFill>
        <p:spPr>
          <a:xfrm>
            <a:off x="5942912" y="2683937"/>
            <a:ext cx="3947674" cy="3493026"/>
          </a:xfrm>
          <a:prstGeom prst="rect">
            <a:avLst/>
          </a:prstGeom>
        </p:spPr>
      </p:pic>
    </p:spTree>
    <p:extLst>
      <p:ext uri="{BB962C8B-B14F-4D97-AF65-F5344CB8AC3E}">
        <p14:creationId xmlns:p14="http://schemas.microsoft.com/office/powerpoint/2010/main" val="20350713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Chernoff Faces Encoding</a:t>
            </a:r>
          </a:p>
        </p:txBody>
      </p:sp>
      <p:sp>
        <p:nvSpPr>
          <p:cNvPr id="3" name="Content Placeholder 2"/>
          <p:cNvSpPr>
            <a:spLocks noGrp="1"/>
          </p:cNvSpPr>
          <p:nvPr>
            <p:ph idx="1"/>
          </p:nvPr>
        </p:nvSpPr>
        <p:spPr>
          <a:xfrm>
            <a:off x="838200" y="1825625"/>
            <a:ext cx="2147371" cy="4351338"/>
          </a:xfrm>
        </p:spPr>
        <p:txBody>
          <a:bodyPr/>
          <a:lstStyle/>
          <a:p>
            <a:endParaRPr lang="en-US" dirty="0" smtClean="0"/>
          </a:p>
          <a:p>
            <a:r>
              <a:rPr lang="en-US" dirty="0" smtClean="0"/>
              <a:t>Population</a:t>
            </a:r>
          </a:p>
          <a:p>
            <a:endParaRPr lang="en-US" dirty="0"/>
          </a:p>
          <a:p>
            <a:endParaRPr lang="en-US" dirty="0" smtClean="0"/>
          </a:p>
          <a:p>
            <a:r>
              <a:rPr lang="en-US" dirty="0" smtClean="0"/>
              <a:t>Income</a:t>
            </a:r>
          </a:p>
          <a:p>
            <a:endParaRPr lang="en-US" dirty="0"/>
          </a:p>
          <a:p>
            <a:endParaRPr lang="en-US" dirty="0" smtClean="0"/>
          </a:p>
          <a:p>
            <a:r>
              <a:rPr lang="en-US" dirty="0" smtClean="0"/>
              <a:t>Crimes</a:t>
            </a:r>
            <a:endParaRPr lang="en-US" dirty="0"/>
          </a:p>
        </p:txBody>
      </p:sp>
      <p:pic>
        <p:nvPicPr>
          <p:cNvPr id="4" name="Picture 3"/>
          <p:cNvPicPr>
            <a:picLocks noChangeAspect="1"/>
          </p:cNvPicPr>
          <p:nvPr/>
        </p:nvPicPr>
        <p:blipFill>
          <a:blip r:embed="rId2"/>
          <a:stretch>
            <a:fillRect/>
          </a:stretch>
        </p:blipFill>
        <p:spPr>
          <a:xfrm>
            <a:off x="2985571" y="2034363"/>
            <a:ext cx="7334431" cy="975067"/>
          </a:xfrm>
          <a:prstGeom prst="rect">
            <a:avLst/>
          </a:prstGeom>
        </p:spPr>
      </p:pic>
      <p:pic>
        <p:nvPicPr>
          <p:cNvPr id="5" name="Picture 4"/>
          <p:cNvPicPr>
            <a:picLocks noChangeAspect="1"/>
          </p:cNvPicPr>
          <p:nvPr/>
        </p:nvPicPr>
        <p:blipFill>
          <a:blip r:embed="rId3"/>
          <a:stretch>
            <a:fillRect/>
          </a:stretch>
        </p:blipFill>
        <p:spPr>
          <a:xfrm>
            <a:off x="2985571" y="3599235"/>
            <a:ext cx="7334431" cy="946206"/>
          </a:xfrm>
          <a:prstGeom prst="rect">
            <a:avLst/>
          </a:prstGeom>
        </p:spPr>
      </p:pic>
      <p:pic>
        <p:nvPicPr>
          <p:cNvPr id="6" name="Picture 5"/>
          <p:cNvPicPr>
            <a:picLocks noChangeAspect="1"/>
          </p:cNvPicPr>
          <p:nvPr/>
        </p:nvPicPr>
        <p:blipFill>
          <a:blip r:embed="rId4"/>
          <a:stretch>
            <a:fillRect/>
          </a:stretch>
        </p:blipFill>
        <p:spPr>
          <a:xfrm>
            <a:off x="2985570" y="5136637"/>
            <a:ext cx="7334431" cy="908123"/>
          </a:xfrm>
          <a:prstGeom prst="rect">
            <a:avLst/>
          </a:prstGeom>
        </p:spPr>
      </p:pic>
    </p:spTree>
    <p:extLst>
      <p:ext uri="{BB962C8B-B14F-4D97-AF65-F5344CB8AC3E}">
        <p14:creationId xmlns:p14="http://schemas.microsoft.com/office/powerpoint/2010/main" val="1286764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838200" y="1690688"/>
            <a:ext cx="10515600" cy="4351338"/>
          </a:xfrm>
        </p:spPr>
        <p:txBody>
          <a:bodyPr/>
          <a:lstStyle/>
          <a:p>
            <a:pPr marL="0" indent="0">
              <a:buNone/>
            </a:pPr>
            <a:r>
              <a:rPr lang="en-US" dirty="0"/>
              <a:t>Our project consists of 4 major steps</a:t>
            </a:r>
            <a:r>
              <a:rPr lang="en-US" dirty="0" smtClean="0"/>
              <a:t>:</a:t>
            </a:r>
            <a:endParaRPr lang="en-US" dirty="0"/>
          </a:p>
          <a:p>
            <a:pPr marL="971550" lvl="1" indent="-514350">
              <a:buFont typeface="+mj-lt"/>
              <a:buAutoNum type="arabicPeriod"/>
            </a:pPr>
            <a:r>
              <a:rPr lang="en-US" dirty="0"/>
              <a:t>Data Extraction</a:t>
            </a:r>
          </a:p>
          <a:p>
            <a:pPr marL="971550" lvl="1" indent="-514350">
              <a:buFont typeface="+mj-lt"/>
              <a:buAutoNum type="arabicPeriod"/>
            </a:pPr>
            <a:r>
              <a:rPr lang="en-US" dirty="0"/>
              <a:t>Data Preprocessing</a:t>
            </a:r>
          </a:p>
          <a:p>
            <a:pPr marL="971550" lvl="1" indent="-514350">
              <a:buFont typeface="+mj-lt"/>
              <a:buAutoNum type="arabicPeriod"/>
            </a:pPr>
            <a:r>
              <a:rPr lang="en-US" dirty="0"/>
              <a:t>Data Analysis </a:t>
            </a:r>
          </a:p>
          <a:p>
            <a:pPr marL="971550" lvl="1" indent="-514350">
              <a:buFont typeface="+mj-lt"/>
              <a:buAutoNum type="arabicPeriod"/>
            </a:pPr>
            <a:r>
              <a:rPr lang="en-US" dirty="0"/>
              <a:t>Data Visualization</a:t>
            </a:r>
          </a:p>
          <a:p>
            <a:endParaRPr lang="en-US" dirty="0"/>
          </a:p>
          <a:p>
            <a:endParaRPr lang="en-US" dirty="0"/>
          </a:p>
        </p:txBody>
      </p:sp>
    </p:spTree>
    <p:extLst>
      <p:ext uri="{BB962C8B-B14F-4D97-AF65-F5344CB8AC3E}">
        <p14:creationId xmlns:p14="http://schemas.microsoft.com/office/powerpoint/2010/main" val="11577036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Chernoff Faces Encoding</a:t>
            </a:r>
            <a:endParaRPr lang="en-US" dirty="0"/>
          </a:p>
        </p:txBody>
      </p:sp>
      <p:sp>
        <p:nvSpPr>
          <p:cNvPr id="3" name="Content Placeholder 2"/>
          <p:cNvSpPr>
            <a:spLocks noGrp="1"/>
          </p:cNvSpPr>
          <p:nvPr>
            <p:ph idx="1"/>
          </p:nvPr>
        </p:nvSpPr>
        <p:spPr/>
        <p:txBody>
          <a:bodyPr/>
          <a:lstStyle/>
          <a:p>
            <a:endParaRPr lang="en-US" dirty="0" smtClean="0"/>
          </a:p>
          <a:p>
            <a:r>
              <a:rPr lang="en-US" dirty="0" smtClean="0"/>
              <a:t>Violence Crimes</a:t>
            </a:r>
          </a:p>
          <a:p>
            <a:endParaRPr lang="en-US" dirty="0"/>
          </a:p>
          <a:p>
            <a:endParaRPr lang="en-US" dirty="0" smtClean="0"/>
          </a:p>
          <a:p>
            <a:r>
              <a:rPr lang="en-US" dirty="0" smtClean="0"/>
              <a:t>Reviews</a:t>
            </a:r>
          </a:p>
          <a:p>
            <a:endParaRPr lang="en-US" dirty="0"/>
          </a:p>
          <a:p>
            <a:endParaRPr lang="en-US" dirty="0" smtClean="0"/>
          </a:p>
          <a:p>
            <a:r>
              <a:rPr lang="en-US" dirty="0" smtClean="0"/>
              <a:t>Average Rating</a:t>
            </a:r>
          </a:p>
          <a:p>
            <a:endParaRPr lang="en-US" dirty="0"/>
          </a:p>
          <a:p>
            <a:endParaRPr lang="en-US" dirty="0" smtClean="0"/>
          </a:p>
          <a:p>
            <a:endParaRPr lang="en-US" dirty="0" smtClean="0"/>
          </a:p>
        </p:txBody>
      </p:sp>
      <p:pic>
        <p:nvPicPr>
          <p:cNvPr id="5" name="Picture 4"/>
          <p:cNvPicPr>
            <a:picLocks noChangeAspect="1"/>
          </p:cNvPicPr>
          <p:nvPr/>
        </p:nvPicPr>
        <p:blipFill>
          <a:blip r:embed="rId2"/>
          <a:stretch>
            <a:fillRect/>
          </a:stretch>
        </p:blipFill>
        <p:spPr>
          <a:xfrm>
            <a:off x="4019370" y="1994053"/>
            <a:ext cx="7334430" cy="1048532"/>
          </a:xfrm>
          <a:prstGeom prst="rect">
            <a:avLst/>
          </a:prstGeom>
        </p:spPr>
      </p:pic>
      <p:pic>
        <p:nvPicPr>
          <p:cNvPr id="6" name="Picture 5"/>
          <p:cNvPicPr>
            <a:picLocks noChangeAspect="1"/>
          </p:cNvPicPr>
          <p:nvPr/>
        </p:nvPicPr>
        <p:blipFill>
          <a:blip r:embed="rId3"/>
          <a:stretch>
            <a:fillRect/>
          </a:stretch>
        </p:blipFill>
        <p:spPr>
          <a:xfrm>
            <a:off x="4019370" y="5142105"/>
            <a:ext cx="7334430" cy="956200"/>
          </a:xfrm>
          <a:prstGeom prst="rect">
            <a:avLst/>
          </a:prstGeom>
        </p:spPr>
      </p:pic>
      <p:pic>
        <p:nvPicPr>
          <p:cNvPr id="7" name="Picture 6"/>
          <p:cNvPicPr>
            <a:picLocks noChangeAspect="1"/>
          </p:cNvPicPr>
          <p:nvPr/>
        </p:nvPicPr>
        <p:blipFill>
          <a:blip r:embed="rId4"/>
          <a:stretch>
            <a:fillRect/>
          </a:stretch>
        </p:blipFill>
        <p:spPr>
          <a:xfrm>
            <a:off x="4019370" y="3651096"/>
            <a:ext cx="7334430" cy="919477"/>
          </a:xfrm>
          <a:prstGeom prst="rect">
            <a:avLst/>
          </a:prstGeom>
        </p:spPr>
      </p:pic>
    </p:spTree>
    <p:extLst>
      <p:ext uri="{BB962C8B-B14F-4D97-AF65-F5344CB8AC3E}">
        <p14:creationId xmlns:p14="http://schemas.microsoft.com/office/powerpoint/2010/main" val="535324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Chernoff Faces Implementation</a:t>
            </a:r>
            <a:endParaRPr lang="en-US" dirty="0"/>
          </a:p>
        </p:txBody>
      </p:sp>
      <p:sp>
        <p:nvSpPr>
          <p:cNvPr id="3" name="Content Placeholder 2"/>
          <p:cNvSpPr>
            <a:spLocks noGrp="1"/>
          </p:cNvSpPr>
          <p:nvPr>
            <p:ph idx="1"/>
          </p:nvPr>
        </p:nvSpPr>
        <p:spPr/>
        <p:txBody>
          <a:bodyPr/>
          <a:lstStyle/>
          <a:p>
            <a:pPr marL="342900" indent="-342900"/>
            <a:r>
              <a:rPr lang="en-US" dirty="0"/>
              <a:t>Use </a:t>
            </a:r>
            <a:r>
              <a:rPr lang="en-US" dirty="0" err="1"/>
              <a:t>Javascript</a:t>
            </a:r>
            <a:r>
              <a:rPr lang="en-US" dirty="0"/>
              <a:t> to draw on html &lt;canvas&gt;</a:t>
            </a:r>
          </a:p>
          <a:p>
            <a:pPr marL="342900" indent="-342900"/>
            <a:r>
              <a:rPr lang="en-US" dirty="0"/>
              <a:t>Use Leaflet library to </a:t>
            </a:r>
            <a:r>
              <a:rPr lang="en-US" dirty="0" smtClean="0"/>
              <a:t>integrate with map</a:t>
            </a:r>
            <a:endParaRPr lang="en-US" dirty="0"/>
          </a:p>
          <a:p>
            <a:pPr marL="342900" indent="-342900"/>
            <a:endParaRPr lang="en-US" dirty="0"/>
          </a:p>
          <a:p>
            <a:endParaRPr lang="en-US" dirty="0" smtClean="0"/>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838200" y="3152537"/>
            <a:ext cx="8206648" cy="1190232"/>
          </a:xfrm>
          <a:prstGeom prst="rect">
            <a:avLst/>
          </a:prstGeom>
        </p:spPr>
      </p:pic>
      <p:pic>
        <p:nvPicPr>
          <p:cNvPr id="8" name="Picture 7"/>
          <p:cNvPicPr>
            <a:picLocks noChangeAspect="1"/>
          </p:cNvPicPr>
          <p:nvPr/>
        </p:nvPicPr>
        <p:blipFill>
          <a:blip r:embed="rId3"/>
          <a:stretch>
            <a:fillRect/>
          </a:stretch>
        </p:blipFill>
        <p:spPr>
          <a:xfrm>
            <a:off x="3500896" y="4342769"/>
            <a:ext cx="2881255" cy="2339163"/>
          </a:xfrm>
          <a:prstGeom prst="rect">
            <a:avLst/>
          </a:prstGeom>
        </p:spPr>
      </p:pic>
    </p:spTree>
    <p:extLst>
      <p:ext uri="{BB962C8B-B14F-4D97-AF65-F5344CB8AC3E}">
        <p14:creationId xmlns:p14="http://schemas.microsoft.com/office/powerpoint/2010/main" val="3585658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Coordinates Graph</a:t>
            </a:r>
            <a:endParaRPr lang="en-US" dirty="0"/>
          </a:p>
        </p:txBody>
      </p:sp>
      <p:sp>
        <p:nvSpPr>
          <p:cNvPr id="6" name="TextBox 5"/>
          <p:cNvSpPr txBox="1"/>
          <p:nvPr/>
        </p:nvSpPr>
        <p:spPr>
          <a:xfrm>
            <a:off x="1981201" y="1417639"/>
            <a:ext cx="6267485" cy="2062103"/>
          </a:xfrm>
          <a:prstGeom prst="rect">
            <a:avLst/>
          </a:prstGeom>
          <a:noFill/>
        </p:spPr>
        <p:txBody>
          <a:bodyPr wrap="none" rtlCol="0">
            <a:spAutoFit/>
          </a:bodyPr>
          <a:lstStyle/>
          <a:p>
            <a:r>
              <a:rPr lang="en-US" sz="2000" dirty="0"/>
              <a:t>Show the following 6 numbers of the selected census tract</a:t>
            </a:r>
          </a:p>
          <a:p>
            <a:pPr marL="285750" indent="-285750">
              <a:buFont typeface="Arial" panose="020B0604020202020204" pitchFamily="34" charset="0"/>
              <a:buChar char="•"/>
            </a:pPr>
            <a:r>
              <a:rPr lang="en-US" dirty="0"/>
              <a:t>Population</a:t>
            </a:r>
          </a:p>
          <a:p>
            <a:pPr marL="285750" indent="-285750">
              <a:buFont typeface="Arial" panose="020B0604020202020204" pitchFamily="34" charset="0"/>
              <a:buChar char="•"/>
            </a:pPr>
            <a:r>
              <a:rPr lang="en-US" dirty="0"/>
              <a:t>Income</a:t>
            </a:r>
          </a:p>
          <a:p>
            <a:pPr marL="285750" indent="-285750">
              <a:buFont typeface="Arial" panose="020B0604020202020204" pitchFamily="34" charset="0"/>
              <a:buChar char="•"/>
            </a:pPr>
            <a:r>
              <a:rPr lang="en-US" dirty="0"/>
              <a:t>Total Crimes</a:t>
            </a:r>
          </a:p>
          <a:p>
            <a:pPr marL="285750" indent="-285750">
              <a:buFont typeface="Arial" panose="020B0604020202020204" pitchFamily="34" charset="0"/>
              <a:buChar char="•"/>
            </a:pPr>
            <a:r>
              <a:rPr lang="en-US" dirty="0"/>
              <a:t>Violence Crimes</a:t>
            </a:r>
          </a:p>
          <a:p>
            <a:pPr marL="285750" indent="-285750">
              <a:buFont typeface="Arial" panose="020B0604020202020204" pitchFamily="34" charset="0"/>
              <a:buChar char="•"/>
            </a:pPr>
            <a:r>
              <a:rPr lang="en-US" dirty="0"/>
              <a:t>Total Reviews</a:t>
            </a:r>
          </a:p>
          <a:p>
            <a:pPr marL="285750" indent="-285750">
              <a:buFont typeface="Arial" panose="020B0604020202020204" pitchFamily="34" charset="0"/>
              <a:buChar char="•"/>
            </a:pPr>
            <a:r>
              <a:rPr lang="en-US" dirty="0"/>
              <a:t>Average Rating</a:t>
            </a:r>
          </a:p>
        </p:txBody>
      </p:sp>
      <p:sp>
        <p:nvSpPr>
          <p:cNvPr id="10" name="TextBox 9"/>
          <p:cNvSpPr txBox="1"/>
          <p:nvPr/>
        </p:nvSpPr>
        <p:spPr>
          <a:xfrm>
            <a:off x="1981200" y="4499608"/>
            <a:ext cx="7282150" cy="1508105"/>
          </a:xfrm>
          <a:prstGeom prst="rect">
            <a:avLst/>
          </a:prstGeom>
          <a:noFill/>
        </p:spPr>
        <p:txBody>
          <a:bodyPr wrap="square" rtlCol="0">
            <a:spAutoFit/>
          </a:bodyPr>
          <a:lstStyle/>
          <a:p>
            <a:r>
              <a:rPr lang="en-US" sz="2000" dirty="0"/>
              <a:t>Lines</a:t>
            </a:r>
            <a:r>
              <a:rPr lang="en-US" dirty="0"/>
              <a:t>:</a:t>
            </a:r>
          </a:p>
          <a:p>
            <a:pPr marL="285750" indent="-285750">
              <a:buFont typeface="Arial" panose="020B0604020202020204" pitchFamily="34" charset="0"/>
              <a:buChar char="•"/>
            </a:pPr>
            <a:r>
              <a:rPr lang="en-US" dirty="0" err="1"/>
              <a:t>avg</a:t>
            </a:r>
            <a:r>
              <a:rPr lang="en-US" dirty="0"/>
              <a:t> = average</a:t>
            </a:r>
          </a:p>
          <a:p>
            <a:pPr marL="285750" indent="-285750">
              <a:buFont typeface="Arial" panose="020B0604020202020204" pitchFamily="34" charset="0"/>
              <a:buChar char="•"/>
            </a:pPr>
            <a:r>
              <a:rPr lang="en-US" dirty="0"/>
              <a:t>med = median</a:t>
            </a:r>
          </a:p>
          <a:p>
            <a:pPr marL="285750" indent="-285750">
              <a:buFont typeface="Arial" panose="020B0604020202020204" pitchFamily="34" charset="0"/>
              <a:buChar char="•"/>
            </a:pPr>
            <a:r>
              <a:rPr lang="en-US" dirty="0"/>
              <a:t>cur = current selected census tract</a:t>
            </a:r>
          </a:p>
          <a:p>
            <a:r>
              <a:rPr lang="en-US" dirty="0"/>
              <a:t>The average and median lines are based on all the census tracts. </a:t>
            </a:r>
          </a:p>
        </p:txBody>
      </p:sp>
      <p:pic>
        <p:nvPicPr>
          <p:cNvPr id="3" name="Picture 2"/>
          <p:cNvPicPr>
            <a:picLocks noChangeAspect="1"/>
          </p:cNvPicPr>
          <p:nvPr/>
        </p:nvPicPr>
        <p:blipFill>
          <a:blip r:embed="rId2"/>
          <a:stretch>
            <a:fillRect/>
          </a:stretch>
        </p:blipFill>
        <p:spPr>
          <a:xfrm>
            <a:off x="5424775" y="2108833"/>
            <a:ext cx="4361640" cy="2716555"/>
          </a:xfrm>
          <a:prstGeom prst="rect">
            <a:avLst/>
          </a:prstGeom>
        </p:spPr>
      </p:pic>
    </p:spTree>
    <p:extLst>
      <p:ext uri="{BB962C8B-B14F-4D97-AF65-F5344CB8AC3E}">
        <p14:creationId xmlns:p14="http://schemas.microsoft.com/office/powerpoint/2010/main" val="21733446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Crime type by hours</a:t>
            </a:r>
            <a:endParaRPr lang="en-US" dirty="0"/>
          </a:p>
        </p:txBody>
      </p:sp>
      <p:pic>
        <p:nvPicPr>
          <p:cNvPr id="7" name="Content Placeholder 6"/>
          <p:cNvPicPr>
            <a:picLocks noGrp="1" noChangeAspect="1"/>
          </p:cNvPicPr>
          <p:nvPr>
            <p:ph idx="1"/>
          </p:nvPr>
        </p:nvPicPr>
        <p:blipFill>
          <a:blip r:embed="rId2"/>
          <a:stretch>
            <a:fillRect/>
          </a:stretch>
        </p:blipFill>
        <p:spPr>
          <a:xfrm>
            <a:off x="2516592" y="1600201"/>
            <a:ext cx="7158816" cy="4525963"/>
          </a:xfrm>
          <a:prstGeom prst="rect">
            <a:avLst/>
          </a:prstGeom>
        </p:spPr>
      </p:pic>
      <p:sp>
        <p:nvSpPr>
          <p:cNvPr id="8" name="TextBox 7"/>
          <p:cNvSpPr txBox="1"/>
          <p:nvPr/>
        </p:nvSpPr>
        <p:spPr>
          <a:xfrm>
            <a:off x="2220817" y="6126164"/>
            <a:ext cx="2663358" cy="276999"/>
          </a:xfrm>
          <a:prstGeom prst="rect">
            <a:avLst/>
          </a:prstGeom>
          <a:noFill/>
        </p:spPr>
        <p:txBody>
          <a:bodyPr wrap="none" rtlCol="0">
            <a:spAutoFit/>
          </a:bodyPr>
          <a:lstStyle/>
          <a:p>
            <a:r>
              <a:rPr lang="en-US" sz="1200" dirty="0"/>
              <a:t>NOTE: -1 means no exact time specified</a:t>
            </a:r>
          </a:p>
        </p:txBody>
      </p:sp>
    </p:spTree>
    <p:extLst>
      <p:ext uri="{BB962C8B-B14F-4D97-AF65-F5344CB8AC3E}">
        <p14:creationId xmlns:p14="http://schemas.microsoft.com/office/powerpoint/2010/main" val="5276121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Mosaic Plot</a:t>
            </a:r>
            <a:endParaRPr lang="en-US" dirty="0"/>
          </a:p>
        </p:txBody>
      </p:sp>
      <p:pic>
        <p:nvPicPr>
          <p:cNvPr id="5" name="Picture 4"/>
          <p:cNvPicPr>
            <a:picLocks noChangeAspect="1"/>
          </p:cNvPicPr>
          <p:nvPr/>
        </p:nvPicPr>
        <p:blipFill>
          <a:blip r:embed="rId2"/>
          <a:stretch>
            <a:fillRect/>
          </a:stretch>
        </p:blipFill>
        <p:spPr>
          <a:xfrm>
            <a:off x="6372226" y="2371841"/>
            <a:ext cx="3838575" cy="2305050"/>
          </a:xfrm>
          <a:prstGeom prst="rect">
            <a:avLst/>
          </a:prstGeom>
        </p:spPr>
      </p:pic>
      <p:sp>
        <p:nvSpPr>
          <p:cNvPr id="6" name="TextBox 5"/>
          <p:cNvSpPr txBox="1"/>
          <p:nvPr/>
        </p:nvSpPr>
        <p:spPr>
          <a:xfrm>
            <a:off x="2129928" y="1417638"/>
            <a:ext cx="7442102" cy="3724096"/>
          </a:xfrm>
          <a:prstGeom prst="rect">
            <a:avLst/>
          </a:prstGeom>
          <a:noFill/>
        </p:spPr>
        <p:txBody>
          <a:bodyPr wrap="none" rtlCol="0">
            <a:spAutoFit/>
          </a:bodyPr>
          <a:lstStyle/>
          <a:p>
            <a:r>
              <a:rPr lang="en-US" sz="2000" dirty="0"/>
              <a:t>Show the top 5 most reviewed restaurants in the selected census tract</a:t>
            </a:r>
          </a:p>
          <a:p>
            <a:endParaRPr lang="en-US" dirty="0"/>
          </a:p>
          <a:p>
            <a:r>
              <a:rPr lang="en-US" dirty="0"/>
              <a:t>Split:</a:t>
            </a:r>
          </a:p>
          <a:p>
            <a:pPr marL="342900" indent="-342900">
              <a:buAutoNum type="arabicPeriod"/>
            </a:pPr>
            <a:r>
              <a:rPr lang="en-US" dirty="0"/>
              <a:t>Vertically split by total reviews</a:t>
            </a:r>
          </a:p>
          <a:p>
            <a:pPr marL="342900" indent="-342900">
              <a:buAutoNum type="arabicPeriod"/>
            </a:pPr>
            <a:r>
              <a:rPr lang="en-US" dirty="0"/>
              <a:t>Horizontally split by review ratings</a:t>
            </a:r>
          </a:p>
          <a:p>
            <a:endParaRPr lang="en-US" dirty="0"/>
          </a:p>
          <a:p>
            <a:r>
              <a:rPr lang="en-US" dirty="0"/>
              <a:t>Features:</a:t>
            </a:r>
          </a:p>
          <a:p>
            <a:pPr marL="285750" indent="-285750">
              <a:buFont typeface="Arial" panose="020B0604020202020204" pitchFamily="34" charset="0"/>
              <a:buChar char="•"/>
            </a:pPr>
            <a:r>
              <a:rPr lang="en-US" dirty="0"/>
              <a:t>Single selection</a:t>
            </a:r>
          </a:p>
          <a:p>
            <a:pPr marL="285750" indent="-285750">
              <a:buFont typeface="Arial" panose="020B0604020202020204" pitchFamily="34" charset="0"/>
              <a:buChar char="•"/>
            </a:pPr>
            <a:r>
              <a:rPr lang="en-US" dirty="0"/>
              <a:t>Popup name</a:t>
            </a:r>
          </a:p>
          <a:p>
            <a:pPr marL="285750" indent="-285750">
              <a:buFont typeface="Arial" panose="020B0604020202020204" pitchFamily="34" charset="0"/>
              <a:buChar char="•"/>
            </a:pPr>
            <a:r>
              <a:rPr lang="en-US" dirty="0"/>
              <a:t>Update by time range</a:t>
            </a:r>
          </a:p>
          <a:p>
            <a:endParaRPr lang="en-US" dirty="0"/>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092142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Cloud</a:t>
            </a:r>
            <a:endParaRPr lang="en-US" dirty="0"/>
          </a:p>
        </p:txBody>
      </p:sp>
      <p:sp>
        <p:nvSpPr>
          <p:cNvPr id="3" name="Content Placeholder 2"/>
          <p:cNvSpPr>
            <a:spLocks noGrp="1"/>
          </p:cNvSpPr>
          <p:nvPr>
            <p:ph idx="1"/>
          </p:nvPr>
        </p:nvSpPr>
        <p:spPr/>
        <p:txBody>
          <a:bodyPr/>
          <a:lstStyle/>
          <a:p>
            <a:r>
              <a:rPr lang="en-US" b="1" dirty="0" smtClean="0"/>
              <a:t>Data Extraction:</a:t>
            </a:r>
          </a:p>
          <a:p>
            <a:pPr marL="0" indent="0">
              <a:buNone/>
            </a:pPr>
            <a:r>
              <a:rPr lang="en-US" dirty="0"/>
              <a:t>	</a:t>
            </a:r>
            <a:r>
              <a:rPr lang="en-US" dirty="0" smtClean="0"/>
              <a:t>What data we need ? </a:t>
            </a:r>
          </a:p>
          <a:p>
            <a:pPr marL="0" indent="0">
              <a:buNone/>
            </a:pPr>
            <a:endParaRPr lang="en-US" dirty="0" smtClean="0"/>
          </a:p>
          <a:p>
            <a:pPr marL="0" indent="0">
              <a:buNone/>
            </a:pPr>
            <a:endParaRPr lang="en-US" dirty="0"/>
          </a:p>
        </p:txBody>
      </p:sp>
      <p:pic>
        <p:nvPicPr>
          <p:cNvPr id="7" name="Picture 6"/>
          <p:cNvPicPr>
            <a:picLocks noChangeAspect="1"/>
          </p:cNvPicPr>
          <p:nvPr/>
        </p:nvPicPr>
        <p:blipFill>
          <a:blip r:embed="rId2"/>
          <a:stretch>
            <a:fillRect/>
          </a:stretch>
        </p:blipFill>
        <p:spPr>
          <a:xfrm>
            <a:off x="2233612" y="3099814"/>
            <a:ext cx="7724775" cy="2619375"/>
          </a:xfrm>
          <a:prstGeom prst="rect">
            <a:avLst/>
          </a:prstGeom>
        </p:spPr>
      </p:pic>
    </p:spTree>
    <p:extLst>
      <p:ext uri="{BB962C8B-B14F-4D97-AF65-F5344CB8AC3E}">
        <p14:creationId xmlns:p14="http://schemas.microsoft.com/office/powerpoint/2010/main" val="10774819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3275" y="225051"/>
            <a:ext cx="8042276" cy="5718551"/>
          </a:xfrm>
        </p:spPr>
        <p:txBody>
          <a:bodyPr>
            <a:normAutofit lnSpcReduction="10000"/>
          </a:bodyPr>
          <a:lstStyle/>
          <a:p>
            <a:r>
              <a:rPr lang="en-US" dirty="0" smtClean="0"/>
              <a:t>How do we get this data ?</a:t>
            </a:r>
          </a:p>
          <a:p>
            <a:pPr lvl="1"/>
            <a:r>
              <a:rPr lang="en-US" dirty="0"/>
              <a:t>	</a:t>
            </a:r>
            <a:r>
              <a:rPr lang="en-US" dirty="0" smtClean="0"/>
              <a:t>No API support </a:t>
            </a:r>
          </a:p>
          <a:p>
            <a:pPr marL="679450" lvl="1" indent="-342900"/>
            <a:r>
              <a:rPr lang="en-US" dirty="0"/>
              <a:t>	</a:t>
            </a:r>
            <a:r>
              <a:rPr lang="en-US" dirty="0" smtClean="0"/>
              <a:t>Use a scraper program (but this is just for personal </a:t>
            </a:r>
          </a:p>
          <a:p>
            <a:pPr marL="336550" lvl="1" indent="0">
              <a:buNone/>
            </a:pPr>
            <a:r>
              <a:rPr lang="en-US" dirty="0"/>
              <a:t> </a:t>
            </a:r>
            <a:r>
              <a:rPr lang="en-US" dirty="0" smtClean="0"/>
              <a:t>      use and data is not distributed)</a:t>
            </a:r>
          </a:p>
          <a:p>
            <a:pPr marL="336550" lvl="1" indent="0">
              <a:buNone/>
            </a:pPr>
            <a:endParaRPr lang="en-US" dirty="0"/>
          </a:p>
          <a:p>
            <a:pPr marL="679450" lvl="1" indent="-342900"/>
            <a:endParaRPr lang="en-US" dirty="0" smtClean="0"/>
          </a:p>
          <a:p>
            <a:pPr marL="679450" lvl="1" indent="-342900"/>
            <a:endParaRPr lang="en-US" dirty="0"/>
          </a:p>
          <a:p>
            <a:pPr marL="679450" lvl="1" indent="-342900"/>
            <a:endParaRPr lang="en-US" dirty="0" smtClean="0"/>
          </a:p>
          <a:p>
            <a:pPr marL="679450" lvl="1" indent="-342900"/>
            <a:endParaRPr lang="en-US" dirty="0"/>
          </a:p>
          <a:p>
            <a:pPr marL="679450" lvl="1" indent="-342900"/>
            <a:endParaRPr lang="en-US" dirty="0" smtClean="0"/>
          </a:p>
          <a:p>
            <a:pPr marL="679450" lvl="1" indent="-342900"/>
            <a:endParaRPr lang="en-US" dirty="0"/>
          </a:p>
          <a:p>
            <a:pPr marL="679450" lvl="1" indent="-342900"/>
            <a:endParaRPr lang="en-US" dirty="0" smtClean="0"/>
          </a:p>
          <a:p>
            <a:pPr marL="679450" lvl="1" indent="-342900"/>
            <a:endParaRPr lang="en-US" dirty="0"/>
          </a:p>
          <a:p>
            <a:pPr marL="336550" lvl="1" indent="0">
              <a:buNone/>
            </a:pPr>
            <a:endParaRPr lang="en-US" dirty="0" smtClean="0"/>
          </a:p>
          <a:p>
            <a:pPr marL="336550" lvl="1" indent="0">
              <a:buNone/>
            </a:pPr>
            <a:r>
              <a:rPr lang="en-US" dirty="0" smtClean="0"/>
              <a:t>The </a:t>
            </a:r>
            <a:r>
              <a:rPr lang="en-US" dirty="0"/>
              <a:t>total reviews now become 99049. </a:t>
            </a:r>
          </a:p>
          <a:p>
            <a:pPr marL="336550" lvl="1" indent="0">
              <a:buNone/>
            </a:pPr>
            <a:endParaRPr lang="en-US" dirty="0"/>
          </a:p>
          <a:p>
            <a:pPr marL="336550" lvl="1" indent="0">
              <a:buNone/>
            </a:pPr>
            <a:endParaRPr lang="en-US" dirty="0"/>
          </a:p>
        </p:txBody>
      </p:sp>
      <p:pic>
        <p:nvPicPr>
          <p:cNvPr id="2" name="Picture 1"/>
          <p:cNvPicPr>
            <a:picLocks noChangeAspect="1"/>
          </p:cNvPicPr>
          <p:nvPr/>
        </p:nvPicPr>
        <p:blipFill>
          <a:blip r:embed="rId2"/>
          <a:stretch>
            <a:fillRect/>
          </a:stretch>
        </p:blipFill>
        <p:spPr>
          <a:xfrm>
            <a:off x="2073275" y="2326919"/>
            <a:ext cx="8042276" cy="2885578"/>
          </a:xfrm>
          <a:prstGeom prst="rect">
            <a:avLst/>
          </a:prstGeom>
        </p:spPr>
      </p:pic>
    </p:spTree>
    <p:extLst>
      <p:ext uri="{BB962C8B-B14F-4D97-AF65-F5344CB8AC3E}">
        <p14:creationId xmlns:p14="http://schemas.microsoft.com/office/powerpoint/2010/main" val="33223884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86837" y="892365"/>
            <a:ext cx="8042276" cy="6213823"/>
          </a:xfrm>
        </p:spPr>
        <p:txBody>
          <a:bodyPr/>
          <a:lstStyle/>
          <a:p>
            <a:r>
              <a:rPr lang="en-US" b="1" dirty="0" smtClean="0"/>
              <a:t>Data Preprocessing </a:t>
            </a:r>
            <a:endParaRPr lang="en-US" dirty="0" smtClean="0"/>
          </a:p>
          <a:p>
            <a:pPr lvl="1" algn="just"/>
            <a:r>
              <a:rPr lang="en-US" dirty="0" smtClean="0"/>
              <a:t>Tag cloud needs only the most frequent words</a:t>
            </a:r>
          </a:p>
          <a:p>
            <a:pPr lvl="1" algn="just"/>
            <a:r>
              <a:rPr lang="en-US" dirty="0" smtClean="0"/>
              <a:t>First, group the reviews together by restaurant for each of 24 months, the format of the data is as follows:</a:t>
            </a:r>
          </a:p>
          <a:p>
            <a:pPr marL="457200" lvl="1" indent="0" algn="just">
              <a:buNone/>
            </a:pPr>
            <a:r>
              <a:rPr lang="en-US" dirty="0" smtClean="0"/>
              <a:t>	</a:t>
            </a:r>
          </a:p>
          <a:p>
            <a:pPr marL="457200" lvl="1" indent="0" algn="just">
              <a:buNone/>
            </a:pPr>
            <a:r>
              <a:rPr lang="en-US" dirty="0" smtClean="0"/>
              <a:t>	&lt;Business ID&gt;  &lt; Date&gt; &lt;Review Content&gt;</a:t>
            </a:r>
          </a:p>
          <a:p>
            <a:pPr lvl="1" algn="just"/>
            <a:endParaRPr lang="en-US" dirty="0" smtClean="0"/>
          </a:p>
          <a:p>
            <a:pPr lvl="1" algn="just"/>
            <a:r>
              <a:rPr lang="en-US" dirty="0" smtClean="0"/>
              <a:t>We create a total of 24 files in the process</a:t>
            </a:r>
          </a:p>
          <a:p>
            <a:pPr lvl="1" algn="just"/>
            <a:r>
              <a:rPr lang="en-US" dirty="0" smtClean="0"/>
              <a:t>Advantage: Processing each of these files is faster than processing the whole file</a:t>
            </a:r>
          </a:p>
          <a:p>
            <a:pPr lvl="1" algn="just"/>
            <a:endParaRPr lang="en-US" dirty="0" smtClean="0"/>
          </a:p>
          <a:p>
            <a:pPr lvl="1" algn="just"/>
            <a:endParaRPr lang="en-US" dirty="0" smtClean="0"/>
          </a:p>
          <a:p>
            <a:pPr marL="349250" lvl="1" indent="0">
              <a:buNone/>
            </a:pPr>
            <a:endParaRPr lang="en-US" dirty="0"/>
          </a:p>
        </p:txBody>
      </p:sp>
    </p:spTree>
    <p:extLst>
      <p:ext uri="{BB962C8B-B14F-4D97-AF65-F5344CB8AC3E}">
        <p14:creationId xmlns:p14="http://schemas.microsoft.com/office/powerpoint/2010/main" val="19277746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3275" y="581650"/>
            <a:ext cx="8042276" cy="6062386"/>
          </a:xfrm>
        </p:spPr>
        <p:txBody>
          <a:bodyPr/>
          <a:lstStyle/>
          <a:p>
            <a:r>
              <a:rPr lang="en-US" b="1" dirty="0"/>
              <a:t>Data Preprocessing </a:t>
            </a:r>
            <a:r>
              <a:rPr lang="en-US" dirty="0"/>
              <a:t>(contd.,)</a:t>
            </a:r>
          </a:p>
          <a:p>
            <a:pPr lvl="1"/>
            <a:r>
              <a:rPr lang="en-US" dirty="0" smtClean="0"/>
              <a:t>Next, group each of these months by business id</a:t>
            </a:r>
          </a:p>
          <a:p>
            <a:pPr lvl="2"/>
            <a:r>
              <a:rPr lang="en-US" dirty="0" smtClean="0"/>
              <a:t>The data has business id as the key and review content as the value</a:t>
            </a:r>
          </a:p>
          <a:p>
            <a:pPr lvl="2"/>
            <a:r>
              <a:rPr lang="en-US" dirty="0" smtClean="0"/>
              <a:t>&lt;Business ID&gt; &lt;Review Content&gt;</a:t>
            </a:r>
            <a:endParaRPr lang="en-US" dirty="0"/>
          </a:p>
          <a:p>
            <a:pPr marL="349250" lvl="1" indent="0">
              <a:buNone/>
            </a:pPr>
            <a:endParaRPr lang="en-US" dirty="0" smtClean="0"/>
          </a:p>
          <a:p>
            <a:pPr marL="349250" lvl="1" indent="0">
              <a:buNone/>
            </a:pPr>
            <a:endParaRPr lang="en-US" dirty="0" smtClean="0"/>
          </a:p>
          <a:p>
            <a:pPr lvl="1"/>
            <a:r>
              <a:rPr lang="en-US" dirty="0" smtClean="0"/>
              <a:t>Now, perform a word count on the above file</a:t>
            </a:r>
          </a:p>
          <a:p>
            <a:pPr lvl="2"/>
            <a:r>
              <a:rPr lang="en-US" dirty="0" smtClean="0"/>
              <a:t>The data now has business id as the key and top 20 frequently used words as the value</a:t>
            </a:r>
          </a:p>
          <a:p>
            <a:pPr lvl="2"/>
            <a:r>
              <a:rPr lang="en-US" dirty="0" smtClean="0"/>
              <a:t>&lt;Business ID&gt; &lt;W1_C1;W2_C2:….&gt;</a:t>
            </a:r>
          </a:p>
          <a:p>
            <a:pPr lvl="1"/>
            <a:endParaRPr lang="en-US" dirty="0" smtClean="0"/>
          </a:p>
          <a:p>
            <a:pPr lvl="1"/>
            <a:endParaRPr lang="en-US" dirty="0"/>
          </a:p>
        </p:txBody>
      </p:sp>
    </p:spTree>
    <p:extLst>
      <p:ext uri="{BB962C8B-B14F-4D97-AF65-F5344CB8AC3E}">
        <p14:creationId xmlns:p14="http://schemas.microsoft.com/office/powerpoint/2010/main" val="30220812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3275" y="889001"/>
            <a:ext cx="8042276" cy="5054601"/>
          </a:xfrm>
        </p:spPr>
        <p:txBody>
          <a:bodyPr/>
          <a:lstStyle/>
          <a:p>
            <a:r>
              <a:rPr lang="en-US" b="1" dirty="0"/>
              <a:t>Data Preprocessing </a:t>
            </a:r>
            <a:r>
              <a:rPr lang="en-US" dirty="0"/>
              <a:t>(contd.,)</a:t>
            </a:r>
          </a:p>
          <a:p>
            <a:pPr lvl="1"/>
            <a:r>
              <a:rPr lang="en-US" dirty="0" smtClean="0"/>
              <a:t>Merge these files to form one big table</a:t>
            </a:r>
          </a:p>
          <a:p>
            <a:pPr marL="974725" lvl="2" indent="-342900"/>
            <a:r>
              <a:rPr lang="en-US" dirty="0" smtClean="0"/>
              <a:t>There are a more that 4000 restaurants in Phoenix area</a:t>
            </a:r>
          </a:p>
          <a:p>
            <a:pPr lvl="2"/>
            <a:r>
              <a:rPr lang="en-US" dirty="0" smtClean="0"/>
              <a:t>&lt;Business ID&gt; &lt;Month1&gt; &lt;Month2&gt;&lt;Month3&gt;……</a:t>
            </a:r>
            <a:endParaRPr lang="en-US" dirty="0"/>
          </a:p>
          <a:p>
            <a:pPr marL="349250" lvl="1" indent="0">
              <a:buNone/>
            </a:pPr>
            <a:endParaRPr lang="en-US" dirty="0" smtClean="0"/>
          </a:p>
          <a:p>
            <a:pPr lvl="1"/>
            <a:r>
              <a:rPr lang="en-US" dirty="0" smtClean="0"/>
              <a:t>Convert this file into a .js file to use it in visualization</a:t>
            </a:r>
          </a:p>
          <a:p>
            <a:pPr lvl="2"/>
            <a:r>
              <a:rPr lang="en-US" dirty="0" smtClean="0"/>
              <a:t>The data is stored in the form of an array with each element for a business id.</a:t>
            </a:r>
          </a:p>
          <a:p>
            <a:pPr lvl="2"/>
            <a:r>
              <a:rPr lang="en-US" dirty="0" smtClean="0"/>
              <a:t> WordCount [“Business ID”] = [“Month1”,”Month2”,…….]</a:t>
            </a:r>
          </a:p>
          <a:p>
            <a:pPr lvl="1"/>
            <a:endParaRPr lang="en-US" dirty="0"/>
          </a:p>
          <a:p>
            <a:pPr marL="349250" lvl="1" indent="0">
              <a:buNone/>
            </a:pPr>
            <a:endParaRPr lang="en-US" dirty="0"/>
          </a:p>
        </p:txBody>
      </p:sp>
    </p:spTree>
    <p:extLst>
      <p:ext uri="{BB962C8B-B14F-4D97-AF65-F5344CB8AC3E}">
        <p14:creationId xmlns:p14="http://schemas.microsoft.com/office/powerpoint/2010/main" val="109479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Extraction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Time range:</a:t>
            </a:r>
          </a:p>
          <a:p>
            <a:pPr lvl="1"/>
            <a:r>
              <a:rPr lang="en-US" dirty="0" smtClean="0"/>
              <a:t>2012 – 2013</a:t>
            </a:r>
          </a:p>
          <a:p>
            <a:pPr marL="0" indent="0">
              <a:buNone/>
            </a:pPr>
            <a:endParaRPr lang="en-US" dirty="0" smtClean="0"/>
          </a:p>
          <a:p>
            <a:pPr marL="0" indent="0">
              <a:buNone/>
            </a:pPr>
            <a:r>
              <a:rPr lang="en-US" dirty="0" smtClean="0"/>
              <a:t>Geographical range:</a:t>
            </a:r>
          </a:p>
          <a:p>
            <a:pPr lvl="1"/>
            <a:r>
              <a:rPr lang="en-US" dirty="0" smtClean="0"/>
              <a:t>Phoenix</a:t>
            </a:r>
          </a:p>
          <a:p>
            <a:pPr marL="0" indent="0">
              <a:buNone/>
            </a:pPr>
            <a:endParaRPr lang="en-US" dirty="0"/>
          </a:p>
          <a:p>
            <a:pPr marL="0" indent="0">
              <a:buNone/>
            </a:pPr>
            <a:r>
              <a:rPr lang="en-US" dirty="0" smtClean="0"/>
              <a:t>Keywords:</a:t>
            </a:r>
          </a:p>
          <a:p>
            <a:pPr lvl="1"/>
            <a:r>
              <a:rPr lang="en-US" dirty="0" smtClean="0"/>
              <a:t>Census Tract (Geoid)</a:t>
            </a:r>
          </a:p>
          <a:p>
            <a:pPr lvl="1"/>
            <a:r>
              <a:rPr lang="en-US" dirty="0" err="1" smtClean="0"/>
              <a:t>BusinessID</a:t>
            </a:r>
            <a:endParaRPr lang="en-US" dirty="0"/>
          </a:p>
        </p:txBody>
      </p:sp>
    </p:spTree>
    <p:extLst>
      <p:ext uri="{BB962C8B-B14F-4D97-AF65-F5344CB8AC3E}">
        <p14:creationId xmlns:p14="http://schemas.microsoft.com/office/powerpoint/2010/main" val="2797077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3275" y="578557"/>
            <a:ext cx="8042276" cy="5365045"/>
          </a:xfrm>
        </p:spPr>
        <p:txBody>
          <a:bodyPr/>
          <a:lstStyle/>
          <a:p>
            <a:r>
              <a:rPr lang="en-US" b="1" dirty="0" smtClean="0"/>
              <a:t>Data Visualization</a:t>
            </a:r>
          </a:p>
          <a:p>
            <a:pPr lvl="1"/>
            <a:r>
              <a:rPr lang="en-US" dirty="0" smtClean="0"/>
              <a:t>Inputs</a:t>
            </a:r>
          </a:p>
          <a:p>
            <a:pPr marL="1089025" lvl="2" indent="-457200">
              <a:buFont typeface="+mj-lt"/>
              <a:buAutoNum type="arabicPeriod"/>
            </a:pPr>
            <a:r>
              <a:rPr lang="en-US" dirty="0" smtClean="0"/>
              <a:t>From Mosaic plot (Business I</a:t>
            </a:r>
            <a:r>
              <a:rPr lang="en-US" dirty="0"/>
              <a:t>D</a:t>
            </a:r>
            <a:r>
              <a:rPr lang="en-US" dirty="0" smtClean="0"/>
              <a:t>)</a:t>
            </a:r>
          </a:p>
          <a:p>
            <a:pPr marL="1089025" lvl="2" indent="-457200">
              <a:buFont typeface="+mj-lt"/>
              <a:buAutoNum type="arabicPeriod"/>
            </a:pPr>
            <a:r>
              <a:rPr lang="en-US" dirty="0" smtClean="0"/>
              <a:t>From slider (time range)</a:t>
            </a:r>
          </a:p>
          <a:p>
            <a:pPr lvl="1"/>
            <a:r>
              <a:rPr lang="en-US" dirty="0" smtClean="0"/>
              <a:t>Any changes generate a new tag cloud</a:t>
            </a:r>
          </a:p>
          <a:p>
            <a:pPr lvl="1"/>
            <a:r>
              <a:rPr lang="en-US" dirty="0" smtClean="0"/>
              <a:t>Visual variable used is the size of the word, which encodes the frequency of the word</a:t>
            </a:r>
          </a:p>
          <a:p>
            <a:pPr lvl="1"/>
            <a:r>
              <a:rPr lang="en-US" dirty="0" smtClean="0"/>
              <a:t>Color </a:t>
            </a:r>
            <a:r>
              <a:rPr lang="en-US" dirty="0"/>
              <a:t>has no </a:t>
            </a:r>
            <a:r>
              <a:rPr lang="en-US" dirty="0" smtClean="0"/>
              <a:t>encoding </a:t>
            </a:r>
            <a:r>
              <a:rPr lang="en-US" dirty="0"/>
              <a:t>and is random (rainbow color scheme)</a:t>
            </a:r>
          </a:p>
          <a:p>
            <a:pPr lvl="1"/>
            <a:r>
              <a:rPr lang="en-US" dirty="0" smtClean="0"/>
              <a:t>Orientation of the word is changed to better utilize the screen space</a:t>
            </a:r>
            <a:endParaRPr lang="en-US" dirty="0"/>
          </a:p>
        </p:txBody>
      </p:sp>
    </p:spTree>
    <p:extLst>
      <p:ext uri="{BB962C8B-B14F-4D97-AF65-F5344CB8AC3E}">
        <p14:creationId xmlns:p14="http://schemas.microsoft.com/office/powerpoint/2010/main" val="12582297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3275" y="677333"/>
            <a:ext cx="8042276" cy="5266268"/>
          </a:xfrm>
        </p:spPr>
        <p:txBody>
          <a:bodyPr/>
          <a:lstStyle/>
          <a:p>
            <a:r>
              <a:rPr lang="en-US" dirty="0" smtClean="0"/>
              <a:t>How we do it ?</a:t>
            </a:r>
          </a:p>
          <a:p>
            <a:pPr lvl="1" algn="just"/>
            <a:r>
              <a:rPr lang="en-US" dirty="0" smtClean="0"/>
              <a:t>Hash Table to get the top 20 words for the given business id and time range</a:t>
            </a:r>
          </a:p>
          <a:p>
            <a:pPr lvl="1" algn="just"/>
            <a:r>
              <a:rPr lang="en-US" dirty="0" smtClean="0"/>
              <a:t>Create a canvas and append these top 20 words with decreasing order of sizes and random colors and orientation</a:t>
            </a:r>
          </a:p>
          <a:p>
            <a:pPr lvl="1" algn="just"/>
            <a:r>
              <a:rPr lang="en-US" dirty="0" smtClean="0"/>
              <a:t>The draw() function from d3.js library is then used to draw the words on to the screen</a:t>
            </a:r>
            <a:endParaRPr lang="en-US" dirty="0"/>
          </a:p>
        </p:txBody>
      </p:sp>
    </p:spTree>
    <p:extLst>
      <p:ext uri="{BB962C8B-B14F-4D97-AF65-F5344CB8AC3E}">
        <p14:creationId xmlns:p14="http://schemas.microsoft.com/office/powerpoint/2010/main" val="9720333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3275" y="385801"/>
            <a:ext cx="8042276" cy="5557801"/>
          </a:xfrm>
        </p:spPr>
        <p:txBody>
          <a:bodyPr/>
          <a:lstStyle/>
          <a:p>
            <a:r>
              <a:rPr lang="en-US" b="1" dirty="0"/>
              <a:t>Data </a:t>
            </a:r>
            <a:r>
              <a:rPr lang="en-US" b="1" dirty="0" smtClean="0"/>
              <a:t>Visualization (contd.,)</a:t>
            </a:r>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pPr marL="0" indent="0" algn="ctr">
              <a:buNone/>
            </a:pPr>
            <a:r>
              <a:rPr lang="en-US" sz="1200" b="1" dirty="0"/>
              <a:t>TAG CLOUD FOR GALLAGHER’S SPORTS GRILL</a:t>
            </a:r>
          </a:p>
          <a:p>
            <a:endParaRPr lang="en-US" dirty="0"/>
          </a:p>
        </p:txBody>
      </p:sp>
      <p:pic>
        <p:nvPicPr>
          <p:cNvPr id="5" name="Picture 4"/>
          <p:cNvPicPr>
            <a:picLocks noChangeAspect="1"/>
          </p:cNvPicPr>
          <p:nvPr/>
        </p:nvPicPr>
        <p:blipFill>
          <a:blip r:embed="rId2"/>
          <a:stretch>
            <a:fillRect/>
          </a:stretch>
        </p:blipFill>
        <p:spPr>
          <a:xfrm>
            <a:off x="2384985" y="990601"/>
            <a:ext cx="7730567" cy="4201627"/>
          </a:xfrm>
          <a:prstGeom prst="rect">
            <a:avLst/>
          </a:prstGeom>
        </p:spPr>
      </p:pic>
    </p:spTree>
    <p:extLst>
      <p:ext uri="{BB962C8B-B14F-4D97-AF65-F5344CB8AC3E}">
        <p14:creationId xmlns:p14="http://schemas.microsoft.com/office/powerpoint/2010/main" val="7395718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Uses:</a:t>
            </a:r>
          </a:p>
          <a:p>
            <a:pPr lvl="1"/>
            <a:r>
              <a:rPr lang="en-US" dirty="0" smtClean="0"/>
              <a:t>Gives the overview of a particular place</a:t>
            </a:r>
          </a:p>
          <a:p>
            <a:pPr lvl="1"/>
            <a:r>
              <a:rPr lang="en-US" dirty="0" smtClean="0"/>
              <a:t>Avoid extensive web search to locate what’s best and trending in a particular restaurant</a:t>
            </a:r>
          </a:p>
          <a:p>
            <a:pPr lvl="1"/>
            <a:endParaRPr lang="en-US" dirty="0"/>
          </a:p>
        </p:txBody>
      </p:sp>
    </p:spTree>
    <p:extLst>
      <p:ext uri="{BB962C8B-B14F-4D97-AF65-F5344CB8AC3E}">
        <p14:creationId xmlns:p14="http://schemas.microsoft.com/office/powerpoint/2010/main" val="3126719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Extraction</a:t>
            </a:r>
            <a:endParaRPr lang="en-US" dirty="0"/>
          </a:p>
        </p:txBody>
      </p:sp>
      <p:sp>
        <p:nvSpPr>
          <p:cNvPr id="4" name="Content Placeholder 3"/>
          <p:cNvSpPr>
            <a:spLocks noGrp="1"/>
          </p:cNvSpPr>
          <p:nvPr>
            <p:ph idx="1"/>
          </p:nvPr>
        </p:nvSpPr>
        <p:spPr>
          <a:xfrm>
            <a:off x="838200" y="1825625"/>
            <a:ext cx="10515600" cy="4762462"/>
          </a:xfrm>
        </p:spPr>
        <p:txBody>
          <a:bodyPr/>
          <a:lstStyle/>
          <a:p>
            <a:pPr marL="0" indent="0">
              <a:buNone/>
            </a:pPr>
            <a:r>
              <a:rPr lang="en-US" sz="2400" b="1" dirty="0" smtClean="0"/>
              <a:t>Population and income data:</a:t>
            </a:r>
          </a:p>
          <a:p>
            <a:pPr lvl="1"/>
            <a:r>
              <a:rPr lang="en-US" sz="2000" dirty="0" smtClean="0"/>
              <a:t>Downloaded from census.gov</a:t>
            </a:r>
          </a:p>
          <a:p>
            <a:pPr lvl="1"/>
            <a:r>
              <a:rPr lang="en-US" sz="2000" dirty="0" smtClean="0"/>
              <a:t>&lt;Geoid&gt; &lt;Value&gt;</a:t>
            </a:r>
          </a:p>
          <a:p>
            <a:pPr lvl="1"/>
            <a:r>
              <a:rPr lang="en-US" sz="2000" dirty="0" smtClean="0"/>
              <a:t>535 records</a:t>
            </a:r>
          </a:p>
          <a:p>
            <a:pPr marL="0" indent="0">
              <a:buNone/>
            </a:pPr>
            <a:r>
              <a:rPr lang="en-US" sz="2400" b="1" dirty="0" smtClean="0"/>
              <a:t>Crime data:</a:t>
            </a:r>
          </a:p>
          <a:p>
            <a:pPr lvl="1"/>
            <a:r>
              <a:rPr lang="en-US" sz="2000" dirty="0" smtClean="0"/>
              <a:t>Scraped from spotcrime.com(*)</a:t>
            </a:r>
          </a:p>
          <a:p>
            <a:pPr lvl="1"/>
            <a:r>
              <a:rPr lang="en-US" sz="2000" dirty="0" smtClean="0"/>
              <a:t>&lt;Type&gt; &lt;Date Time&gt; &lt;Address&gt;</a:t>
            </a:r>
          </a:p>
          <a:p>
            <a:pPr lvl="1"/>
            <a:r>
              <a:rPr lang="en-US" sz="2000" dirty="0" smtClean="0"/>
              <a:t>161434 records</a:t>
            </a:r>
          </a:p>
          <a:p>
            <a:pPr marL="0" indent="0">
              <a:buNone/>
            </a:pPr>
            <a:r>
              <a:rPr lang="en-US" sz="2400" b="1" dirty="0" smtClean="0"/>
              <a:t>Business and review data:</a:t>
            </a:r>
          </a:p>
          <a:p>
            <a:pPr lvl="1"/>
            <a:r>
              <a:rPr lang="en-US" sz="2000" dirty="0" smtClean="0"/>
              <a:t>Download and scraped from yelp.com(*)</a:t>
            </a:r>
          </a:p>
          <a:p>
            <a:pPr lvl="1"/>
            <a:r>
              <a:rPr lang="en-US" sz="2000" dirty="0" smtClean="0"/>
              <a:t>&lt;</a:t>
            </a:r>
            <a:r>
              <a:rPr lang="en-US" sz="2000" dirty="0" err="1" smtClean="0"/>
              <a:t>BusinessID</a:t>
            </a:r>
            <a:r>
              <a:rPr lang="en-US" sz="2000" dirty="0" smtClean="0"/>
              <a:t>&gt; &lt;Name&gt; &lt; Address&gt;</a:t>
            </a:r>
          </a:p>
          <a:p>
            <a:pPr lvl="1"/>
            <a:r>
              <a:rPr lang="en-US" sz="2000" dirty="0" smtClean="0"/>
              <a:t>&lt;</a:t>
            </a:r>
            <a:r>
              <a:rPr lang="en-US" sz="2000" dirty="0" err="1" smtClean="0"/>
              <a:t>BusinessID</a:t>
            </a:r>
            <a:r>
              <a:rPr lang="en-US" sz="2000" dirty="0" smtClean="0"/>
              <a:t>&gt; &lt; Date&gt; &lt;Rating&gt; &lt;Review content&gt;</a:t>
            </a:r>
          </a:p>
          <a:p>
            <a:pPr lvl="1"/>
            <a:r>
              <a:rPr lang="en-US" sz="2000" dirty="0" smtClean="0"/>
              <a:t>96689 records </a:t>
            </a:r>
          </a:p>
          <a:p>
            <a:pPr lvl="1"/>
            <a:endParaRPr lang="en-US" dirty="0" smtClean="0"/>
          </a:p>
          <a:p>
            <a:pPr marL="0" indent="0">
              <a:buNone/>
            </a:pPr>
            <a:endParaRPr lang="en-US" dirty="0"/>
          </a:p>
        </p:txBody>
      </p:sp>
      <p:sp>
        <p:nvSpPr>
          <p:cNvPr id="5" name="TextBox 4"/>
          <p:cNvSpPr txBox="1"/>
          <p:nvPr/>
        </p:nvSpPr>
        <p:spPr>
          <a:xfrm>
            <a:off x="9044848" y="6301648"/>
            <a:ext cx="2096984" cy="276999"/>
          </a:xfrm>
          <a:prstGeom prst="rect">
            <a:avLst/>
          </a:prstGeom>
          <a:noFill/>
        </p:spPr>
        <p:txBody>
          <a:bodyPr wrap="none" rtlCol="0">
            <a:spAutoFit/>
          </a:bodyPr>
          <a:lstStyle/>
          <a:p>
            <a:r>
              <a:rPr lang="en-US" sz="1200" dirty="0" smtClean="0"/>
              <a:t>(*) For personal study use only</a:t>
            </a:r>
            <a:endParaRPr lang="en-US" sz="1200" dirty="0"/>
          </a:p>
        </p:txBody>
      </p:sp>
    </p:spTree>
    <p:extLst>
      <p:ext uri="{BB962C8B-B14F-4D97-AF65-F5344CB8AC3E}">
        <p14:creationId xmlns:p14="http://schemas.microsoft.com/office/powerpoint/2010/main" val="2683911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analyzing and preprocessing</a:t>
            </a:r>
            <a:endParaRPr lang="en-US" dirty="0"/>
          </a:p>
        </p:txBody>
      </p:sp>
      <p:pic>
        <p:nvPicPr>
          <p:cNvPr id="25" name="Picture 24"/>
          <p:cNvPicPr>
            <a:picLocks noChangeAspect="1"/>
          </p:cNvPicPr>
          <p:nvPr/>
        </p:nvPicPr>
        <p:blipFill>
          <a:blip r:embed="rId2"/>
          <a:stretch>
            <a:fillRect/>
          </a:stretch>
        </p:blipFill>
        <p:spPr>
          <a:xfrm>
            <a:off x="2219501" y="1690688"/>
            <a:ext cx="1005004" cy="927166"/>
          </a:xfrm>
          <a:prstGeom prst="rect">
            <a:avLst/>
          </a:prstGeom>
          <a:ln>
            <a:solidFill>
              <a:schemeClr val="tx1"/>
            </a:solidFill>
          </a:ln>
        </p:spPr>
      </p:pic>
      <p:pic>
        <p:nvPicPr>
          <p:cNvPr id="26" name="Picture 25"/>
          <p:cNvPicPr>
            <a:picLocks noChangeAspect="1"/>
          </p:cNvPicPr>
          <p:nvPr/>
        </p:nvPicPr>
        <p:blipFill>
          <a:blip r:embed="rId3"/>
          <a:stretch>
            <a:fillRect/>
          </a:stretch>
        </p:blipFill>
        <p:spPr>
          <a:xfrm>
            <a:off x="2219501" y="2930184"/>
            <a:ext cx="1005004" cy="907009"/>
          </a:xfrm>
          <a:prstGeom prst="rect">
            <a:avLst/>
          </a:prstGeom>
          <a:ln>
            <a:solidFill>
              <a:schemeClr val="tx1"/>
            </a:solidFill>
          </a:ln>
        </p:spPr>
      </p:pic>
      <p:pic>
        <p:nvPicPr>
          <p:cNvPr id="27" name="Picture 26"/>
          <p:cNvPicPr>
            <a:picLocks noChangeAspect="1"/>
          </p:cNvPicPr>
          <p:nvPr/>
        </p:nvPicPr>
        <p:blipFill>
          <a:blip r:embed="rId4"/>
          <a:stretch>
            <a:fillRect/>
          </a:stretch>
        </p:blipFill>
        <p:spPr>
          <a:xfrm>
            <a:off x="2219502" y="4134148"/>
            <a:ext cx="1005003" cy="846542"/>
          </a:xfrm>
          <a:prstGeom prst="rect">
            <a:avLst/>
          </a:prstGeom>
          <a:ln>
            <a:solidFill>
              <a:schemeClr val="tx1"/>
            </a:solidFill>
          </a:ln>
        </p:spPr>
      </p:pic>
      <p:pic>
        <p:nvPicPr>
          <p:cNvPr id="28" name="Picture 27"/>
          <p:cNvPicPr>
            <a:picLocks noChangeAspect="1"/>
          </p:cNvPicPr>
          <p:nvPr/>
        </p:nvPicPr>
        <p:blipFill>
          <a:blip r:embed="rId5"/>
          <a:stretch>
            <a:fillRect/>
          </a:stretch>
        </p:blipFill>
        <p:spPr>
          <a:xfrm>
            <a:off x="2219501" y="5277645"/>
            <a:ext cx="1010567" cy="948777"/>
          </a:xfrm>
          <a:prstGeom prst="rect">
            <a:avLst/>
          </a:prstGeom>
          <a:ln>
            <a:solidFill>
              <a:schemeClr val="tx1"/>
            </a:solidFill>
          </a:ln>
        </p:spPr>
      </p:pic>
      <p:cxnSp>
        <p:nvCxnSpPr>
          <p:cNvPr id="29" name="Straight Arrow Connector 28"/>
          <p:cNvCxnSpPr/>
          <p:nvPr/>
        </p:nvCxnSpPr>
        <p:spPr>
          <a:xfrm>
            <a:off x="3230069" y="2194583"/>
            <a:ext cx="4447696" cy="125280"/>
          </a:xfrm>
          <a:prstGeom prst="straightConnector1">
            <a:avLst/>
          </a:prstGeom>
          <a:ln w="2857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V="1">
            <a:off x="3224505" y="2492993"/>
            <a:ext cx="4449389" cy="951249"/>
          </a:xfrm>
          <a:prstGeom prst="straightConnector1">
            <a:avLst/>
          </a:prstGeom>
          <a:ln w="2857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27" idx="3"/>
          </p:cNvCxnSpPr>
          <p:nvPr/>
        </p:nvCxnSpPr>
        <p:spPr>
          <a:xfrm flipV="1">
            <a:off x="3224505" y="2695941"/>
            <a:ext cx="4449389" cy="1861478"/>
          </a:xfrm>
          <a:prstGeom prst="straightConnector1">
            <a:avLst/>
          </a:prstGeom>
          <a:ln w="28575">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7677766" y="2116496"/>
            <a:ext cx="1091662" cy="9724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Table1</a:t>
            </a:r>
            <a:endParaRPr lang="en-US" b="1" dirty="0"/>
          </a:p>
        </p:txBody>
      </p:sp>
      <p:sp>
        <p:nvSpPr>
          <p:cNvPr id="33" name="Rectangle 32"/>
          <p:cNvSpPr/>
          <p:nvPr/>
        </p:nvSpPr>
        <p:spPr>
          <a:xfrm>
            <a:off x="7677765" y="3593636"/>
            <a:ext cx="1091662" cy="9637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Table2</a:t>
            </a:r>
            <a:endParaRPr lang="en-US" b="1" dirty="0"/>
          </a:p>
        </p:txBody>
      </p:sp>
      <p:sp>
        <p:nvSpPr>
          <p:cNvPr id="34" name="Rectangle 33"/>
          <p:cNvSpPr/>
          <p:nvPr/>
        </p:nvSpPr>
        <p:spPr>
          <a:xfrm>
            <a:off x="7681636" y="5025014"/>
            <a:ext cx="1087792" cy="9512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Table3</a:t>
            </a:r>
            <a:endParaRPr lang="en-US" b="1" dirty="0"/>
          </a:p>
        </p:txBody>
      </p:sp>
      <p:cxnSp>
        <p:nvCxnSpPr>
          <p:cNvPr id="35" name="Straight Arrow Connector 34"/>
          <p:cNvCxnSpPr>
            <a:stCxn id="28" idx="3"/>
          </p:cNvCxnSpPr>
          <p:nvPr/>
        </p:nvCxnSpPr>
        <p:spPr>
          <a:xfrm flipV="1">
            <a:off x="3230068" y="2852097"/>
            <a:ext cx="4443826" cy="2899937"/>
          </a:xfrm>
          <a:prstGeom prst="straightConnector1">
            <a:avLst/>
          </a:prstGeom>
          <a:ln w="2857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28" idx="3"/>
          </p:cNvCxnSpPr>
          <p:nvPr/>
        </p:nvCxnSpPr>
        <p:spPr>
          <a:xfrm flipV="1">
            <a:off x="3230068" y="5632846"/>
            <a:ext cx="4443826" cy="119188"/>
          </a:xfrm>
          <a:prstGeom prst="straightConnector1">
            <a:avLst/>
          </a:prstGeom>
          <a:ln w="2857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28" idx="3"/>
            <a:endCxn id="33" idx="1"/>
          </p:cNvCxnSpPr>
          <p:nvPr/>
        </p:nvCxnSpPr>
        <p:spPr>
          <a:xfrm flipV="1">
            <a:off x="3230068" y="4075528"/>
            <a:ext cx="4447697" cy="1676506"/>
          </a:xfrm>
          <a:prstGeom prst="straightConnector1">
            <a:avLst/>
          </a:prstGeom>
          <a:ln w="2857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27" idx="3"/>
          </p:cNvCxnSpPr>
          <p:nvPr/>
        </p:nvCxnSpPr>
        <p:spPr>
          <a:xfrm>
            <a:off x="3224505" y="4557419"/>
            <a:ext cx="4449389" cy="818812"/>
          </a:xfrm>
          <a:prstGeom prst="straightConnector1">
            <a:avLst/>
          </a:prstGeom>
          <a:ln w="28575">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299405" y="1954216"/>
            <a:ext cx="1832361" cy="400110"/>
          </a:xfrm>
          <a:prstGeom prst="rect">
            <a:avLst/>
          </a:prstGeom>
          <a:noFill/>
        </p:spPr>
        <p:txBody>
          <a:bodyPr wrap="none" rtlCol="0">
            <a:spAutoFit/>
          </a:bodyPr>
          <a:lstStyle/>
          <a:p>
            <a:r>
              <a:rPr lang="en-US" sz="2000" dirty="0" smtClean="0"/>
              <a:t>Population data</a:t>
            </a:r>
            <a:endParaRPr lang="en-US" sz="2000" dirty="0"/>
          </a:p>
        </p:txBody>
      </p:sp>
      <p:sp>
        <p:nvSpPr>
          <p:cNvPr id="40" name="TextBox 39"/>
          <p:cNvSpPr txBox="1"/>
          <p:nvPr/>
        </p:nvSpPr>
        <p:spPr>
          <a:xfrm>
            <a:off x="653091" y="3183633"/>
            <a:ext cx="1478675" cy="400110"/>
          </a:xfrm>
          <a:prstGeom prst="rect">
            <a:avLst/>
          </a:prstGeom>
          <a:noFill/>
        </p:spPr>
        <p:txBody>
          <a:bodyPr wrap="none" rtlCol="0">
            <a:spAutoFit/>
          </a:bodyPr>
          <a:lstStyle/>
          <a:p>
            <a:r>
              <a:rPr lang="en-US" sz="2000" dirty="0" smtClean="0"/>
              <a:t>Income data</a:t>
            </a:r>
            <a:endParaRPr lang="en-US" sz="2000" dirty="0"/>
          </a:p>
        </p:txBody>
      </p:sp>
      <p:sp>
        <p:nvSpPr>
          <p:cNvPr id="41" name="TextBox 40"/>
          <p:cNvSpPr txBox="1"/>
          <p:nvPr/>
        </p:nvSpPr>
        <p:spPr>
          <a:xfrm>
            <a:off x="808070" y="4357364"/>
            <a:ext cx="1323696" cy="400110"/>
          </a:xfrm>
          <a:prstGeom prst="rect">
            <a:avLst/>
          </a:prstGeom>
          <a:noFill/>
        </p:spPr>
        <p:txBody>
          <a:bodyPr wrap="none" rtlCol="0">
            <a:spAutoFit/>
          </a:bodyPr>
          <a:lstStyle/>
          <a:p>
            <a:r>
              <a:rPr lang="en-US" sz="2000" dirty="0" smtClean="0"/>
              <a:t>Crime data</a:t>
            </a:r>
            <a:endParaRPr lang="en-US" sz="2000" dirty="0"/>
          </a:p>
        </p:txBody>
      </p:sp>
      <p:sp>
        <p:nvSpPr>
          <p:cNvPr id="42" name="TextBox 41"/>
          <p:cNvSpPr txBox="1"/>
          <p:nvPr/>
        </p:nvSpPr>
        <p:spPr>
          <a:xfrm>
            <a:off x="680471" y="5632846"/>
            <a:ext cx="1451295" cy="400110"/>
          </a:xfrm>
          <a:prstGeom prst="rect">
            <a:avLst/>
          </a:prstGeom>
          <a:noFill/>
        </p:spPr>
        <p:txBody>
          <a:bodyPr wrap="none" rtlCol="0">
            <a:spAutoFit/>
          </a:bodyPr>
          <a:lstStyle/>
          <a:p>
            <a:r>
              <a:rPr lang="en-US" sz="2000" dirty="0" smtClean="0"/>
              <a:t>Review data</a:t>
            </a:r>
            <a:endParaRPr lang="en-US" sz="2000" dirty="0"/>
          </a:p>
        </p:txBody>
      </p:sp>
      <p:sp>
        <p:nvSpPr>
          <p:cNvPr id="43" name="TextBox 42"/>
          <p:cNvSpPr txBox="1"/>
          <p:nvPr/>
        </p:nvSpPr>
        <p:spPr>
          <a:xfrm>
            <a:off x="8769427" y="2406776"/>
            <a:ext cx="1483098" cy="400110"/>
          </a:xfrm>
          <a:prstGeom prst="rect">
            <a:avLst/>
          </a:prstGeom>
          <a:noFill/>
        </p:spPr>
        <p:txBody>
          <a:bodyPr wrap="none" rtlCol="0">
            <a:spAutoFit/>
          </a:bodyPr>
          <a:lstStyle/>
          <a:p>
            <a:r>
              <a:rPr lang="en-US" sz="2000" dirty="0" smtClean="0"/>
              <a:t>Geoid based</a:t>
            </a:r>
            <a:endParaRPr lang="en-US" sz="2000" dirty="0"/>
          </a:p>
        </p:txBody>
      </p:sp>
      <p:sp>
        <p:nvSpPr>
          <p:cNvPr id="44" name="TextBox 43"/>
          <p:cNvSpPr txBox="1"/>
          <p:nvPr/>
        </p:nvSpPr>
        <p:spPr>
          <a:xfrm>
            <a:off x="8769427" y="3875472"/>
            <a:ext cx="1984839" cy="400110"/>
          </a:xfrm>
          <a:prstGeom prst="rect">
            <a:avLst/>
          </a:prstGeom>
          <a:noFill/>
        </p:spPr>
        <p:txBody>
          <a:bodyPr wrap="none" rtlCol="0">
            <a:spAutoFit/>
          </a:bodyPr>
          <a:lstStyle/>
          <a:p>
            <a:r>
              <a:rPr lang="en-US" sz="2000" dirty="0" err="1" smtClean="0"/>
              <a:t>BusinessID</a:t>
            </a:r>
            <a:r>
              <a:rPr lang="en-US" sz="2000" dirty="0" smtClean="0"/>
              <a:t> based</a:t>
            </a:r>
            <a:endParaRPr lang="en-US" sz="2000" dirty="0"/>
          </a:p>
        </p:txBody>
      </p:sp>
      <p:sp>
        <p:nvSpPr>
          <p:cNvPr id="45" name="TextBox 44"/>
          <p:cNvSpPr txBox="1"/>
          <p:nvPr/>
        </p:nvSpPr>
        <p:spPr>
          <a:xfrm>
            <a:off x="8769427" y="5306851"/>
            <a:ext cx="1382110" cy="400110"/>
          </a:xfrm>
          <a:prstGeom prst="rect">
            <a:avLst/>
          </a:prstGeom>
          <a:noFill/>
        </p:spPr>
        <p:txBody>
          <a:bodyPr wrap="none" rtlCol="0">
            <a:spAutoFit/>
          </a:bodyPr>
          <a:lstStyle/>
          <a:p>
            <a:r>
              <a:rPr lang="en-US" sz="2000" dirty="0" smtClean="0"/>
              <a:t>Time based</a:t>
            </a:r>
            <a:endParaRPr lang="en-US" sz="2000" dirty="0"/>
          </a:p>
        </p:txBody>
      </p:sp>
    </p:spTree>
    <p:extLst>
      <p:ext uri="{BB962C8B-B14F-4D97-AF65-F5344CB8AC3E}">
        <p14:creationId xmlns:p14="http://schemas.microsoft.com/office/powerpoint/2010/main" val="3935271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 result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dirty="0" smtClean="0"/>
              <a:t>Table1 (Geoid based)</a:t>
            </a:r>
          </a:p>
          <a:p>
            <a:pPr lvl="1"/>
            <a:r>
              <a:rPr lang="en-US" sz="2000" dirty="0"/>
              <a:t>&lt;Income&gt;</a:t>
            </a:r>
          </a:p>
          <a:p>
            <a:pPr lvl="1"/>
            <a:r>
              <a:rPr lang="en-US" sz="2000" dirty="0" smtClean="0"/>
              <a:t>&lt;</a:t>
            </a:r>
            <a:r>
              <a:rPr lang="en-US" sz="2000" dirty="0"/>
              <a:t>Population&gt;</a:t>
            </a:r>
          </a:p>
          <a:p>
            <a:pPr lvl="1"/>
            <a:r>
              <a:rPr lang="en-US" sz="2000" dirty="0" smtClean="0"/>
              <a:t>&lt;</a:t>
            </a:r>
            <a:r>
              <a:rPr lang="en-US" sz="2000" dirty="0"/>
              <a:t>Crime for each Month&gt;</a:t>
            </a:r>
          </a:p>
          <a:p>
            <a:pPr lvl="1"/>
            <a:r>
              <a:rPr lang="en-US" sz="2000" dirty="0" smtClean="0"/>
              <a:t>&lt;</a:t>
            </a:r>
            <a:r>
              <a:rPr lang="en-US" sz="2000" dirty="0"/>
              <a:t>Reviews for each Month&gt;</a:t>
            </a:r>
          </a:p>
          <a:p>
            <a:pPr lvl="1"/>
            <a:r>
              <a:rPr lang="en-US" sz="2000" dirty="0" smtClean="0"/>
              <a:t>&lt;</a:t>
            </a:r>
            <a:r>
              <a:rPr lang="en-US" sz="2000" dirty="0"/>
              <a:t>Stars for each Month</a:t>
            </a:r>
            <a:r>
              <a:rPr lang="en-US" sz="2000" dirty="0" smtClean="0"/>
              <a:t>&gt;</a:t>
            </a:r>
          </a:p>
          <a:p>
            <a:pPr lvl="1"/>
            <a:endParaRPr lang="en-US" sz="2000" dirty="0" smtClean="0"/>
          </a:p>
          <a:p>
            <a:pPr marL="0" indent="0">
              <a:buNone/>
            </a:pPr>
            <a:r>
              <a:rPr lang="en-US" sz="2400" dirty="0" smtClean="0"/>
              <a:t>Table2 (</a:t>
            </a:r>
            <a:r>
              <a:rPr lang="en-US" sz="2400" dirty="0" err="1" smtClean="0"/>
              <a:t>BusinessID</a:t>
            </a:r>
            <a:r>
              <a:rPr lang="en-US" sz="2400" dirty="0" smtClean="0"/>
              <a:t> based)</a:t>
            </a:r>
          </a:p>
          <a:p>
            <a:pPr lvl="1"/>
            <a:r>
              <a:rPr lang="en-US" sz="2000" dirty="0" smtClean="0"/>
              <a:t>Total stars (rating) and top 20 words count for each month</a:t>
            </a:r>
          </a:p>
          <a:p>
            <a:pPr lvl="1"/>
            <a:endParaRPr lang="en-US" sz="2000" dirty="0" smtClean="0"/>
          </a:p>
          <a:p>
            <a:pPr marL="0" indent="0">
              <a:buNone/>
            </a:pPr>
            <a:r>
              <a:rPr lang="en-US" sz="2400" dirty="0" smtClean="0"/>
              <a:t>Table3 (Time based)</a:t>
            </a:r>
          </a:p>
          <a:p>
            <a:pPr lvl="1"/>
            <a:r>
              <a:rPr lang="en-US" sz="2000" dirty="0" smtClean="0"/>
              <a:t>Crime and review count for each day</a:t>
            </a:r>
            <a:endParaRPr lang="en-US" sz="2000" dirty="0"/>
          </a:p>
          <a:p>
            <a:pPr lvl="1"/>
            <a:endParaRPr lang="en-US" dirty="0" smtClean="0"/>
          </a:p>
          <a:p>
            <a:pPr marL="0" indent="0">
              <a:buNone/>
            </a:pPr>
            <a:endParaRPr lang="en-US" dirty="0"/>
          </a:p>
        </p:txBody>
      </p:sp>
    </p:spTree>
    <p:extLst>
      <p:ext uri="{BB962C8B-B14F-4D97-AF65-F5344CB8AC3E}">
        <p14:creationId xmlns:p14="http://schemas.microsoft.com/office/powerpoint/2010/main" val="39506904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Visuailization</a:t>
            </a:r>
            <a:endParaRPr lang="en-US" dirty="0"/>
          </a:p>
        </p:txBody>
      </p:sp>
      <p:sp>
        <p:nvSpPr>
          <p:cNvPr id="3" name="Content Placeholder 2"/>
          <p:cNvSpPr>
            <a:spLocks noGrp="1"/>
          </p:cNvSpPr>
          <p:nvPr>
            <p:ph idx="1"/>
          </p:nvPr>
        </p:nvSpPr>
        <p:spPr/>
        <p:txBody>
          <a:bodyPr/>
          <a:lstStyle/>
          <a:p>
            <a:pPr marL="0" indent="0">
              <a:buNone/>
            </a:pPr>
            <a:r>
              <a:rPr lang="en-US" dirty="0" smtClean="0"/>
              <a:t>Control flow</a:t>
            </a:r>
          </a:p>
          <a:p>
            <a:pPr marL="514350" indent="-514350">
              <a:buAutoNum type="arabicPeriod"/>
            </a:pPr>
            <a:r>
              <a:rPr lang="en-US" dirty="0" smtClean="0"/>
              <a:t>Choose </a:t>
            </a:r>
            <a:r>
              <a:rPr lang="en-US" dirty="0"/>
              <a:t>d</a:t>
            </a:r>
            <a:r>
              <a:rPr lang="en-US" dirty="0" smtClean="0"/>
              <a:t>ata set </a:t>
            </a:r>
          </a:p>
          <a:p>
            <a:pPr marL="514350" indent="-514350">
              <a:buAutoNum type="arabicPeriod"/>
            </a:pPr>
            <a:r>
              <a:rPr lang="en-US" dirty="0" smtClean="0"/>
              <a:t>Choose time range</a:t>
            </a:r>
          </a:p>
          <a:p>
            <a:pPr marL="514350" indent="-514350">
              <a:buAutoNum type="arabicPeriod"/>
            </a:pPr>
            <a:r>
              <a:rPr lang="en-US" dirty="0" smtClean="0"/>
              <a:t>Choose census tract</a:t>
            </a:r>
          </a:p>
          <a:p>
            <a:pPr marL="514350" indent="-514350">
              <a:buAutoNum type="arabicPeriod"/>
            </a:pPr>
            <a:r>
              <a:rPr lang="en-US" dirty="0" smtClean="0"/>
              <a:t>Choose business</a:t>
            </a:r>
            <a:endParaRPr lang="en-US" dirty="0"/>
          </a:p>
        </p:txBody>
      </p:sp>
      <p:pic>
        <p:nvPicPr>
          <p:cNvPr id="4" name="Picture 2" descr="D:\My Documents\kenns\Google Drive\Data Viz Project\images\u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9964" y="1690688"/>
            <a:ext cx="6813836" cy="514897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a:off x="5742710" y="1818555"/>
            <a:ext cx="969818" cy="1593272"/>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6684819" y="3411827"/>
            <a:ext cx="584491" cy="2575784"/>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712528" y="3411827"/>
            <a:ext cx="2784763" cy="955963"/>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6684819" y="2843790"/>
            <a:ext cx="2812472" cy="568036"/>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684819" y="3411827"/>
            <a:ext cx="2951018" cy="2660073"/>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786747" y="3411826"/>
            <a:ext cx="1898072" cy="1823635"/>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37980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911518" y="332257"/>
            <a:ext cx="8223999" cy="6214589"/>
          </a:xfrm>
          <a:prstGeom prst="rect">
            <a:avLst/>
          </a:prstGeom>
        </p:spPr>
      </p:pic>
      <p:sp>
        <p:nvSpPr>
          <p:cNvPr id="8" name="Oval 7"/>
          <p:cNvSpPr/>
          <p:nvPr/>
        </p:nvSpPr>
        <p:spPr>
          <a:xfrm>
            <a:off x="2128091" y="182116"/>
            <a:ext cx="1331206" cy="578047"/>
          </a:xfrm>
          <a:prstGeom prst="ellipse">
            <a:avLst/>
          </a:prstGeom>
          <a:noFill/>
          <a:ln w="57150" cap="flat" cmpd="sng">
            <a:solidFill>
              <a:srgbClr val="FF0000"/>
            </a:solidFill>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475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1.38778E-17 L 0.08164 0.00023 " pathEditMode="relative" rAng="0" ptsTypes="AA">
                                      <p:cBhvr>
                                        <p:cTn id="6" dur="1000" fill="hold"/>
                                        <p:tgtEl>
                                          <p:spTgt spid="8"/>
                                        </p:tgtEl>
                                        <p:attrNameLst>
                                          <p:attrName>ppt_x</p:attrName>
                                          <p:attrName>ppt_y</p:attrName>
                                        </p:attrNameLst>
                                      </p:cBhvr>
                                      <p:rCtr x="4076"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08164 0.00023 L 0.17018 -0.00278 " pathEditMode="relative" rAng="0" ptsTypes="AA">
                                      <p:cBhvr>
                                        <p:cTn id="10" dur="1000" fill="hold"/>
                                        <p:tgtEl>
                                          <p:spTgt spid="8"/>
                                        </p:tgtEl>
                                        <p:attrNameLst>
                                          <p:attrName>ppt_x</p:attrName>
                                          <p:attrName>ppt_y</p:attrName>
                                        </p:attrNameLst>
                                      </p:cBhvr>
                                      <p:rCtr x="4427" y="-162"/>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2" nodeType="clickEffect">
                                  <p:stCondLst>
                                    <p:cond delay="0"/>
                                  </p:stCondLst>
                                  <p:childTnLst>
                                    <p:animMotion origin="layout" path="M 0.17018 -0.00278 L 0.27057 -0.00278 " pathEditMode="relative" rAng="0" ptsTypes="AA">
                                      <p:cBhvr>
                                        <p:cTn id="14" dur="1000" fill="hold"/>
                                        <p:tgtEl>
                                          <p:spTgt spid="8"/>
                                        </p:tgtEl>
                                        <p:attrNameLst>
                                          <p:attrName>ppt_x</p:attrName>
                                          <p:attrName>ppt_y</p:attrName>
                                        </p:attrNameLst>
                                      </p:cBhvr>
                                      <p:rCtr x="5013" y="0"/>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3" nodeType="clickEffect">
                                  <p:stCondLst>
                                    <p:cond delay="0"/>
                                  </p:stCondLst>
                                  <p:childTnLst>
                                    <p:animMotion origin="layout" path="M 0.27057 -0.00278 L 0.18021 0.17546 " pathEditMode="relative" rAng="0" ptsTypes="AA">
                                      <p:cBhvr>
                                        <p:cTn id="18" dur="1000" fill="hold"/>
                                        <p:tgtEl>
                                          <p:spTgt spid="8"/>
                                        </p:tgtEl>
                                        <p:attrNameLst>
                                          <p:attrName>ppt_x</p:attrName>
                                          <p:attrName>ppt_y</p:attrName>
                                        </p:attrNameLst>
                                      </p:cBhvr>
                                      <p:rCtr x="-4518" y="8912"/>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4" nodeType="clickEffect">
                                  <p:stCondLst>
                                    <p:cond delay="0"/>
                                  </p:stCondLst>
                                  <p:childTnLst>
                                    <p:animMotion origin="layout" path="M 0.18021 0.17546 L 0.12148 0.60602 " pathEditMode="relative" rAng="0" ptsTypes="AA">
                                      <p:cBhvr>
                                        <p:cTn id="22" dur="1000" fill="hold"/>
                                        <p:tgtEl>
                                          <p:spTgt spid="8"/>
                                        </p:tgtEl>
                                        <p:attrNameLst>
                                          <p:attrName>ppt_x</p:attrName>
                                          <p:attrName>ppt_y</p:attrName>
                                        </p:attrNameLst>
                                      </p:cBhvr>
                                      <p:rCtr x="-2943" y="21528"/>
                                    </p:animMotion>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5" nodeType="clickEffect">
                                  <p:stCondLst>
                                    <p:cond delay="0"/>
                                  </p:stCondLst>
                                  <p:childTnLst>
                                    <p:animMotion origin="layout" path="M 0.12148 0.60602 L 0.40338 0.3713 " pathEditMode="relative" rAng="0" ptsTypes="AA">
                                      <p:cBhvr>
                                        <p:cTn id="26" dur="1000" fill="hold"/>
                                        <p:tgtEl>
                                          <p:spTgt spid="8"/>
                                        </p:tgtEl>
                                        <p:attrNameLst>
                                          <p:attrName>ppt_x</p:attrName>
                                          <p:attrName>ppt_y</p:attrName>
                                        </p:attrNameLst>
                                      </p:cBhvr>
                                      <p:rCtr x="14089" y="-117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8" grpId="3" animBg="1"/>
      <p:bldP spid="8" grpId="4" animBg="1"/>
      <p:bldP spid="8" grpId="5"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Choropleth Map</a:t>
            </a:r>
            <a:endParaRPr lang="en-US" dirty="0"/>
          </a:p>
        </p:txBody>
      </p:sp>
      <p:sp>
        <p:nvSpPr>
          <p:cNvPr id="4" name="Content Placeholder 3"/>
          <p:cNvSpPr>
            <a:spLocks noGrp="1"/>
          </p:cNvSpPr>
          <p:nvPr>
            <p:ph sz="half" idx="1"/>
          </p:nvPr>
        </p:nvSpPr>
        <p:spPr/>
        <p:txBody>
          <a:bodyPr/>
          <a:lstStyle/>
          <a:p>
            <a:r>
              <a:rPr lang="en-US" sz="2000" dirty="0" smtClean="0"/>
              <a:t>The visualization starts with a choropleth map.</a:t>
            </a:r>
          </a:p>
          <a:p>
            <a:r>
              <a:rPr lang="en-US" sz="2000" dirty="0" smtClean="0"/>
              <a:t>Choropleth Map gives an overview of the distribution of population, income, crime number, and review count of restaurant in Phoenix area.</a:t>
            </a:r>
          </a:p>
          <a:p>
            <a:r>
              <a:rPr lang="en-US" sz="2000" dirty="0" smtClean="0"/>
              <a:t>Then we will allow user to select on certain areas of map to get more details of that particular area.</a:t>
            </a:r>
            <a:endParaRPr lang="en-US" sz="2000" dirty="0"/>
          </a:p>
        </p:txBody>
      </p:sp>
      <p:pic>
        <p:nvPicPr>
          <p:cNvPr id="102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02168" y="1825625"/>
            <a:ext cx="4721664" cy="435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60616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1170</Words>
  <Application>Microsoft Office PowerPoint</Application>
  <PresentationFormat>Widescreen</PresentationFormat>
  <Paragraphs>231</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宋体</vt:lpstr>
      <vt:lpstr>Arial</vt:lpstr>
      <vt:lpstr>Calibri</vt:lpstr>
      <vt:lpstr>Calibri Light</vt:lpstr>
      <vt:lpstr>Office Theme</vt:lpstr>
      <vt:lpstr>Visualization of population, income, crime and business data in Phoenix</vt:lpstr>
      <vt:lpstr>Overview</vt:lpstr>
      <vt:lpstr>Data Extraction</vt:lpstr>
      <vt:lpstr>Data Extraction</vt:lpstr>
      <vt:lpstr>Data analyzing and preprocessing</vt:lpstr>
      <vt:lpstr>Data preprocessing result</vt:lpstr>
      <vt:lpstr>Visuailization</vt:lpstr>
      <vt:lpstr>PowerPoint Presentation</vt:lpstr>
      <vt:lpstr>Choropleth Map</vt:lpstr>
      <vt:lpstr>Menu Selection</vt:lpstr>
      <vt:lpstr>Area Selection</vt:lpstr>
      <vt:lpstr>Time Selection</vt:lpstr>
      <vt:lpstr>Time Selection Fixed and Dynamic Legend</vt:lpstr>
      <vt:lpstr>Time Selection Fixed and Dynamic Legend</vt:lpstr>
      <vt:lpstr>Time Chart</vt:lpstr>
      <vt:lpstr>Scaling</vt:lpstr>
      <vt:lpstr>Lei Chen</vt:lpstr>
      <vt:lpstr>Chernoff Faces</vt:lpstr>
      <vt:lpstr>Chernoff Faces Encoding</vt:lpstr>
      <vt:lpstr>Chernoff Faces Encoding</vt:lpstr>
      <vt:lpstr>Chernoff Faces Implementation</vt:lpstr>
      <vt:lpstr>Parallel Coordinates Graph</vt:lpstr>
      <vt:lpstr>Crime type by hours</vt:lpstr>
      <vt:lpstr>Mosaic Plot</vt:lpstr>
      <vt:lpstr>Tag Cloud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Megha</dc:title>
  <dc:creator>leo chen</dc:creator>
  <cp:lastModifiedBy>leo chen</cp:lastModifiedBy>
  <cp:revision>46</cp:revision>
  <dcterms:created xsi:type="dcterms:W3CDTF">2014-04-20T23:12:01Z</dcterms:created>
  <dcterms:modified xsi:type="dcterms:W3CDTF">2014-04-21T07:35:39Z</dcterms:modified>
</cp:coreProperties>
</file>